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2" r:id="rId1"/>
  </p:sldMasterIdLst>
  <p:notesMasterIdLst>
    <p:notesMasterId r:id="rId11"/>
  </p:notesMasterIdLst>
  <p:handoutMasterIdLst>
    <p:handoutMasterId r:id="rId12"/>
  </p:handoutMasterIdLst>
  <p:sldIdLst>
    <p:sldId id="257" r:id="rId2"/>
    <p:sldId id="289" r:id="rId3"/>
    <p:sldId id="266" r:id="rId4"/>
    <p:sldId id="291" r:id="rId5"/>
    <p:sldId id="273" r:id="rId6"/>
    <p:sldId id="286" r:id="rId7"/>
    <p:sldId id="287" r:id="rId8"/>
    <p:sldId id="290" r:id="rId9"/>
    <p:sldId id="288" r:id="rId1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44"/>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2677AE-6843-4273-895A-4ABD12378988}" v="1" dt="2025-02-06T21:17:38.4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810" autoAdjust="0"/>
  </p:normalViewPr>
  <p:slideViewPr>
    <p:cSldViewPr snapToGrid="0" showGuides="1">
      <p:cViewPr varScale="1">
        <p:scale>
          <a:sx n="74" d="100"/>
          <a:sy n="74" d="100"/>
        </p:scale>
        <p:origin x="1042" y="269"/>
      </p:cViewPr>
      <p:guideLst>
        <p:guide orient="horz" pos="2160"/>
        <p:guide pos="3840"/>
      </p:guideLst>
    </p:cSldViewPr>
  </p:slideViewPr>
  <p:outlineViewPr>
    <p:cViewPr>
      <p:scale>
        <a:sx n="33" d="100"/>
        <a:sy n="33" d="100"/>
      </p:scale>
      <p:origin x="0" y="-1249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3187"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AC74A-664E-43D3-859E-B35855730DBB}"/>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2710C658-31F9-4A67-8267-E3463B262A30}"/>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3AD794A-17F4-48F7-A14F-39DCAE091952}" type="datetimeFigureOut">
              <a:rPr lang="en-US" smtClean="0"/>
              <a:t>2/7/2025</a:t>
            </a:fld>
            <a:endParaRPr lang="en-US" dirty="0"/>
          </a:p>
        </p:txBody>
      </p:sp>
      <p:sp>
        <p:nvSpPr>
          <p:cNvPr id="4" name="Footer Placeholder 3">
            <a:extLst>
              <a:ext uri="{FF2B5EF4-FFF2-40B4-BE49-F238E27FC236}">
                <a16:creationId xmlns:a16="http://schemas.microsoft.com/office/drawing/2014/main" id="{CD7BBBF1-3A7A-4F4B-8592-578ABE65B71F}"/>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A02F046-B531-4374-9A89-AC21BCA06E1B}"/>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D2DFAA7-D3C3-4D01-9299-453E25D16D4E}" type="slidenum">
              <a:rPr lang="en-US" smtClean="0"/>
              <a:t>‹#›</a:t>
            </a:fld>
            <a:endParaRPr lang="en-US" dirty="0"/>
          </a:p>
        </p:txBody>
      </p:sp>
    </p:spTree>
    <p:extLst>
      <p:ext uri="{BB962C8B-B14F-4D97-AF65-F5344CB8AC3E}">
        <p14:creationId xmlns:p14="http://schemas.microsoft.com/office/powerpoint/2010/main" val="900527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94C6A87-CC60-415C-BFEE-13D1CAD6861A}" type="datetimeFigureOut">
              <a:rPr lang="en-US" smtClean="0"/>
              <a:t>2/7/2025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DC51814-3B91-4036-94D2-3977634EE214}" type="slidenum">
              <a:rPr lang="en-US" smtClean="0"/>
              <a:t>‹#›</a:t>
            </a:fld>
            <a:endParaRPr lang="en-US" dirty="0"/>
          </a:p>
        </p:txBody>
      </p:sp>
    </p:spTree>
    <p:extLst>
      <p:ext uri="{BB962C8B-B14F-4D97-AF65-F5344CB8AC3E}">
        <p14:creationId xmlns:p14="http://schemas.microsoft.com/office/powerpoint/2010/main" val="1300625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D6EE87-EBD5-4F12-A48A-63ACA297AC8F}" type="datetimeFigureOut">
              <a:rPr lang="en-US" smtClean="0"/>
              <a:t>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1405939542"/>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1313684747"/>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3402497390"/>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DC2DEF-D2FE-4B45-ABA4-9F153FD1C98A}"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895101537"/>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2652480670"/>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1031156964"/>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1557056498"/>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486606404"/>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2479668674"/>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a:normAutofit/>
          </a:bodyPr>
          <a:lstStyle>
            <a:lvl1pPr marL="0" indent="0" algn="ctr">
              <a:buNone/>
              <a:defRPr sz="1800"/>
            </a:lvl1pPr>
          </a:lstStyle>
          <a:p>
            <a:r>
              <a:rPr lang="en-US" dirty="0"/>
              <a:t>Click icon to add picture</a:t>
            </a:r>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3794330"/>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anchor="b">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4" name="Rectangle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65279210"/>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A5D3794B-289A-4A80-97D7-111025398D45}" type="datetimeFigureOut">
              <a:rPr lang="en-US" smtClean="0"/>
              <a:t>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2616189101"/>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6C789F-805A-4494-8430-C63414191AC2}"/>
              </a:ext>
            </a:extLst>
          </p:cNvPr>
          <p:cNvSpPr/>
          <p:nvPr userDrawn="1"/>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5A73287-EED0-4EEC-8007-E2C13366027B}"/>
              </a:ext>
            </a:extLst>
          </p:cNvPr>
          <p:cNvSpPr/>
          <p:nvPr userDrawn="1"/>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581026" y="1724025"/>
            <a:ext cx="314325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8451282" y="1712119"/>
            <a:ext cx="314280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Tree>
    <p:extLst>
      <p:ext uri="{BB962C8B-B14F-4D97-AF65-F5344CB8AC3E}">
        <p14:creationId xmlns:p14="http://schemas.microsoft.com/office/powerpoint/2010/main" val="1507550507"/>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B43705-0B3F-4F77-A8BB-08EC09D36A56}"/>
              </a:ext>
            </a:extLst>
          </p:cNvPr>
          <p:cNvSpPr/>
          <p:nvPr userDrawn="1"/>
        </p:nvSpPr>
        <p:spPr>
          <a:xfrm>
            <a:off x="0" y="0"/>
            <a:ext cx="12192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ctr">
              <a:defRPr>
                <a:solidFill>
                  <a:schemeClr val="bg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7" y="3634443"/>
            <a:ext cx="5630165" cy="518457"/>
          </a:xfrm>
        </p:spPr>
        <p:txBody>
          <a:bodyPr anchor="ctr">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7" y="4247320"/>
            <a:ext cx="5630165"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71476" y="3634443"/>
            <a:ext cx="5582064" cy="518457"/>
          </a:xfrm>
        </p:spPr>
        <p:txBody>
          <a:bodyPr anchor="ct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71476" y="4247320"/>
            <a:ext cx="5582064"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16CD8AAD-701B-4F23-AB47-6FC680787135}"/>
              </a:ext>
            </a:extLst>
          </p:cNvPr>
          <p:cNvSpPr>
            <a:spLocks noGrp="1"/>
          </p:cNvSpPr>
          <p:nvPr>
            <p:ph type="pic" sz="quarter" idx="13"/>
          </p:nvPr>
        </p:nvSpPr>
        <p:spPr>
          <a:xfrm>
            <a:off x="371476" y="1593851"/>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16" name="Picture Placeholder 6">
            <a:extLst>
              <a:ext uri="{FF2B5EF4-FFF2-40B4-BE49-F238E27FC236}">
                <a16:creationId xmlns:a16="http://schemas.microsoft.com/office/drawing/2014/main" id="{2B9551A7-E41A-4D0E-925B-71270CA0F339}"/>
              </a:ext>
            </a:extLst>
          </p:cNvPr>
          <p:cNvSpPr>
            <a:spLocks noGrp="1"/>
          </p:cNvSpPr>
          <p:nvPr>
            <p:ph type="pic" sz="quarter" idx="14"/>
          </p:nvPr>
        </p:nvSpPr>
        <p:spPr>
          <a:xfrm>
            <a:off x="6281738" y="1593850"/>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Tree>
    <p:extLst>
      <p:ext uri="{BB962C8B-B14F-4D97-AF65-F5344CB8AC3E}">
        <p14:creationId xmlns:p14="http://schemas.microsoft.com/office/powerpoint/2010/main" val="222218088"/>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32">
            <a:extLst>
              <a:ext uri="{FF2B5EF4-FFF2-40B4-BE49-F238E27FC236}">
                <a16:creationId xmlns:a16="http://schemas.microsoft.com/office/drawing/2014/main" id="{2DB7CFEB-6952-4BC3-B9E0-0C382490F9E6}"/>
              </a:ext>
            </a:extLst>
          </p:cNvPr>
          <p:cNvSpPr>
            <a:spLocks noGrp="1"/>
          </p:cNvSpPr>
          <p:nvPr>
            <p:ph type="pic" sz="quarter" idx="13"/>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a:buNone/>
            </a:pPr>
            <a:r>
              <a:rPr lang="en-US" noProof="0" dirty="0"/>
              <a:t>Click icon to add picture</a:t>
            </a:r>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1596928"/>
            <a:ext cx="4810125" cy="3267268"/>
          </a:xfrm>
        </p:spPr>
        <p:txBody>
          <a:bodyPr anchor="ctr"/>
          <a:lstStyle>
            <a:lvl1pPr>
              <a:defRPr sz="6000">
                <a:solidFill>
                  <a:schemeClr val="accent5"/>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76B43515-5C7A-4125-B76D-8A24D2BBE5EC}"/>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0C9A713B-4176-4C86-9E87-4ADBD6F444FB}"/>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486694302"/>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5AF88-29B8-1819-0DBB-85E0F0E3D22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884B783-369B-F655-2262-76266D9DFD0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AE1CED-17F9-F07C-C575-CDCF98A7A83A}"/>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ACB3E65B-3400-C916-ED7C-E1F8389CFA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D49D06-D7B4-BDB0-4DA1-DB50FA51F007}"/>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25880-5CB8-DC60-FC08-23831773B43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2989FCC-C0D1-08D8-ABB1-B38A9178931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47B7F9-030C-A1D3-24EB-67E7D03D7412}"/>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48C61598-4963-2115-FD08-400034A822B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B01A040-AFA8-842C-C6DF-C97FB405473E}"/>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FBE15-DEAF-3CB2-DF87-2339596E946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F91D537-F317-C0F5-94CC-5B25F33F240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9E9597-DC57-77D4-264E-04609FE4D0CF}"/>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8F181D3F-5D03-B5FD-0AB3-E9CDBC8498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2C4E53-A72D-76D4-9361-C2D8B6E4DEE2}"/>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CB1F2-741A-998D-382E-68C587273E0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9E3D45B-F9C2-B561-B749-A513DC120CD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D8DFF-EC9C-D9BF-28E4-18D65CEC33A6}"/>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7BDCE521-7E95-2525-C4B4-FC417CAFEF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95D424-052D-46B2-1DCC-4E2B1DE22CFA}"/>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286AA-14CD-B109-B26C-73B52A4E3DD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45849C6-CC14-6ACF-031B-1CA58C14A69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121C8C-5E80-1846-F2A5-66AD74E02941}"/>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07028F95-F590-83B7-4CBC-F2E9A322A9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50E4D6-5794-F5A1-CEA8-D5A71F54974A}"/>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F2FDE-F3DC-C7F5-1AD1-6C97A7FC350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5E7DA32-C3D9-7E51-F42D-167F92FE416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695AE1-78F1-60E2-2334-D5931A5B76AD}"/>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86D9C0E9-E513-42EF-DCEB-D4E5BF8DDF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35B98B-504F-5307-64B3-ED0E0F43522D}"/>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8E90D-0B29-F9FD-3318-61FB5AA9841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2127DAC-0567-57CD-4BB0-AFBB6FE42B7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EA125C-053B-241A-CF2C-FA0E22DFDFC4}"/>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6230BFF3-2878-650B-795D-15ED28BA8F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40F18E-0A60-9A85-00E2-CFA853C410AF}"/>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smtClean="0"/>
              <a:t>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DC2DEF-D2FE-4B45-ABA4-9F153FD1C98A}" type="slidenum">
              <a:rPr lang="en-US" smtClean="0"/>
              <a:t>‹#›</a:t>
            </a:fld>
            <a:endParaRPr lang="en-US" dirty="0"/>
          </a:p>
        </p:txBody>
      </p:sp>
      <p:sp>
        <p:nvSpPr>
          <p:cNvPr id="7" name="Rectangle 6">
            <a:extLst>
              <a:ext uri="{FF2B5EF4-FFF2-40B4-BE49-F238E27FC236}">
                <a16:creationId xmlns:a16="http://schemas.microsoft.com/office/drawing/2014/main" id="{C66E0D32-7C9E-37D8-B4BD-C98151159D44}"/>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10FDA00-4C8C-1EFC-7A95-C6CC101E3A8F}"/>
              </a:ext>
            </a:extLst>
          </p:cNvPr>
          <p:cNvSpPr/>
          <p:nvPr userDrawn="1"/>
        </p:nvSpPr>
        <p:spPr>
          <a:xfrm>
            <a:off x="0" y="1389743"/>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8F052F4-4A9B-02C3-CB5B-6428D215213E}"/>
              </a:ext>
            </a:extLst>
          </p:cNvPr>
          <p:cNvSpPr/>
          <p:nvPr userDrawn="1"/>
        </p:nvSpPr>
        <p:spPr>
          <a:xfrm>
            <a:off x="371475" y="580571"/>
            <a:ext cx="157343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FD080F3-5C6C-0A39-4E56-D0440F70435A}"/>
              </a:ext>
            </a:extLst>
          </p:cNvPr>
          <p:cNvSpPr/>
          <p:nvPr userDrawn="1"/>
        </p:nvSpPr>
        <p:spPr>
          <a:xfrm>
            <a:off x="7097486" y="5105274"/>
            <a:ext cx="4794477"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8384229"/>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40BA4-3C85-BA4E-6CB0-CF28BA8D98C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8B4FC4F-107B-1DAD-DF7A-E49331A8DEA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793E48-2660-645F-EE6A-394F17E2E3BD}"/>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765A1037-75DC-BC65-C024-BAC0C5631A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ECE3F7-83EC-A61F-0A5F-9FFE9920302F}"/>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5699E-ED44-DE9E-3E60-4239E095B76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B1922C6-A210-B77C-B2EC-A5670F6C661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0342FE-4BB5-A524-CE0C-9688171CE77E}"/>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77FF6214-506C-0DEE-8DD1-BB75F02FDD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79DFBF-376E-7D25-9079-B464EBCB60A7}"/>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8384C-77EF-DE56-6F42-13B5AE77B78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19843C5-E911-4CBF-F7C3-9AA6E56E4BD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2B719B-54DF-24AD-01E7-AA0C10B7B225}"/>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D9289C6E-1876-7178-6BBC-42860951CE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D08767-BEE5-1BD1-7D06-F84EA378F380}"/>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36EFC-09B8-9BD3-3289-F451138DA38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00B8960-2175-90B6-E402-982B14A9835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C20B17-948F-605D-5832-4D615E389B62}"/>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5D6D55DD-4C62-984E-51C0-86DB372C45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0CA373-EC4D-D719-7F30-075A2A85C614}"/>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E267A-4E3E-253D-50B6-677073BF5E0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61591FD-1A08-CA53-A8A9-EF9944E5FFD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E2E99-BF72-7ECF-E09F-C2FD98F241F7}"/>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9063B08A-CE32-75B2-8FC6-3A2FBCC32D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62991C-27E1-9E8D-388C-D07CD4BFC5E4}"/>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2719-B50A-57D0-7D26-FDC01307243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DA6CBA8-D1C0-21FF-090E-39B4455A9A2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9254-9FDA-91FF-DF40-22126BABB147}"/>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6340DC5D-0AF9-7E73-C60D-8E293FEE72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3D27AC-8944-542F-6F90-FA6571E308B8}"/>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8CC13-4AE3-DB9E-4C50-3C97E047930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5AD44ED-48AC-74C6-FFCC-0E2889DAED0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F4C68-FE18-0B51-670F-3881EAC7BEE3}"/>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1D501DFD-1B23-7D81-5A79-7565465133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A77DE2-356F-B83E-33C8-7C0034AE8FD9}"/>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C2EBE-F955-709E-7A4F-F3351056B5E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1E063F2-0AEC-8607-7644-89BFC640348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663FE2-A18D-21FC-6A20-A81DD3FCA7B1}"/>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1F5A99C1-D53A-1B46-890A-F60C712C8B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8489E6-1565-6473-9903-B15A41F43E7B}"/>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0B682-FF86-66CF-FC15-CC900921601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0F68053-3540-4F61-E56D-9490B05D52B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AD7FCD-C184-EEFC-9468-ACFDF2367ACC}"/>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946F2F08-3451-DB16-A6BF-4DA2C17AB3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6032199-428E-98E9-6D59-70D89BFAF20E}"/>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6A4C0-669B-9E03-7CAB-5B4476E4E1D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EC60D6B-5EC1-263F-F2CC-937E694A72C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D9199C-CA7F-7A47-2F5E-F36CC5453255}"/>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1BC0B28F-B20E-FA5B-EBA1-C4B3FBAEE4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79118F-D05D-9DC6-7030-03DF72A1C69F}"/>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1564563262"/>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66F50-84CF-41B1-41A8-4704DDBAF5C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7238548-65F5-D81C-00A4-A8DF650A18F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D84A6-D5C9-7464-3B31-D16FEB83D085}"/>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607DA967-4D99-5282-4566-7AAEE49A32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9E2D24B-5BD5-C67F-DC43-B0EF1200EA31}"/>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80F27-DC98-6C32-B272-4F2CEB58557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5A1161C-8D9C-2086-5978-24EB9395C74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08FD0D-FDBF-865E-E236-00A2A8592B55}"/>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C8C77FDF-4F7B-3C74-F5A2-3201FDA935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5509A7-ECE0-133E-0BF3-7C85BC9172EA}"/>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E25C4-1E9A-5634-3868-F48AB05F9BB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384EA3D-053E-AD2C-6305-B1BB3834F4A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93D8C-8792-579D-114C-8A155DE44434}"/>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3F9F20C3-48D4-1A05-0A23-5CDE39CCD30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FBBBD50-6FF0-76FA-BD66-92D315D4E31A}"/>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37CEA-6F8A-674C-604C-B1405E1F33B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C9E1811-6372-2C6D-F833-14CC4D79CE7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DEA73B-047A-6215-B1AB-A2BDB13F6945}"/>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AF084A0A-B47E-0EBA-2425-668116F6E9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788C87-D01A-5C3C-49AA-718285AA9F10}"/>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D2C69-3AA9-22D7-F3A0-A0C1790A4A1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481770B-EEC8-5FF3-30C9-D5762CB3A8C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BD9140-70C3-6414-2715-9767A8CA0C36}"/>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DCA747AD-7722-0B70-F600-D63730E290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7BF275-CF29-A85F-70CF-9F54BA4DB21A}"/>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6763C-7A45-5666-249B-B5A37EEEA81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0AEDE3A-FDA4-EF2C-C038-58527B110C8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419A59-6EDA-A3EA-D8F9-6670F54DB401}"/>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C1A7B1A4-AB09-6A4E-3FA4-0358F0B905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16C681-0B11-F194-6077-E55C499D9705}"/>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92AE-CF5A-18EC-DBD8-3DD8FA2BE4C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7843877-705B-80B3-36DE-03016274494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36154F-B8F9-5642-14DB-D1E7BC382190}"/>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5A2A88AD-6253-AB78-10A3-B7B726F082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EF0048-3103-2E91-6490-4B2C200E757A}"/>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5727D-D0AD-D934-3756-A9699125EE0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014E29D-9080-2459-58A5-D8761906321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24776A-0F0E-74F0-8029-6345471B4F37}"/>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5EAB9E84-7466-E22C-A875-D3E5E934F7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FB6ABD-65C2-96E0-E7F8-7A738FB1131D}"/>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900F7-73C9-35E4-487F-149847CBA6B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E11359D-B47D-4EC5-2BE9-0684EEE7F55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BF28D-9249-5F25-3367-F4431DD3172B}"/>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4E8AE8CF-E3CA-DBEE-D531-85782B8867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88F32D2-A1C8-F140-761E-54C6359EF8F1}"/>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91920-DBFB-97C3-64B9-8081CE56D75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8028652-4837-8DAB-B56E-A4C5FE6D0E0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DEC2A-02C7-AA32-ED37-B1BB5D01771F}"/>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D90BAFAB-FC0A-7BBF-CBEC-2D493912EB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A100C6-271B-41D0-4798-0BDB82D4E815}"/>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2/7/2025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1244843888"/>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3599C-4C1A-A149-3563-2521DB3AFAF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16579E9-7ECD-6BA3-9FE8-7657C6E7D52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DCABAE-6E9C-05A8-3A91-C4F60A5D4E3E}"/>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4387E4A6-0D29-AD51-5998-E0756A7146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2C6CFB-5284-8488-6952-7482C0730BDA}"/>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FAF30-720F-9295-097D-23F2D78EAA7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A17DF04-4AD2-3A55-A1CE-EF8DC0A57B7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F51CCB-20B8-A76D-E35A-04D6772D8E6A}"/>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ED35437A-8AF4-3C44-6117-FB59AAA0AA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4B4383-0C08-B697-033F-628349495A82}"/>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4AEE6-5DEC-CB10-7A46-45095AAA24A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9C11C8A-0EFA-CF31-02ED-27F040CC4E1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9829-1C44-542D-431F-4702BA28E24A}"/>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8AAF51D6-24AD-0335-448F-DA2E2FBA03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CCC3E6-EFAB-64CE-6C5A-5464F5986F4F}"/>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CA382-21B8-F9F7-B377-0359C348CDF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5512B14-A2BC-5275-5082-F86C215267E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3F24C-4685-3D0A-11EC-30CAED1E1EDF}"/>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16238D6D-717F-AC27-3AC6-A7847A4F28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0D2F8F8-D66C-EB45-63CA-132F50B205CF}"/>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70EDE-CC1A-C9C4-4040-45B5EE7C2A0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BB43D38-AD06-907B-D919-6B82A49B535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21E97-7DA4-C350-9F35-F012454D81B1}"/>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03FFDFF5-B406-1B1B-7E35-6F5794D9F5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26F28E-10CE-1BA7-E592-DB94F95E5017}"/>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57A82-89D0-D9BC-9507-E1516E14D05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585F9E0-36E4-02F1-85B5-73B4D8E019F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D4CB8A-9F10-623E-3A6D-E5A02B967B86}"/>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1E99FFBF-9439-B23C-2369-D250847477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5F976B-BC8C-7E35-4F35-0825010FC36E}"/>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C2715-F58D-9876-D5BF-E663C5D1CFF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2C7B59F-1AD3-F1CF-FBCC-4AD114E9D89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8513EE-1BEF-7A43-D784-6F32FCB4AAC3}"/>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2E7FE923-1FC1-68A2-8B38-2DC33B9D15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E9FE51-5522-2EC6-194B-6571056FEB6D}"/>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99C30-E22E-3E53-7873-013F2B3D1C1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FDFD1BE-44DD-6E76-4D1B-897D4D2729B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5E33F9-2A4D-35AA-5B23-2047E0D6B6AD}"/>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8FCCA4AD-8A9C-07E7-CA28-1DB31DCC24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6AC0DA-B208-D7C3-B900-C8056A33799E}"/>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2222B-56B5-EC64-F81E-0018760E6BA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44F36BE-4D2C-FB83-887D-27C500BB151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D5F97-22C5-4F48-8580-DC37DF2B0D8E}"/>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A078DCE6-A736-1025-2C28-A7D8D15734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4E50F0-512F-42C7-6494-E10EA456516B}"/>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7EB63-1F5C-E1F8-4AEE-06E4EF6C289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95B37F3-FF70-6270-D1B4-CBE8490BD8B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D1EA4-23DA-E5FA-662D-DDAA44C548D3}"/>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0172C594-B0F3-8779-88C1-1E9AD81AEC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CC8021-A55E-7F93-69FD-0A093F007BFD}"/>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7EF4D4C-5367-4C26-9E2B-D8088D7FCA81}" type="datetimeFigureOut">
              <a:rPr lang="en-US" smtClean="0"/>
              <a:t>2/7/2025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231300382"/>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69453-9E0E-9B3B-8186-C58392C83BC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961DCD5-8653-A267-BC7A-E38D0942AFC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15C825-4F64-82F8-FEBF-AA4A0A96F2BC}"/>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AD7652DF-86F3-0242-3D3D-7E26D5E4DB6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4DD4B6-EA91-E426-8F37-ED97C29BC37D}"/>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DDB0E-DB26-3B4B-A90E-DF99F28E190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48B0EB5-AE22-FCED-1D30-D810E7C9F63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131A0B-1133-943D-17B3-37EAB01EA4FF}"/>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463EFB9A-6C52-684E-EAA5-4EC2DFD41D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18531C-0899-0C0F-BC4C-97F5BF8B53EA}"/>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D00C3-D573-8341-8D3B-6956A3323F7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462F601-0C61-6312-45F9-5AEF1A7D04E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13F22-35A4-6DFB-D714-1817B8DF81AE}"/>
              </a:ext>
            </a:extLst>
          </p:cNvPr>
          <p:cNvSpPr>
            <a:spLocks noGrp="1"/>
          </p:cNvSpPr>
          <p:nvPr>
            <p:ph type="dt" sz="half" idx="10"/>
          </p:nvPr>
        </p:nvSpPr>
        <p:spPr/>
        <p:txBody>
          <a:bodyPr/>
          <a:lstStyle/>
          <a:p>
            <a:fld id="{90298CD5-6C1E-4009-B41F-6DF62E31D3BE}" type="datetimeFigureOut">
              <a:rPr lang="en-US" smtClean="0"/>
              <a:pPr/>
              <a:t>2/7/2025</a:t>
            </a:fld>
            <a:endParaRPr lang="en-US" dirty="0"/>
          </a:p>
        </p:txBody>
      </p:sp>
      <p:sp>
        <p:nvSpPr>
          <p:cNvPr id="5" name="Footer Placeholder 4">
            <a:extLst>
              <a:ext uri="{FF2B5EF4-FFF2-40B4-BE49-F238E27FC236}">
                <a16:creationId xmlns:a16="http://schemas.microsoft.com/office/drawing/2014/main" id="{7E143E50-2638-715B-012C-2A591B6A2BD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9BF05A-87FB-11CD-F6D3-FD742B57C62F}"/>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6E91E96-98B0-4413-9547-46F3504108EF}" type="datetimeFigureOut">
              <a:rPr lang="en-US" smtClean="0"/>
              <a:t>2/7/2025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621534458"/>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05C68B11-C5A8-448C-8CE9-B1A273C79CFC}" type="datetimeFigureOut">
              <a:rPr lang="en-US" smtClean="0"/>
              <a:t>2/7/2025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400904419"/>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smtClean="0"/>
              <a:t>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3776274582"/>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4.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2.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image" Target="../media/image5.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6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6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6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6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0298CD5-6C1E-4009-B41F-6DF62E31D3BE}" type="datetimeFigureOut">
              <a:rPr lang="en-US" smtClean="0"/>
              <a:pPr/>
              <a:t>2/7/2025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3DC2DEF-D2FE-4B45-ABA4-9F153FD1C98A}" type="slidenum">
              <a:rPr lang="en-US" smtClean="0"/>
              <a:pPr/>
              <a:t>‹#›</a:t>
            </a:fld>
            <a:endParaRPr lang="en-US" dirty="0"/>
          </a:p>
        </p:txBody>
      </p:sp>
      <p:sp>
        <p:nvSpPr>
          <p:cNvPr id="11" name="Rectangle 10">
            <a:extLst>
              <a:ext uri="{FF2B5EF4-FFF2-40B4-BE49-F238E27FC236}">
                <a16:creationId xmlns:a16="http://schemas.microsoft.com/office/drawing/2014/main" id="{2C9DCC5F-3958-DB61-5AE0-3E380075AAEE}"/>
              </a:ext>
            </a:extLst>
          </p:cNvPr>
          <p:cNvSpPr/>
          <p:nvPr userDrawn="1"/>
        </p:nvSpPr>
        <p:spPr>
          <a:xfrm>
            <a:off x="11229975" y="6512060"/>
            <a:ext cx="962025" cy="345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AD06456-6D15-0C3C-7506-5B8E506B3600}"/>
              </a:ext>
            </a:extLst>
          </p:cNvPr>
          <p:cNvSpPr/>
          <p:nvPr userDrawn="1"/>
        </p:nvSpPr>
        <p:spPr>
          <a:xfrm>
            <a:off x="0" y="260350"/>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9463705"/>
      </p:ext>
    </p:extLst>
  </p:cSld>
  <p:clrMap bg1="dk1" tx1="lt1" bg2="dk2"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 id="2147483890" r:id="rId18"/>
    <p:sldLayoutId id="2147483891" r:id="rId19"/>
    <p:sldLayoutId id="2147483892" r:id="rId20"/>
    <p:sldLayoutId id="2147483893" r:id="rId21"/>
    <p:sldLayoutId id="2147483894" r:id="rId22"/>
    <p:sldLayoutId id="2147483649" r:id="rId23"/>
    <p:sldLayoutId id="2147483661" r:id="rId24"/>
    <p:sldLayoutId id="2147483662" r:id="rId25"/>
    <p:sldLayoutId id="2147483663" r:id="rId26"/>
    <p:sldLayoutId id="2147483664" r:id="rId27"/>
    <p:sldLayoutId id="2147483665" r:id="rId28"/>
    <p:sldLayoutId id="2147483666" r:id="rId29"/>
    <p:sldLayoutId id="2147483667" r:id="rId30"/>
    <p:sldLayoutId id="2147483669" r:id="rId31"/>
    <p:sldLayoutId id="2147483670" r:id="rId32"/>
    <p:sldLayoutId id="2147483672" r:id="rId33"/>
    <p:sldLayoutId id="2147483674" r:id="rId34"/>
    <p:sldLayoutId id="2147483675" r:id="rId35"/>
    <p:sldLayoutId id="2147483676" r:id="rId36"/>
    <p:sldLayoutId id="2147483677" r:id="rId37"/>
    <p:sldLayoutId id="2147483655" r:id="rId38"/>
    <p:sldLayoutId id="2147483678" r:id="rId39"/>
    <p:sldLayoutId id="2147483679" r:id="rId40"/>
    <p:sldLayoutId id="2147483680" r:id="rId41"/>
    <p:sldLayoutId id="2147483653" r:id="rId42"/>
    <p:sldLayoutId id="2147483682" r:id="rId43"/>
    <p:sldLayoutId id="2147483683" r:id="rId44"/>
    <p:sldLayoutId id="2147483685" r:id="rId45"/>
    <p:sldLayoutId id="2147483654" r:id="rId46"/>
    <p:sldLayoutId id="2147483686" r:id="rId47"/>
    <p:sldLayoutId id="2147483687" r:id="rId48"/>
    <p:sldLayoutId id="2147483689" r:id="rId49"/>
    <p:sldLayoutId id="2147483688" r:id="rId50"/>
    <p:sldLayoutId id="2147483690" r:id="rId51"/>
    <p:sldLayoutId id="2147483691" r:id="rId52"/>
    <p:sldLayoutId id="2147483692" r:id="rId53"/>
    <p:sldLayoutId id="2147483693" r:id="rId54"/>
    <p:sldLayoutId id="2147483694" r:id="rId55"/>
    <p:sldLayoutId id="2147483696" r:id="rId56"/>
    <p:sldLayoutId id="2147483697" r:id="rId57"/>
    <p:sldLayoutId id="2147483698" r:id="rId58"/>
    <p:sldLayoutId id="2147483699" r:id="rId59"/>
    <p:sldLayoutId id="2147483700" r:id="rId60"/>
    <p:sldLayoutId id="2147483701" r:id="rId61"/>
    <p:sldLayoutId id="2147483702" r:id="rId62"/>
  </p:sldLayoutIdLst>
  <mc:AlternateContent xmlns:mc="http://schemas.openxmlformats.org/markup-compatibility/2006" xmlns:p14="http://schemas.microsoft.com/office/powerpoint/2010/main">
    <mc:Choice Requires="p14">
      <p:transition spd="slow" p14:dur="2500"/>
    </mc:Choice>
    <mc:Fallback xmlns="">
      <p:transition spd="slow"/>
    </mc:Fallback>
  </mc:AlternateConten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234" userDrawn="1">
          <p15:clr>
            <a:srgbClr val="F26B43"/>
          </p15:clr>
        </p15:guide>
        <p15:guide id="3" orient="horz" pos="4133" userDrawn="1">
          <p15:clr>
            <a:srgbClr val="F26B43"/>
          </p15:clr>
        </p15:guide>
        <p15:guide id="4" pos="7491" userDrawn="1">
          <p15:clr>
            <a:srgbClr val="F26B43"/>
          </p15:clr>
        </p15:guide>
        <p15:guide id="5" orient="horz" pos="640" userDrawn="1">
          <p15:clr>
            <a:srgbClr val="F26B43"/>
          </p15:clr>
        </p15:guide>
        <p15:guide id="6" orient="horz" pos="777" userDrawn="1">
          <p15:clr>
            <a:srgbClr val="F26B43"/>
          </p15:clr>
        </p15:guide>
        <p15:guide id="7" orient="horz" pos="4020" userDrawn="1">
          <p15:clr>
            <a:srgbClr val="F26B43"/>
          </p15:clr>
        </p15:guide>
        <p15:guide id="8" orient="horz" pos="39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1.xml"/><Relationship Id="rId5" Type="http://schemas.openxmlformats.org/officeDocument/2006/relationships/hyperlink" Target="https://pxhere.com/ko/photo/615891" TargetMode="Externa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51CEBEB-5088-4E63-81A4-0DCEB5B45207}"/>
              </a:ext>
              <a:ext uri="{C183D7F6-B498-43B3-948B-1728B52AA6E4}">
                <adec:decorative xmlns:adec="http://schemas.microsoft.com/office/drawing/2017/decorative" val="1"/>
              </a:ext>
            </a:extLst>
          </p:cNvPr>
          <p:cNvPicPr>
            <a:picLocks noGrp="1" noChangeAspect="1"/>
          </p:cNvPicPr>
          <p:nvPr>
            <p:ph type="pic" sz="quarter" idx="10"/>
          </p:nvPr>
        </p:nvPicPr>
        <p:blipFill>
          <a:blip r:embed="rId2"/>
          <a:srcRect l="17005" r="17005"/>
          <a:stretch/>
        </p:blipFill>
        <p:spPr>
          <a:xfrm>
            <a:off x="-410028" y="169988"/>
            <a:ext cx="6854372" cy="6518024"/>
          </a:xfrm>
          <a:scene3d>
            <a:camera prst="orthographicFront">
              <a:rot lat="0" lon="0" rev="16200000"/>
            </a:camera>
            <a:lightRig rig="threePt" dir="t"/>
          </a:scene3d>
        </p:spPr>
      </p:pic>
      <p:sp>
        <p:nvSpPr>
          <p:cNvPr id="3" name="Title 2">
            <a:extLst>
              <a:ext uri="{FF2B5EF4-FFF2-40B4-BE49-F238E27FC236}">
                <a16:creationId xmlns:a16="http://schemas.microsoft.com/office/drawing/2014/main" id="{3D71C9CD-CAE8-4AC8-936D-333769D479E5}"/>
              </a:ext>
            </a:extLst>
          </p:cNvPr>
          <p:cNvSpPr>
            <a:spLocks noGrp="1"/>
          </p:cNvSpPr>
          <p:nvPr>
            <p:ph type="ctrTitle"/>
          </p:nvPr>
        </p:nvSpPr>
        <p:spPr>
          <a:xfrm>
            <a:off x="4242854" y="3701449"/>
            <a:ext cx="6521532" cy="3569196"/>
          </a:xfrm>
        </p:spPr>
        <p:txBody>
          <a:bodyPr>
            <a:normAutofit fontScale="90000"/>
          </a:bodyPr>
          <a:lstStyle/>
          <a:p>
            <a:pPr algn="ctr"/>
            <a:r>
              <a:rPr lang="en-US" sz="6600" b="1" i="1" u="sng"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Innovation Through Simulation: Inspiring the Next Generation of Workers.</a:t>
            </a:r>
            <a:br>
              <a:rPr lang="en-US" sz="6600" i="1" dirty="0">
                <a:solidFill>
                  <a:srgbClr val="FFFF00"/>
                </a:solidFill>
                <a:latin typeface="Sagona" panose="020F0502020204030204" pitchFamily="2" charset="0"/>
              </a:rPr>
            </a:br>
            <a:endParaRPr lang="en-US" i="1" dirty="0">
              <a:solidFill>
                <a:srgbClr val="FFFF00"/>
              </a:solidFill>
            </a:endParaRPr>
          </a:p>
        </p:txBody>
      </p:sp>
      <p:sp>
        <p:nvSpPr>
          <p:cNvPr id="4" name="Subtitle 3">
            <a:extLst>
              <a:ext uri="{FF2B5EF4-FFF2-40B4-BE49-F238E27FC236}">
                <a16:creationId xmlns:a16="http://schemas.microsoft.com/office/drawing/2014/main" id="{C6D24F99-E026-485A-96CD-AEC98137262A}"/>
              </a:ext>
            </a:extLst>
          </p:cNvPr>
          <p:cNvSpPr>
            <a:spLocks noGrp="1"/>
          </p:cNvSpPr>
          <p:nvPr>
            <p:ph type="subTitle" idx="1"/>
          </p:nvPr>
        </p:nvSpPr>
        <p:spPr>
          <a:xfrm>
            <a:off x="6605588" y="106219"/>
            <a:ext cx="2635394" cy="489527"/>
          </a:xfrm>
        </p:spPr>
        <p:txBody>
          <a:bodyPr>
            <a:normAutofit fontScale="70000" lnSpcReduction="20000"/>
          </a:bodyPr>
          <a:lstStyle/>
          <a:p>
            <a:r>
              <a:rPr lang="en-US" dirty="0"/>
              <a:t>OIC of Wilson Presents</a:t>
            </a:r>
          </a:p>
        </p:txBody>
      </p:sp>
      <p:pic>
        <p:nvPicPr>
          <p:cNvPr id="8" name="Picture 7" descr="A blue and grey logo&#10;&#10;Description automatically generated">
            <a:extLst>
              <a:ext uri="{FF2B5EF4-FFF2-40B4-BE49-F238E27FC236}">
                <a16:creationId xmlns:a16="http://schemas.microsoft.com/office/drawing/2014/main" id="{84D6CEEC-A16E-6BE0-EC8F-5AC45F23C260}"/>
              </a:ext>
            </a:extLst>
          </p:cNvPr>
          <p:cNvPicPr>
            <a:picLocks noChangeAspect="1"/>
          </p:cNvPicPr>
          <p:nvPr/>
        </p:nvPicPr>
        <p:blipFill>
          <a:blip r:embed="rId3"/>
          <a:stretch>
            <a:fillRect/>
          </a:stretch>
        </p:blipFill>
        <p:spPr>
          <a:xfrm>
            <a:off x="10171134" y="228363"/>
            <a:ext cx="1710623" cy="1286308"/>
          </a:xfrm>
          <a:prstGeom prst="rect">
            <a:avLst/>
          </a:prstGeom>
          <a:effectLst>
            <a:glow rad="127000">
              <a:srgbClr val="FFFF00"/>
            </a:glow>
          </a:effectLst>
        </p:spPr>
      </p:pic>
    </p:spTree>
    <p:extLst>
      <p:ext uri="{BB962C8B-B14F-4D97-AF65-F5344CB8AC3E}">
        <p14:creationId xmlns:p14="http://schemas.microsoft.com/office/powerpoint/2010/main" val="1495496538"/>
      </p:ext>
    </p:extLst>
  </p:cSld>
  <p:clrMapOvr>
    <a:masterClrMapping/>
  </p:clrMapOvr>
  <mc:AlternateContent xmlns:mc="http://schemas.openxmlformats.org/markup-compatibility/2006" xmlns:p14="http://schemas.microsoft.com/office/powerpoint/2010/main">
    <mc:Choice Requires="p14">
      <p:transition p14:dur="250" advClick="0" advTm="15846">
        <p:push dir="u"/>
      </p:transition>
    </mc:Choice>
    <mc:Fallback xmlns="">
      <p:transition advClick="0" advTm="15846">
        <p:push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624051-0CF9-3CBC-C433-10EDC6DFD7DC}"/>
              </a:ext>
            </a:extLst>
          </p:cNvPr>
          <p:cNvSpPr>
            <a:spLocks noGrp="1"/>
          </p:cNvSpPr>
          <p:nvPr>
            <p:ph type="sldNum" sz="quarter" idx="12"/>
          </p:nvPr>
        </p:nvSpPr>
        <p:spPr/>
        <p:txBody>
          <a:bodyPr/>
          <a:lstStyle/>
          <a:p>
            <a:fld id="{03DC2DEF-D2FE-4B45-ABA4-9F153FD1C98A}" type="slidenum">
              <a:rPr lang="en-US" smtClean="0"/>
              <a:pPr/>
              <a:t>2</a:t>
            </a:fld>
            <a:endParaRPr lang="en-US" dirty="0"/>
          </a:p>
        </p:txBody>
      </p:sp>
      <p:pic>
        <p:nvPicPr>
          <p:cNvPr id="6" name="Picture 5" descr="A group of people sitting in chairs in a room">
            <a:extLst>
              <a:ext uri="{FF2B5EF4-FFF2-40B4-BE49-F238E27FC236}">
                <a16:creationId xmlns:a16="http://schemas.microsoft.com/office/drawing/2014/main" id="{ADFE3178-7C26-993F-623C-E2B216B8B397}"/>
              </a:ext>
            </a:extLst>
          </p:cNvPr>
          <p:cNvPicPr>
            <a:picLocks noChangeAspect="1"/>
          </p:cNvPicPr>
          <p:nvPr/>
        </p:nvPicPr>
        <p:blipFill>
          <a:blip r:embed="rId2"/>
          <a:srcRect l="33735" t="-11824" r="5476" b="35141"/>
          <a:stretch/>
        </p:blipFill>
        <p:spPr>
          <a:xfrm>
            <a:off x="5961823" y="-919382"/>
            <a:ext cx="6230177" cy="5894338"/>
          </a:xfrm>
          <a:prstGeom prst="rect">
            <a:avLst/>
          </a:prstGeom>
        </p:spPr>
      </p:pic>
      <p:pic>
        <p:nvPicPr>
          <p:cNvPr id="4" name="Picture 3" descr="A room with a large table and chairs">
            <a:extLst>
              <a:ext uri="{FF2B5EF4-FFF2-40B4-BE49-F238E27FC236}">
                <a16:creationId xmlns:a16="http://schemas.microsoft.com/office/drawing/2014/main" id="{7781C074-AD19-6513-A19F-7E1B6A7F51F7}"/>
              </a:ext>
            </a:extLst>
          </p:cNvPr>
          <p:cNvPicPr>
            <a:picLocks noChangeAspect="1"/>
          </p:cNvPicPr>
          <p:nvPr/>
        </p:nvPicPr>
        <p:blipFill>
          <a:blip r:embed="rId3"/>
          <a:srcRect l="31716"/>
          <a:stretch/>
        </p:blipFill>
        <p:spPr>
          <a:xfrm>
            <a:off x="0" y="0"/>
            <a:ext cx="3922942" cy="4408654"/>
          </a:xfrm>
          <a:prstGeom prst="rect">
            <a:avLst/>
          </a:prstGeom>
        </p:spPr>
      </p:pic>
      <p:pic>
        <p:nvPicPr>
          <p:cNvPr id="12" name="Picture 11" descr="A group of people sitting in a room&#10;&#10;Description automatically generated">
            <a:extLst>
              <a:ext uri="{FF2B5EF4-FFF2-40B4-BE49-F238E27FC236}">
                <a16:creationId xmlns:a16="http://schemas.microsoft.com/office/drawing/2014/main" id="{7B114213-0FCB-4B4E-F808-E7ED0DADA60D}"/>
              </a:ext>
            </a:extLst>
          </p:cNvPr>
          <p:cNvPicPr>
            <a:picLocks noChangeAspect="1"/>
          </p:cNvPicPr>
          <p:nvPr/>
        </p:nvPicPr>
        <p:blipFill>
          <a:blip r:embed="rId4"/>
          <a:stretch>
            <a:fillRect/>
          </a:stretch>
        </p:blipFill>
        <p:spPr>
          <a:xfrm rot="5400000">
            <a:off x="2156432" y="857250"/>
            <a:ext cx="6858000" cy="5143500"/>
          </a:xfrm>
          <a:prstGeom prst="rect">
            <a:avLst/>
          </a:prstGeom>
        </p:spPr>
      </p:pic>
      <p:sp>
        <p:nvSpPr>
          <p:cNvPr id="13" name="TextBox 12">
            <a:extLst>
              <a:ext uri="{FF2B5EF4-FFF2-40B4-BE49-F238E27FC236}">
                <a16:creationId xmlns:a16="http://schemas.microsoft.com/office/drawing/2014/main" id="{91A80B15-FE57-CD20-D3F8-57E0F237E7F8}"/>
              </a:ext>
            </a:extLst>
          </p:cNvPr>
          <p:cNvSpPr txBox="1"/>
          <p:nvPr/>
        </p:nvSpPr>
        <p:spPr>
          <a:xfrm>
            <a:off x="8251281" y="5174942"/>
            <a:ext cx="3775404" cy="1323439"/>
          </a:xfrm>
          <a:prstGeom prst="rect">
            <a:avLst/>
          </a:prstGeom>
          <a:noFill/>
        </p:spPr>
        <p:txBody>
          <a:bodyPr wrap="square" rtlCol="0">
            <a:spAutoFit/>
          </a:bodyPr>
          <a:lstStyle/>
          <a:p>
            <a:pPr algn="ctr"/>
            <a:r>
              <a:rPr lang="en-US" sz="2000" b="1" i="1" u="sng" dirty="0">
                <a:solidFill>
                  <a:srgbClr val="FFFF00"/>
                </a:solidFill>
              </a:rPr>
              <a:t>Together,</a:t>
            </a:r>
            <a:r>
              <a:rPr lang="en-US" sz="2000" b="1" i="1" dirty="0">
                <a:solidFill>
                  <a:srgbClr val="FFFF00"/>
                </a:solidFill>
              </a:rPr>
              <a:t> we can empower the NextGen of employees to succeed in the modern workplace.</a:t>
            </a:r>
          </a:p>
        </p:txBody>
      </p:sp>
      <p:sp>
        <p:nvSpPr>
          <p:cNvPr id="14" name="TextBox 13">
            <a:extLst>
              <a:ext uri="{FF2B5EF4-FFF2-40B4-BE49-F238E27FC236}">
                <a16:creationId xmlns:a16="http://schemas.microsoft.com/office/drawing/2014/main" id="{780E1C09-1C9F-FC5A-B75E-17E1211FBFC8}"/>
              </a:ext>
            </a:extLst>
          </p:cNvPr>
          <p:cNvSpPr txBox="1"/>
          <p:nvPr/>
        </p:nvSpPr>
        <p:spPr>
          <a:xfrm>
            <a:off x="3277127" y="34472"/>
            <a:ext cx="8203673" cy="2062103"/>
          </a:xfrm>
          <a:prstGeom prst="rect">
            <a:avLst/>
          </a:prstGeom>
          <a:noFill/>
        </p:spPr>
        <p:txBody>
          <a:bodyPr wrap="square" rtlCol="0">
            <a:spAutoFit/>
          </a:bodyPr>
          <a:lstStyle/>
          <a:p>
            <a:pPr algn="ctr"/>
            <a:r>
              <a:rPr lang="en-US" sz="3200" b="1" i="1" u="sng" dirty="0">
                <a:solidFill>
                  <a:srgbClr val="FFFF00"/>
                </a:solidFill>
              </a:rPr>
              <a:t>LEARNING DOES NOT HAVE BE BORING!!!!</a:t>
            </a:r>
            <a:r>
              <a:rPr lang="en-US" sz="3200" b="1" i="1" dirty="0">
                <a:solidFill>
                  <a:srgbClr val="FFFF00"/>
                </a:solidFill>
              </a:rPr>
              <a:t> Interactive learning coupled with repetition, helps the skills stick to the participant like glue. </a:t>
            </a:r>
          </a:p>
        </p:txBody>
      </p:sp>
      <p:pic>
        <p:nvPicPr>
          <p:cNvPr id="16" name="Picture 15" descr="A blue and grey logo">
            <a:extLst>
              <a:ext uri="{FF2B5EF4-FFF2-40B4-BE49-F238E27FC236}">
                <a16:creationId xmlns:a16="http://schemas.microsoft.com/office/drawing/2014/main" id="{3334AB8C-612F-0138-B56D-264DF4C28F38}"/>
              </a:ext>
            </a:extLst>
          </p:cNvPr>
          <p:cNvPicPr>
            <a:picLocks noChangeAspect="1"/>
          </p:cNvPicPr>
          <p:nvPr/>
        </p:nvPicPr>
        <p:blipFill>
          <a:blip r:embed="rId5"/>
          <a:stretch>
            <a:fillRect/>
          </a:stretch>
        </p:blipFill>
        <p:spPr>
          <a:xfrm>
            <a:off x="135677" y="4602275"/>
            <a:ext cx="2742329" cy="2062103"/>
          </a:xfrm>
          <a:prstGeom prst="rect">
            <a:avLst/>
          </a:prstGeom>
        </p:spPr>
      </p:pic>
    </p:spTree>
    <p:extLst>
      <p:ext uri="{BB962C8B-B14F-4D97-AF65-F5344CB8AC3E}">
        <p14:creationId xmlns:p14="http://schemas.microsoft.com/office/powerpoint/2010/main" val="1718302260"/>
      </p:ext>
    </p:extLst>
  </p:cSld>
  <p:clrMapOvr>
    <a:masterClrMapping/>
  </p:clrMapOvr>
  <p:transition spd="slow" advClick="0" advTm="15000">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253D32-8B7B-47D0-BB63-402C3DB9B549}"/>
              </a:ext>
            </a:extLst>
          </p:cNvPr>
          <p:cNvSpPr>
            <a:spLocks noGrp="1"/>
          </p:cNvSpPr>
          <p:nvPr>
            <p:ph type="title"/>
          </p:nvPr>
        </p:nvSpPr>
        <p:spPr>
          <a:xfrm>
            <a:off x="-120073" y="896916"/>
            <a:ext cx="8566491" cy="687973"/>
          </a:xfrm>
        </p:spPr>
        <p:txBody>
          <a:bodyPr/>
          <a:lstStyle/>
          <a:p>
            <a:pPr algn="ctr"/>
            <a:r>
              <a:rPr lang="en-US" sz="4800" b="1" u="sng" dirty="0">
                <a:solidFill>
                  <a:srgbClr val="FFFF00"/>
                </a:solidFill>
                <a:latin typeface="ADLaM Display" panose="020F0502020204030204" pitchFamily="2" charset="0"/>
                <a:ea typeface="ADLaM Display" panose="020F0502020204030204" pitchFamily="2" charset="0"/>
                <a:cs typeface="ADLaM Display" panose="020F0502020204030204" pitchFamily="2" charset="0"/>
              </a:rPr>
              <a:t>Gaming as a learning instrument?!</a:t>
            </a:r>
          </a:p>
        </p:txBody>
      </p:sp>
      <p:sp>
        <p:nvSpPr>
          <p:cNvPr id="7" name="Content Placeholder 6">
            <a:extLst>
              <a:ext uri="{FF2B5EF4-FFF2-40B4-BE49-F238E27FC236}">
                <a16:creationId xmlns:a16="http://schemas.microsoft.com/office/drawing/2014/main" id="{1D6EB617-E017-4B26-9576-8578E948979A}"/>
              </a:ext>
            </a:extLst>
          </p:cNvPr>
          <p:cNvSpPr>
            <a:spLocks noGrp="1"/>
          </p:cNvSpPr>
          <p:nvPr>
            <p:ph idx="1"/>
          </p:nvPr>
        </p:nvSpPr>
        <p:spPr>
          <a:xfrm>
            <a:off x="7053943" y="951688"/>
            <a:ext cx="5138057" cy="1217752"/>
          </a:xfrm>
        </p:spPr>
        <p:txBody>
          <a:bodyPr>
            <a:noAutofit/>
          </a:bodyPr>
          <a:lstStyle/>
          <a:p>
            <a:pPr marL="0" indent="0" algn="ctr">
              <a:buNone/>
            </a:pPr>
            <a:r>
              <a:rPr lang="en-US" sz="2800" b="1"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Gaming promotes problem solving, strategic planning, and the ability to adapt and innovate on the fly. With time winding down, we need to focus and execute.  </a:t>
            </a:r>
            <a:endParaRPr lang="en-US" sz="28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Slide Number Placeholder 3">
            <a:extLst>
              <a:ext uri="{FF2B5EF4-FFF2-40B4-BE49-F238E27FC236}">
                <a16:creationId xmlns:a16="http://schemas.microsoft.com/office/drawing/2014/main" id="{D4C183CA-19AD-485E-AEC5-FC032D453828}"/>
              </a:ext>
            </a:extLst>
          </p:cNvPr>
          <p:cNvSpPr>
            <a:spLocks noGrp="1"/>
          </p:cNvSpPr>
          <p:nvPr>
            <p:ph type="sldNum" sz="quarter" idx="12"/>
          </p:nvPr>
        </p:nvSpPr>
        <p:spPr/>
        <p:txBody>
          <a:bodyPr/>
          <a:lstStyle/>
          <a:p>
            <a:fld id="{03DC2DEF-D2FE-4B45-ABA4-9F153FD1C98A}" type="slidenum">
              <a:rPr lang="en-US" smtClean="0"/>
              <a:t>3</a:t>
            </a:fld>
            <a:endParaRPr lang="en-US" dirty="0"/>
          </a:p>
        </p:txBody>
      </p:sp>
      <p:pic>
        <p:nvPicPr>
          <p:cNvPr id="11" name="Picture Placeholder 10" descr="A person with glasses and a video game console&#10;&#10;Description automatically generated">
            <a:extLst>
              <a:ext uri="{FF2B5EF4-FFF2-40B4-BE49-F238E27FC236}">
                <a16:creationId xmlns:a16="http://schemas.microsoft.com/office/drawing/2014/main" id="{D3AFFFB3-2635-1F46-2F36-51A420A49B41}"/>
              </a:ext>
            </a:extLst>
          </p:cNvPr>
          <p:cNvPicPr>
            <a:picLocks noGrp="1" noChangeAspect="1"/>
          </p:cNvPicPr>
          <p:nvPr>
            <p:ph type="pic" sz="quarter" idx="13"/>
          </p:nvPr>
        </p:nvPicPr>
        <p:blipFill>
          <a:blip r:embed="rId2"/>
          <a:srcRect l="1088" r="28215" b="5735"/>
          <a:stretch/>
        </p:blipFill>
        <p:spPr>
          <a:xfrm>
            <a:off x="7604123" y="3564978"/>
            <a:ext cx="4269923" cy="3293022"/>
          </a:xfrm>
        </p:spPr>
      </p:pic>
      <p:sp>
        <p:nvSpPr>
          <p:cNvPr id="3" name="TextBox 2">
            <a:extLst>
              <a:ext uri="{FF2B5EF4-FFF2-40B4-BE49-F238E27FC236}">
                <a16:creationId xmlns:a16="http://schemas.microsoft.com/office/drawing/2014/main" id="{D1569758-74B7-CE25-367A-A4E76C2DBC0C}"/>
              </a:ext>
            </a:extLst>
          </p:cNvPr>
          <p:cNvSpPr txBox="1"/>
          <p:nvPr/>
        </p:nvSpPr>
        <p:spPr>
          <a:xfrm>
            <a:off x="434068" y="1584889"/>
            <a:ext cx="6442363" cy="5262979"/>
          </a:xfrm>
          <a:prstGeom prst="rect">
            <a:avLst/>
          </a:prstGeom>
          <a:noFill/>
        </p:spPr>
        <p:txBody>
          <a:bodyPr wrap="square">
            <a:spAutoFit/>
          </a:bodyPr>
          <a:lstStyle/>
          <a:p>
            <a:pPr algn="ctr"/>
            <a:r>
              <a:rPr lang="en-US" sz="2800" b="1"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What better way to learn then practice what you need to do through simulation? A hands-on approach is the fastest way to pick up the necessary reps to get you conditioned and in-shape for the employer . By use of simulation through VR or console, you build confidence, valuable skills, and gain an understanding of the profession and the responsibilities that come with it.</a:t>
            </a:r>
          </a:p>
        </p:txBody>
      </p:sp>
    </p:spTree>
    <p:extLst>
      <p:ext uri="{BB962C8B-B14F-4D97-AF65-F5344CB8AC3E}">
        <p14:creationId xmlns:p14="http://schemas.microsoft.com/office/powerpoint/2010/main" val="1300311978"/>
      </p:ext>
    </p:extLst>
  </p:cSld>
  <p:clrMapOvr>
    <a:masterClrMapping/>
  </p:clrMapOvr>
  <mc:AlternateContent xmlns:mc="http://schemas.openxmlformats.org/markup-compatibility/2006" xmlns:p14="http://schemas.microsoft.com/office/powerpoint/2010/main">
    <mc:Choice Requires="p14">
      <p:transition spd="slow" p14:dur="2000" advTm="90000">
        <p14:reveal/>
      </p:transition>
    </mc:Choice>
    <mc:Fallback xmlns="">
      <p:transition spd="slow" advTm="9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96FEB-2217-918D-5C4E-6808315F491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390686-6347-AA0B-1409-E81F2E80EE4B}"/>
              </a:ext>
            </a:extLst>
          </p:cNvPr>
          <p:cNvSpPr>
            <a:spLocks noGrp="1"/>
          </p:cNvSpPr>
          <p:nvPr>
            <p:ph type="sldNum" sz="quarter" idx="12"/>
          </p:nvPr>
        </p:nvSpPr>
        <p:spPr/>
        <p:txBody>
          <a:bodyPr/>
          <a:lstStyle/>
          <a:p>
            <a:fld id="{03DC2DEF-D2FE-4B45-ABA4-9F153FD1C98A}" type="slidenum">
              <a:rPr lang="en-US" smtClean="0"/>
              <a:pPr/>
              <a:t>4</a:t>
            </a:fld>
            <a:endParaRPr lang="en-US" dirty="0"/>
          </a:p>
        </p:txBody>
      </p:sp>
      <p:pic>
        <p:nvPicPr>
          <p:cNvPr id="6" name="Picture 5" descr="A group of people in a room">
            <a:extLst>
              <a:ext uri="{FF2B5EF4-FFF2-40B4-BE49-F238E27FC236}">
                <a16:creationId xmlns:a16="http://schemas.microsoft.com/office/drawing/2014/main" id="{D3888F9D-F1E2-CE10-A6B5-24D94FE83761}"/>
              </a:ext>
            </a:extLst>
          </p:cNvPr>
          <p:cNvPicPr>
            <a:picLocks noChangeAspect="1"/>
          </p:cNvPicPr>
          <p:nvPr/>
        </p:nvPicPr>
        <p:blipFill>
          <a:blip r:embed="rId2"/>
          <a:srcRect l="-9717" t="-1433" r="25183" b="18067"/>
          <a:stretch/>
        </p:blipFill>
        <p:spPr>
          <a:xfrm>
            <a:off x="-650178" y="2674509"/>
            <a:ext cx="5656131" cy="4183491"/>
          </a:xfrm>
          <a:prstGeom prst="rect">
            <a:avLst/>
          </a:prstGeom>
        </p:spPr>
      </p:pic>
      <p:pic>
        <p:nvPicPr>
          <p:cNvPr id="8" name="Picture 7" descr="A person standing in front of a wall with several screens">
            <a:extLst>
              <a:ext uri="{FF2B5EF4-FFF2-40B4-BE49-F238E27FC236}">
                <a16:creationId xmlns:a16="http://schemas.microsoft.com/office/drawing/2014/main" id="{656FB0D2-B9B5-192B-04E8-3D5002363A05}"/>
              </a:ext>
            </a:extLst>
          </p:cNvPr>
          <p:cNvPicPr>
            <a:picLocks noChangeAspect="1"/>
          </p:cNvPicPr>
          <p:nvPr/>
        </p:nvPicPr>
        <p:blipFill>
          <a:blip r:embed="rId3"/>
          <a:stretch>
            <a:fillRect/>
          </a:stretch>
        </p:blipFill>
        <p:spPr>
          <a:xfrm>
            <a:off x="5501032" y="1063416"/>
            <a:ext cx="6690968" cy="5018226"/>
          </a:xfrm>
          <a:prstGeom prst="rect">
            <a:avLst/>
          </a:prstGeom>
        </p:spPr>
      </p:pic>
      <p:sp>
        <p:nvSpPr>
          <p:cNvPr id="11" name="TextBox 10">
            <a:extLst>
              <a:ext uri="{FF2B5EF4-FFF2-40B4-BE49-F238E27FC236}">
                <a16:creationId xmlns:a16="http://schemas.microsoft.com/office/drawing/2014/main" id="{722A6B98-956E-E2E6-AC7C-9B595B6FF96A}"/>
              </a:ext>
            </a:extLst>
          </p:cNvPr>
          <p:cNvSpPr txBox="1"/>
          <p:nvPr/>
        </p:nvSpPr>
        <p:spPr>
          <a:xfrm>
            <a:off x="5222063" y="6192939"/>
            <a:ext cx="5968676" cy="523220"/>
          </a:xfrm>
          <a:prstGeom prst="rect">
            <a:avLst/>
          </a:prstGeom>
          <a:noFill/>
        </p:spPr>
        <p:txBody>
          <a:bodyPr wrap="square" rtlCol="0">
            <a:spAutoFit/>
          </a:bodyPr>
          <a:lstStyle/>
          <a:p>
            <a:r>
              <a:rPr lang="en-US" sz="2800" b="1" i="1" dirty="0"/>
              <a:t>Helping People Help Themselves</a:t>
            </a:r>
          </a:p>
        </p:txBody>
      </p:sp>
      <p:pic>
        <p:nvPicPr>
          <p:cNvPr id="15" name="Picture 14" descr="A blue and grey logo&#10;&#10;Description automatically generated">
            <a:extLst>
              <a:ext uri="{FF2B5EF4-FFF2-40B4-BE49-F238E27FC236}">
                <a16:creationId xmlns:a16="http://schemas.microsoft.com/office/drawing/2014/main" id="{69BE4BCE-637B-19A9-14FE-2D9DFACE666B}"/>
              </a:ext>
            </a:extLst>
          </p:cNvPr>
          <p:cNvPicPr>
            <a:picLocks noChangeAspect="1"/>
          </p:cNvPicPr>
          <p:nvPr/>
        </p:nvPicPr>
        <p:blipFill>
          <a:blip r:embed="rId4"/>
          <a:stretch>
            <a:fillRect/>
          </a:stretch>
        </p:blipFill>
        <p:spPr>
          <a:xfrm>
            <a:off x="249610" y="166052"/>
            <a:ext cx="3335922" cy="2508457"/>
          </a:xfrm>
          <a:prstGeom prst="rect">
            <a:avLst/>
          </a:prstGeom>
        </p:spPr>
      </p:pic>
      <p:pic>
        <p:nvPicPr>
          <p:cNvPr id="16" name="Picture 15" descr="A room with a row of computer monitors">
            <a:extLst>
              <a:ext uri="{FF2B5EF4-FFF2-40B4-BE49-F238E27FC236}">
                <a16:creationId xmlns:a16="http://schemas.microsoft.com/office/drawing/2014/main" id="{74C010C3-D4C0-3985-0FD5-1D49F0F50462}"/>
              </a:ext>
            </a:extLst>
          </p:cNvPr>
          <p:cNvPicPr>
            <a:picLocks noChangeAspect="1"/>
          </p:cNvPicPr>
          <p:nvPr/>
        </p:nvPicPr>
        <p:blipFill>
          <a:blip r:embed="rId5"/>
          <a:stretch>
            <a:fillRect/>
          </a:stretch>
        </p:blipFill>
        <p:spPr>
          <a:xfrm rot="5400000">
            <a:off x="2720150" y="1037756"/>
            <a:ext cx="5066686" cy="2991174"/>
          </a:xfrm>
          <a:prstGeom prst="rect">
            <a:avLst/>
          </a:prstGeom>
        </p:spPr>
      </p:pic>
    </p:spTree>
    <p:extLst>
      <p:ext uri="{BB962C8B-B14F-4D97-AF65-F5344CB8AC3E}">
        <p14:creationId xmlns:p14="http://schemas.microsoft.com/office/powerpoint/2010/main" val="1688062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Click="0" advTm="15000">
        <p15:prstTrans prst="curtains"/>
      </p:transition>
    </mc:Choice>
    <mc:Fallback xmlns="">
      <p:transition advClick="0" advTm="1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51932C-7145-4FBD-B81D-9ADC42401B87}"/>
              </a:ext>
            </a:extLst>
          </p:cNvPr>
          <p:cNvSpPr>
            <a:spLocks noGrp="1"/>
          </p:cNvSpPr>
          <p:nvPr>
            <p:ph type="title"/>
          </p:nvPr>
        </p:nvSpPr>
        <p:spPr>
          <a:xfrm>
            <a:off x="812365" y="134063"/>
            <a:ext cx="9404723" cy="1400530"/>
          </a:xfrm>
        </p:spPr>
        <p:txBody>
          <a:bodyPr/>
          <a:lstStyle/>
          <a:p>
            <a:pPr algn="ctr"/>
            <a:r>
              <a:rPr lang="en-US" sz="5400" b="1" i="1" u="sng"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Innovation and Simulation</a:t>
            </a:r>
          </a:p>
        </p:txBody>
      </p:sp>
      <p:sp>
        <p:nvSpPr>
          <p:cNvPr id="6" name="Content Placeholder 5">
            <a:extLst>
              <a:ext uri="{FF2B5EF4-FFF2-40B4-BE49-F238E27FC236}">
                <a16:creationId xmlns:a16="http://schemas.microsoft.com/office/drawing/2014/main" id="{33DA7B46-E592-40C7-91D7-A26B47A30C67}"/>
              </a:ext>
            </a:extLst>
          </p:cNvPr>
          <p:cNvSpPr>
            <a:spLocks noGrp="1"/>
          </p:cNvSpPr>
          <p:nvPr>
            <p:ph sz="half" idx="1"/>
          </p:nvPr>
        </p:nvSpPr>
        <p:spPr>
          <a:xfrm>
            <a:off x="103983" y="1175854"/>
            <a:ext cx="3143250" cy="4191000"/>
          </a:xfrm>
        </p:spPr>
        <p:txBody>
          <a:bodyPr>
            <a:noAutofit/>
          </a:bodyPr>
          <a:lstStyle/>
          <a:p>
            <a:pPr marL="0" indent="0">
              <a:buNone/>
            </a:pPr>
            <a:endParaRPr lang="en-US" dirty="0"/>
          </a:p>
          <a:p>
            <a:pPr algn="ctr"/>
            <a:r>
              <a:rPr lang="en-US" b="1"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Through simulation, inexperienced workers get introduced to a job/career and get to practice the responsibilities/tasks of the position.</a:t>
            </a:r>
          </a:p>
          <a:p>
            <a:pPr algn="ctr"/>
            <a:r>
              <a:rPr lang="en-US" b="1"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Simulation builds confidence in the young professional. Everyone is nervous on their first day and through repetition those jitters may be quelled through the practice you gain through VR or console simulation. </a:t>
            </a:r>
          </a:p>
        </p:txBody>
      </p:sp>
      <p:sp>
        <p:nvSpPr>
          <p:cNvPr id="7" name="Content Placeholder 6">
            <a:extLst>
              <a:ext uri="{FF2B5EF4-FFF2-40B4-BE49-F238E27FC236}">
                <a16:creationId xmlns:a16="http://schemas.microsoft.com/office/drawing/2014/main" id="{A7F42263-DE86-44BB-AC19-CD7982D365B2}"/>
              </a:ext>
            </a:extLst>
          </p:cNvPr>
          <p:cNvSpPr>
            <a:spLocks noGrp="1"/>
          </p:cNvSpPr>
          <p:nvPr>
            <p:ph sz="half" idx="2"/>
          </p:nvPr>
        </p:nvSpPr>
        <p:spPr>
          <a:xfrm>
            <a:off x="7945126" y="1534593"/>
            <a:ext cx="3997492" cy="5323407"/>
          </a:xfrm>
        </p:spPr>
        <p:txBody>
          <a:bodyPr>
            <a:noAutofit/>
          </a:bodyPr>
          <a:lstStyle/>
          <a:p>
            <a:pPr algn="ctr"/>
            <a:r>
              <a:rPr lang="en-US" sz="1700" b="1"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Let’s have fun and learn at the same time. Through simulated employment we get to relax our way into developing customer service skills, situational awareness, time management, and task accomplishment through gaming and other simulations. </a:t>
            </a:r>
          </a:p>
          <a:p>
            <a:pPr algn="ctr"/>
            <a:r>
              <a:rPr lang="en-US" sz="1700" b="1"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Accomplishing goals and feats help inspire that inner desire for success. We’re all competitive n some way. Gaming brings out the competition in all of us.</a:t>
            </a:r>
          </a:p>
          <a:p>
            <a:pPr algn="ctr"/>
            <a:r>
              <a:rPr lang="en-US" sz="1700" b="1"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Everyone loves to play games and interact with their peers. It helps increase the efficiency of the education if the student is having fun while doing it. </a:t>
            </a:r>
          </a:p>
        </p:txBody>
      </p:sp>
      <p:sp>
        <p:nvSpPr>
          <p:cNvPr id="3" name="Slide Number Placeholder 2">
            <a:extLst>
              <a:ext uri="{FF2B5EF4-FFF2-40B4-BE49-F238E27FC236}">
                <a16:creationId xmlns:a16="http://schemas.microsoft.com/office/drawing/2014/main" id="{774AF259-0EA0-486A-A345-68549DF558C8}"/>
              </a:ext>
            </a:extLst>
          </p:cNvPr>
          <p:cNvSpPr>
            <a:spLocks noGrp="1"/>
          </p:cNvSpPr>
          <p:nvPr>
            <p:ph type="sldNum" sz="quarter" idx="12"/>
          </p:nvPr>
        </p:nvSpPr>
        <p:spPr>
          <a:xfrm>
            <a:off x="10448537" y="134063"/>
            <a:ext cx="838199" cy="767687"/>
          </a:xfrm>
        </p:spPr>
        <p:txBody>
          <a:bodyPr/>
          <a:lstStyle/>
          <a:p>
            <a:fld id="{03DC2DEF-D2FE-4B45-ABA4-9F153FD1C98A}" type="slidenum">
              <a:rPr lang="en-US" smtClean="0"/>
              <a:t>5</a:t>
            </a:fld>
            <a:endParaRPr lang="en-US" dirty="0"/>
          </a:p>
        </p:txBody>
      </p:sp>
      <p:pic>
        <p:nvPicPr>
          <p:cNvPr id="9" name="Picture 8" descr="A group of people sitting in chairs&#10;&#10;Description automatically generated">
            <a:extLst>
              <a:ext uri="{FF2B5EF4-FFF2-40B4-BE49-F238E27FC236}">
                <a16:creationId xmlns:a16="http://schemas.microsoft.com/office/drawing/2014/main" id="{C6FE1A3D-B7EF-4ADB-6C17-39FFC2EFBBFA}"/>
              </a:ext>
            </a:extLst>
          </p:cNvPr>
          <p:cNvPicPr>
            <a:picLocks noChangeAspect="1"/>
          </p:cNvPicPr>
          <p:nvPr/>
        </p:nvPicPr>
        <p:blipFill>
          <a:blip r:embed="rId2"/>
          <a:srcRect t="6319" b="13587"/>
          <a:stretch/>
        </p:blipFill>
        <p:spPr>
          <a:xfrm>
            <a:off x="3946300" y="1534592"/>
            <a:ext cx="4257675" cy="4546894"/>
          </a:xfrm>
          <a:prstGeom prst="rect">
            <a:avLst/>
          </a:prstGeom>
        </p:spPr>
      </p:pic>
    </p:spTree>
    <p:extLst>
      <p:ext uri="{BB962C8B-B14F-4D97-AF65-F5344CB8AC3E}">
        <p14:creationId xmlns:p14="http://schemas.microsoft.com/office/powerpoint/2010/main" val="3242389936"/>
      </p:ext>
    </p:extLst>
  </p:cSld>
  <p:clrMapOvr>
    <a:masterClrMapping/>
  </p:clrMapOvr>
  <mc:AlternateContent xmlns:mc="http://schemas.openxmlformats.org/markup-compatibility/2006" xmlns:p14="http://schemas.microsoft.com/office/powerpoint/2010/main">
    <mc:Choice Requires="p14">
      <p:transition spd="slow" p14:dur="2000" advClick="0" advTm="90000">
        <p:circle/>
      </p:transition>
    </mc:Choice>
    <mc:Fallback xmlns="">
      <p:transition spd="slow" advClick="0" advTm="90000">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60433D-E380-4571-991C-16B6CE7A48BE}"/>
              </a:ext>
            </a:extLst>
          </p:cNvPr>
          <p:cNvSpPr>
            <a:spLocks noGrp="1"/>
          </p:cNvSpPr>
          <p:nvPr>
            <p:ph type="sldNum" sz="quarter" idx="12"/>
          </p:nvPr>
        </p:nvSpPr>
        <p:spPr/>
        <p:txBody>
          <a:bodyPr/>
          <a:lstStyle/>
          <a:p>
            <a:fld id="{03DC2DEF-D2FE-4B45-ABA4-9F153FD1C98A}" type="slidenum">
              <a:rPr lang="en-US" smtClean="0"/>
              <a:t>6</a:t>
            </a:fld>
            <a:endParaRPr lang="en-US" dirty="0"/>
          </a:p>
        </p:txBody>
      </p:sp>
      <p:sp>
        <p:nvSpPr>
          <p:cNvPr id="12" name="Text Placeholder 11">
            <a:extLst>
              <a:ext uri="{FF2B5EF4-FFF2-40B4-BE49-F238E27FC236}">
                <a16:creationId xmlns:a16="http://schemas.microsoft.com/office/drawing/2014/main" id="{4241C871-580D-4A29-A334-0208A8E479B9}"/>
              </a:ext>
            </a:extLst>
          </p:cNvPr>
          <p:cNvSpPr>
            <a:spLocks noGrp="1"/>
          </p:cNvSpPr>
          <p:nvPr>
            <p:ph type="body" sz="quarter" idx="3"/>
          </p:nvPr>
        </p:nvSpPr>
        <p:spPr>
          <a:xfrm>
            <a:off x="6233637" y="2253149"/>
            <a:ext cx="5630165" cy="518457"/>
          </a:xfrm>
        </p:spPr>
        <p:txBody>
          <a:bodyPr/>
          <a:lstStyle/>
          <a:p>
            <a:pPr algn="ctr"/>
            <a:r>
              <a:rPr lang="en-US" dirty="0"/>
              <a:t>Creating a culture of Success</a:t>
            </a:r>
          </a:p>
        </p:txBody>
      </p:sp>
      <p:sp>
        <p:nvSpPr>
          <p:cNvPr id="13" name="Content Placeholder 12">
            <a:extLst>
              <a:ext uri="{FF2B5EF4-FFF2-40B4-BE49-F238E27FC236}">
                <a16:creationId xmlns:a16="http://schemas.microsoft.com/office/drawing/2014/main" id="{0097C6D9-3930-4866-9E88-F17648880044}"/>
              </a:ext>
            </a:extLst>
          </p:cNvPr>
          <p:cNvSpPr>
            <a:spLocks noGrp="1"/>
          </p:cNvSpPr>
          <p:nvPr>
            <p:ph sz="quarter" idx="4"/>
          </p:nvPr>
        </p:nvSpPr>
        <p:spPr>
          <a:xfrm>
            <a:off x="6233636" y="2861171"/>
            <a:ext cx="5630165" cy="1953455"/>
          </a:xfrm>
        </p:spPr>
        <p:txBody>
          <a:bodyPr>
            <a:noAutofit/>
          </a:bodyPr>
          <a:lstStyle/>
          <a:p>
            <a:r>
              <a:rPr lang="en-US" sz="17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Through simulation technology, employers and WIOA affiliates get to see directly where the employee's strength and weaknesses lie. That way targeted training can help make the participant more of an asset to the employer. </a:t>
            </a:r>
          </a:p>
          <a:p>
            <a:r>
              <a:rPr lang="en-US" sz="17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Through simulation technology you create a happier work environment without having to have the higher rate of turnover for participants that did not like the worksite or the career path.</a:t>
            </a:r>
          </a:p>
          <a:p>
            <a:r>
              <a:rPr lang="en-US" sz="17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Simulation decreases the time to train an employee, therefore it becomes more cost efficient to do so. With the bonus of immediate feedback, this makes the pros far outweigh the cons.</a:t>
            </a:r>
          </a:p>
        </p:txBody>
      </p:sp>
      <p:sp>
        <p:nvSpPr>
          <p:cNvPr id="10" name="Text Placeholder 9">
            <a:extLst>
              <a:ext uri="{FF2B5EF4-FFF2-40B4-BE49-F238E27FC236}">
                <a16:creationId xmlns:a16="http://schemas.microsoft.com/office/drawing/2014/main" id="{41B8DC8C-1FD7-4773-B07E-7E4432766A4E}"/>
              </a:ext>
            </a:extLst>
          </p:cNvPr>
          <p:cNvSpPr>
            <a:spLocks noGrp="1"/>
          </p:cNvSpPr>
          <p:nvPr>
            <p:ph type="body" idx="1"/>
          </p:nvPr>
        </p:nvSpPr>
        <p:spPr>
          <a:xfrm>
            <a:off x="0" y="2192514"/>
            <a:ext cx="5582064" cy="518457"/>
          </a:xfrm>
        </p:spPr>
        <p:txBody>
          <a:bodyPr/>
          <a:lstStyle/>
          <a:p>
            <a:pPr algn="ctr"/>
            <a:r>
              <a:rPr lang="en-US" dirty="0"/>
              <a:t>Position based training</a:t>
            </a:r>
          </a:p>
        </p:txBody>
      </p:sp>
      <p:sp>
        <p:nvSpPr>
          <p:cNvPr id="11" name="Content Placeholder 10">
            <a:extLst>
              <a:ext uri="{FF2B5EF4-FFF2-40B4-BE49-F238E27FC236}">
                <a16:creationId xmlns:a16="http://schemas.microsoft.com/office/drawing/2014/main" id="{2B253683-524F-46CF-BFCD-BFF6A7A920A7}"/>
              </a:ext>
            </a:extLst>
          </p:cNvPr>
          <p:cNvSpPr>
            <a:spLocks noGrp="1"/>
          </p:cNvSpPr>
          <p:nvPr>
            <p:ph sz="half" idx="2"/>
          </p:nvPr>
        </p:nvSpPr>
        <p:spPr>
          <a:xfrm>
            <a:off x="87377" y="2918533"/>
            <a:ext cx="5582064" cy="1953455"/>
          </a:xfrm>
        </p:spPr>
        <p:txBody>
          <a:bodyPr>
            <a:noAutofit/>
          </a:bodyPr>
          <a:lstStyle/>
          <a:p>
            <a:r>
              <a:rPr lang="en-US"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As simulations become more popular, employers and WIOA affiliates should embrace it as a training tool that puts them in charge of creating the type of employee they need. </a:t>
            </a:r>
          </a:p>
          <a:p>
            <a:r>
              <a:rPr lang="en-US"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In some jobs such as automation, manufacturing, and warehouse labor, this tool can be used to give individuals on the job training, while minimizing risk and liability. </a:t>
            </a:r>
          </a:p>
          <a:p>
            <a:r>
              <a:rPr lang="en-US"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Simulations increase knowledge retention by providing a fun and interactive environment to learn and repeat tasks, developing the needed muscle memory and repetitions.</a:t>
            </a:r>
          </a:p>
        </p:txBody>
      </p:sp>
      <p:pic>
        <p:nvPicPr>
          <p:cNvPr id="17" name="Picture Placeholder 16">
            <a:extLst>
              <a:ext uri="{FF2B5EF4-FFF2-40B4-BE49-F238E27FC236}">
                <a16:creationId xmlns:a16="http://schemas.microsoft.com/office/drawing/2014/main" id="{38B0024B-0AD8-4DDB-8486-A9BD3A8E9FAC}"/>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t="19283" b="19283"/>
          <a:stretch/>
        </p:blipFill>
        <p:spPr>
          <a:xfrm>
            <a:off x="0" y="0"/>
            <a:ext cx="5490019" cy="2177625"/>
          </a:xfrm>
        </p:spPr>
      </p:pic>
      <p:pic>
        <p:nvPicPr>
          <p:cNvPr id="19" name="Picture Placeholder 18">
            <a:extLst>
              <a:ext uri="{FF2B5EF4-FFF2-40B4-BE49-F238E27FC236}">
                <a16:creationId xmlns:a16="http://schemas.microsoft.com/office/drawing/2014/main" id="{18D1195C-D9D4-4994-BAD9-68AA2C2BD35A}"/>
              </a:ext>
              <a:ext uri="{C183D7F6-B498-43B3-948B-1728B52AA6E4}">
                <adec:decorative xmlns:adec="http://schemas.microsoft.com/office/drawing/2017/decorative" val="1"/>
              </a:ext>
            </a:extLst>
          </p:cNvPr>
          <p:cNvPicPr>
            <a:picLocks noGrp="1" noChangeAspect="1"/>
          </p:cNvPicPr>
          <p:nvPr>
            <p:ph type="pic" sz="quarter" idx="14"/>
          </p:nvPr>
        </p:nvPicPr>
        <p:blipFill>
          <a:blip r:embed="rId3"/>
          <a:srcRect/>
          <a:stretch/>
        </p:blipFill>
        <p:spPr>
          <a:xfrm>
            <a:off x="7864833" y="-8689"/>
            <a:ext cx="4327167" cy="2186314"/>
          </a:xfrm>
        </p:spPr>
      </p:pic>
      <p:pic>
        <p:nvPicPr>
          <p:cNvPr id="4" name="Picture 3" descr="A person wearing a virtual reality headset&#10;&#10;Description automatically generated">
            <a:extLst>
              <a:ext uri="{FF2B5EF4-FFF2-40B4-BE49-F238E27FC236}">
                <a16:creationId xmlns:a16="http://schemas.microsoft.com/office/drawing/2014/main" id="{18F1D2D7-57C2-E4DE-CD08-249DB533553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490019" y="1"/>
            <a:ext cx="2374814" cy="2163584"/>
          </a:xfrm>
          <a:prstGeom prst="rect">
            <a:avLst/>
          </a:prstGeom>
        </p:spPr>
      </p:pic>
    </p:spTree>
    <p:extLst>
      <p:ext uri="{BB962C8B-B14F-4D97-AF65-F5344CB8AC3E}">
        <p14:creationId xmlns:p14="http://schemas.microsoft.com/office/powerpoint/2010/main" val="1154969311"/>
      </p:ext>
    </p:extLst>
  </p:cSld>
  <p:clrMapOvr>
    <a:masterClrMapping/>
  </p:clrMapOvr>
  <mc:AlternateContent xmlns:mc="http://schemas.openxmlformats.org/markup-compatibility/2006" xmlns:p14="http://schemas.microsoft.com/office/powerpoint/2010/main">
    <mc:Choice Requires="p14">
      <p:transition spd="slow" p14:dur="2000" advClick="0" advTm="90000">
        <p:cut/>
      </p:transition>
    </mc:Choice>
    <mc:Fallback xmlns="">
      <p:transition spd="slow" advClick="0" advTm="90000">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in a room&#10;&#10;Description automatically generated">
            <a:extLst>
              <a:ext uri="{FF2B5EF4-FFF2-40B4-BE49-F238E27FC236}">
                <a16:creationId xmlns:a16="http://schemas.microsoft.com/office/drawing/2014/main" id="{052F58D0-46D8-56A8-CA7D-660B8B0776A3}"/>
              </a:ext>
            </a:extLst>
          </p:cNvPr>
          <p:cNvPicPr>
            <a:picLocks noGrp="1" noChangeAspect="1"/>
          </p:cNvPicPr>
          <p:nvPr>
            <p:ph type="pic" sz="quarter" idx="13"/>
          </p:nvPr>
        </p:nvPicPr>
        <p:blipFill>
          <a:blip r:embed="rId2"/>
          <a:srcRect t="4299" b="4299"/>
          <a:stretch>
            <a:fillRect/>
          </a:stretch>
        </p:blipFill>
        <p:spPr>
          <a:prstGeom prst="rect">
            <a:avLst/>
          </a:prstGeom>
          <a:ln>
            <a:noFill/>
          </a:ln>
          <a:effectLst>
            <a:softEdge rad="112500"/>
          </a:effectLst>
        </p:spPr>
      </p:pic>
      <p:sp>
        <p:nvSpPr>
          <p:cNvPr id="3" name="Title 2">
            <a:extLst>
              <a:ext uri="{FF2B5EF4-FFF2-40B4-BE49-F238E27FC236}">
                <a16:creationId xmlns:a16="http://schemas.microsoft.com/office/drawing/2014/main" id="{33A91DC4-0E06-593E-69C2-E164D805EFF7}"/>
              </a:ext>
            </a:extLst>
          </p:cNvPr>
          <p:cNvSpPr>
            <a:spLocks noGrp="1"/>
          </p:cNvSpPr>
          <p:nvPr>
            <p:ph type="title"/>
          </p:nvPr>
        </p:nvSpPr>
        <p:spPr>
          <a:xfrm>
            <a:off x="0" y="2248091"/>
            <a:ext cx="5572125" cy="3267268"/>
          </a:xfrm>
        </p:spPr>
        <p:txBody>
          <a:bodyPr/>
          <a:lstStyle/>
          <a:p>
            <a:r>
              <a:rPr lang="en-US"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At the OIC of Wilson, we put the </a:t>
            </a:r>
            <a:r>
              <a:rPr lang="en-US" u="sng"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Fun</a:t>
            </a:r>
            <a:r>
              <a:rPr lang="en-US"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 in fundamentals.</a:t>
            </a:r>
          </a:p>
        </p:txBody>
      </p:sp>
      <p:sp>
        <p:nvSpPr>
          <p:cNvPr id="4" name="Slide Number Placeholder 3">
            <a:extLst>
              <a:ext uri="{FF2B5EF4-FFF2-40B4-BE49-F238E27FC236}">
                <a16:creationId xmlns:a16="http://schemas.microsoft.com/office/drawing/2014/main" id="{81EB75CF-E0EE-F5C2-D5CD-1C8E80BF33C5}"/>
              </a:ext>
            </a:extLst>
          </p:cNvPr>
          <p:cNvSpPr>
            <a:spLocks noGrp="1"/>
          </p:cNvSpPr>
          <p:nvPr>
            <p:ph type="sldNum" sz="quarter" idx="12"/>
          </p:nvPr>
        </p:nvSpPr>
        <p:spPr/>
        <p:txBody>
          <a:bodyPr/>
          <a:lstStyle/>
          <a:p>
            <a:fld id="{03DC2DEF-D2FE-4B45-ABA4-9F153FD1C98A}" type="slidenum">
              <a:rPr lang="en-US" noProof="0" smtClean="0"/>
              <a:t>7</a:t>
            </a:fld>
            <a:endParaRPr lang="en-US" noProof="0" dirty="0"/>
          </a:p>
        </p:txBody>
      </p:sp>
    </p:spTree>
    <p:extLst>
      <p:ext uri="{BB962C8B-B14F-4D97-AF65-F5344CB8AC3E}">
        <p14:creationId xmlns:p14="http://schemas.microsoft.com/office/powerpoint/2010/main" val="2507439617"/>
      </p:ext>
    </p:extLst>
  </p:cSld>
  <p:clrMapOvr>
    <a:masterClrMapping/>
  </p:clrMapOvr>
  <p:transition advClick="0" advTm="20000">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1728B-D24C-53AC-9D94-C94E33207E5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D04679-310E-CE73-448C-406640C5C73D}"/>
              </a:ext>
            </a:extLst>
          </p:cNvPr>
          <p:cNvSpPr>
            <a:spLocks noGrp="1"/>
          </p:cNvSpPr>
          <p:nvPr>
            <p:ph type="sldNum" sz="quarter" idx="12"/>
          </p:nvPr>
        </p:nvSpPr>
        <p:spPr/>
        <p:txBody>
          <a:bodyPr/>
          <a:lstStyle/>
          <a:p>
            <a:fld id="{03DC2DEF-D2FE-4B45-ABA4-9F153FD1C98A}" type="slidenum">
              <a:rPr lang="en-US" smtClean="0"/>
              <a:pPr/>
              <a:t>8</a:t>
            </a:fld>
            <a:endParaRPr lang="en-US" dirty="0"/>
          </a:p>
        </p:txBody>
      </p:sp>
      <p:pic>
        <p:nvPicPr>
          <p:cNvPr id="4" name="Picture 3" descr="A group of people in a dark room">
            <a:extLst>
              <a:ext uri="{FF2B5EF4-FFF2-40B4-BE49-F238E27FC236}">
                <a16:creationId xmlns:a16="http://schemas.microsoft.com/office/drawing/2014/main" id="{23F421F4-F89E-BC3F-2CB0-7AA4EED9AC62}"/>
              </a:ext>
            </a:extLst>
          </p:cNvPr>
          <p:cNvPicPr>
            <a:picLocks noChangeAspect="1"/>
          </p:cNvPicPr>
          <p:nvPr/>
        </p:nvPicPr>
        <p:blipFill>
          <a:blip r:embed="rId2"/>
          <a:stretch>
            <a:fillRect/>
          </a:stretch>
        </p:blipFill>
        <p:spPr>
          <a:xfrm rot="5400000">
            <a:off x="1314450" y="857250"/>
            <a:ext cx="6858000" cy="5143500"/>
          </a:xfrm>
          <a:prstGeom prst="rect">
            <a:avLst/>
          </a:prstGeom>
        </p:spPr>
      </p:pic>
      <p:pic>
        <p:nvPicPr>
          <p:cNvPr id="12" name="Picture 11" descr="A group of people in a room&#10;&#10;Description automatically generated">
            <a:extLst>
              <a:ext uri="{FF2B5EF4-FFF2-40B4-BE49-F238E27FC236}">
                <a16:creationId xmlns:a16="http://schemas.microsoft.com/office/drawing/2014/main" id="{E15A137C-754B-67CB-82B2-CBF18D88FD8B}"/>
              </a:ext>
            </a:extLst>
          </p:cNvPr>
          <p:cNvPicPr>
            <a:picLocks noChangeAspect="1"/>
          </p:cNvPicPr>
          <p:nvPr/>
        </p:nvPicPr>
        <p:blipFill>
          <a:blip r:embed="rId3"/>
          <a:srcRect l="4827" t="453" r="28591" b="-455"/>
          <a:stretch/>
        </p:blipFill>
        <p:spPr>
          <a:xfrm>
            <a:off x="6188927" y="0"/>
            <a:ext cx="6003073" cy="6858000"/>
          </a:xfrm>
          <a:prstGeom prst="rect">
            <a:avLst/>
          </a:prstGeom>
        </p:spPr>
      </p:pic>
      <p:pic>
        <p:nvPicPr>
          <p:cNvPr id="10" name="Picture 9" descr="A group of people sitting in chairs in a room&#10;&#10;Description automatically generated">
            <a:extLst>
              <a:ext uri="{FF2B5EF4-FFF2-40B4-BE49-F238E27FC236}">
                <a16:creationId xmlns:a16="http://schemas.microsoft.com/office/drawing/2014/main" id="{8017D891-4758-3A52-42CC-2C17B4C82305}"/>
              </a:ext>
            </a:extLst>
          </p:cNvPr>
          <p:cNvPicPr>
            <a:picLocks noChangeAspect="1"/>
          </p:cNvPicPr>
          <p:nvPr/>
        </p:nvPicPr>
        <p:blipFill>
          <a:blip r:embed="rId4"/>
          <a:srcRect l="25314"/>
          <a:stretch/>
        </p:blipFill>
        <p:spPr>
          <a:xfrm>
            <a:off x="0" y="0"/>
            <a:ext cx="3841485" cy="6858000"/>
          </a:xfrm>
          <a:prstGeom prst="rect">
            <a:avLst/>
          </a:prstGeom>
        </p:spPr>
      </p:pic>
      <p:pic>
        <p:nvPicPr>
          <p:cNvPr id="23" name="Picture 22" descr="A blue and grey logo">
            <a:extLst>
              <a:ext uri="{FF2B5EF4-FFF2-40B4-BE49-F238E27FC236}">
                <a16:creationId xmlns:a16="http://schemas.microsoft.com/office/drawing/2014/main" id="{70B3A3BC-33FD-68D7-DF2C-023EDB653E5F}"/>
              </a:ext>
            </a:extLst>
          </p:cNvPr>
          <p:cNvPicPr>
            <a:picLocks noChangeAspect="1"/>
          </p:cNvPicPr>
          <p:nvPr/>
        </p:nvPicPr>
        <p:blipFill>
          <a:blip r:embed="rId5"/>
          <a:srcRect t="6395" b="16264"/>
          <a:stretch/>
        </p:blipFill>
        <p:spPr>
          <a:xfrm>
            <a:off x="7389844" y="-108488"/>
            <a:ext cx="4876800" cy="2836191"/>
          </a:xfrm>
          <a:prstGeom prst="rect">
            <a:avLst/>
          </a:prstGeom>
        </p:spPr>
      </p:pic>
      <p:sp>
        <p:nvSpPr>
          <p:cNvPr id="24" name="TextBox 23">
            <a:extLst>
              <a:ext uri="{FF2B5EF4-FFF2-40B4-BE49-F238E27FC236}">
                <a16:creationId xmlns:a16="http://schemas.microsoft.com/office/drawing/2014/main" id="{D8252C6C-EF4B-423A-E090-BB69E04A018D}"/>
              </a:ext>
            </a:extLst>
          </p:cNvPr>
          <p:cNvSpPr txBox="1"/>
          <p:nvPr/>
        </p:nvSpPr>
        <p:spPr>
          <a:xfrm>
            <a:off x="309373" y="295729"/>
            <a:ext cx="5306291" cy="2308324"/>
          </a:xfrm>
          <a:prstGeom prst="rect">
            <a:avLst/>
          </a:prstGeom>
          <a:noFill/>
        </p:spPr>
        <p:txBody>
          <a:bodyPr wrap="square" rtlCol="0">
            <a:spAutoFit/>
          </a:bodyPr>
          <a:lstStyle/>
          <a:p>
            <a:pPr algn="ctr"/>
            <a:r>
              <a:rPr lang="en-US" sz="3600" b="1" i="1" dirty="0">
                <a:solidFill>
                  <a:srgbClr val="FFFF00"/>
                </a:solidFill>
              </a:rPr>
              <a:t>If You Love What You Do, Then You Will Never Work A Day In Your Life.</a:t>
            </a:r>
          </a:p>
        </p:txBody>
      </p:sp>
    </p:spTree>
    <p:extLst>
      <p:ext uri="{BB962C8B-B14F-4D97-AF65-F5344CB8AC3E}">
        <p14:creationId xmlns:p14="http://schemas.microsoft.com/office/powerpoint/2010/main" val="474924387"/>
      </p:ext>
    </p:extLst>
  </p:cSld>
  <p:clrMapOvr>
    <a:masterClrMapping/>
  </p:clrMapOvr>
  <p:transition advClick="0" advTm="20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screens on a wall&#10;&#10;Description automatically generated">
            <a:extLst>
              <a:ext uri="{FF2B5EF4-FFF2-40B4-BE49-F238E27FC236}">
                <a16:creationId xmlns:a16="http://schemas.microsoft.com/office/drawing/2014/main" id="{3F47D5E1-00CD-B20E-E7C1-10422DB552F1}"/>
              </a:ext>
            </a:extLst>
          </p:cNvPr>
          <p:cNvPicPr>
            <a:picLocks noChangeAspect="1"/>
          </p:cNvPicPr>
          <p:nvPr/>
        </p:nvPicPr>
        <p:blipFill>
          <a:blip r:embed="rId2">
            <a:alphaModFix amt="70000"/>
          </a:blip>
          <a:stretch>
            <a:fillRect/>
          </a:stretch>
        </p:blipFill>
        <p:spPr>
          <a:xfrm rot="5400000">
            <a:off x="3881751" y="1194089"/>
            <a:ext cx="6555324" cy="4469823"/>
          </a:xfrm>
          <a:prstGeom prst="rect">
            <a:avLst/>
          </a:prstGeom>
        </p:spPr>
      </p:pic>
      <p:pic>
        <p:nvPicPr>
          <p:cNvPr id="15" name="Picture 14" descr="A chalkboard wall with drawings on it&#10;&#10;Description automatically generated">
            <a:extLst>
              <a:ext uri="{FF2B5EF4-FFF2-40B4-BE49-F238E27FC236}">
                <a16:creationId xmlns:a16="http://schemas.microsoft.com/office/drawing/2014/main" id="{5DD2EE85-1CDC-D265-DADF-35989AFE600D}"/>
              </a:ext>
            </a:extLst>
          </p:cNvPr>
          <p:cNvPicPr>
            <a:picLocks noChangeAspect="1"/>
          </p:cNvPicPr>
          <p:nvPr/>
        </p:nvPicPr>
        <p:blipFill>
          <a:blip r:embed="rId3">
            <a:alphaModFix amt="70000"/>
          </a:blip>
          <a:srcRect l="6214" t="15642" r="12746" b="25746"/>
          <a:stretch/>
        </p:blipFill>
        <p:spPr>
          <a:xfrm rot="5400000">
            <a:off x="7419281" y="1886951"/>
            <a:ext cx="6555325" cy="3073007"/>
          </a:xfrm>
          <a:prstGeom prst="rect">
            <a:avLst/>
          </a:prstGeom>
        </p:spPr>
      </p:pic>
      <p:pic>
        <p:nvPicPr>
          <p:cNvPr id="17" name="Picture 16" descr="A room with several monitors&#10;&#10;Description automatically generated">
            <a:extLst>
              <a:ext uri="{FF2B5EF4-FFF2-40B4-BE49-F238E27FC236}">
                <a16:creationId xmlns:a16="http://schemas.microsoft.com/office/drawing/2014/main" id="{00C12696-0388-1954-EE8E-3BB2FE0FEB8D}"/>
              </a:ext>
            </a:extLst>
          </p:cNvPr>
          <p:cNvPicPr>
            <a:picLocks noChangeAspect="1"/>
          </p:cNvPicPr>
          <p:nvPr/>
        </p:nvPicPr>
        <p:blipFill>
          <a:blip r:embed="rId4">
            <a:alphaModFix amt="50000"/>
          </a:blip>
          <a:stretch>
            <a:fillRect/>
          </a:stretch>
        </p:blipFill>
        <p:spPr>
          <a:xfrm rot="5400000">
            <a:off x="-819416" y="970754"/>
            <a:ext cx="6555324" cy="4916492"/>
          </a:xfrm>
          <a:prstGeom prst="rect">
            <a:avLst/>
          </a:prstGeom>
        </p:spPr>
      </p:pic>
      <p:sp>
        <p:nvSpPr>
          <p:cNvPr id="2" name="Title 1">
            <a:extLst>
              <a:ext uri="{FF2B5EF4-FFF2-40B4-BE49-F238E27FC236}">
                <a16:creationId xmlns:a16="http://schemas.microsoft.com/office/drawing/2014/main" id="{AC35CDA0-C434-A247-AD56-11A713502115}"/>
              </a:ext>
            </a:extLst>
          </p:cNvPr>
          <p:cNvSpPr>
            <a:spLocks noGrp="1"/>
          </p:cNvSpPr>
          <p:nvPr>
            <p:ph type="title"/>
          </p:nvPr>
        </p:nvSpPr>
        <p:spPr/>
        <p:txBody>
          <a:bodyPr/>
          <a:lstStyle/>
          <a:p>
            <a:pPr algn="ctr"/>
            <a:r>
              <a:rPr lang="en-US" sz="6600" b="1" i="1"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Final</a:t>
            </a:r>
            <a:r>
              <a:rPr lang="en-US" sz="6000" b="1" i="1"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 Thoughts</a:t>
            </a:r>
          </a:p>
        </p:txBody>
      </p:sp>
      <p:sp>
        <p:nvSpPr>
          <p:cNvPr id="3" name="Text Placeholder 2">
            <a:extLst>
              <a:ext uri="{FF2B5EF4-FFF2-40B4-BE49-F238E27FC236}">
                <a16:creationId xmlns:a16="http://schemas.microsoft.com/office/drawing/2014/main" id="{8DFB98B2-753B-B849-6AE1-E2B3D39F8BEF}"/>
              </a:ext>
            </a:extLst>
          </p:cNvPr>
          <p:cNvSpPr>
            <a:spLocks noGrp="1"/>
          </p:cNvSpPr>
          <p:nvPr>
            <p:ph type="body" idx="1"/>
          </p:nvPr>
        </p:nvSpPr>
        <p:spPr/>
        <p:txBody>
          <a:bodyPr>
            <a:normAutofit lnSpcReduction="10000"/>
          </a:bodyPr>
          <a:lstStyle/>
          <a:p>
            <a:pPr algn="ctr"/>
            <a:r>
              <a:rPr lang="en-US" sz="28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Using gaming for workforce development and soft skill training offers an innovative and engaging way to prepare the next generation for today’s workplace. This approach makes learning fun and effective, boosts critical thinking, problem solving, and teamwork skills. By adopting these new and innovative strategies, we inspire young individuals to excel in a rapidly changing world. At the OIC of Wilson, we are Helping People Help Themselves</a:t>
            </a:r>
            <a:r>
              <a:rPr lang="en-US"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 </a:t>
            </a:r>
          </a:p>
        </p:txBody>
      </p:sp>
      <p:sp>
        <p:nvSpPr>
          <p:cNvPr id="4" name="Slide Number Placeholder 3">
            <a:extLst>
              <a:ext uri="{FF2B5EF4-FFF2-40B4-BE49-F238E27FC236}">
                <a16:creationId xmlns:a16="http://schemas.microsoft.com/office/drawing/2014/main" id="{485C1586-7A1A-B1BA-4605-FF6F749507CB}"/>
              </a:ext>
            </a:extLst>
          </p:cNvPr>
          <p:cNvSpPr>
            <a:spLocks noGrp="1"/>
          </p:cNvSpPr>
          <p:nvPr>
            <p:ph type="sldNum" sz="quarter" idx="12"/>
          </p:nvPr>
        </p:nvSpPr>
        <p:spPr/>
        <p:txBody>
          <a:bodyPr/>
          <a:lstStyle/>
          <a:p>
            <a:fld id="{03DC2DEF-D2FE-4B45-ABA4-9F153FD1C98A}" type="slidenum">
              <a:rPr lang="en-US" smtClean="0"/>
              <a:pPr/>
              <a:t>9</a:t>
            </a:fld>
            <a:endParaRPr lang="en-US" dirty="0"/>
          </a:p>
        </p:txBody>
      </p:sp>
      <p:pic>
        <p:nvPicPr>
          <p:cNvPr id="7" name="Picture 6">
            <a:extLst>
              <a:ext uri="{FF2B5EF4-FFF2-40B4-BE49-F238E27FC236}">
                <a16:creationId xmlns:a16="http://schemas.microsoft.com/office/drawing/2014/main" id="{551EEFCB-ED81-A2C0-A41D-F04EA0B4CAB3}"/>
              </a:ext>
            </a:extLst>
          </p:cNvPr>
          <p:cNvPicPr>
            <a:picLocks noChangeAspect="1"/>
          </p:cNvPicPr>
          <p:nvPr/>
        </p:nvPicPr>
        <p:blipFill>
          <a:blip r:embed="rId5"/>
          <a:stretch>
            <a:fillRect/>
          </a:stretch>
        </p:blipFill>
        <p:spPr>
          <a:xfrm>
            <a:off x="10206149" y="5477188"/>
            <a:ext cx="1969179" cy="1542422"/>
          </a:xfrm>
          <a:prstGeom prst="rect">
            <a:avLst/>
          </a:prstGeom>
        </p:spPr>
      </p:pic>
    </p:spTree>
    <p:extLst>
      <p:ext uri="{BB962C8B-B14F-4D97-AF65-F5344CB8AC3E}">
        <p14:creationId xmlns:p14="http://schemas.microsoft.com/office/powerpoint/2010/main" val="993073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20000">
        <p159:morph option="byObject"/>
      </p:transition>
    </mc:Choice>
    <mc:Fallback xmlns="">
      <p:transition spd="slow" advClick="0" advTm="120000">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45437</TotalTime>
  <Words>640</Words>
  <Application>Microsoft Office PowerPoint</Application>
  <PresentationFormat>Widescreen</PresentationFormat>
  <Paragraphs>35</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ADLaM Display</vt:lpstr>
      <vt:lpstr>Calibri</vt:lpstr>
      <vt:lpstr>Century Gothic</vt:lpstr>
      <vt:lpstr>Sagona</vt:lpstr>
      <vt:lpstr>Wingdings 3</vt:lpstr>
      <vt:lpstr>Ion</vt:lpstr>
      <vt:lpstr>Innovation Through Simulation: Inspiring the Next Generation of Workers. </vt:lpstr>
      <vt:lpstr>PowerPoint Presentation</vt:lpstr>
      <vt:lpstr>Gaming as a learning instrument?!</vt:lpstr>
      <vt:lpstr>PowerPoint Presentation</vt:lpstr>
      <vt:lpstr>Innovation and Simulation</vt:lpstr>
      <vt:lpstr>PowerPoint Presentation</vt:lpstr>
      <vt:lpstr>At the OIC of Wilson, we put the Fun in fundamentals.</vt:lpstr>
      <vt:lpstr>PowerPoint Presentation</vt:lpstr>
      <vt:lpstr>Final Thoughts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OIC 1</dc:creator>
  <cp:lastModifiedBy>Brandi Bragg</cp:lastModifiedBy>
  <cp:revision>21</cp:revision>
  <cp:lastPrinted>2025-01-29T15:19:10Z</cp:lastPrinted>
  <dcterms:created xsi:type="dcterms:W3CDTF">2024-12-17T18:09:26Z</dcterms:created>
  <dcterms:modified xsi:type="dcterms:W3CDTF">2025-02-07T14:33:09Z</dcterms:modified>
</cp:coreProperties>
</file>