
<file path=[Content_Types].xml><?xml version="1.0" encoding="utf-8"?>
<Types xmlns="http://schemas.openxmlformats.org/package/2006/content-types">
  <Default Extension="heic" ContentType="image/heic"/>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78" r:id="rId6"/>
    <p:sldId id="1878789768" r:id="rId7"/>
    <p:sldId id="1878789757" r:id="rId8"/>
    <p:sldId id="1878789767" r:id="rId9"/>
    <p:sldId id="292" r:id="rId10"/>
    <p:sldId id="298" r:id="rId11"/>
    <p:sldId id="878" r:id="rId12"/>
    <p:sldId id="1878789761" r:id="rId13"/>
    <p:sldId id="1878789765" r:id="rId14"/>
    <p:sldId id="1878789750" r:id="rId15"/>
    <p:sldId id="1878789739" r:id="rId16"/>
    <p:sldId id="1878789778" r:id="rId17"/>
    <p:sldId id="1878789772" r:id="rId18"/>
    <p:sldId id="1878789759" r:id="rId19"/>
    <p:sldId id="1878789673" r:id="rId20"/>
    <p:sldId id="1878789674" r:id="rId21"/>
    <p:sldId id="1878789769" r:id="rId22"/>
    <p:sldId id="1878789763" r:id="rId23"/>
    <p:sldId id="1878789781" r:id="rId24"/>
    <p:sldId id="1878789775" r:id="rId25"/>
    <p:sldId id="18787897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75592A3-0003-471E-9AC5-76679005866D}">
          <p14:sldIdLst>
            <p14:sldId id="256"/>
            <p14:sldId id="278"/>
            <p14:sldId id="1878789768"/>
            <p14:sldId id="1878789757"/>
            <p14:sldId id="1878789767"/>
            <p14:sldId id="292"/>
            <p14:sldId id="298"/>
            <p14:sldId id="878"/>
            <p14:sldId id="1878789761"/>
            <p14:sldId id="1878789765"/>
            <p14:sldId id="1878789750"/>
            <p14:sldId id="1878789739"/>
            <p14:sldId id="1878789778"/>
          </p14:sldIdLst>
        </p14:section>
        <p14:section name="Untitled Section" id="{BB161564-F770-4C12-A318-EC22A172DEB6}">
          <p14:sldIdLst>
            <p14:sldId id="1878789772"/>
            <p14:sldId id="1878789759"/>
            <p14:sldId id="1878789673"/>
            <p14:sldId id="1878789674"/>
            <p14:sldId id="1878789769"/>
            <p14:sldId id="1878789763"/>
            <p14:sldId id="1878789781"/>
            <p14:sldId id="1878789775"/>
            <p14:sldId id="18787897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0A425"/>
    <a:srgbClr val="DAA111"/>
    <a:srgbClr val="14325B"/>
    <a:srgbClr val="FFAF00"/>
    <a:srgbClr val="1443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574E6F-DAD4-4405-BC90-A6AE5A35DD31}" v="2" dt="2025-02-11T21:40:16.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2886" y="120"/>
      </p:cViewPr>
      <p:guideLst/>
    </p:cSldViewPr>
  </p:slideViewPr>
  <p:notesTextViewPr>
    <p:cViewPr>
      <p:scale>
        <a:sx n="1" d="1"/>
        <a:sy n="1" d="1"/>
      </p:scale>
      <p:origin x="0" y="0"/>
    </p:cViewPr>
  </p:notesTextViewPr>
  <p:notesViewPr>
    <p:cSldViewPr snapToGrid="0">
      <p:cViewPr varScale="1">
        <p:scale>
          <a:sx n="121" d="100"/>
          <a:sy n="121" d="100"/>
        </p:scale>
        <p:origin x="766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Panagrosso" userId="f6232f80-b840-4e6e-9c53-56d788670e5e" providerId="ADAL" clId="{AC574E6F-DAD4-4405-BC90-A6AE5A35DD31}"/>
    <pc:docChg chg="undo custSel addSld delSld modSld sldOrd modSection">
      <pc:chgData name="Scott Panagrosso" userId="f6232f80-b840-4e6e-9c53-56d788670e5e" providerId="ADAL" clId="{AC574E6F-DAD4-4405-BC90-A6AE5A35DD31}" dt="2025-02-11T21:41:01.224" v="73"/>
      <pc:docMkLst>
        <pc:docMk/>
      </pc:docMkLst>
      <pc:sldChg chg="delSp mod delAnim">
        <pc:chgData name="Scott Panagrosso" userId="f6232f80-b840-4e6e-9c53-56d788670e5e" providerId="ADAL" clId="{AC574E6F-DAD4-4405-BC90-A6AE5A35DD31}" dt="2025-02-11T21:31:13.219" v="0" actId="478"/>
        <pc:sldMkLst>
          <pc:docMk/>
          <pc:sldMk cId="2017296708" sldId="278"/>
        </pc:sldMkLst>
        <pc:grpChg chg="del">
          <ac:chgData name="Scott Panagrosso" userId="f6232f80-b840-4e6e-9c53-56d788670e5e" providerId="ADAL" clId="{AC574E6F-DAD4-4405-BC90-A6AE5A35DD31}" dt="2025-02-11T21:31:13.219" v="0" actId="478"/>
          <ac:grpSpMkLst>
            <pc:docMk/>
            <pc:sldMk cId="2017296708" sldId="278"/>
            <ac:grpSpMk id="7" creationId="{C9D747F6-5BC4-410A-4EAF-D5F846E7C5BC}"/>
          </ac:grpSpMkLst>
        </pc:grpChg>
      </pc:sldChg>
      <pc:sldChg chg="modSp">
        <pc:chgData name="Scott Panagrosso" userId="f6232f80-b840-4e6e-9c53-56d788670e5e" providerId="ADAL" clId="{AC574E6F-DAD4-4405-BC90-A6AE5A35DD31}" dt="2025-02-11T21:40:16.115" v="70" actId="33524"/>
        <pc:sldMkLst>
          <pc:docMk/>
          <pc:sldMk cId="3913864839" sldId="298"/>
        </pc:sldMkLst>
        <pc:spChg chg="mod">
          <ac:chgData name="Scott Panagrosso" userId="f6232f80-b840-4e6e-9c53-56d788670e5e" providerId="ADAL" clId="{AC574E6F-DAD4-4405-BC90-A6AE5A35DD31}" dt="2025-02-11T21:40:16.115" v="70" actId="33524"/>
          <ac:spMkLst>
            <pc:docMk/>
            <pc:sldMk cId="3913864839" sldId="298"/>
            <ac:spMk id="14" creationId="{34372B77-F848-84D8-948D-B42DBCC0B910}"/>
          </ac:spMkLst>
        </pc:spChg>
      </pc:sldChg>
      <pc:sldChg chg="modSp mod">
        <pc:chgData name="Scott Panagrosso" userId="f6232f80-b840-4e6e-9c53-56d788670e5e" providerId="ADAL" clId="{AC574E6F-DAD4-4405-BC90-A6AE5A35DD31}" dt="2025-02-11T21:35:56.393" v="19" actId="20577"/>
        <pc:sldMkLst>
          <pc:docMk/>
          <pc:sldMk cId="409999355" sldId="1878789673"/>
        </pc:sldMkLst>
        <pc:spChg chg="mod">
          <ac:chgData name="Scott Panagrosso" userId="f6232f80-b840-4e6e-9c53-56d788670e5e" providerId="ADAL" clId="{AC574E6F-DAD4-4405-BC90-A6AE5A35DD31}" dt="2025-02-11T21:35:56.393" v="19" actId="20577"/>
          <ac:spMkLst>
            <pc:docMk/>
            <pc:sldMk cId="409999355" sldId="1878789673"/>
            <ac:spMk id="2" creationId="{DD653E6E-3484-28CB-C1BC-CD6874E5F152}"/>
          </ac:spMkLst>
        </pc:spChg>
      </pc:sldChg>
      <pc:sldChg chg="del mod modShow">
        <pc:chgData name="Scott Panagrosso" userId="f6232f80-b840-4e6e-9c53-56d788670e5e" providerId="ADAL" clId="{AC574E6F-DAD4-4405-BC90-A6AE5A35DD31}" dt="2025-02-11T21:39:56.852" v="68" actId="47"/>
        <pc:sldMkLst>
          <pc:docMk/>
          <pc:sldMk cId="2829274317" sldId="1878789738"/>
        </pc:sldMkLst>
      </pc:sldChg>
      <pc:sldChg chg="ord">
        <pc:chgData name="Scott Panagrosso" userId="f6232f80-b840-4e6e-9c53-56d788670e5e" providerId="ADAL" clId="{AC574E6F-DAD4-4405-BC90-A6AE5A35DD31}" dt="2025-02-11T21:41:01.224" v="73"/>
        <pc:sldMkLst>
          <pc:docMk/>
          <pc:sldMk cId="2263015410" sldId="1878789763"/>
        </pc:sldMkLst>
      </pc:sldChg>
      <pc:sldChg chg="ord">
        <pc:chgData name="Scott Panagrosso" userId="f6232f80-b840-4e6e-9c53-56d788670e5e" providerId="ADAL" clId="{AC574E6F-DAD4-4405-BC90-A6AE5A35DD31}" dt="2025-02-11T21:36:25.161" v="23"/>
        <pc:sldMkLst>
          <pc:docMk/>
          <pc:sldMk cId="2926799330" sldId="1878789769"/>
        </pc:sldMkLst>
      </pc:sldChg>
      <pc:sldChg chg="del">
        <pc:chgData name="Scott Panagrosso" userId="f6232f80-b840-4e6e-9c53-56d788670e5e" providerId="ADAL" clId="{AC574E6F-DAD4-4405-BC90-A6AE5A35DD31}" dt="2025-02-11T21:40:26.840" v="71" actId="47"/>
        <pc:sldMkLst>
          <pc:docMk/>
          <pc:sldMk cId="1014098646" sldId="1878789773"/>
        </pc:sldMkLst>
      </pc:sldChg>
      <pc:sldChg chg="del mod modShow">
        <pc:chgData name="Scott Panagrosso" userId="f6232f80-b840-4e6e-9c53-56d788670e5e" providerId="ADAL" clId="{AC574E6F-DAD4-4405-BC90-A6AE5A35DD31}" dt="2025-02-11T21:39:57.519" v="69" actId="47"/>
        <pc:sldMkLst>
          <pc:docMk/>
          <pc:sldMk cId="3976032823" sldId="1878789780"/>
        </pc:sldMkLst>
      </pc:sldChg>
      <pc:sldChg chg="addSp delSp modSp new mod setBg">
        <pc:chgData name="Scott Panagrosso" userId="f6232f80-b840-4e6e-9c53-56d788670e5e" providerId="ADAL" clId="{AC574E6F-DAD4-4405-BC90-A6AE5A35DD31}" dt="2025-02-11T21:39:29.108" v="67" actId="27614"/>
        <pc:sldMkLst>
          <pc:docMk/>
          <pc:sldMk cId="2147965258" sldId="1878789781"/>
        </pc:sldMkLst>
        <pc:spChg chg="mod">
          <ac:chgData name="Scott Panagrosso" userId="f6232f80-b840-4e6e-9c53-56d788670e5e" providerId="ADAL" clId="{AC574E6F-DAD4-4405-BC90-A6AE5A35DD31}" dt="2025-02-11T21:39:24.055" v="66" actId="26606"/>
          <ac:spMkLst>
            <pc:docMk/>
            <pc:sldMk cId="2147965258" sldId="1878789781"/>
            <ac:spMk id="2" creationId="{14DEB130-B15F-562D-5BB2-838A2D8E2982}"/>
          </ac:spMkLst>
        </pc:spChg>
        <pc:spChg chg="del">
          <ac:chgData name="Scott Panagrosso" userId="f6232f80-b840-4e6e-9c53-56d788670e5e" providerId="ADAL" clId="{AC574E6F-DAD4-4405-BC90-A6AE5A35DD31}" dt="2025-02-11T21:38:44.311" v="43" actId="22"/>
          <ac:spMkLst>
            <pc:docMk/>
            <pc:sldMk cId="2147965258" sldId="1878789781"/>
            <ac:spMk id="3" creationId="{3551D3B1-1914-CD44-17D4-961B5D4F8DC3}"/>
          </ac:spMkLst>
        </pc:spChg>
        <pc:spChg chg="add">
          <ac:chgData name="Scott Panagrosso" userId="f6232f80-b840-4e6e-9c53-56d788670e5e" providerId="ADAL" clId="{AC574E6F-DAD4-4405-BC90-A6AE5A35DD31}" dt="2025-02-11T21:39:24.055" v="66" actId="26606"/>
          <ac:spMkLst>
            <pc:docMk/>
            <pc:sldMk cId="2147965258" sldId="1878789781"/>
            <ac:spMk id="7" creationId="{A8384FB5-9ADC-4DDC-881B-597D56F5B15D}"/>
          </ac:spMkLst>
        </pc:spChg>
        <pc:spChg chg="add">
          <ac:chgData name="Scott Panagrosso" userId="f6232f80-b840-4e6e-9c53-56d788670e5e" providerId="ADAL" clId="{AC574E6F-DAD4-4405-BC90-A6AE5A35DD31}" dt="2025-02-11T21:39:24.055" v="66" actId="26606"/>
          <ac:spMkLst>
            <pc:docMk/>
            <pc:sldMk cId="2147965258" sldId="1878789781"/>
            <ac:spMk id="8" creationId="{91E5A9A7-95C6-4F4F-B00E-C82E07FE62EF}"/>
          </ac:spMkLst>
        </pc:spChg>
        <pc:spChg chg="add">
          <ac:chgData name="Scott Panagrosso" userId="f6232f80-b840-4e6e-9c53-56d788670e5e" providerId="ADAL" clId="{AC574E6F-DAD4-4405-BC90-A6AE5A35DD31}" dt="2025-02-11T21:39:24.055" v="66" actId="26606"/>
          <ac:spMkLst>
            <pc:docMk/>
            <pc:sldMk cId="2147965258" sldId="1878789781"/>
            <ac:spMk id="9" creationId="{D07DD2DE-F619-49DD-B5E7-03A290FF4ED1}"/>
          </ac:spMkLst>
        </pc:spChg>
        <pc:spChg chg="add del">
          <ac:chgData name="Scott Panagrosso" userId="f6232f80-b840-4e6e-9c53-56d788670e5e" providerId="ADAL" clId="{AC574E6F-DAD4-4405-BC90-A6AE5A35DD31}" dt="2025-02-11T21:39:04.649" v="45" actId="26606"/>
          <ac:spMkLst>
            <pc:docMk/>
            <pc:sldMk cId="2147965258" sldId="1878789781"/>
            <ac:spMk id="10" creationId="{A8384FB5-9ADC-4DDC-881B-597D56F5B15D}"/>
          </ac:spMkLst>
        </pc:spChg>
        <pc:spChg chg="add">
          <ac:chgData name="Scott Panagrosso" userId="f6232f80-b840-4e6e-9c53-56d788670e5e" providerId="ADAL" clId="{AC574E6F-DAD4-4405-BC90-A6AE5A35DD31}" dt="2025-02-11T21:39:24.055" v="66" actId="26606"/>
          <ac:spMkLst>
            <pc:docMk/>
            <pc:sldMk cId="2147965258" sldId="1878789781"/>
            <ac:spMk id="11" creationId="{85149191-5F60-4A28-AAFF-039F96B0F3EC}"/>
          </ac:spMkLst>
        </pc:spChg>
        <pc:spChg chg="add del">
          <ac:chgData name="Scott Panagrosso" userId="f6232f80-b840-4e6e-9c53-56d788670e5e" providerId="ADAL" clId="{AC574E6F-DAD4-4405-BC90-A6AE5A35DD31}" dt="2025-02-11T21:39:04.649" v="45" actId="26606"/>
          <ac:spMkLst>
            <pc:docMk/>
            <pc:sldMk cId="2147965258" sldId="1878789781"/>
            <ac:spMk id="12" creationId="{91E5A9A7-95C6-4F4F-B00E-C82E07FE62EF}"/>
          </ac:spMkLst>
        </pc:spChg>
        <pc:spChg chg="add">
          <ac:chgData name="Scott Panagrosso" userId="f6232f80-b840-4e6e-9c53-56d788670e5e" providerId="ADAL" clId="{AC574E6F-DAD4-4405-BC90-A6AE5A35DD31}" dt="2025-02-11T21:39:24.055" v="66" actId="26606"/>
          <ac:spMkLst>
            <pc:docMk/>
            <pc:sldMk cId="2147965258" sldId="1878789781"/>
            <ac:spMk id="13" creationId="{F8260ED5-17F7-4158-B241-D51DD4CF1B7E}"/>
          </ac:spMkLst>
        </pc:spChg>
        <pc:spChg chg="add del">
          <ac:chgData name="Scott Panagrosso" userId="f6232f80-b840-4e6e-9c53-56d788670e5e" providerId="ADAL" clId="{AC574E6F-DAD4-4405-BC90-A6AE5A35DD31}" dt="2025-02-11T21:39:04.649" v="45" actId="26606"/>
          <ac:spMkLst>
            <pc:docMk/>
            <pc:sldMk cId="2147965258" sldId="1878789781"/>
            <ac:spMk id="14" creationId="{D07DD2DE-F619-49DD-B5E7-03A290FF4ED1}"/>
          </ac:spMkLst>
        </pc:spChg>
        <pc:spChg chg="add del">
          <ac:chgData name="Scott Panagrosso" userId="f6232f80-b840-4e6e-9c53-56d788670e5e" providerId="ADAL" clId="{AC574E6F-DAD4-4405-BC90-A6AE5A35DD31}" dt="2025-02-11T21:39:04.649" v="45" actId="26606"/>
          <ac:spMkLst>
            <pc:docMk/>
            <pc:sldMk cId="2147965258" sldId="1878789781"/>
            <ac:spMk id="16" creationId="{85149191-5F60-4A28-AAFF-039F96B0F3EC}"/>
          </ac:spMkLst>
        </pc:spChg>
        <pc:spChg chg="add del">
          <ac:chgData name="Scott Panagrosso" userId="f6232f80-b840-4e6e-9c53-56d788670e5e" providerId="ADAL" clId="{AC574E6F-DAD4-4405-BC90-A6AE5A35DD31}" dt="2025-02-11T21:39:04.649" v="45" actId="26606"/>
          <ac:spMkLst>
            <pc:docMk/>
            <pc:sldMk cId="2147965258" sldId="1878789781"/>
            <ac:spMk id="18" creationId="{F8260ED5-17F7-4158-B241-D51DD4CF1B7E}"/>
          </ac:spMkLst>
        </pc:spChg>
        <pc:picChg chg="add mod ord">
          <ac:chgData name="Scott Panagrosso" userId="f6232f80-b840-4e6e-9c53-56d788670e5e" providerId="ADAL" clId="{AC574E6F-DAD4-4405-BC90-A6AE5A35DD31}" dt="2025-02-11T21:39:29.108" v="67" actId="27614"/>
          <ac:picMkLst>
            <pc:docMk/>
            <pc:sldMk cId="2147965258" sldId="1878789781"/>
            <ac:picMk id="5" creationId="{3738F8B0-24BC-F9FD-6FE3-67BCEEDB2F2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Your local labor</a:t>
            </a:r>
            <a:r>
              <a:rPr lang="en-US" baseline="0" dirty="0"/>
              <a:t> market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E75-4EB0-90BF-F98985D710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75-4EB0-90BF-F98985D710F8}"/>
              </c:ext>
            </c:extLst>
          </c:dPt>
          <c:cat>
            <c:strRef>
              <c:f>Sheet1!$A$2:$A$3</c:f>
              <c:strCache>
                <c:ptCount val="2"/>
                <c:pt idx="0">
                  <c:v>Trained talent pool</c:v>
                </c:pt>
                <c:pt idx="1">
                  <c:v>Untrained talent pool</c:v>
                </c:pt>
              </c:strCache>
            </c:strRef>
          </c:cat>
          <c:val>
            <c:numRef>
              <c:f>Sheet1!$B$2:$B$3</c:f>
              <c:numCache>
                <c:formatCode>General</c:formatCode>
                <c:ptCount val="2"/>
                <c:pt idx="0">
                  <c:v>1</c:v>
                </c:pt>
                <c:pt idx="1">
                  <c:v>39</c:v>
                </c:pt>
              </c:numCache>
            </c:numRef>
          </c:val>
          <c:extLst>
            <c:ext xmlns:c16="http://schemas.microsoft.com/office/drawing/2014/chart" uri="{C3380CC4-5D6E-409C-BE32-E72D297353CC}">
              <c16:uniqueId val="{00000000-D4FC-4F74-8E90-8CF7857C20F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Your local labor</a:t>
            </a:r>
            <a:r>
              <a:rPr lang="en-US" baseline="0" dirty="0"/>
              <a:t> market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C90-4F73-8A6E-7E4EEBE4F32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C90-4F73-8A6E-7E4EEBE4F326}"/>
              </c:ext>
            </c:extLst>
          </c:dPt>
          <c:cat>
            <c:strRef>
              <c:f>Sheet1!$A$2:$A$3</c:f>
              <c:strCache>
                <c:ptCount val="2"/>
                <c:pt idx="0">
                  <c:v>Doesn't meet your minimum qualifications</c:v>
                </c:pt>
                <c:pt idx="1">
                  <c:v>Meets your minimum qualifications</c:v>
                </c:pt>
              </c:strCache>
            </c:strRef>
          </c:cat>
          <c:val>
            <c:numRef>
              <c:f>Sheet1!$B$2:$B$3</c:f>
              <c:numCache>
                <c:formatCode>General</c:formatCode>
                <c:ptCount val="2"/>
                <c:pt idx="0">
                  <c:v>18</c:v>
                </c:pt>
                <c:pt idx="1">
                  <c:v>39</c:v>
                </c:pt>
              </c:numCache>
            </c:numRef>
          </c:val>
          <c:extLst>
            <c:ext xmlns:c16="http://schemas.microsoft.com/office/drawing/2014/chart" uri="{C3380CC4-5D6E-409C-BE32-E72D297353CC}">
              <c16:uniqueId val="{00000004-9C90-4F73-8A6E-7E4EEBE4F32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EB2DB-E4E3-4A95-80CC-0C0C928D8F96}"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4EF90-0A41-4F95-A5F5-72E032038EF1}" type="slidenum">
              <a:rPr lang="en-US" smtClean="0"/>
              <a:t>‹#›</a:t>
            </a:fld>
            <a:endParaRPr lang="en-US"/>
          </a:p>
        </p:txBody>
      </p:sp>
    </p:spTree>
    <p:extLst>
      <p:ext uri="{BB962C8B-B14F-4D97-AF65-F5344CB8AC3E}">
        <p14:creationId xmlns:p14="http://schemas.microsoft.com/office/powerpoint/2010/main" val="2092812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BB4EF90-0A41-4F95-A5F5-72E032038EF1}" type="slidenum">
              <a:rPr lang="en-US" smtClean="0"/>
              <a:t>1</a:t>
            </a:fld>
            <a:endParaRPr lang="en-US"/>
          </a:p>
        </p:txBody>
      </p:sp>
    </p:spTree>
    <p:extLst>
      <p:ext uri="{BB962C8B-B14F-4D97-AF65-F5344CB8AC3E}">
        <p14:creationId xmlns:p14="http://schemas.microsoft.com/office/powerpoint/2010/main" val="4047979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B4EF90-0A41-4F95-A5F5-72E032038EF1}" type="slidenum">
              <a:rPr lang="en-US" smtClean="0"/>
              <a:t>10</a:t>
            </a:fld>
            <a:endParaRPr lang="en-US"/>
          </a:p>
        </p:txBody>
      </p:sp>
    </p:spTree>
    <p:extLst>
      <p:ext uri="{BB962C8B-B14F-4D97-AF65-F5344CB8AC3E}">
        <p14:creationId xmlns:p14="http://schemas.microsoft.com/office/powerpoint/2010/main" val="1724197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B4EF90-0A41-4F95-A5F5-72E032038EF1}" type="slidenum">
              <a:rPr lang="en-US" smtClean="0"/>
              <a:t>11</a:t>
            </a:fld>
            <a:endParaRPr lang="en-US"/>
          </a:p>
        </p:txBody>
      </p:sp>
    </p:spTree>
    <p:extLst>
      <p:ext uri="{BB962C8B-B14F-4D97-AF65-F5344CB8AC3E}">
        <p14:creationId xmlns:p14="http://schemas.microsoft.com/office/powerpoint/2010/main" val="1628363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4EF90-0A41-4F95-A5F5-72E032038EF1}" type="slidenum">
              <a:rPr lang="en-US" smtClean="0"/>
              <a:t>12</a:t>
            </a:fld>
            <a:endParaRPr lang="en-US"/>
          </a:p>
        </p:txBody>
      </p:sp>
    </p:spTree>
    <p:extLst>
      <p:ext uri="{BB962C8B-B14F-4D97-AF65-F5344CB8AC3E}">
        <p14:creationId xmlns:p14="http://schemas.microsoft.com/office/powerpoint/2010/main" val="4009230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42D06-8110-B2E2-A18C-49BDFAE75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F8DF6-FA48-C476-E131-A42B78677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9BA6D-A310-688B-F418-19CDBC2706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EADE80-C4D9-4B51-BE2D-AE47404F701D}"/>
              </a:ext>
            </a:extLst>
          </p:cNvPr>
          <p:cNvSpPr>
            <a:spLocks noGrp="1"/>
          </p:cNvSpPr>
          <p:nvPr>
            <p:ph type="sldNum" sz="quarter" idx="5"/>
          </p:nvPr>
        </p:nvSpPr>
        <p:spPr/>
        <p:txBody>
          <a:bodyPr/>
          <a:lstStyle/>
          <a:p>
            <a:fld id="{CBB4EF90-0A41-4F95-A5F5-72E032038EF1}" type="slidenum">
              <a:rPr lang="en-US" smtClean="0"/>
              <a:t>13</a:t>
            </a:fld>
            <a:endParaRPr lang="en-US"/>
          </a:p>
        </p:txBody>
      </p:sp>
    </p:spTree>
    <p:extLst>
      <p:ext uri="{BB962C8B-B14F-4D97-AF65-F5344CB8AC3E}">
        <p14:creationId xmlns:p14="http://schemas.microsoft.com/office/powerpoint/2010/main" val="1575043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FCB1F-3E98-4C29-06FE-8BE50627A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80273-2F42-011E-7F72-AEDB3E0C5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038CC-BFB4-437C-8951-DDE912CA92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DD26B9-24FC-223C-0C43-741761C8FDE1}"/>
              </a:ext>
            </a:extLst>
          </p:cNvPr>
          <p:cNvSpPr>
            <a:spLocks noGrp="1"/>
          </p:cNvSpPr>
          <p:nvPr>
            <p:ph type="sldNum" sz="quarter" idx="5"/>
          </p:nvPr>
        </p:nvSpPr>
        <p:spPr/>
        <p:txBody>
          <a:bodyPr/>
          <a:lstStyle/>
          <a:p>
            <a:fld id="{CBB4EF90-0A41-4F95-A5F5-72E032038EF1}" type="slidenum">
              <a:rPr lang="en-US" smtClean="0"/>
              <a:t>14</a:t>
            </a:fld>
            <a:endParaRPr lang="en-US"/>
          </a:p>
        </p:txBody>
      </p:sp>
    </p:spTree>
    <p:extLst>
      <p:ext uri="{BB962C8B-B14F-4D97-AF65-F5344CB8AC3E}">
        <p14:creationId xmlns:p14="http://schemas.microsoft.com/office/powerpoint/2010/main" val="1695001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B4EF90-0A41-4F95-A5F5-72E032038EF1}" type="slidenum">
              <a:rPr lang="en-US" smtClean="0"/>
              <a:t>15</a:t>
            </a:fld>
            <a:endParaRPr lang="en-US"/>
          </a:p>
        </p:txBody>
      </p:sp>
    </p:spTree>
    <p:extLst>
      <p:ext uri="{BB962C8B-B14F-4D97-AF65-F5344CB8AC3E}">
        <p14:creationId xmlns:p14="http://schemas.microsoft.com/office/powerpoint/2010/main" val="1291976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3465D-E43E-9F71-37ED-BDCF0DD86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1DDD2-E5B4-F14C-607F-F9A793706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66827-4B60-573F-8F03-BE499BB90A76}"/>
              </a:ext>
            </a:extLst>
          </p:cNvPr>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Two approaches – US DOL registered or State Registered</a:t>
            </a:r>
            <a:r>
              <a:rPr lang="en-US" b="0" i="0">
                <a:solidFill>
                  <a:srgbClr val="000000"/>
                </a:solidFill>
                <a:effectLst/>
                <a:latin typeface="Calibri" panose="020F0502020204030204" pitchFamily="34" charset="0"/>
              </a:rPr>
              <a:t>​</a:t>
            </a:r>
            <a:endParaRPr lang="en-US"/>
          </a:p>
        </p:txBody>
      </p:sp>
      <p:sp>
        <p:nvSpPr>
          <p:cNvPr id="4" name="Slide Number Placeholder 3">
            <a:extLst>
              <a:ext uri="{FF2B5EF4-FFF2-40B4-BE49-F238E27FC236}">
                <a16:creationId xmlns:a16="http://schemas.microsoft.com/office/drawing/2014/main" id="{4732118D-839D-C8F5-F11F-DCF61E0CD5D1}"/>
              </a:ext>
            </a:extLst>
          </p:cNvPr>
          <p:cNvSpPr>
            <a:spLocks noGrp="1"/>
          </p:cNvSpPr>
          <p:nvPr>
            <p:ph type="sldNum" sz="quarter" idx="5"/>
          </p:nvPr>
        </p:nvSpPr>
        <p:spPr/>
        <p:txBody>
          <a:bodyPr/>
          <a:lstStyle/>
          <a:p>
            <a:fld id="{CBB4EF90-0A41-4F95-A5F5-72E032038EF1}" type="slidenum">
              <a:rPr lang="en-US" smtClean="0"/>
              <a:t>16</a:t>
            </a:fld>
            <a:endParaRPr lang="en-US"/>
          </a:p>
        </p:txBody>
      </p:sp>
    </p:spTree>
    <p:extLst>
      <p:ext uri="{BB962C8B-B14F-4D97-AF65-F5344CB8AC3E}">
        <p14:creationId xmlns:p14="http://schemas.microsoft.com/office/powerpoint/2010/main" val="2002309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3465D-E43E-9F71-37ED-BDCF0DD86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1DDD2-E5B4-F14C-607F-F9A793706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66827-4B60-573F-8F03-BE499BB90A76}"/>
              </a:ext>
            </a:extLst>
          </p:cNvPr>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Two approaches – US DOL registered or State Registered</a:t>
            </a:r>
            <a:r>
              <a:rPr lang="en-US" b="0" i="0">
                <a:solidFill>
                  <a:srgbClr val="000000"/>
                </a:solidFill>
                <a:effectLst/>
                <a:latin typeface="Calibri" panose="020F0502020204030204" pitchFamily="34" charset="0"/>
              </a:rPr>
              <a:t>​</a:t>
            </a:r>
            <a:endParaRPr lang="en-US"/>
          </a:p>
        </p:txBody>
      </p:sp>
      <p:sp>
        <p:nvSpPr>
          <p:cNvPr id="4" name="Slide Number Placeholder 3">
            <a:extLst>
              <a:ext uri="{FF2B5EF4-FFF2-40B4-BE49-F238E27FC236}">
                <a16:creationId xmlns:a16="http://schemas.microsoft.com/office/drawing/2014/main" id="{4732118D-839D-C8F5-F11F-DCF61E0CD5D1}"/>
              </a:ext>
            </a:extLst>
          </p:cNvPr>
          <p:cNvSpPr>
            <a:spLocks noGrp="1"/>
          </p:cNvSpPr>
          <p:nvPr>
            <p:ph type="sldNum" sz="quarter" idx="5"/>
          </p:nvPr>
        </p:nvSpPr>
        <p:spPr/>
        <p:txBody>
          <a:bodyPr/>
          <a:lstStyle/>
          <a:p>
            <a:fld id="{CBB4EF90-0A41-4F95-A5F5-72E032038EF1}" type="slidenum">
              <a:rPr lang="en-US" smtClean="0"/>
              <a:t>17</a:t>
            </a:fld>
            <a:endParaRPr lang="en-US"/>
          </a:p>
        </p:txBody>
      </p:sp>
    </p:spTree>
    <p:extLst>
      <p:ext uri="{BB962C8B-B14F-4D97-AF65-F5344CB8AC3E}">
        <p14:creationId xmlns:p14="http://schemas.microsoft.com/office/powerpoint/2010/main" val="3849587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9000"/>
              </a:lnSpc>
            </a:pPr>
            <a:endParaRPr lang="en-US" altLang="en-US" dirty="0">
              <a:latin typeface="Arial" panose="020B0604020202020204" pitchFamily="34" charset="0"/>
            </a:endParaRPr>
          </a:p>
        </p:txBody>
      </p:sp>
      <p:sp>
        <p:nvSpPr>
          <p:cNvPr id="5123" name="Rectangle 3"/>
          <p:cNvSpPr>
            <a:spLocks noGrp="1" noRot="1" noChangeAspect="1" noChangeArrowheads="1" noTextEdit="1"/>
          </p:cNvSpPr>
          <p:nvPr>
            <p:ph type="sldImg"/>
          </p:nvPr>
        </p:nvSpPr>
        <p:spPr>
          <a:xfrm>
            <a:off x="2427288" y="544513"/>
            <a:ext cx="4775200" cy="2686050"/>
          </a:xfrm>
          <a:ln cap="flat"/>
        </p:spPr>
      </p:sp>
    </p:spTree>
    <p:extLst>
      <p:ext uri="{BB962C8B-B14F-4D97-AF65-F5344CB8AC3E}">
        <p14:creationId xmlns:p14="http://schemas.microsoft.com/office/powerpoint/2010/main" val="2561935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B4EF90-0A41-4F95-A5F5-72E032038EF1}" type="slidenum">
              <a:rPr lang="en-US" smtClean="0"/>
              <a:t>19</a:t>
            </a:fld>
            <a:endParaRPr lang="en-US"/>
          </a:p>
        </p:txBody>
      </p:sp>
    </p:spTree>
    <p:extLst>
      <p:ext uri="{BB962C8B-B14F-4D97-AF65-F5344CB8AC3E}">
        <p14:creationId xmlns:p14="http://schemas.microsoft.com/office/powerpoint/2010/main" val="204918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4EF90-0A41-4F95-A5F5-72E032038EF1}" type="slidenum">
              <a:rPr lang="en-US" smtClean="0"/>
              <a:t>2</a:t>
            </a:fld>
            <a:endParaRPr lang="en-US"/>
          </a:p>
        </p:txBody>
      </p:sp>
    </p:spTree>
    <p:extLst>
      <p:ext uri="{BB962C8B-B14F-4D97-AF65-F5344CB8AC3E}">
        <p14:creationId xmlns:p14="http://schemas.microsoft.com/office/powerpoint/2010/main" val="3906831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B4EF90-0A41-4F95-A5F5-72E032038EF1}" type="slidenum">
              <a:rPr lang="en-US" smtClean="0"/>
              <a:t>21</a:t>
            </a:fld>
            <a:endParaRPr lang="en-US"/>
          </a:p>
        </p:txBody>
      </p:sp>
    </p:spTree>
    <p:extLst>
      <p:ext uri="{BB962C8B-B14F-4D97-AF65-F5344CB8AC3E}">
        <p14:creationId xmlns:p14="http://schemas.microsoft.com/office/powerpoint/2010/main" val="913172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14623-518A-D866-D28C-22DE36814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FE0CA-B90F-E531-CD15-BFEE5CED3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D1742-E2B9-D4C3-7B63-B2CFD36CC9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232409-D1ED-9974-3412-FD6B734870BF}"/>
              </a:ext>
            </a:extLst>
          </p:cNvPr>
          <p:cNvSpPr>
            <a:spLocks noGrp="1"/>
          </p:cNvSpPr>
          <p:nvPr>
            <p:ph type="sldNum" sz="quarter" idx="5"/>
          </p:nvPr>
        </p:nvSpPr>
        <p:spPr/>
        <p:txBody>
          <a:bodyPr/>
          <a:lstStyle/>
          <a:p>
            <a:fld id="{CBB4EF90-0A41-4F95-A5F5-72E032038EF1}" type="slidenum">
              <a:rPr lang="en-US" smtClean="0"/>
              <a:t>22</a:t>
            </a:fld>
            <a:endParaRPr lang="en-US"/>
          </a:p>
        </p:txBody>
      </p:sp>
    </p:spTree>
    <p:extLst>
      <p:ext uri="{BB962C8B-B14F-4D97-AF65-F5344CB8AC3E}">
        <p14:creationId xmlns:p14="http://schemas.microsoft.com/office/powerpoint/2010/main" val="3519608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C5117-D522-DFB3-0E8A-44318D88D2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285B3-6185-8682-B005-FD58968B6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530AF4-7787-2E77-D80B-7AF404141E69}"/>
              </a:ext>
            </a:extLst>
          </p:cNvPr>
          <p:cNvSpPr>
            <a:spLocks noGrp="1"/>
          </p:cNvSpPr>
          <p:nvPr>
            <p:ph type="body" idx="1"/>
          </p:nvPr>
        </p:nvSpPr>
        <p:spPr/>
        <p:txBody>
          <a:bodyPr/>
          <a:lstStyle/>
          <a:p>
            <a:r>
              <a:rPr lang="en-US" dirty="0"/>
              <a:t>Ask questions – get verbal answers and take notes on butcher board</a:t>
            </a:r>
          </a:p>
          <a:p>
            <a:endParaRPr lang="en-US" dirty="0"/>
          </a:p>
          <a:p>
            <a:r>
              <a:rPr lang="en-US" dirty="0"/>
              <a:t>End it by going into exercise </a:t>
            </a:r>
          </a:p>
          <a:p>
            <a:pPr marL="171450" indent="-171450">
              <a:buFontTx/>
              <a:buChar char="-"/>
            </a:pPr>
            <a:r>
              <a:rPr lang="en-US" dirty="0"/>
              <a:t>Break up group into teams</a:t>
            </a:r>
          </a:p>
          <a:p>
            <a:pPr marL="171450" indent="-171450">
              <a:buFontTx/>
              <a:buChar char="-"/>
            </a:pPr>
            <a:r>
              <a:rPr lang="en-US" dirty="0"/>
              <a:t>Rules: use their flowchart to add stickies on where they would insert comments or steps to integrate RAPs into their customer engagement</a:t>
            </a:r>
          </a:p>
          <a:p>
            <a:pPr marL="171450" indent="-171450">
              <a:buFontTx/>
              <a:buChar char="-"/>
            </a:pPr>
            <a:endParaRPr lang="en-US" dirty="0"/>
          </a:p>
          <a:p>
            <a:r>
              <a:rPr lang="en-US" dirty="0"/>
              <a:t>Review results by team – use skit to  see if it works by getting others to critique / ask questions (give lots of candy)</a:t>
            </a:r>
          </a:p>
        </p:txBody>
      </p:sp>
      <p:sp>
        <p:nvSpPr>
          <p:cNvPr id="4" name="Slide Number Placeholder 3">
            <a:extLst>
              <a:ext uri="{FF2B5EF4-FFF2-40B4-BE49-F238E27FC236}">
                <a16:creationId xmlns:a16="http://schemas.microsoft.com/office/drawing/2014/main" id="{A2FE83B0-523B-C341-7B45-6659151E362F}"/>
              </a:ext>
            </a:extLst>
          </p:cNvPr>
          <p:cNvSpPr>
            <a:spLocks noGrp="1"/>
          </p:cNvSpPr>
          <p:nvPr>
            <p:ph type="sldNum" sz="quarter" idx="5"/>
          </p:nvPr>
        </p:nvSpPr>
        <p:spPr/>
        <p:txBody>
          <a:bodyPr/>
          <a:lstStyle/>
          <a:p>
            <a:fld id="{CBB4EF90-0A41-4F95-A5F5-72E032038EF1}" type="slidenum">
              <a:rPr lang="en-US" smtClean="0"/>
              <a:t>3</a:t>
            </a:fld>
            <a:endParaRPr lang="en-US"/>
          </a:p>
        </p:txBody>
      </p:sp>
    </p:spTree>
    <p:extLst>
      <p:ext uri="{BB962C8B-B14F-4D97-AF65-F5344CB8AC3E}">
        <p14:creationId xmlns:p14="http://schemas.microsoft.com/office/powerpoint/2010/main" val="1620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questions – get verbal answers and take notes on butcher board</a:t>
            </a:r>
          </a:p>
          <a:p>
            <a:endParaRPr lang="en-US" dirty="0"/>
          </a:p>
          <a:p>
            <a:r>
              <a:rPr lang="en-US" dirty="0"/>
              <a:t>End it by going into exercise </a:t>
            </a:r>
          </a:p>
          <a:p>
            <a:pPr marL="171450" indent="-171450">
              <a:buFontTx/>
              <a:buChar char="-"/>
            </a:pPr>
            <a:r>
              <a:rPr lang="en-US" dirty="0"/>
              <a:t>Break up group into teams</a:t>
            </a:r>
          </a:p>
          <a:p>
            <a:pPr marL="171450" indent="-171450">
              <a:buFontTx/>
              <a:buChar char="-"/>
            </a:pPr>
            <a:r>
              <a:rPr lang="en-US" dirty="0"/>
              <a:t>Rules: use their flowchart to add stickies on where they would insert comments or steps to integrate RAPs into their customer engagement</a:t>
            </a:r>
          </a:p>
          <a:p>
            <a:pPr marL="171450" indent="-171450">
              <a:buFontTx/>
              <a:buChar char="-"/>
            </a:pPr>
            <a:endParaRPr lang="en-US" dirty="0"/>
          </a:p>
          <a:p>
            <a:r>
              <a:rPr lang="en-US" dirty="0"/>
              <a:t>Review results by team – use skit to  see if it works by getting others to critique / ask questions (give lots of candy)</a:t>
            </a:r>
          </a:p>
        </p:txBody>
      </p:sp>
      <p:sp>
        <p:nvSpPr>
          <p:cNvPr id="4" name="Slide Number Placeholder 3"/>
          <p:cNvSpPr>
            <a:spLocks noGrp="1"/>
          </p:cNvSpPr>
          <p:nvPr>
            <p:ph type="sldNum" sz="quarter" idx="5"/>
          </p:nvPr>
        </p:nvSpPr>
        <p:spPr/>
        <p:txBody>
          <a:bodyPr/>
          <a:lstStyle/>
          <a:p>
            <a:fld id="{CBB4EF90-0A41-4F95-A5F5-72E032038EF1}" type="slidenum">
              <a:rPr lang="en-US" smtClean="0"/>
              <a:t>4</a:t>
            </a:fld>
            <a:endParaRPr lang="en-US"/>
          </a:p>
        </p:txBody>
      </p:sp>
    </p:spTree>
    <p:extLst>
      <p:ext uri="{BB962C8B-B14F-4D97-AF65-F5344CB8AC3E}">
        <p14:creationId xmlns:p14="http://schemas.microsoft.com/office/powerpoint/2010/main" val="2609725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4EF90-0A41-4F95-A5F5-72E032038EF1}" type="slidenum">
              <a:rPr lang="en-US" smtClean="0"/>
              <a:t>5</a:t>
            </a:fld>
            <a:endParaRPr lang="en-US"/>
          </a:p>
        </p:txBody>
      </p:sp>
    </p:spTree>
    <p:extLst>
      <p:ext uri="{BB962C8B-B14F-4D97-AF65-F5344CB8AC3E}">
        <p14:creationId xmlns:p14="http://schemas.microsoft.com/office/powerpoint/2010/main" val="2990310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4EF90-0A41-4F95-A5F5-72E032038EF1}" type="slidenum">
              <a:rPr lang="en-US" smtClean="0"/>
              <a:t>6</a:t>
            </a:fld>
            <a:endParaRPr lang="en-US"/>
          </a:p>
        </p:txBody>
      </p:sp>
    </p:spTree>
    <p:extLst>
      <p:ext uri="{BB962C8B-B14F-4D97-AF65-F5344CB8AC3E}">
        <p14:creationId xmlns:p14="http://schemas.microsoft.com/office/powerpoint/2010/main" val="4170638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4EF90-0A41-4F95-A5F5-72E032038EF1}" type="slidenum">
              <a:rPr lang="en-US" smtClean="0"/>
              <a:t>7</a:t>
            </a:fld>
            <a:endParaRPr lang="en-US"/>
          </a:p>
        </p:txBody>
      </p:sp>
    </p:spTree>
    <p:extLst>
      <p:ext uri="{BB962C8B-B14F-4D97-AF65-F5344CB8AC3E}">
        <p14:creationId xmlns:p14="http://schemas.microsoft.com/office/powerpoint/2010/main" val="1693520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B4EF90-0A41-4F95-A5F5-72E032038EF1}" type="slidenum">
              <a:rPr lang="en-US" smtClean="0"/>
              <a:t>8</a:t>
            </a:fld>
            <a:endParaRPr lang="en-US"/>
          </a:p>
        </p:txBody>
      </p:sp>
    </p:spTree>
    <p:extLst>
      <p:ext uri="{BB962C8B-B14F-4D97-AF65-F5344CB8AC3E}">
        <p14:creationId xmlns:p14="http://schemas.microsoft.com/office/powerpoint/2010/main" val="1189210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4EF90-0A41-4F95-A5F5-72E032038EF1}" type="slidenum">
              <a:rPr lang="en-US" smtClean="0"/>
              <a:t>9</a:t>
            </a:fld>
            <a:endParaRPr lang="en-US"/>
          </a:p>
        </p:txBody>
      </p:sp>
    </p:spTree>
    <p:extLst>
      <p:ext uri="{BB962C8B-B14F-4D97-AF65-F5344CB8AC3E}">
        <p14:creationId xmlns:p14="http://schemas.microsoft.com/office/powerpoint/2010/main" val="137631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FF90-34AA-CF40-C058-8C492D7FD9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042012-3A61-C821-4D69-A7DC0F943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B1D21C-CAAF-CBCD-021F-9051250B7F41}"/>
              </a:ext>
            </a:extLst>
          </p:cNvPr>
          <p:cNvSpPr>
            <a:spLocks noGrp="1"/>
          </p:cNvSpPr>
          <p:nvPr>
            <p:ph type="dt" sz="half" idx="10"/>
          </p:nvPr>
        </p:nvSpPr>
        <p:spPr/>
        <p:txBody>
          <a:bodyPr/>
          <a:lstStyle/>
          <a:p>
            <a:fld id="{DFF13595-00BA-422E-A4E9-5543BDBBE7B7}" type="datetimeFigureOut">
              <a:rPr lang="en-US" smtClean="0"/>
              <a:t>2/11/2025</a:t>
            </a:fld>
            <a:endParaRPr lang="en-US"/>
          </a:p>
        </p:txBody>
      </p:sp>
      <p:sp>
        <p:nvSpPr>
          <p:cNvPr id="5" name="Footer Placeholder 4">
            <a:extLst>
              <a:ext uri="{FF2B5EF4-FFF2-40B4-BE49-F238E27FC236}">
                <a16:creationId xmlns:a16="http://schemas.microsoft.com/office/drawing/2014/main" id="{96D1761B-836E-57E1-78DF-6F7E0C614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6A2DA-14F4-AC71-BB3E-B70B3FD4FD22}"/>
              </a:ext>
            </a:extLst>
          </p:cNvPr>
          <p:cNvSpPr>
            <a:spLocks noGrp="1"/>
          </p:cNvSpPr>
          <p:nvPr>
            <p:ph type="sldNum" sz="quarter" idx="12"/>
          </p:nvPr>
        </p:nvSpPr>
        <p:spPr/>
        <p:txBody>
          <a:bodyPr/>
          <a:lstStyle/>
          <a:p>
            <a:fld id="{365229E7-AD0B-4F10-8315-25166E07670F}" type="slidenum">
              <a:rPr lang="en-US" smtClean="0"/>
              <a:t>‹#›</a:t>
            </a:fld>
            <a:endParaRPr lang="en-US"/>
          </a:p>
        </p:txBody>
      </p:sp>
    </p:spTree>
    <p:extLst>
      <p:ext uri="{BB962C8B-B14F-4D97-AF65-F5344CB8AC3E}">
        <p14:creationId xmlns:p14="http://schemas.microsoft.com/office/powerpoint/2010/main" val="505405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DB2CD-CBBC-F773-C2A6-4E638BD809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CDB46-65C3-9C4F-9FAE-95E3A578BB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A297C-4EB5-04F0-8E8C-1F09C47D054A}"/>
              </a:ext>
            </a:extLst>
          </p:cNvPr>
          <p:cNvSpPr>
            <a:spLocks noGrp="1"/>
          </p:cNvSpPr>
          <p:nvPr>
            <p:ph type="dt" sz="half" idx="10"/>
          </p:nvPr>
        </p:nvSpPr>
        <p:spPr/>
        <p:txBody>
          <a:bodyPr/>
          <a:lstStyle/>
          <a:p>
            <a:fld id="{DFF13595-00BA-422E-A4E9-5543BDBBE7B7}" type="datetimeFigureOut">
              <a:rPr lang="en-US" smtClean="0"/>
              <a:t>2/11/2025</a:t>
            </a:fld>
            <a:endParaRPr lang="en-US"/>
          </a:p>
        </p:txBody>
      </p:sp>
      <p:sp>
        <p:nvSpPr>
          <p:cNvPr id="5" name="Footer Placeholder 4">
            <a:extLst>
              <a:ext uri="{FF2B5EF4-FFF2-40B4-BE49-F238E27FC236}">
                <a16:creationId xmlns:a16="http://schemas.microsoft.com/office/drawing/2014/main" id="{9B5120F1-33C9-6A37-BEE3-81357F828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77C56-E213-45F7-96BD-7B8BC4489836}"/>
              </a:ext>
            </a:extLst>
          </p:cNvPr>
          <p:cNvSpPr>
            <a:spLocks noGrp="1"/>
          </p:cNvSpPr>
          <p:nvPr>
            <p:ph type="sldNum" sz="quarter" idx="12"/>
          </p:nvPr>
        </p:nvSpPr>
        <p:spPr/>
        <p:txBody>
          <a:bodyPr/>
          <a:lstStyle/>
          <a:p>
            <a:fld id="{365229E7-AD0B-4F10-8315-25166E07670F}" type="slidenum">
              <a:rPr lang="en-US" smtClean="0"/>
              <a:t>‹#›</a:t>
            </a:fld>
            <a:endParaRPr lang="en-US"/>
          </a:p>
        </p:txBody>
      </p:sp>
    </p:spTree>
    <p:extLst>
      <p:ext uri="{BB962C8B-B14F-4D97-AF65-F5344CB8AC3E}">
        <p14:creationId xmlns:p14="http://schemas.microsoft.com/office/powerpoint/2010/main" val="1303964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5DD29A-5980-CFD6-F929-B6D185F96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F79EAC-0C72-A163-5E46-156BED7F89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F3C2A-200F-2258-88EB-A23564927388}"/>
              </a:ext>
            </a:extLst>
          </p:cNvPr>
          <p:cNvSpPr>
            <a:spLocks noGrp="1"/>
          </p:cNvSpPr>
          <p:nvPr>
            <p:ph type="dt" sz="half" idx="10"/>
          </p:nvPr>
        </p:nvSpPr>
        <p:spPr/>
        <p:txBody>
          <a:bodyPr/>
          <a:lstStyle/>
          <a:p>
            <a:fld id="{DFF13595-00BA-422E-A4E9-5543BDBBE7B7}" type="datetimeFigureOut">
              <a:rPr lang="en-US" smtClean="0"/>
              <a:t>2/11/2025</a:t>
            </a:fld>
            <a:endParaRPr lang="en-US"/>
          </a:p>
        </p:txBody>
      </p:sp>
      <p:sp>
        <p:nvSpPr>
          <p:cNvPr id="5" name="Footer Placeholder 4">
            <a:extLst>
              <a:ext uri="{FF2B5EF4-FFF2-40B4-BE49-F238E27FC236}">
                <a16:creationId xmlns:a16="http://schemas.microsoft.com/office/drawing/2014/main" id="{CB07BCE3-B162-3230-0D90-81391E3D6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547D2-15CB-C903-35C1-DA14B6D2E20C}"/>
              </a:ext>
            </a:extLst>
          </p:cNvPr>
          <p:cNvSpPr>
            <a:spLocks noGrp="1"/>
          </p:cNvSpPr>
          <p:nvPr>
            <p:ph type="sldNum" sz="quarter" idx="12"/>
          </p:nvPr>
        </p:nvSpPr>
        <p:spPr/>
        <p:txBody>
          <a:bodyPr/>
          <a:lstStyle/>
          <a:p>
            <a:fld id="{365229E7-AD0B-4F10-8315-25166E07670F}" type="slidenum">
              <a:rPr lang="en-US" smtClean="0"/>
              <a:t>‹#›</a:t>
            </a:fld>
            <a:endParaRPr lang="en-US"/>
          </a:p>
        </p:txBody>
      </p:sp>
    </p:spTree>
    <p:extLst>
      <p:ext uri="{BB962C8B-B14F-4D97-AF65-F5344CB8AC3E}">
        <p14:creationId xmlns:p14="http://schemas.microsoft.com/office/powerpoint/2010/main" val="1354946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DA0A2-6370-E94F-7F39-4DFEA8DBE2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8E52B0-0D13-B12F-D40C-614296CA63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304AF-558B-9DDF-2987-1C3A0212A1A4}"/>
              </a:ext>
            </a:extLst>
          </p:cNvPr>
          <p:cNvSpPr>
            <a:spLocks noGrp="1"/>
          </p:cNvSpPr>
          <p:nvPr>
            <p:ph type="dt" sz="half" idx="10"/>
          </p:nvPr>
        </p:nvSpPr>
        <p:spPr/>
        <p:txBody>
          <a:bodyPr/>
          <a:lstStyle/>
          <a:p>
            <a:fld id="{DFF13595-00BA-422E-A4E9-5543BDBBE7B7}" type="datetimeFigureOut">
              <a:rPr lang="en-US" smtClean="0"/>
              <a:t>2/11/2025</a:t>
            </a:fld>
            <a:endParaRPr lang="en-US"/>
          </a:p>
        </p:txBody>
      </p:sp>
      <p:sp>
        <p:nvSpPr>
          <p:cNvPr id="5" name="Footer Placeholder 4">
            <a:extLst>
              <a:ext uri="{FF2B5EF4-FFF2-40B4-BE49-F238E27FC236}">
                <a16:creationId xmlns:a16="http://schemas.microsoft.com/office/drawing/2014/main" id="{19F3EEB4-66D8-2619-1CB1-89E9EA389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D9991-1463-37BA-6000-9F280A5CE2BE}"/>
              </a:ext>
            </a:extLst>
          </p:cNvPr>
          <p:cNvSpPr>
            <a:spLocks noGrp="1"/>
          </p:cNvSpPr>
          <p:nvPr>
            <p:ph type="sldNum" sz="quarter" idx="12"/>
          </p:nvPr>
        </p:nvSpPr>
        <p:spPr/>
        <p:txBody>
          <a:bodyPr/>
          <a:lstStyle/>
          <a:p>
            <a:fld id="{365229E7-AD0B-4F10-8315-25166E07670F}" type="slidenum">
              <a:rPr lang="en-US" smtClean="0"/>
              <a:t>‹#›</a:t>
            </a:fld>
            <a:endParaRPr lang="en-US"/>
          </a:p>
        </p:txBody>
      </p:sp>
    </p:spTree>
    <p:extLst>
      <p:ext uri="{BB962C8B-B14F-4D97-AF65-F5344CB8AC3E}">
        <p14:creationId xmlns:p14="http://schemas.microsoft.com/office/powerpoint/2010/main" val="4179123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8F50-D480-EE3E-20C5-F854C0E529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27AF36-A078-A26F-1303-E483F2A9C8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778C2E-D36C-3E6D-0F70-63E112301343}"/>
              </a:ext>
            </a:extLst>
          </p:cNvPr>
          <p:cNvSpPr>
            <a:spLocks noGrp="1"/>
          </p:cNvSpPr>
          <p:nvPr>
            <p:ph type="dt" sz="half" idx="10"/>
          </p:nvPr>
        </p:nvSpPr>
        <p:spPr/>
        <p:txBody>
          <a:bodyPr/>
          <a:lstStyle/>
          <a:p>
            <a:fld id="{DFF13595-00BA-422E-A4E9-5543BDBBE7B7}" type="datetimeFigureOut">
              <a:rPr lang="en-US" smtClean="0"/>
              <a:t>2/11/2025</a:t>
            </a:fld>
            <a:endParaRPr lang="en-US"/>
          </a:p>
        </p:txBody>
      </p:sp>
      <p:sp>
        <p:nvSpPr>
          <p:cNvPr id="5" name="Footer Placeholder 4">
            <a:extLst>
              <a:ext uri="{FF2B5EF4-FFF2-40B4-BE49-F238E27FC236}">
                <a16:creationId xmlns:a16="http://schemas.microsoft.com/office/drawing/2014/main" id="{98E12DCD-B333-5D7C-8F62-42009F716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520E6-4E93-9A1C-87D0-1AA7E5843650}"/>
              </a:ext>
            </a:extLst>
          </p:cNvPr>
          <p:cNvSpPr>
            <a:spLocks noGrp="1"/>
          </p:cNvSpPr>
          <p:nvPr>
            <p:ph type="sldNum" sz="quarter" idx="12"/>
          </p:nvPr>
        </p:nvSpPr>
        <p:spPr/>
        <p:txBody>
          <a:bodyPr/>
          <a:lstStyle/>
          <a:p>
            <a:fld id="{365229E7-AD0B-4F10-8315-25166E07670F}" type="slidenum">
              <a:rPr lang="en-US" smtClean="0"/>
              <a:t>‹#›</a:t>
            </a:fld>
            <a:endParaRPr lang="en-US"/>
          </a:p>
        </p:txBody>
      </p:sp>
    </p:spTree>
    <p:extLst>
      <p:ext uri="{BB962C8B-B14F-4D97-AF65-F5344CB8AC3E}">
        <p14:creationId xmlns:p14="http://schemas.microsoft.com/office/powerpoint/2010/main" val="924260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117B-C92F-A6F0-9E9D-92520FC58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03FFE-30A7-6138-B42D-7CCE2588A3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31DAAB-BD0E-5679-1EEE-B0CE08F09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F7C6CC-20D8-6ED7-36DC-6D594FE426AD}"/>
              </a:ext>
            </a:extLst>
          </p:cNvPr>
          <p:cNvSpPr>
            <a:spLocks noGrp="1"/>
          </p:cNvSpPr>
          <p:nvPr>
            <p:ph type="dt" sz="half" idx="10"/>
          </p:nvPr>
        </p:nvSpPr>
        <p:spPr/>
        <p:txBody>
          <a:bodyPr/>
          <a:lstStyle/>
          <a:p>
            <a:fld id="{DFF13595-00BA-422E-A4E9-5543BDBBE7B7}" type="datetimeFigureOut">
              <a:rPr lang="en-US" smtClean="0"/>
              <a:t>2/11/2025</a:t>
            </a:fld>
            <a:endParaRPr lang="en-US"/>
          </a:p>
        </p:txBody>
      </p:sp>
      <p:sp>
        <p:nvSpPr>
          <p:cNvPr id="6" name="Footer Placeholder 5">
            <a:extLst>
              <a:ext uri="{FF2B5EF4-FFF2-40B4-BE49-F238E27FC236}">
                <a16:creationId xmlns:a16="http://schemas.microsoft.com/office/drawing/2014/main" id="{96A8D824-9C7C-40A4-05FB-366CE9D8A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2D7D86-3E9A-4150-5D86-D60016617FC6}"/>
              </a:ext>
            </a:extLst>
          </p:cNvPr>
          <p:cNvSpPr>
            <a:spLocks noGrp="1"/>
          </p:cNvSpPr>
          <p:nvPr>
            <p:ph type="sldNum" sz="quarter" idx="12"/>
          </p:nvPr>
        </p:nvSpPr>
        <p:spPr/>
        <p:txBody>
          <a:bodyPr/>
          <a:lstStyle/>
          <a:p>
            <a:fld id="{365229E7-AD0B-4F10-8315-25166E07670F}" type="slidenum">
              <a:rPr lang="en-US" smtClean="0"/>
              <a:t>‹#›</a:t>
            </a:fld>
            <a:endParaRPr lang="en-US"/>
          </a:p>
        </p:txBody>
      </p:sp>
    </p:spTree>
    <p:extLst>
      <p:ext uri="{BB962C8B-B14F-4D97-AF65-F5344CB8AC3E}">
        <p14:creationId xmlns:p14="http://schemas.microsoft.com/office/powerpoint/2010/main" val="164774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087F-B013-DE28-DCDD-221E1EA6C2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CD3344-E4EF-339D-8C90-496473937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67A76B-EC77-1E4F-E154-6F0038B941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877A5C-3499-3602-F234-8BFD66F9E1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FF3C8-75BC-1607-5822-8784224AF3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5243C0-2F3B-4FE7-5B71-CA36476F87FD}"/>
              </a:ext>
            </a:extLst>
          </p:cNvPr>
          <p:cNvSpPr>
            <a:spLocks noGrp="1"/>
          </p:cNvSpPr>
          <p:nvPr>
            <p:ph type="dt" sz="half" idx="10"/>
          </p:nvPr>
        </p:nvSpPr>
        <p:spPr/>
        <p:txBody>
          <a:bodyPr/>
          <a:lstStyle/>
          <a:p>
            <a:fld id="{DFF13595-00BA-422E-A4E9-5543BDBBE7B7}" type="datetimeFigureOut">
              <a:rPr lang="en-US" smtClean="0"/>
              <a:t>2/11/2025</a:t>
            </a:fld>
            <a:endParaRPr lang="en-US"/>
          </a:p>
        </p:txBody>
      </p:sp>
      <p:sp>
        <p:nvSpPr>
          <p:cNvPr id="8" name="Footer Placeholder 7">
            <a:extLst>
              <a:ext uri="{FF2B5EF4-FFF2-40B4-BE49-F238E27FC236}">
                <a16:creationId xmlns:a16="http://schemas.microsoft.com/office/drawing/2014/main" id="{007839E5-270E-DD3D-2FDA-3CA5B40906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7D167C-AC37-373D-0157-CE921D8856D3}"/>
              </a:ext>
            </a:extLst>
          </p:cNvPr>
          <p:cNvSpPr>
            <a:spLocks noGrp="1"/>
          </p:cNvSpPr>
          <p:nvPr>
            <p:ph type="sldNum" sz="quarter" idx="12"/>
          </p:nvPr>
        </p:nvSpPr>
        <p:spPr/>
        <p:txBody>
          <a:bodyPr/>
          <a:lstStyle/>
          <a:p>
            <a:fld id="{365229E7-AD0B-4F10-8315-25166E07670F}" type="slidenum">
              <a:rPr lang="en-US" smtClean="0"/>
              <a:t>‹#›</a:t>
            </a:fld>
            <a:endParaRPr lang="en-US"/>
          </a:p>
        </p:txBody>
      </p:sp>
    </p:spTree>
    <p:extLst>
      <p:ext uri="{BB962C8B-B14F-4D97-AF65-F5344CB8AC3E}">
        <p14:creationId xmlns:p14="http://schemas.microsoft.com/office/powerpoint/2010/main" val="3875643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1A18C-9F89-648F-F0E9-221E3A4EF7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D0CC57-EBF4-E958-1AA7-3D252C144AF5}"/>
              </a:ext>
            </a:extLst>
          </p:cNvPr>
          <p:cNvSpPr>
            <a:spLocks noGrp="1"/>
          </p:cNvSpPr>
          <p:nvPr>
            <p:ph type="dt" sz="half" idx="10"/>
          </p:nvPr>
        </p:nvSpPr>
        <p:spPr/>
        <p:txBody>
          <a:bodyPr/>
          <a:lstStyle/>
          <a:p>
            <a:fld id="{DFF13595-00BA-422E-A4E9-5543BDBBE7B7}" type="datetimeFigureOut">
              <a:rPr lang="en-US" smtClean="0"/>
              <a:t>2/11/2025</a:t>
            </a:fld>
            <a:endParaRPr lang="en-US"/>
          </a:p>
        </p:txBody>
      </p:sp>
      <p:sp>
        <p:nvSpPr>
          <p:cNvPr id="4" name="Footer Placeholder 3">
            <a:extLst>
              <a:ext uri="{FF2B5EF4-FFF2-40B4-BE49-F238E27FC236}">
                <a16:creationId xmlns:a16="http://schemas.microsoft.com/office/drawing/2014/main" id="{45A46DED-99C6-8993-F68D-F8133FB3BA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AEFE93-6C98-39D1-42D2-DBC294A40D74}"/>
              </a:ext>
            </a:extLst>
          </p:cNvPr>
          <p:cNvSpPr>
            <a:spLocks noGrp="1"/>
          </p:cNvSpPr>
          <p:nvPr>
            <p:ph type="sldNum" sz="quarter" idx="12"/>
          </p:nvPr>
        </p:nvSpPr>
        <p:spPr/>
        <p:txBody>
          <a:bodyPr/>
          <a:lstStyle/>
          <a:p>
            <a:fld id="{365229E7-AD0B-4F10-8315-25166E07670F}" type="slidenum">
              <a:rPr lang="en-US" smtClean="0"/>
              <a:t>‹#›</a:t>
            </a:fld>
            <a:endParaRPr lang="en-US"/>
          </a:p>
        </p:txBody>
      </p:sp>
    </p:spTree>
    <p:extLst>
      <p:ext uri="{BB962C8B-B14F-4D97-AF65-F5344CB8AC3E}">
        <p14:creationId xmlns:p14="http://schemas.microsoft.com/office/powerpoint/2010/main" val="353909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26C70B-8292-A2A7-0EF2-86A7EC969A54}"/>
              </a:ext>
            </a:extLst>
          </p:cNvPr>
          <p:cNvSpPr>
            <a:spLocks noGrp="1"/>
          </p:cNvSpPr>
          <p:nvPr>
            <p:ph type="dt" sz="half" idx="10"/>
          </p:nvPr>
        </p:nvSpPr>
        <p:spPr/>
        <p:txBody>
          <a:bodyPr/>
          <a:lstStyle/>
          <a:p>
            <a:fld id="{DFF13595-00BA-422E-A4E9-5543BDBBE7B7}" type="datetimeFigureOut">
              <a:rPr lang="en-US" smtClean="0"/>
              <a:t>2/11/2025</a:t>
            </a:fld>
            <a:endParaRPr lang="en-US"/>
          </a:p>
        </p:txBody>
      </p:sp>
      <p:sp>
        <p:nvSpPr>
          <p:cNvPr id="3" name="Footer Placeholder 2">
            <a:extLst>
              <a:ext uri="{FF2B5EF4-FFF2-40B4-BE49-F238E27FC236}">
                <a16:creationId xmlns:a16="http://schemas.microsoft.com/office/drawing/2014/main" id="{8C1E6B4A-EF0B-EBAC-6CF7-FEC57EB42A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0BB172-1455-7DF7-EC9E-0D6AE4F5881C}"/>
              </a:ext>
            </a:extLst>
          </p:cNvPr>
          <p:cNvSpPr>
            <a:spLocks noGrp="1"/>
          </p:cNvSpPr>
          <p:nvPr>
            <p:ph type="sldNum" sz="quarter" idx="12"/>
          </p:nvPr>
        </p:nvSpPr>
        <p:spPr/>
        <p:txBody>
          <a:bodyPr/>
          <a:lstStyle/>
          <a:p>
            <a:fld id="{365229E7-AD0B-4F10-8315-25166E07670F}" type="slidenum">
              <a:rPr lang="en-US" smtClean="0"/>
              <a:t>‹#›</a:t>
            </a:fld>
            <a:endParaRPr lang="en-US"/>
          </a:p>
        </p:txBody>
      </p:sp>
    </p:spTree>
    <p:extLst>
      <p:ext uri="{BB962C8B-B14F-4D97-AF65-F5344CB8AC3E}">
        <p14:creationId xmlns:p14="http://schemas.microsoft.com/office/powerpoint/2010/main" val="1498223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4569-163F-7E12-AEEB-9A9DEE50E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75911-2B07-BD97-A64D-619CA8A3B0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A02EB3-A037-38E7-D5DC-EEACCB558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2FF3A-E2FF-DB39-92BF-58A45FE01F27}"/>
              </a:ext>
            </a:extLst>
          </p:cNvPr>
          <p:cNvSpPr>
            <a:spLocks noGrp="1"/>
          </p:cNvSpPr>
          <p:nvPr>
            <p:ph type="dt" sz="half" idx="10"/>
          </p:nvPr>
        </p:nvSpPr>
        <p:spPr/>
        <p:txBody>
          <a:bodyPr/>
          <a:lstStyle/>
          <a:p>
            <a:fld id="{DFF13595-00BA-422E-A4E9-5543BDBBE7B7}" type="datetimeFigureOut">
              <a:rPr lang="en-US" smtClean="0"/>
              <a:t>2/11/2025</a:t>
            </a:fld>
            <a:endParaRPr lang="en-US"/>
          </a:p>
        </p:txBody>
      </p:sp>
      <p:sp>
        <p:nvSpPr>
          <p:cNvPr id="6" name="Footer Placeholder 5">
            <a:extLst>
              <a:ext uri="{FF2B5EF4-FFF2-40B4-BE49-F238E27FC236}">
                <a16:creationId xmlns:a16="http://schemas.microsoft.com/office/drawing/2014/main" id="{03E37FB4-B761-1061-7C44-91BF8527F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6352B-C2CE-E51D-8E6D-7AB27EB4DD77}"/>
              </a:ext>
            </a:extLst>
          </p:cNvPr>
          <p:cNvSpPr>
            <a:spLocks noGrp="1"/>
          </p:cNvSpPr>
          <p:nvPr>
            <p:ph type="sldNum" sz="quarter" idx="12"/>
          </p:nvPr>
        </p:nvSpPr>
        <p:spPr/>
        <p:txBody>
          <a:bodyPr/>
          <a:lstStyle/>
          <a:p>
            <a:fld id="{365229E7-AD0B-4F10-8315-25166E07670F}" type="slidenum">
              <a:rPr lang="en-US" smtClean="0"/>
              <a:t>‹#›</a:t>
            </a:fld>
            <a:endParaRPr lang="en-US"/>
          </a:p>
        </p:txBody>
      </p:sp>
    </p:spTree>
    <p:extLst>
      <p:ext uri="{BB962C8B-B14F-4D97-AF65-F5344CB8AC3E}">
        <p14:creationId xmlns:p14="http://schemas.microsoft.com/office/powerpoint/2010/main" val="1985082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2ECC7-56F0-477E-87A7-D97CEAD75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F93D59-91FC-41BA-0C10-78FBD534E1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E12A91F-192E-C32D-B0DD-A9C62BB1D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F2168A-E81D-5FCA-1BF6-0221BAB4E0A0}"/>
              </a:ext>
            </a:extLst>
          </p:cNvPr>
          <p:cNvSpPr>
            <a:spLocks noGrp="1"/>
          </p:cNvSpPr>
          <p:nvPr>
            <p:ph type="dt" sz="half" idx="10"/>
          </p:nvPr>
        </p:nvSpPr>
        <p:spPr/>
        <p:txBody>
          <a:bodyPr/>
          <a:lstStyle/>
          <a:p>
            <a:fld id="{DFF13595-00BA-422E-A4E9-5543BDBBE7B7}" type="datetimeFigureOut">
              <a:rPr lang="en-US" smtClean="0"/>
              <a:t>2/11/2025</a:t>
            </a:fld>
            <a:endParaRPr lang="en-US"/>
          </a:p>
        </p:txBody>
      </p:sp>
      <p:sp>
        <p:nvSpPr>
          <p:cNvPr id="6" name="Footer Placeholder 5">
            <a:extLst>
              <a:ext uri="{FF2B5EF4-FFF2-40B4-BE49-F238E27FC236}">
                <a16:creationId xmlns:a16="http://schemas.microsoft.com/office/drawing/2014/main" id="{F31664A1-70D5-F2E9-1599-09D403F02C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02A6D4-676A-15D0-C49F-93D25256DDA7}"/>
              </a:ext>
            </a:extLst>
          </p:cNvPr>
          <p:cNvSpPr>
            <a:spLocks noGrp="1"/>
          </p:cNvSpPr>
          <p:nvPr>
            <p:ph type="sldNum" sz="quarter" idx="12"/>
          </p:nvPr>
        </p:nvSpPr>
        <p:spPr/>
        <p:txBody>
          <a:bodyPr/>
          <a:lstStyle/>
          <a:p>
            <a:fld id="{365229E7-AD0B-4F10-8315-25166E07670F}" type="slidenum">
              <a:rPr lang="en-US" smtClean="0"/>
              <a:t>‹#›</a:t>
            </a:fld>
            <a:endParaRPr lang="en-US"/>
          </a:p>
        </p:txBody>
      </p:sp>
    </p:spTree>
    <p:extLst>
      <p:ext uri="{BB962C8B-B14F-4D97-AF65-F5344CB8AC3E}">
        <p14:creationId xmlns:p14="http://schemas.microsoft.com/office/powerpoint/2010/main" val="34133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05BB14-A040-31B0-D506-10C2E77F26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6D2545-A07D-AD87-6028-3FCD4B4223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10FD4-2CEC-6EAC-081C-3018DE4A5E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13595-00BA-422E-A4E9-5543BDBBE7B7}" type="datetimeFigureOut">
              <a:rPr lang="en-US" smtClean="0"/>
              <a:t>2/11/2025</a:t>
            </a:fld>
            <a:endParaRPr lang="en-US"/>
          </a:p>
        </p:txBody>
      </p:sp>
      <p:sp>
        <p:nvSpPr>
          <p:cNvPr id="5" name="Footer Placeholder 4">
            <a:extLst>
              <a:ext uri="{FF2B5EF4-FFF2-40B4-BE49-F238E27FC236}">
                <a16:creationId xmlns:a16="http://schemas.microsoft.com/office/drawing/2014/main" id="{D5EE8A4D-1D86-26BC-2176-B18BC07F03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E8314-CCEF-E6B0-C103-A1A10FEA04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229E7-AD0B-4F10-8315-25166E07670F}" type="slidenum">
              <a:rPr lang="en-US" smtClean="0"/>
              <a:t>‹#›</a:t>
            </a:fld>
            <a:endParaRPr lang="en-US"/>
          </a:p>
        </p:txBody>
      </p:sp>
    </p:spTree>
    <p:extLst>
      <p:ext uri="{BB962C8B-B14F-4D97-AF65-F5344CB8AC3E}">
        <p14:creationId xmlns:p14="http://schemas.microsoft.com/office/powerpoint/2010/main" val="3034470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heic"/><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sv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9.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s://online.flippingbook.com/view/285692304/" TargetMode="External"/><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8.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10.svg"/><Relationship Id="rId9" Type="http://schemas.openxmlformats.org/officeDocument/2006/relationships/image" Target="../media/image27.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chart" Target="../charts/chart1.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2.xml"/><Relationship Id="rId11" Type="http://schemas.openxmlformats.org/officeDocument/2006/relationships/image" Target="../media/image40.png"/><Relationship Id="rId5" Type="http://schemas.openxmlformats.org/officeDocument/2006/relationships/image" Target="../media/image10.svg"/><Relationship Id="rId10" Type="http://schemas.openxmlformats.org/officeDocument/2006/relationships/image" Target="../media/image39.png"/><Relationship Id="rId4" Type="http://schemas.openxmlformats.org/officeDocument/2006/relationships/image" Target="../media/image9.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435B"/>
        </a:solidFill>
        <a:effectLst/>
      </p:bgPr>
    </p:bg>
    <p:spTree>
      <p:nvGrpSpPr>
        <p:cNvPr id="1" name=""/>
        <p:cNvGrpSpPr/>
        <p:nvPr/>
      </p:nvGrpSpPr>
      <p:grpSpPr>
        <a:xfrm>
          <a:off x="0" y="0"/>
          <a:ext cx="0" cy="0"/>
          <a:chOff x="0" y="0"/>
          <a:chExt cx="0" cy="0"/>
        </a:xfrm>
      </p:grpSpPr>
      <p:pic>
        <p:nvPicPr>
          <p:cNvPr id="24" name="Picture 23" descr="A person using a circular saw&#10;&#10;Description automatically generated">
            <a:extLst>
              <a:ext uri="{FF2B5EF4-FFF2-40B4-BE49-F238E27FC236}">
                <a16:creationId xmlns:a16="http://schemas.microsoft.com/office/drawing/2014/main" id="{7C030F4E-5026-2AF5-2642-8600FA97E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7721" y="2640852"/>
            <a:ext cx="2131792" cy="2843776"/>
          </a:xfrm>
          <a:prstGeom prst="snip2DiagRect">
            <a:avLst>
              <a:gd name="adj1" fmla="val 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Graphic 5">
            <a:extLst>
              <a:ext uri="{FF2B5EF4-FFF2-40B4-BE49-F238E27FC236}">
                <a16:creationId xmlns:a16="http://schemas.microsoft.com/office/drawing/2014/main" id="{ABF771D0-3A9A-41E3-9B57-7D534D3A56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24137" y="0"/>
            <a:ext cx="6943725" cy="2162175"/>
          </a:xfrm>
          <a:prstGeom prst="rect">
            <a:avLst/>
          </a:prstGeom>
        </p:spPr>
      </p:pic>
      <p:sp>
        <p:nvSpPr>
          <p:cNvPr id="7" name="TextBox 6">
            <a:extLst>
              <a:ext uri="{FF2B5EF4-FFF2-40B4-BE49-F238E27FC236}">
                <a16:creationId xmlns:a16="http://schemas.microsoft.com/office/drawing/2014/main" id="{CB1187B6-8A86-052A-8342-5C6B3D70572F}"/>
              </a:ext>
            </a:extLst>
          </p:cNvPr>
          <p:cNvSpPr txBox="1"/>
          <p:nvPr/>
        </p:nvSpPr>
        <p:spPr>
          <a:xfrm>
            <a:off x="2057399" y="1900565"/>
            <a:ext cx="8077200" cy="523220"/>
          </a:xfrm>
          <a:prstGeom prst="rect">
            <a:avLst/>
          </a:prstGeom>
          <a:noFill/>
        </p:spPr>
        <p:txBody>
          <a:bodyPr wrap="square" rtlCol="0">
            <a:spAutoFit/>
          </a:bodyPr>
          <a:lstStyle/>
          <a:p>
            <a:r>
              <a:rPr lang="en-US" sz="2800" dirty="0">
                <a:solidFill>
                  <a:schemeClr val="bg2"/>
                </a:solidFill>
              </a:rPr>
              <a:t>A SKILL BASED WORKFORCE DEVELOPMENT STRATEGY</a:t>
            </a:r>
          </a:p>
        </p:txBody>
      </p:sp>
      <p:pic>
        <p:nvPicPr>
          <p:cNvPr id="14" name="Picture 13" descr="A group of people talking&#10;&#10;Description automatically generated">
            <a:extLst>
              <a:ext uri="{FF2B5EF4-FFF2-40B4-BE49-F238E27FC236}">
                <a16:creationId xmlns:a16="http://schemas.microsoft.com/office/drawing/2014/main" id="{4CEBC16C-D2EE-96F4-161A-C76D6AF15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7095" y="2890417"/>
            <a:ext cx="3417808" cy="2278538"/>
          </a:xfrm>
          <a:prstGeom prst="snip2DiagRect">
            <a:avLst>
              <a:gd name="adj1" fmla="val 0"/>
              <a:gd name="adj2" fmla="val 0"/>
            </a:avLst>
          </a:prstGeom>
          <a:solidFill>
            <a:srgbClr val="FFFFFF">
              <a:shade val="85000"/>
            </a:srgbClr>
          </a:solidFill>
          <a:ln w="8890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50B5C8A0-845E-7219-CADC-8A46F544BD16}"/>
              </a:ext>
            </a:extLst>
          </p:cNvPr>
          <p:cNvPicPr>
            <a:picLocks noChangeAspect="1"/>
          </p:cNvPicPr>
          <p:nvPr/>
        </p:nvPicPr>
        <p:blipFill>
          <a:blip r:embed="rId7"/>
          <a:stretch>
            <a:fillRect/>
          </a:stretch>
        </p:blipFill>
        <p:spPr>
          <a:xfrm>
            <a:off x="2386875" y="3429000"/>
            <a:ext cx="1467438" cy="1600981"/>
          </a:xfrm>
          <a:prstGeom prst="snip2DiagRect">
            <a:avLst>
              <a:gd name="adj1" fmla="val 0"/>
              <a:gd name="adj2" fmla="val 0"/>
            </a:avLst>
          </a:prstGeom>
          <a:solidFill>
            <a:srgbClr val="FFFFFF">
              <a:shade val="85000"/>
            </a:srgbClr>
          </a:solidFill>
          <a:ln w="8890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descr="A couple of men in hardhats working on a wooden wall&#10;&#10;Description automatically generated">
            <a:extLst>
              <a:ext uri="{FF2B5EF4-FFF2-40B4-BE49-F238E27FC236}">
                <a16:creationId xmlns:a16="http://schemas.microsoft.com/office/drawing/2014/main" id="{1868411B-9A65-26F6-36B0-39A084F3DD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8012" y="3098815"/>
            <a:ext cx="2064695" cy="3097042"/>
          </a:xfrm>
          <a:prstGeom prst="snip2DiagRect">
            <a:avLst>
              <a:gd name="adj1" fmla="val 0"/>
              <a:gd name="adj2" fmla="val 0"/>
            </a:avLst>
          </a:prstGeom>
          <a:solidFill>
            <a:srgbClr val="FFFFFF">
              <a:shade val="85000"/>
            </a:srgbClr>
          </a:solidFill>
          <a:ln w="8890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17" descr="A person in a blue helmet and hard hat working in a construction site&#10;&#10;Description automatically generated">
            <a:extLst>
              <a:ext uri="{FF2B5EF4-FFF2-40B4-BE49-F238E27FC236}">
                <a16:creationId xmlns:a16="http://schemas.microsoft.com/office/drawing/2014/main" id="{11F0F526-B0F6-D0D1-E3EC-A4C4B1307A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9257" y="4509464"/>
            <a:ext cx="1619288" cy="2159051"/>
          </a:xfrm>
          <a:prstGeom prst="snip2DiagRect">
            <a:avLst>
              <a:gd name="adj1" fmla="val 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Picture 19" descr="A group of people standing together&#10;&#10;Description automatically generated">
            <a:extLst>
              <a:ext uri="{FF2B5EF4-FFF2-40B4-BE49-F238E27FC236}">
                <a16:creationId xmlns:a16="http://schemas.microsoft.com/office/drawing/2014/main" id="{C3E90660-5754-4A3D-5DCE-362A064E3F84}"/>
              </a:ext>
            </a:extLst>
          </p:cNvPr>
          <p:cNvPicPr>
            <a:picLocks noChangeAspect="1"/>
          </p:cNvPicPr>
          <p:nvPr/>
        </p:nvPicPr>
        <p:blipFill rotWithShape="1">
          <a:blip r:embed="rId10">
            <a:extLst>
              <a:ext uri="{28A0092B-C50C-407E-A947-70E740481C1C}">
                <a14:useLocalDpi xmlns:a14="http://schemas.microsoft.com/office/drawing/2010/main" val="0"/>
              </a:ext>
            </a:extLst>
          </a:blip>
          <a:srcRect l="11836" t="-1437" r="23664" b="36935"/>
          <a:stretch/>
        </p:blipFill>
        <p:spPr>
          <a:xfrm>
            <a:off x="7081824" y="4319403"/>
            <a:ext cx="2723301" cy="1699103"/>
          </a:xfrm>
          <a:prstGeom prst="snip2DiagRect">
            <a:avLst>
              <a:gd name="adj1" fmla="val 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9DA2BEE-0680-E6D2-E999-0C5AC0A6CC25}"/>
              </a:ext>
            </a:extLst>
          </p:cNvPr>
          <p:cNvSpPr txBox="1"/>
          <p:nvPr/>
        </p:nvSpPr>
        <p:spPr>
          <a:xfrm>
            <a:off x="607721" y="4995730"/>
            <a:ext cx="2131792" cy="461665"/>
          </a:xfrm>
          <a:prstGeom prst="rect">
            <a:avLst/>
          </a:prstGeom>
          <a:noFill/>
        </p:spPr>
        <p:txBody>
          <a:bodyPr wrap="square" rtlCol="0">
            <a:spAutoFit/>
          </a:bodyPr>
          <a:lstStyle/>
          <a:p>
            <a:pPr algn="just"/>
            <a:r>
              <a:rPr lang="en-US" sz="800" b="1">
                <a:solidFill>
                  <a:schemeClr val="bg1"/>
                </a:solidFill>
              </a:rPr>
              <a:t>Earn While You Learn</a:t>
            </a:r>
          </a:p>
          <a:p>
            <a:pPr algn="just"/>
            <a:r>
              <a:rPr lang="en-US" sz="800">
                <a:solidFill>
                  <a:schemeClr val="bg1"/>
                </a:solidFill>
              </a:rPr>
              <a:t>Work under the careful supervision and guidance of experts in the field.</a:t>
            </a:r>
          </a:p>
        </p:txBody>
      </p:sp>
      <p:sp>
        <p:nvSpPr>
          <p:cNvPr id="3" name="TextBox 2">
            <a:extLst>
              <a:ext uri="{FF2B5EF4-FFF2-40B4-BE49-F238E27FC236}">
                <a16:creationId xmlns:a16="http://schemas.microsoft.com/office/drawing/2014/main" id="{9B3FF897-8A47-5E86-DB6A-15214991B9EE}"/>
              </a:ext>
            </a:extLst>
          </p:cNvPr>
          <p:cNvSpPr txBox="1"/>
          <p:nvPr/>
        </p:nvSpPr>
        <p:spPr>
          <a:xfrm>
            <a:off x="7081824" y="5505741"/>
            <a:ext cx="2486038" cy="507831"/>
          </a:xfrm>
          <a:prstGeom prst="rect">
            <a:avLst/>
          </a:prstGeom>
          <a:noFill/>
        </p:spPr>
        <p:txBody>
          <a:bodyPr wrap="square" rtlCol="0">
            <a:spAutoFit/>
          </a:bodyPr>
          <a:lstStyle/>
          <a:p>
            <a:pPr algn="just"/>
            <a:r>
              <a:rPr lang="en-US" sz="900" b="1">
                <a:solidFill>
                  <a:schemeClr val="bg1"/>
                </a:solidFill>
              </a:rPr>
              <a:t>Your Future is Calling</a:t>
            </a:r>
          </a:p>
          <a:p>
            <a:pPr algn="just"/>
            <a:r>
              <a:rPr lang="en-US" sz="900">
                <a:solidFill>
                  <a:schemeClr val="bg1"/>
                </a:solidFill>
              </a:rPr>
              <a:t>Gain valuable skills and knowledge to build a lifelong career.</a:t>
            </a:r>
          </a:p>
        </p:txBody>
      </p:sp>
    </p:spTree>
    <p:extLst>
      <p:ext uri="{BB962C8B-B14F-4D97-AF65-F5344CB8AC3E}">
        <p14:creationId xmlns:p14="http://schemas.microsoft.com/office/powerpoint/2010/main" val="304696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240A-6202-ACFA-58EC-66AFA145D4CE}"/>
              </a:ext>
            </a:extLst>
          </p:cNvPr>
          <p:cNvSpPr>
            <a:spLocks noGrp="1"/>
          </p:cNvSpPr>
          <p:nvPr>
            <p:ph type="title"/>
          </p:nvPr>
        </p:nvSpPr>
        <p:spPr>
          <a:xfrm>
            <a:off x="838199" y="365125"/>
            <a:ext cx="10852355" cy="1325563"/>
          </a:xfrm>
        </p:spPr>
        <p:txBody>
          <a:bodyPr/>
          <a:lstStyle/>
          <a:p>
            <a:r>
              <a:rPr lang="en-US" dirty="0"/>
              <a:t>How do we take advantage of this information?</a:t>
            </a:r>
          </a:p>
        </p:txBody>
      </p:sp>
      <p:sp>
        <p:nvSpPr>
          <p:cNvPr id="3" name="Content Placeholder 2">
            <a:extLst>
              <a:ext uri="{FF2B5EF4-FFF2-40B4-BE49-F238E27FC236}">
                <a16:creationId xmlns:a16="http://schemas.microsoft.com/office/drawing/2014/main" id="{EAE23148-6855-AC5C-0DB2-24CCB535B3B2}"/>
              </a:ext>
            </a:extLst>
          </p:cNvPr>
          <p:cNvSpPr>
            <a:spLocks noGrp="1"/>
          </p:cNvSpPr>
          <p:nvPr>
            <p:ph idx="1"/>
          </p:nvPr>
        </p:nvSpPr>
        <p:spPr/>
        <p:txBody>
          <a:bodyPr/>
          <a:lstStyle/>
          <a:p>
            <a:r>
              <a:rPr lang="en-US" dirty="0"/>
              <a:t>Would the customers we serve benefit from RAPs?</a:t>
            </a:r>
          </a:p>
          <a:p>
            <a:endParaRPr lang="en-US" dirty="0"/>
          </a:p>
          <a:p>
            <a:r>
              <a:rPr lang="en-US" dirty="0"/>
              <a:t>Shouldn’t case managers have some knowledge about RAPs?</a:t>
            </a:r>
          </a:p>
          <a:p>
            <a:endParaRPr lang="en-US" dirty="0"/>
          </a:p>
          <a:p>
            <a:r>
              <a:rPr lang="en-US" dirty="0"/>
              <a:t>How can WIOA help eligible participants?</a:t>
            </a:r>
          </a:p>
        </p:txBody>
      </p:sp>
      <p:pic>
        <p:nvPicPr>
          <p:cNvPr id="8" name="Picture 7">
            <a:extLst>
              <a:ext uri="{FF2B5EF4-FFF2-40B4-BE49-F238E27FC236}">
                <a16:creationId xmlns:a16="http://schemas.microsoft.com/office/drawing/2014/main" id="{CE141AC6-4E1C-852E-3D6F-CB102151406F}"/>
              </a:ext>
            </a:extLst>
          </p:cNvPr>
          <p:cNvPicPr>
            <a:picLocks noChangeAspect="1"/>
          </p:cNvPicPr>
          <p:nvPr/>
        </p:nvPicPr>
        <p:blipFill>
          <a:blip r:embed="rId3"/>
          <a:stretch>
            <a:fillRect/>
          </a:stretch>
        </p:blipFill>
        <p:spPr>
          <a:xfrm>
            <a:off x="1832458" y="1478541"/>
            <a:ext cx="8527084" cy="4338061"/>
          </a:xfrm>
          <a:prstGeom prst="rect">
            <a:avLst/>
          </a:prstGeom>
        </p:spPr>
      </p:pic>
      <p:pic>
        <p:nvPicPr>
          <p:cNvPr id="9" name="Content Placeholder 4">
            <a:extLst>
              <a:ext uri="{FF2B5EF4-FFF2-40B4-BE49-F238E27FC236}">
                <a16:creationId xmlns:a16="http://schemas.microsoft.com/office/drawing/2014/main" id="{CB368475-2118-49D6-083B-11721FE336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9" y="5884071"/>
            <a:ext cx="3282901" cy="997926"/>
          </a:xfrm>
          <a:prstGeom prst="rect">
            <a:avLst/>
          </a:prstGeom>
        </p:spPr>
      </p:pic>
    </p:spTree>
    <p:extLst>
      <p:ext uri="{BB962C8B-B14F-4D97-AF65-F5344CB8AC3E}">
        <p14:creationId xmlns:p14="http://schemas.microsoft.com/office/powerpoint/2010/main" val="43731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xEl>
                                              <p:pRg st="0" end="0"/>
                                            </p:txEl>
                                          </p:spTgt>
                                        </p:tgtEl>
                                      </p:cBhvr>
                                    </p:animEffect>
                                    <p:set>
                                      <p:cBhvr>
                                        <p:cTn id="22" dur="1" fill="hold">
                                          <p:stCondLst>
                                            <p:cond delay="499"/>
                                          </p:stCondLst>
                                        </p:cTn>
                                        <p:tgtEl>
                                          <p:spTgt spid="3">
                                            <p:txEl>
                                              <p:pRg st="0" end="0"/>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
                                            <p:txEl>
                                              <p:pRg st="2" end="2"/>
                                            </p:txEl>
                                          </p:spTgt>
                                        </p:tgtEl>
                                      </p:cBhvr>
                                    </p:animEffect>
                                    <p:set>
                                      <p:cBhvr>
                                        <p:cTn id="25" dur="1" fill="hold">
                                          <p:stCondLst>
                                            <p:cond delay="499"/>
                                          </p:stCondLst>
                                        </p:cTn>
                                        <p:tgtEl>
                                          <p:spTgt spid="3">
                                            <p:txEl>
                                              <p:pRg st="2" end="2"/>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3">
                                            <p:txEl>
                                              <p:pRg st="4" end="4"/>
                                            </p:txEl>
                                          </p:spTgt>
                                        </p:tgtEl>
                                      </p:cBhvr>
                                    </p:animEffect>
                                    <p:set>
                                      <p:cBhvr>
                                        <p:cTn id="28" dur="1" fill="hold">
                                          <p:stCondLst>
                                            <p:cond delay="499"/>
                                          </p:stCondLst>
                                        </p:cTn>
                                        <p:tgtEl>
                                          <p:spTgt spid="3">
                                            <p:txEl>
                                              <p:pRg st="4" end="4"/>
                                            </p:txEl>
                                          </p:spTgt>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BB4D4-7667-FFB6-0D1D-AB7A40735948}"/>
              </a:ext>
            </a:extLst>
          </p:cNvPr>
          <p:cNvSpPr>
            <a:spLocks noGrp="1"/>
          </p:cNvSpPr>
          <p:nvPr>
            <p:ph type="title"/>
          </p:nvPr>
        </p:nvSpPr>
        <p:spPr/>
        <p:txBody>
          <a:bodyPr/>
          <a:lstStyle/>
          <a:p>
            <a:pPr algn="ctr"/>
            <a:r>
              <a:rPr lang="en-US" sz="4400" dirty="0"/>
              <a:t>Win – Win for all!</a:t>
            </a:r>
            <a:endParaRPr lang="en-US" dirty="0"/>
          </a:p>
        </p:txBody>
      </p:sp>
      <p:sp>
        <p:nvSpPr>
          <p:cNvPr id="4" name="Content Placeholder 3">
            <a:extLst>
              <a:ext uri="{FF2B5EF4-FFF2-40B4-BE49-F238E27FC236}">
                <a16:creationId xmlns:a16="http://schemas.microsoft.com/office/drawing/2014/main" id="{DC8053EF-FCF1-8FDF-1E1F-98EAF18C2CC6}"/>
              </a:ext>
            </a:extLst>
          </p:cNvPr>
          <p:cNvSpPr txBox="1">
            <a:spLocks noGrp="1"/>
          </p:cNvSpPr>
          <p:nvPr>
            <p:ph idx="1"/>
          </p:nvPr>
        </p:nvSpPr>
        <p:spPr>
          <a:xfrm>
            <a:off x="838200" y="1762125"/>
            <a:ext cx="10515600" cy="1346010"/>
          </a:xfrm>
          <a:prstGeom prst="rect">
            <a:avLst/>
          </a:prstGeom>
          <a:noFill/>
        </p:spPr>
        <p:txBody>
          <a:bodyPr wrap="square">
            <a:spAutoFit/>
          </a:bodyPr>
          <a:lstStyle/>
          <a:p>
            <a:pPr marL="285750" indent="-285750">
              <a:buFont typeface="Arial" panose="020B0604020202020204" pitchFamily="34" charset="0"/>
              <a:buChar char="•"/>
            </a:pPr>
            <a:r>
              <a:rPr lang="en-US" sz="2400" dirty="0"/>
              <a:t>Job seekers with minimal skills gain immediate employment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
        <p:nvSpPr>
          <p:cNvPr id="6" name="TextBox 5">
            <a:extLst>
              <a:ext uri="{FF2B5EF4-FFF2-40B4-BE49-F238E27FC236}">
                <a16:creationId xmlns:a16="http://schemas.microsoft.com/office/drawing/2014/main" id="{CE5E7E5A-81F1-6B0A-4B9A-3B63A4476ABD}"/>
              </a:ext>
            </a:extLst>
          </p:cNvPr>
          <p:cNvSpPr txBox="1"/>
          <p:nvPr/>
        </p:nvSpPr>
        <p:spPr>
          <a:xfrm>
            <a:off x="838200" y="2646470"/>
            <a:ext cx="10248900" cy="1231106"/>
          </a:xfrm>
          <a:prstGeom prst="rect">
            <a:avLst/>
          </a:prstGeom>
          <a:noFill/>
        </p:spPr>
        <p:txBody>
          <a:bodyPr wrap="square">
            <a:spAutoFit/>
          </a:bodyPr>
          <a:lstStyle/>
          <a:p>
            <a:pPr>
              <a:lnSpc>
                <a:spcPct val="100000"/>
              </a:lnSpc>
              <a:spcBef>
                <a:spcPts val="0"/>
              </a:spcBef>
              <a:spcAft>
                <a:spcPts val="600"/>
              </a:spcAft>
              <a:buClr>
                <a:schemeClr val="tx2"/>
              </a:buClr>
              <a:buFont typeface="Arial" panose="020B0604020202020204" pitchFamily="34" charset="0"/>
              <a:buChar char="•"/>
            </a:pPr>
            <a:r>
              <a:rPr lang="en-US" sz="2400" dirty="0">
                <a:solidFill>
                  <a:schemeClr val="tx2"/>
                </a:solidFill>
              </a:rPr>
              <a:t>   Business gets the talent they need</a:t>
            </a:r>
          </a:p>
          <a:p>
            <a:pPr marL="800100" lvl="1" indent="-342900">
              <a:spcAft>
                <a:spcPts val="600"/>
              </a:spcAft>
              <a:buClr>
                <a:schemeClr val="tx2"/>
              </a:buClr>
              <a:buFont typeface="Arial" panose="020B0604020202020204" pitchFamily="34" charset="0"/>
              <a:buChar char="•"/>
            </a:pPr>
            <a:r>
              <a:rPr lang="en-US" sz="2000" dirty="0">
                <a:solidFill>
                  <a:schemeClr val="tx2"/>
                </a:solidFill>
              </a:rPr>
              <a:t>Completion rate of those entering a program is 70% - 80% </a:t>
            </a:r>
          </a:p>
          <a:p>
            <a:pPr marL="1257300" lvl="2" indent="-342900">
              <a:spcAft>
                <a:spcPts val="600"/>
              </a:spcAft>
              <a:buClr>
                <a:schemeClr val="tx2"/>
              </a:buClr>
              <a:buFont typeface="Arial" panose="020B0604020202020204" pitchFamily="34" charset="0"/>
              <a:buChar char="•"/>
            </a:pPr>
            <a:r>
              <a:rPr lang="en-US" dirty="0">
                <a:solidFill>
                  <a:schemeClr val="tx2"/>
                </a:solidFill>
              </a:rPr>
              <a:t>Retention rate of completers 90% five years post program</a:t>
            </a:r>
          </a:p>
        </p:txBody>
      </p:sp>
      <p:sp>
        <p:nvSpPr>
          <p:cNvPr id="13" name="TextBox 12">
            <a:extLst>
              <a:ext uri="{FF2B5EF4-FFF2-40B4-BE49-F238E27FC236}">
                <a16:creationId xmlns:a16="http://schemas.microsoft.com/office/drawing/2014/main" id="{EE0D5C5B-5BA4-7DC5-95AE-24889CA2ACC3}"/>
              </a:ext>
            </a:extLst>
          </p:cNvPr>
          <p:cNvSpPr txBox="1"/>
          <p:nvPr/>
        </p:nvSpPr>
        <p:spPr>
          <a:xfrm>
            <a:off x="838200" y="4316540"/>
            <a:ext cx="9796054" cy="461665"/>
          </a:xfrm>
          <a:prstGeom prst="rect">
            <a:avLst/>
          </a:prstGeom>
          <a:noFill/>
        </p:spPr>
        <p:txBody>
          <a:bodyPr wrap="square">
            <a:spAutoFit/>
          </a:bodyPr>
          <a:lstStyle/>
          <a:p>
            <a:pPr marL="285750" indent="-285750">
              <a:lnSpc>
                <a:spcPct val="100000"/>
              </a:lnSpc>
              <a:spcBef>
                <a:spcPts val="0"/>
              </a:spcBef>
              <a:spcAft>
                <a:spcPts val="600"/>
              </a:spcAft>
              <a:buClr>
                <a:schemeClr val="tx2"/>
              </a:buClr>
              <a:buFont typeface="Arial" panose="020B0604020202020204" pitchFamily="34" charset="0"/>
              <a:buChar char="•"/>
            </a:pPr>
            <a:r>
              <a:rPr lang="en-US" sz="2400" dirty="0">
                <a:solidFill>
                  <a:schemeClr val="tx2"/>
                </a:solidFill>
              </a:rPr>
              <a:t>$10,000 / year or more higher wages than non-apprentice in field</a:t>
            </a:r>
          </a:p>
        </p:txBody>
      </p:sp>
      <p:pic>
        <p:nvPicPr>
          <p:cNvPr id="14" name="Picture 13">
            <a:extLst>
              <a:ext uri="{FF2B5EF4-FFF2-40B4-BE49-F238E27FC236}">
                <a16:creationId xmlns:a16="http://schemas.microsoft.com/office/drawing/2014/main" id="{A93B87BE-4A85-C3CE-8D62-44B0D3852AA8}"/>
              </a:ext>
            </a:extLst>
          </p:cNvPr>
          <p:cNvPicPr>
            <a:picLocks noChangeAspect="1"/>
          </p:cNvPicPr>
          <p:nvPr/>
        </p:nvPicPr>
        <p:blipFill>
          <a:blip r:embed="rId3"/>
          <a:stretch>
            <a:fillRect/>
          </a:stretch>
        </p:blipFill>
        <p:spPr>
          <a:xfrm>
            <a:off x="1571104" y="4909149"/>
            <a:ext cx="2770036" cy="1737620"/>
          </a:xfrm>
          <a:prstGeom prst="rect">
            <a:avLst/>
          </a:prstGeom>
        </p:spPr>
      </p:pic>
      <p:pic>
        <p:nvPicPr>
          <p:cNvPr id="8" name="Picture 7">
            <a:extLst>
              <a:ext uri="{FF2B5EF4-FFF2-40B4-BE49-F238E27FC236}">
                <a16:creationId xmlns:a16="http://schemas.microsoft.com/office/drawing/2014/main" id="{B8A0238F-42FC-4510-FA21-CAF12BB10782}"/>
              </a:ext>
            </a:extLst>
          </p:cNvPr>
          <p:cNvPicPr>
            <a:picLocks noChangeAspect="1"/>
          </p:cNvPicPr>
          <p:nvPr/>
        </p:nvPicPr>
        <p:blipFill>
          <a:blip r:embed="rId4"/>
          <a:stretch>
            <a:fillRect/>
          </a:stretch>
        </p:blipFill>
        <p:spPr>
          <a:xfrm>
            <a:off x="3149778" y="2571162"/>
            <a:ext cx="5892439" cy="2922837"/>
          </a:xfrm>
          <a:prstGeom prst="rect">
            <a:avLst/>
          </a:prstGeom>
        </p:spPr>
      </p:pic>
      <p:pic>
        <p:nvPicPr>
          <p:cNvPr id="11" name="Picture 10">
            <a:extLst>
              <a:ext uri="{FF2B5EF4-FFF2-40B4-BE49-F238E27FC236}">
                <a16:creationId xmlns:a16="http://schemas.microsoft.com/office/drawing/2014/main" id="{1D14C592-0BB1-02AC-54B2-AF7F5C2BC9A2}"/>
              </a:ext>
            </a:extLst>
          </p:cNvPr>
          <p:cNvPicPr>
            <a:picLocks noChangeAspect="1"/>
          </p:cNvPicPr>
          <p:nvPr/>
        </p:nvPicPr>
        <p:blipFill>
          <a:blip r:embed="rId5"/>
          <a:stretch>
            <a:fillRect/>
          </a:stretch>
        </p:blipFill>
        <p:spPr>
          <a:xfrm>
            <a:off x="3230627" y="4032580"/>
            <a:ext cx="5730737" cy="2095682"/>
          </a:xfrm>
          <a:prstGeom prst="rect">
            <a:avLst/>
          </a:prstGeom>
        </p:spPr>
      </p:pic>
      <p:pic>
        <p:nvPicPr>
          <p:cNvPr id="10" name="Picture 9">
            <a:extLst>
              <a:ext uri="{FF2B5EF4-FFF2-40B4-BE49-F238E27FC236}">
                <a16:creationId xmlns:a16="http://schemas.microsoft.com/office/drawing/2014/main" id="{712A5812-4319-B4AD-E43C-54CD0C5E79A1}"/>
              </a:ext>
            </a:extLst>
          </p:cNvPr>
          <p:cNvPicPr>
            <a:picLocks noChangeAspect="1"/>
          </p:cNvPicPr>
          <p:nvPr/>
        </p:nvPicPr>
        <p:blipFill>
          <a:blip r:embed="rId6"/>
          <a:stretch>
            <a:fillRect/>
          </a:stretch>
        </p:blipFill>
        <p:spPr>
          <a:xfrm>
            <a:off x="7506074" y="4972050"/>
            <a:ext cx="2339228" cy="1575398"/>
          </a:xfrm>
          <a:prstGeom prst="rect">
            <a:avLst/>
          </a:prstGeom>
        </p:spPr>
      </p:pic>
    </p:spTree>
    <p:extLst>
      <p:ext uri="{BB962C8B-B14F-4D97-AF65-F5344CB8AC3E}">
        <p14:creationId xmlns:p14="http://schemas.microsoft.com/office/powerpoint/2010/main" val="135306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1D42A6-8B79-587C-0615-D0E82DCF44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sp>
        <p:nvSpPr>
          <p:cNvPr id="2" name="Title 1">
            <a:extLst>
              <a:ext uri="{FF2B5EF4-FFF2-40B4-BE49-F238E27FC236}">
                <a16:creationId xmlns:a16="http://schemas.microsoft.com/office/drawing/2014/main" id="{B7C6F163-A650-3DDD-672C-8DEF14E030C6}"/>
              </a:ext>
            </a:extLst>
          </p:cNvPr>
          <p:cNvSpPr>
            <a:spLocks noGrp="1"/>
          </p:cNvSpPr>
          <p:nvPr>
            <p:ph type="title"/>
          </p:nvPr>
        </p:nvSpPr>
        <p:spPr>
          <a:xfrm>
            <a:off x="838200" y="377825"/>
            <a:ext cx="10515600" cy="1325563"/>
          </a:xfrm>
        </p:spPr>
        <p:txBody>
          <a:bodyPr>
            <a:normAutofit/>
          </a:bodyPr>
          <a:lstStyle/>
          <a:p>
            <a:r>
              <a:rPr lang="en-US" sz="4400" dirty="0"/>
              <a:t>Apprenticeship programs by industry</a:t>
            </a:r>
            <a:r>
              <a:rPr lang="en-US" sz="5400" b="1" dirty="0"/>
              <a:t> </a:t>
            </a:r>
            <a:r>
              <a:rPr lang="en-US" dirty="0"/>
              <a:t>2024</a:t>
            </a:r>
            <a:endParaRPr lang="en-US" sz="5400" dirty="0"/>
          </a:p>
        </p:txBody>
      </p:sp>
      <p:pic>
        <p:nvPicPr>
          <p:cNvPr id="3" name="Picture 2">
            <a:extLst>
              <a:ext uri="{FF2B5EF4-FFF2-40B4-BE49-F238E27FC236}">
                <a16:creationId xmlns:a16="http://schemas.microsoft.com/office/drawing/2014/main" id="{E618CAC0-C26E-D194-8D91-F4BE7A964500}"/>
              </a:ext>
            </a:extLst>
          </p:cNvPr>
          <p:cNvPicPr>
            <a:picLocks noChangeAspect="1"/>
          </p:cNvPicPr>
          <p:nvPr/>
        </p:nvPicPr>
        <p:blipFill>
          <a:blip r:embed="rId5"/>
          <a:stretch>
            <a:fillRect/>
          </a:stretch>
        </p:blipFill>
        <p:spPr>
          <a:xfrm>
            <a:off x="2338119" y="2569285"/>
            <a:ext cx="7515762" cy="2752251"/>
          </a:xfrm>
          <a:prstGeom prst="rect">
            <a:avLst/>
          </a:prstGeom>
        </p:spPr>
      </p:pic>
    </p:spTree>
    <p:extLst>
      <p:ext uri="{BB962C8B-B14F-4D97-AF65-F5344CB8AC3E}">
        <p14:creationId xmlns:p14="http://schemas.microsoft.com/office/powerpoint/2010/main" val="18840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6DDE5-C87E-053B-85CF-ADDEF807BCD1}"/>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F47165-48C7-D433-4EF2-6C23FF1F27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sp>
        <p:nvSpPr>
          <p:cNvPr id="2" name="Title 1">
            <a:extLst>
              <a:ext uri="{FF2B5EF4-FFF2-40B4-BE49-F238E27FC236}">
                <a16:creationId xmlns:a16="http://schemas.microsoft.com/office/drawing/2014/main" id="{E5AF30A9-01BF-ED73-5B07-DF2E9D6ABE21}"/>
              </a:ext>
            </a:extLst>
          </p:cNvPr>
          <p:cNvSpPr>
            <a:spLocks noGrp="1"/>
          </p:cNvSpPr>
          <p:nvPr>
            <p:ph type="title"/>
          </p:nvPr>
        </p:nvSpPr>
        <p:spPr/>
        <p:txBody>
          <a:bodyPr>
            <a:normAutofit/>
          </a:bodyPr>
          <a:lstStyle/>
          <a:p>
            <a:r>
              <a:rPr lang="en-US" sz="4400" dirty="0"/>
              <a:t>What’s happening in your area…</a:t>
            </a:r>
            <a:endParaRPr lang="en-US" sz="5400" b="1" dirty="0"/>
          </a:p>
        </p:txBody>
      </p:sp>
      <p:sp>
        <p:nvSpPr>
          <p:cNvPr id="4" name="Content Placeholder 3">
            <a:extLst>
              <a:ext uri="{FF2B5EF4-FFF2-40B4-BE49-F238E27FC236}">
                <a16:creationId xmlns:a16="http://schemas.microsoft.com/office/drawing/2014/main" id="{16CEA26F-069B-2320-A4AD-38ECEB213ADC}"/>
              </a:ext>
            </a:extLst>
          </p:cNvPr>
          <p:cNvSpPr>
            <a:spLocks noGrp="1"/>
          </p:cNvSpPr>
          <p:nvPr>
            <p:ph idx="1"/>
          </p:nvPr>
        </p:nvSpPr>
        <p:spPr/>
        <p:txBody>
          <a:bodyPr/>
          <a:lstStyle/>
          <a:p>
            <a:r>
              <a:rPr lang="en-US" sz="2400" dirty="0">
                <a:solidFill>
                  <a:schemeClr val="accent2"/>
                </a:solidFill>
              </a:rPr>
              <a:t>Centralina Region</a:t>
            </a:r>
          </a:p>
          <a:p>
            <a:endParaRPr lang="en-US" sz="2400" dirty="0">
              <a:solidFill>
                <a:schemeClr val="accent2"/>
              </a:solidFill>
            </a:endParaRPr>
          </a:p>
          <a:p>
            <a:r>
              <a:rPr lang="en-US" sz="2400" dirty="0">
                <a:solidFill>
                  <a:schemeClr val="accent2"/>
                </a:solidFill>
              </a:rPr>
              <a:t> 95 registered programs</a:t>
            </a:r>
          </a:p>
          <a:p>
            <a:pPr lvl="1"/>
            <a:r>
              <a:rPr lang="en-US" dirty="0">
                <a:solidFill>
                  <a:schemeClr val="accent2"/>
                </a:solidFill>
              </a:rPr>
              <a:t>17 pre-apprenticeships</a:t>
            </a:r>
          </a:p>
          <a:p>
            <a:pPr lvl="1"/>
            <a:r>
              <a:rPr lang="en-US" dirty="0">
                <a:solidFill>
                  <a:schemeClr val="accent2"/>
                </a:solidFill>
              </a:rPr>
              <a:t>78 apprenticeships</a:t>
            </a:r>
          </a:p>
          <a:p>
            <a:endParaRPr lang="en-US" sz="2400" dirty="0">
              <a:solidFill>
                <a:schemeClr val="accent2"/>
              </a:solidFill>
            </a:endParaRPr>
          </a:p>
          <a:p>
            <a:r>
              <a:rPr lang="en-US" sz="2400" dirty="0">
                <a:solidFill>
                  <a:schemeClr val="accent2"/>
                </a:solidFill>
              </a:rPr>
              <a:t>87 employers </a:t>
            </a:r>
          </a:p>
          <a:p>
            <a:r>
              <a:rPr lang="en-US" sz="2400" dirty="0">
                <a:solidFill>
                  <a:schemeClr val="accent2"/>
                </a:solidFill>
              </a:rPr>
              <a:t>68 occupations</a:t>
            </a:r>
          </a:p>
          <a:p>
            <a:endParaRPr lang="en-US" sz="2400" dirty="0">
              <a:solidFill>
                <a:schemeClr val="accent4">
                  <a:lumMod val="95000"/>
                  <a:lumOff val="5000"/>
                </a:schemeClr>
              </a:solidFill>
            </a:endParaRPr>
          </a:p>
        </p:txBody>
      </p:sp>
      <p:pic>
        <p:nvPicPr>
          <p:cNvPr id="7" name="Picture 6">
            <a:extLst>
              <a:ext uri="{FF2B5EF4-FFF2-40B4-BE49-F238E27FC236}">
                <a16:creationId xmlns:a16="http://schemas.microsoft.com/office/drawing/2014/main" id="{E80FB5DB-DF5E-BB5C-0E5A-4B66EAB12DF5}"/>
              </a:ext>
            </a:extLst>
          </p:cNvPr>
          <p:cNvPicPr>
            <a:picLocks noChangeAspect="1"/>
          </p:cNvPicPr>
          <p:nvPr/>
        </p:nvPicPr>
        <p:blipFill>
          <a:blip r:embed="rId5"/>
          <a:stretch>
            <a:fillRect/>
          </a:stretch>
        </p:blipFill>
        <p:spPr>
          <a:xfrm>
            <a:off x="6558106" y="1944204"/>
            <a:ext cx="4016088" cy="3833192"/>
          </a:xfrm>
          <a:prstGeom prst="rect">
            <a:avLst/>
          </a:prstGeom>
        </p:spPr>
      </p:pic>
    </p:spTree>
    <p:extLst>
      <p:ext uri="{BB962C8B-B14F-4D97-AF65-F5344CB8AC3E}">
        <p14:creationId xmlns:p14="http://schemas.microsoft.com/office/powerpoint/2010/main" val="121273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E555A-F5DE-1337-26ED-04381E5697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39FBA-47F8-EFCD-8C13-FF58CE6C03E1}"/>
              </a:ext>
            </a:extLst>
          </p:cNvPr>
          <p:cNvSpPr>
            <a:spLocks noGrp="1"/>
          </p:cNvSpPr>
          <p:nvPr>
            <p:ph type="title"/>
          </p:nvPr>
        </p:nvSpPr>
        <p:spPr/>
        <p:txBody>
          <a:bodyPr/>
          <a:lstStyle/>
          <a:p>
            <a:r>
              <a:rPr lang="en-US" dirty="0"/>
              <a:t>Questions for you?</a:t>
            </a:r>
          </a:p>
        </p:txBody>
      </p:sp>
      <p:sp>
        <p:nvSpPr>
          <p:cNvPr id="4" name="Content Placeholder 3">
            <a:extLst>
              <a:ext uri="{FF2B5EF4-FFF2-40B4-BE49-F238E27FC236}">
                <a16:creationId xmlns:a16="http://schemas.microsoft.com/office/drawing/2014/main" id="{48A841FE-5864-7504-A8E8-F02C40792A25}"/>
              </a:ext>
            </a:extLst>
          </p:cNvPr>
          <p:cNvSpPr>
            <a:spLocks noGrp="1"/>
          </p:cNvSpPr>
          <p:nvPr>
            <p:ph idx="1"/>
          </p:nvPr>
        </p:nvSpPr>
        <p:spPr/>
        <p:txBody>
          <a:bodyPr>
            <a:normAutofit/>
          </a:bodyPr>
          <a:lstStyle/>
          <a:p>
            <a:r>
              <a:rPr lang="en-US" dirty="0"/>
              <a:t>What do you think about all of this?</a:t>
            </a:r>
          </a:p>
          <a:p>
            <a:r>
              <a:rPr lang="en-US" dirty="0"/>
              <a:t>Do you think RAPs can be valuable to your customers?</a:t>
            </a:r>
          </a:p>
          <a:p>
            <a:r>
              <a:rPr lang="en-US" dirty="0"/>
              <a:t>Are your case managers being trained on RAPs? </a:t>
            </a:r>
            <a:endParaRPr lang="en-US" sz="2400" dirty="0"/>
          </a:p>
          <a:p>
            <a:r>
              <a:rPr lang="en-US" dirty="0"/>
              <a:t>Do case managers know where RAP opportunities are in their region?</a:t>
            </a:r>
          </a:p>
          <a:p>
            <a:r>
              <a:rPr lang="en-US" dirty="0"/>
              <a:t>Do staff know their local ApprenticeshipNC consultant?</a:t>
            </a:r>
          </a:p>
          <a:p>
            <a:r>
              <a:rPr lang="en-US" dirty="0"/>
              <a:t>Are staff purposefully discussing how to screen incoming participants and employers for RAP opportunities?</a:t>
            </a:r>
            <a:endParaRPr lang="en-US" sz="2000" dirty="0"/>
          </a:p>
        </p:txBody>
      </p:sp>
      <p:pic>
        <p:nvPicPr>
          <p:cNvPr id="3" name="Content Placeholder 4">
            <a:extLst>
              <a:ext uri="{FF2B5EF4-FFF2-40B4-BE49-F238E27FC236}">
                <a16:creationId xmlns:a16="http://schemas.microsoft.com/office/drawing/2014/main" id="{DCC2CD92-70E8-2A1A-AC9A-011731CFE3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pic>
        <p:nvPicPr>
          <p:cNvPr id="10" name="Picture 9">
            <a:extLst>
              <a:ext uri="{FF2B5EF4-FFF2-40B4-BE49-F238E27FC236}">
                <a16:creationId xmlns:a16="http://schemas.microsoft.com/office/drawing/2014/main" id="{AF538EA1-219E-1E1E-1D96-53FC2A8A2B93}"/>
              </a:ext>
            </a:extLst>
          </p:cNvPr>
          <p:cNvPicPr>
            <a:picLocks noChangeAspect="1"/>
          </p:cNvPicPr>
          <p:nvPr/>
        </p:nvPicPr>
        <p:blipFill>
          <a:blip r:embed="rId5"/>
          <a:stretch>
            <a:fillRect/>
          </a:stretch>
        </p:blipFill>
        <p:spPr>
          <a:xfrm>
            <a:off x="4757304" y="2542877"/>
            <a:ext cx="2677388" cy="995787"/>
          </a:xfrm>
          <a:prstGeom prst="rect">
            <a:avLst/>
          </a:prstGeom>
        </p:spPr>
      </p:pic>
      <p:pic>
        <p:nvPicPr>
          <p:cNvPr id="12" name="Picture 11">
            <a:extLst>
              <a:ext uri="{FF2B5EF4-FFF2-40B4-BE49-F238E27FC236}">
                <a16:creationId xmlns:a16="http://schemas.microsoft.com/office/drawing/2014/main" id="{59883C7A-B222-B5DE-E9B9-0C907EABC0A0}"/>
              </a:ext>
            </a:extLst>
          </p:cNvPr>
          <p:cNvPicPr>
            <a:picLocks noChangeAspect="1"/>
          </p:cNvPicPr>
          <p:nvPr/>
        </p:nvPicPr>
        <p:blipFill>
          <a:blip r:embed="rId6"/>
          <a:stretch>
            <a:fillRect/>
          </a:stretch>
        </p:blipFill>
        <p:spPr>
          <a:xfrm>
            <a:off x="3676439" y="3729956"/>
            <a:ext cx="4839119" cy="2255715"/>
          </a:xfrm>
          <a:prstGeom prst="rect">
            <a:avLst/>
          </a:prstGeom>
        </p:spPr>
      </p:pic>
      <p:pic>
        <p:nvPicPr>
          <p:cNvPr id="6" name="Picture 5">
            <a:extLst>
              <a:ext uri="{FF2B5EF4-FFF2-40B4-BE49-F238E27FC236}">
                <a16:creationId xmlns:a16="http://schemas.microsoft.com/office/drawing/2014/main" id="{FC81C1F2-1574-DE8F-4AFC-907A0F1D707E}"/>
              </a:ext>
            </a:extLst>
          </p:cNvPr>
          <p:cNvPicPr>
            <a:picLocks noChangeAspect="1"/>
          </p:cNvPicPr>
          <p:nvPr/>
        </p:nvPicPr>
        <p:blipFill>
          <a:blip r:embed="rId7"/>
          <a:stretch>
            <a:fillRect/>
          </a:stretch>
        </p:blipFill>
        <p:spPr>
          <a:xfrm>
            <a:off x="4008616" y="2043485"/>
            <a:ext cx="4174764" cy="2668406"/>
          </a:xfrm>
          <a:prstGeom prst="rect">
            <a:avLst/>
          </a:prstGeom>
        </p:spPr>
      </p:pic>
    </p:spTree>
    <p:extLst>
      <p:ext uri="{BB962C8B-B14F-4D97-AF65-F5344CB8AC3E}">
        <p14:creationId xmlns:p14="http://schemas.microsoft.com/office/powerpoint/2010/main" val="14484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xEl>
                                              <p:pRg st="0" end="0"/>
                                            </p:txEl>
                                          </p:spTgt>
                                        </p:tgtEl>
                                      </p:cBhvr>
                                    </p:animEffect>
                                    <p:set>
                                      <p:cBhvr>
                                        <p:cTn id="52" dur="1" fill="hold">
                                          <p:stCondLst>
                                            <p:cond delay="499"/>
                                          </p:stCondLst>
                                        </p:cTn>
                                        <p:tgtEl>
                                          <p:spTgt spid="4">
                                            <p:txEl>
                                              <p:pRg st="0" end="0"/>
                                            </p:txEl>
                                          </p:spTgt>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4">
                                            <p:txEl>
                                              <p:pRg st="1" end="1"/>
                                            </p:txEl>
                                          </p:spTgt>
                                        </p:tgtEl>
                                      </p:cBhvr>
                                    </p:animEffect>
                                    <p:set>
                                      <p:cBhvr>
                                        <p:cTn id="55" dur="1" fill="hold">
                                          <p:stCondLst>
                                            <p:cond delay="499"/>
                                          </p:stCondLst>
                                        </p:cTn>
                                        <p:tgtEl>
                                          <p:spTgt spid="4">
                                            <p:txEl>
                                              <p:pRg st="1" end="1"/>
                                            </p:txEl>
                                          </p:spTgt>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4">
                                            <p:txEl>
                                              <p:pRg st="2" end="2"/>
                                            </p:txEl>
                                          </p:spTgt>
                                        </p:tgtEl>
                                      </p:cBhvr>
                                    </p:animEffect>
                                    <p:set>
                                      <p:cBhvr>
                                        <p:cTn id="58" dur="1" fill="hold">
                                          <p:stCondLst>
                                            <p:cond delay="499"/>
                                          </p:stCondLst>
                                        </p:cTn>
                                        <p:tgtEl>
                                          <p:spTgt spid="4">
                                            <p:txEl>
                                              <p:pRg st="2" end="2"/>
                                            </p:txEl>
                                          </p:spTgt>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4">
                                            <p:txEl>
                                              <p:pRg st="3" end="3"/>
                                            </p:txEl>
                                          </p:spTgt>
                                        </p:tgtEl>
                                      </p:cBhvr>
                                    </p:animEffect>
                                    <p:set>
                                      <p:cBhvr>
                                        <p:cTn id="61" dur="1" fill="hold">
                                          <p:stCondLst>
                                            <p:cond delay="499"/>
                                          </p:stCondLst>
                                        </p:cTn>
                                        <p:tgtEl>
                                          <p:spTgt spid="4">
                                            <p:txEl>
                                              <p:pRg st="3" end="3"/>
                                            </p:txEl>
                                          </p:spTgt>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4">
                                            <p:txEl>
                                              <p:pRg st="4" end="4"/>
                                            </p:txEl>
                                          </p:spTgt>
                                        </p:tgtEl>
                                      </p:cBhvr>
                                    </p:animEffect>
                                    <p:set>
                                      <p:cBhvr>
                                        <p:cTn id="64" dur="1" fill="hold">
                                          <p:stCondLst>
                                            <p:cond delay="499"/>
                                          </p:stCondLst>
                                        </p:cTn>
                                        <p:tgtEl>
                                          <p:spTgt spid="4">
                                            <p:txEl>
                                              <p:pRg st="4" end="4"/>
                                            </p:txEl>
                                          </p:spTgt>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4">
                                            <p:txEl>
                                              <p:pRg st="5" end="5"/>
                                            </p:txEl>
                                          </p:spTgt>
                                        </p:tgtEl>
                                      </p:cBhvr>
                                    </p:animEffect>
                                    <p:set>
                                      <p:cBhvr>
                                        <p:cTn id="67" dur="1" fill="hold">
                                          <p:stCondLst>
                                            <p:cond delay="499"/>
                                          </p:stCondLst>
                                        </p:cTn>
                                        <p:tgtEl>
                                          <p:spTgt spid="4">
                                            <p:txEl>
                                              <p:pRg st="5" end="5"/>
                                            </p:txEl>
                                          </p:spTgt>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8FC7A-9FA9-E866-6834-8FAE8D024263}"/>
              </a:ext>
            </a:extLst>
          </p:cNvPr>
          <p:cNvSpPr>
            <a:spLocks noGrp="1"/>
          </p:cNvSpPr>
          <p:nvPr>
            <p:ph type="title"/>
          </p:nvPr>
        </p:nvSpPr>
        <p:spPr/>
        <p:txBody>
          <a:bodyPr/>
          <a:lstStyle/>
          <a:p>
            <a:r>
              <a:rPr lang="en-US" dirty="0"/>
              <a:t>How ApprenticeshipNC can help you</a:t>
            </a:r>
          </a:p>
        </p:txBody>
      </p:sp>
      <p:sp>
        <p:nvSpPr>
          <p:cNvPr id="4" name="Content Placeholder 3">
            <a:extLst>
              <a:ext uri="{FF2B5EF4-FFF2-40B4-BE49-F238E27FC236}">
                <a16:creationId xmlns:a16="http://schemas.microsoft.com/office/drawing/2014/main" id="{22E81C5E-84F3-1CE1-7997-57205E72EE9D}"/>
              </a:ext>
            </a:extLst>
          </p:cNvPr>
          <p:cNvSpPr>
            <a:spLocks noGrp="1"/>
          </p:cNvSpPr>
          <p:nvPr>
            <p:ph idx="1"/>
          </p:nvPr>
        </p:nvSpPr>
        <p:spPr/>
        <p:txBody>
          <a:bodyPr>
            <a:normAutofit/>
          </a:bodyPr>
          <a:lstStyle/>
          <a:p>
            <a:r>
              <a:rPr lang="en-US" sz="2400" dirty="0"/>
              <a:t>Provide staff a basic understanding of registered apprenticeships? </a:t>
            </a:r>
          </a:p>
          <a:p>
            <a:pPr lvl="1"/>
            <a:r>
              <a:rPr lang="en-US" sz="2000" dirty="0"/>
              <a:t>Schedule periodic training on RAPs and other news?</a:t>
            </a:r>
          </a:p>
          <a:p>
            <a:pPr lvl="1"/>
            <a:r>
              <a:rPr lang="en-US" sz="2000" dirty="0"/>
              <a:t>Quick links to information / news?</a:t>
            </a:r>
          </a:p>
          <a:p>
            <a:endParaRPr lang="en-US" sz="1800" dirty="0"/>
          </a:p>
          <a:p>
            <a:r>
              <a:rPr lang="en-US" sz="2400" dirty="0"/>
              <a:t>Visibility of RAPs in your region? </a:t>
            </a:r>
          </a:p>
          <a:p>
            <a:pPr lvl="1"/>
            <a:r>
              <a:rPr lang="en-US" sz="2000" dirty="0"/>
              <a:t>Quick link to public site detailing RAP information?</a:t>
            </a:r>
          </a:p>
          <a:p>
            <a:endParaRPr lang="en-US" sz="1800" dirty="0"/>
          </a:p>
          <a:p>
            <a:r>
              <a:rPr lang="en-US" sz="2400" dirty="0"/>
              <a:t>Awareness of local ApprenticeshipNC staff? (consultant map / contact info)</a:t>
            </a:r>
          </a:p>
          <a:p>
            <a:endParaRPr lang="en-US" sz="1800" dirty="0"/>
          </a:p>
          <a:p>
            <a:r>
              <a:rPr lang="en-US" sz="2400" dirty="0"/>
              <a:t>Something else?</a:t>
            </a:r>
          </a:p>
        </p:txBody>
      </p:sp>
      <p:pic>
        <p:nvPicPr>
          <p:cNvPr id="3" name="Content Placeholder 4">
            <a:extLst>
              <a:ext uri="{FF2B5EF4-FFF2-40B4-BE49-F238E27FC236}">
                <a16:creationId xmlns:a16="http://schemas.microsoft.com/office/drawing/2014/main" id="{38955601-050B-B16C-CAC2-D8488B8953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pic>
        <p:nvPicPr>
          <p:cNvPr id="6" name="Picture 5">
            <a:extLst>
              <a:ext uri="{FF2B5EF4-FFF2-40B4-BE49-F238E27FC236}">
                <a16:creationId xmlns:a16="http://schemas.microsoft.com/office/drawing/2014/main" id="{B4F92677-FE84-7767-75D6-CB91E7515C74}"/>
              </a:ext>
            </a:extLst>
          </p:cNvPr>
          <p:cNvPicPr>
            <a:picLocks noChangeAspect="1"/>
          </p:cNvPicPr>
          <p:nvPr/>
        </p:nvPicPr>
        <p:blipFill>
          <a:blip r:embed="rId5"/>
          <a:stretch>
            <a:fillRect/>
          </a:stretch>
        </p:blipFill>
        <p:spPr>
          <a:xfrm>
            <a:off x="8314486" y="2381814"/>
            <a:ext cx="3105615" cy="1948886"/>
          </a:xfrm>
          <a:prstGeom prst="rect">
            <a:avLst/>
          </a:prstGeom>
        </p:spPr>
      </p:pic>
    </p:spTree>
    <p:extLst>
      <p:ext uri="{BB962C8B-B14F-4D97-AF65-F5344CB8AC3E}">
        <p14:creationId xmlns:p14="http://schemas.microsoft.com/office/powerpoint/2010/main" val="409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fade">
                                      <p:cBhvr>
                                        <p:cTn id="31"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6CF9B-D840-B969-3604-0D1D7AA2A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53E6E-3484-28CB-C1BC-CD6874E5F152}"/>
              </a:ext>
            </a:extLst>
          </p:cNvPr>
          <p:cNvSpPr>
            <a:spLocks noGrp="1"/>
          </p:cNvSpPr>
          <p:nvPr>
            <p:ph type="title"/>
          </p:nvPr>
        </p:nvSpPr>
        <p:spPr/>
        <p:txBody>
          <a:bodyPr>
            <a:normAutofit/>
          </a:bodyPr>
          <a:lstStyle/>
          <a:p>
            <a:r>
              <a:rPr lang="en-US" dirty="0"/>
              <a:t>Quick tools for information and valuable news</a:t>
            </a:r>
            <a:endParaRPr lang="en-US" sz="5400" b="1" dirty="0">
              <a:solidFill>
                <a:srgbClr val="14435B"/>
              </a:solidFill>
            </a:endParaRPr>
          </a:p>
        </p:txBody>
      </p:sp>
      <p:pic>
        <p:nvPicPr>
          <p:cNvPr id="5" name="Content Placeholder 4">
            <a:extLst>
              <a:ext uri="{FF2B5EF4-FFF2-40B4-BE49-F238E27FC236}">
                <a16:creationId xmlns:a16="http://schemas.microsoft.com/office/drawing/2014/main" id="{A142299C-4C86-BC14-0CE9-76E0EC7F88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sp>
        <p:nvSpPr>
          <p:cNvPr id="3" name="Content Placeholder 3">
            <a:extLst>
              <a:ext uri="{FF2B5EF4-FFF2-40B4-BE49-F238E27FC236}">
                <a16:creationId xmlns:a16="http://schemas.microsoft.com/office/drawing/2014/main" id="{DF0F1E06-78B4-FF6E-66FB-71F7B092305C}"/>
              </a:ext>
            </a:extLst>
          </p:cNvPr>
          <p:cNvSpPr txBox="1">
            <a:spLocks/>
          </p:cNvSpPr>
          <p:nvPr/>
        </p:nvSpPr>
        <p:spPr>
          <a:xfrm>
            <a:off x="736879" y="1531330"/>
            <a:ext cx="10616921" cy="3346239"/>
          </a:xfrm>
          <a:prstGeom prst="rect">
            <a:avLst/>
          </a:prstGeom>
          <a:solidFill>
            <a:schemeClr val="bg1"/>
          </a:solidFill>
        </p:spPr>
        <p:txBody>
          <a:bodyPr>
            <a:noAutofit/>
          </a:bodyPr>
          <a:lstStyle>
            <a:lvl1pPr marL="228578" indent="-228578" algn="l" defTabSz="91430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A3A8CCA9-5B1C-1BB0-EDEF-E545C289A202}"/>
              </a:ext>
            </a:extLst>
          </p:cNvPr>
          <p:cNvPicPr>
            <a:picLocks noChangeAspect="1"/>
          </p:cNvPicPr>
          <p:nvPr/>
        </p:nvPicPr>
        <p:blipFill>
          <a:blip r:embed="rId5"/>
          <a:stretch>
            <a:fillRect/>
          </a:stretch>
        </p:blipFill>
        <p:spPr>
          <a:xfrm>
            <a:off x="70580" y="1387349"/>
            <a:ext cx="3290369" cy="3654914"/>
          </a:xfrm>
          <a:prstGeom prst="rect">
            <a:avLst/>
          </a:prstGeom>
        </p:spPr>
      </p:pic>
      <p:pic>
        <p:nvPicPr>
          <p:cNvPr id="12" name="Picture 11">
            <a:extLst>
              <a:ext uri="{FF2B5EF4-FFF2-40B4-BE49-F238E27FC236}">
                <a16:creationId xmlns:a16="http://schemas.microsoft.com/office/drawing/2014/main" id="{A1ACEC5C-C581-A26A-29B0-C4AE56ADACA1}"/>
              </a:ext>
            </a:extLst>
          </p:cNvPr>
          <p:cNvPicPr>
            <a:picLocks noChangeAspect="1"/>
          </p:cNvPicPr>
          <p:nvPr/>
        </p:nvPicPr>
        <p:blipFill>
          <a:blip r:embed="rId6"/>
          <a:stretch>
            <a:fillRect/>
          </a:stretch>
        </p:blipFill>
        <p:spPr>
          <a:xfrm>
            <a:off x="2814705" y="1582688"/>
            <a:ext cx="3093466" cy="3887963"/>
          </a:xfrm>
          <a:prstGeom prst="rect">
            <a:avLst/>
          </a:prstGeom>
        </p:spPr>
      </p:pic>
      <p:pic>
        <p:nvPicPr>
          <p:cNvPr id="16" name="Picture 15">
            <a:extLst>
              <a:ext uri="{FF2B5EF4-FFF2-40B4-BE49-F238E27FC236}">
                <a16:creationId xmlns:a16="http://schemas.microsoft.com/office/drawing/2014/main" id="{D297D9C0-1126-3DFB-3DB3-52B33340A95A}"/>
              </a:ext>
            </a:extLst>
          </p:cNvPr>
          <p:cNvPicPr>
            <a:picLocks noChangeAspect="1"/>
          </p:cNvPicPr>
          <p:nvPr/>
        </p:nvPicPr>
        <p:blipFill>
          <a:blip r:embed="rId7"/>
          <a:stretch>
            <a:fillRect/>
          </a:stretch>
        </p:blipFill>
        <p:spPr>
          <a:xfrm>
            <a:off x="5337454" y="1845058"/>
            <a:ext cx="2969600" cy="3984739"/>
          </a:xfrm>
          <a:prstGeom prst="rect">
            <a:avLst/>
          </a:prstGeom>
        </p:spPr>
      </p:pic>
      <p:grpSp>
        <p:nvGrpSpPr>
          <p:cNvPr id="10" name="Group 9">
            <a:extLst>
              <a:ext uri="{FF2B5EF4-FFF2-40B4-BE49-F238E27FC236}">
                <a16:creationId xmlns:a16="http://schemas.microsoft.com/office/drawing/2014/main" id="{D882214F-953E-364B-52FC-363362FE22A6}"/>
              </a:ext>
            </a:extLst>
          </p:cNvPr>
          <p:cNvGrpSpPr/>
          <p:nvPr/>
        </p:nvGrpSpPr>
        <p:grpSpPr>
          <a:xfrm>
            <a:off x="8733981" y="2005956"/>
            <a:ext cx="3221459" cy="4608580"/>
            <a:chOff x="8733981" y="2005956"/>
            <a:chExt cx="3221459" cy="4608580"/>
          </a:xfrm>
        </p:grpSpPr>
        <p:pic>
          <p:nvPicPr>
            <p:cNvPr id="4" name="Picture 3">
              <a:extLst>
                <a:ext uri="{FF2B5EF4-FFF2-40B4-BE49-F238E27FC236}">
                  <a16:creationId xmlns:a16="http://schemas.microsoft.com/office/drawing/2014/main" id="{2D2A7C89-8AAC-AB80-5B12-858F452A5E18}"/>
                </a:ext>
              </a:extLst>
            </p:cNvPr>
            <p:cNvPicPr>
              <a:picLocks noChangeAspect="1"/>
            </p:cNvPicPr>
            <p:nvPr/>
          </p:nvPicPr>
          <p:blipFill>
            <a:blip r:embed="rId8"/>
            <a:stretch>
              <a:fillRect/>
            </a:stretch>
          </p:blipFill>
          <p:spPr>
            <a:xfrm>
              <a:off x="8733981" y="2005956"/>
              <a:ext cx="3099155" cy="3224796"/>
            </a:xfrm>
            <a:prstGeom prst="rect">
              <a:avLst/>
            </a:prstGeom>
          </p:spPr>
        </p:pic>
        <p:sp>
          <p:nvSpPr>
            <p:cNvPr id="9" name="TextBox 8">
              <a:extLst>
                <a:ext uri="{FF2B5EF4-FFF2-40B4-BE49-F238E27FC236}">
                  <a16:creationId xmlns:a16="http://schemas.microsoft.com/office/drawing/2014/main" id="{A2830BDB-D933-972D-5DFA-8E3A5F6CF61A}"/>
                </a:ext>
              </a:extLst>
            </p:cNvPr>
            <p:cNvSpPr txBox="1"/>
            <p:nvPr/>
          </p:nvSpPr>
          <p:spPr>
            <a:xfrm>
              <a:off x="8733981" y="5260319"/>
              <a:ext cx="3221459" cy="1354217"/>
            </a:xfrm>
            <a:prstGeom prst="rect">
              <a:avLst/>
            </a:prstGeom>
            <a:noFill/>
          </p:spPr>
          <p:txBody>
            <a:bodyPr wrap="none" rtlCol="0">
              <a:spAutoFit/>
            </a:bodyPr>
            <a:lstStyle/>
            <a:p>
              <a:r>
                <a:rPr lang="en-US" dirty="0"/>
                <a:t>The what, the why and the how:</a:t>
              </a:r>
            </a:p>
            <a:p>
              <a:pPr marL="285750" indent="-285750">
                <a:buFont typeface="Arial" panose="020B0604020202020204" pitchFamily="34" charset="0"/>
                <a:buChar char="•"/>
              </a:pPr>
              <a:r>
                <a:rPr lang="en-US" sz="1600" dirty="0"/>
                <a:t>Toolkit</a:t>
              </a:r>
            </a:p>
            <a:p>
              <a:pPr marL="285750" indent="-285750">
                <a:buFont typeface="Arial" panose="020B0604020202020204" pitchFamily="34" charset="0"/>
                <a:buChar char="•"/>
              </a:pPr>
              <a:r>
                <a:rPr lang="en-US" sz="1600" dirty="0"/>
                <a:t>Information</a:t>
              </a:r>
            </a:p>
            <a:p>
              <a:pPr marL="285750" indent="-285750">
                <a:buFont typeface="Arial" panose="020B0604020202020204" pitchFamily="34" charset="0"/>
                <a:buChar char="•"/>
              </a:pPr>
              <a:r>
                <a:rPr lang="en-US" sz="1600" dirty="0"/>
                <a:t>Newsletters</a:t>
              </a:r>
            </a:p>
            <a:p>
              <a:pPr marL="285750" indent="-285750">
                <a:buFont typeface="Arial" panose="020B0604020202020204" pitchFamily="34" charset="0"/>
                <a:buChar char="•"/>
              </a:pPr>
              <a:r>
                <a:rPr lang="en-US" sz="1600" dirty="0"/>
                <a:t>Much more….</a:t>
              </a:r>
              <a:endParaRPr lang="en-US" dirty="0"/>
            </a:p>
          </p:txBody>
        </p:sp>
      </p:grpSp>
    </p:spTree>
    <p:extLst>
      <p:ext uri="{BB962C8B-B14F-4D97-AF65-F5344CB8AC3E}">
        <p14:creationId xmlns:p14="http://schemas.microsoft.com/office/powerpoint/2010/main" val="40999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6CF9B-D840-B969-3604-0D1D7AA2A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53E6E-3484-28CB-C1BC-CD6874E5F152}"/>
              </a:ext>
            </a:extLst>
          </p:cNvPr>
          <p:cNvSpPr>
            <a:spLocks noGrp="1"/>
          </p:cNvSpPr>
          <p:nvPr>
            <p:ph type="title"/>
          </p:nvPr>
        </p:nvSpPr>
        <p:spPr/>
        <p:txBody>
          <a:bodyPr>
            <a:normAutofit/>
          </a:bodyPr>
          <a:lstStyle/>
          <a:p>
            <a:r>
              <a:rPr lang="en-US" dirty="0"/>
              <a:t>Visibility of RAPs by county – Program locator</a:t>
            </a:r>
            <a:endParaRPr lang="en-US" sz="5400" b="1" dirty="0">
              <a:solidFill>
                <a:srgbClr val="14435B"/>
              </a:solidFill>
            </a:endParaRPr>
          </a:p>
        </p:txBody>
      </p:sp>
      <p:pic>
        <p:nvPicPr>
          <p:cNvPr id="5" name="Content Placeholder 4">
            <a:extLst>
              <a:ext uri="{FF2B5EF4-FFF2-40B4-BE49-F238E27FC236}">
                <a16:creationId xmlns:a16="http://schemas.microsoft.com/office/drawing/2014/main" id="{A142299C-4C86-BC14-0CE9-76E0EC7F88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sp>
        <p:nvSpPr>
          <p:cNvPr id="3" name="Content Placeholder 3">
            <a:extLst>
              <a:ext uri="{FF2B5EF4-FFF2-40B4-BE49-F238E27FC236}">
                <a16:creationId xmlns:a16="http://schemas.microsoft.com/office/drawing/2014/main" id="{DF0F1E06-78B4-FF6E-66FB-71F7B092305C}"/>
              </a:ext>
            </a:extLst>
          </p:cNvPr>
          <p:cNvSpPr txBox="1">
            <a:spLocks/>
          </p:cNvSpPr>
          <p:nvPr/>
        </p:nvSpPr>
        <p:spPr>
          <a:xfrm>
            <a:off x="736879" y="1531330"/>
            <a:ext cx="10616921" cy="3346239"/>
          </a:xfrm>
          <a:prstGeom prst="rect">
            <a:avLst/>
          </a:prstGeom>
          <a:solidFill>
            <a:schemeClr val="bg1"/>
          </a:solidFill>
        </p:spPr>
        <p:txBody>
          <a:bodyPr>
            <a:noAutofit/>
          </a:bodyPr>
          <a:lstStyle>
            <a:lvl1pPr marL="228578" indent="-228578" algn="l" defTabSz="91430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t>Find what is happening in your area!</a:t>
            </a:r>
          </a:p>
          <a:p>
            <a:pPr marL="457156" lvl="1" indent="0">
              <a:buNone/>
            </a:pPr>
            <a:endParaRPr lang="en-US" sz="1800" dirty="0">
              <a:solidFill>
                <a:srgbClr val="002060"/>
              </a:solidFill>
            </a:endParaRPr>
          </a:p>
          <a:p>
            <a:pPr marL="457156" lvl="1" indent="0">
              <a:buNone/>
            </a:pPr>
            <a:endParaRPr lang="en-US" sz="1800" b="1" dirty="0">
              <a:solidFill>
                <a:srgbClr val="002060"/>
              </a:solidFill>
            </a:endParaRPr>
          </a:p>
          <a:p>
            <a:pPr marL="457156" lvl="1" indent="0">
              <a:buNone/>
            </a:pPr>
            <a:endParaRPr lang="en-US" sz="1800" b="1" dirty="0">
              <a:solidFill>
                <a:srgbClr val="002060"/>
              </a:solidFill>
            </a:endParaRPr>
          </a:p>
          <a:p>
            <a:pPr marL="457156" lvl="1" indent="0">
              <a:buNone/>
            </a:pPr>
            <a:endParaRPr lang="en-US" sz="1800" b="1" dirty="0">
              <a:solidFill>
                <a:srgbClr val="002060"/>
              </a:solidFill>
            </a:endParaRPr>
          </a:p>
          <a:p>
            <a:pPr marL="457156" lvl="1" indent="0">
              <a:buNone/>
            </a:pPr>
            <a:endParaRPr lang="en-US" sz="1800" b="1" dirty="0">
              <a:solidFill>
                <a:srgbClr val="002060"/>
              </a:solidFill>
            </a:endParaRPr>
          </a:p>
        </p:txBody>
      </p:sp>
      <p:sp>
        <p:nvSpPr>
          <p:cNvPr id="6" name="TextBox 5">
            <a:extLst>
              <a:ext uri="{FF2B5EF4-FFF2-40B4-BE49-F238E27FC236}">
                <a16:creationId xmlns:a16="http://schemas.microsoft.com/office/drawing/2014/main" id="{9B43F888-BFE2-F6A2-8766-58F4C6D97AFC}"/>
              </a:ext>
            </a:extLst>
          </p:cNvPr>
          <p:cNvSpPr txBox="1"/>
          <p:nvPr/>
        </p:nvSpPr>
        <p:spPr>
          <a:xfrm>
            <a:off x="1141368" y="1902493"/>
            <a:ext cx="3770267" cy="276999"/>
          </a:xfrm>
          <a:prstGeom prst="rect">
            <a:avLst/>
          </a:prstGeom>
          <a:noFill/>
        </p:spPr>
        <p:txBody>
          <a:bodyPr wrap="square">
            <a:spAutoFit/>
          </a:bodyPr>
          <a:lstStyle/>
          <a:p>
            <a:r>
              <a:rPr lang="en-US" sz="1200" b="1" dirty="0">
                <a:hlinkClick r:id="rId5"/>
              </a:rPr>
              <a:t>Sponsor and Employer List 08.16.24 (flippingbook.com)</a:t>
            </a:r>
            <a:endParaRPr lang="en-US" sz="1200" b="1" dirty="0"/>
          </a:p>
        </p:txBody>
      </p:sp>
      <p:pic>
        <p:nvPicPr>
          <p:cNvPr id="8" name="Picture 7">
            <a:extLst>
              <a:ext uri="{FF2B5EF4-FFF2-40B4-BE49-F238E27FC236}">
                <a16:creationId xmlns:a16="http://schemas.microsoft.com/office/drawing/2014/main" id="{8279DB3B-FC5D-8F0B-69F3-35A3E4865876}"/>
              </a:ext>
            </a:extLst>
          </p:cNvPr>
          <p:cNvPicPr>
            <a:picLocks noChangeAspect="1"/>
          </p:cNvPicPr>
          <p:nvPr/>
        </p:nvPicPr>
        <p:blipFill>
          <a:blip r:embed="rId6"/>
          <a:stretch>
            <a:fillRect/>
          </a:stretch>
        </p:blipFill>
        <p:spPr>
          <a:xfrm>
            <a:off x="736879" y="2407294"/>
            <a:ext cx="10228570" cy="2428366"/>
          </a:xfrm>
          <a:prstGeom prst="rect">
            <a:avLst/>
          </a:prstGeom>
        </p:spPr>
      </p:pic>
      <p:pic>
        <p:nvPicPr>
          <p:cNvPr id="10" name="Picture 9">
            <a:extLst>
              <a:ext uri="{FF2B5EF4-FFF2-40B4-BE49-F238E27FC236}">
                <a16:creationId xmlns:a16="http://schemas.microsoft.com/office/drawing/2014/main" id="{BAB8558D-F609-12F6-2258-058F3FF9CB90}"/>
              </a:ext>
            </a:extLst>
          </p:cNvPr>
          <p:cNvPicPr>
            <a:picLocks noChangeAspect="1"/>
          </p:cNvPicPr>
          <p:nvPr/>
        </p:nvPicPr>
        <p:blipFill>
          <a:blip r:embed="rId7"/>
          <a:stretch>
            <a:fillRect/>
          </a:stretch>
        </p:blipFill>
        <p:spPr>
          <a:xfrm>
            <a:off x="736879" y="2291188"/>
            <a:ext cx="10194855" cy="1131409"/>
          </a:xfrm>
          <a:prstGeom prst="rect">
            <a:avLst/>
          </a:prstGeom>
        </p:spPr>
      </p:pic>
      <p:pic>
        <p:nvPicPr>
          <p:cNvPr id="12" name="Picture 11">
            <a:extLst>
              <a:ext uri="{FF2B5EF4-FFF2-40B4-BE49-F238E27FC236}">
                <a16:creationId xmlns:a16="http://schemas.microsoft.com/office/drawing/2014/main" id="{927290E3-9468-95C0-6A90-D32621B88773}"/>
              </a:ext>
            </a:extLst>
          </p:cNvPr>
          <p:cNvPicPr>
            <a:picLocks noChangeAspect="1"/>
          </p:cNvPicPr>
          <p:nvPr/>
        </p:nvPicPr>
        <p:blipFill>
          <a:blip r:embed="rId8"/>
          <a:stretch>
            <a:fillRect/>
          </a:stretch>
        </p:blipFill>
        <p:spPr>
          <a:xfrm>
            <a:off x="767476" y="3601202"/>
            <a:ext cx="10164258" cy="1076002"/>
          </a:xfrm>
          <a:prstGeom prst="rect">
            <a:avLst/>
          </a:prstGeom>
        </p:spPr>
      </p:pic>
    </p:spTree>
    <p:extLst>
      <p:ext uri="{BB962C8B-B14F-4D97-AF65-F5344CB8AC3E}">
        <p14:creationId xmlns:p14="http://schemas.microsoft.com/office/powerpoint/2010/main" val="220229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EFE15615-A317-D121-5C29-BB52FF101776}"/>
              </a:ext>
            </a:extLst>
          </p:cNvPr>
          <p:cNvGrpSpPr/>
          <p:nvPr/>
        </p:nvGrpSpPr>
        <p:grpSpPr>
          <a:xfrm>
            <a:off x="288963" y="4595969"/>
            <a:ext cx="2465389" cy="430887"/>
            <a:chOff x="236712" y="2540735"/>
            <a:chExt cx="2465389" cy="430887"/>
          </a:xfrm>
        </p:grpSpPr>
        <p:sp>
          <p:nvSpPr>
            <p:cNvPr id="4099" name="Text Box 229"/>
            <p:cNvSpPr txBox="1">
              <a:spLocks noChangeArrowheads="1"/>
            </p:cNvSpPr>
            <p:nvPr/>
          </p:nvSpPr>
          <p:spPr bwMode="auto">
            <a:xfrm>
              <a:off x="584375" y="2540735"/>
              <a:ext cx="21177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Charlie Milling</a:t>
              </a:r>
            </a:p>
            <a:p>
              <a:r>
                <a:rPr lang="en-US" altLang="en-US" sz="1100" spc="100" dirty="0">
                  <a:latin typeface="Calibri" panose="020F0502020204030204" pitchFamily="34" charset="0"/>
                  <a:cs typeface="Calibri" panose="020F0502020204030204" pitchFamily="34" charset="0"/>
                </a:rPr>
                <a:t>Workforce – 241,361 (5.1%)</a:t>
              </a:r>
            </a:p>
          </p:txBody>
        </p:sp>
        <p:sp>
          <p:nvSpPr>
            <p:cNvPr id="4109" name="Rectangle 220"/>
            <p:cNvSpPr>
              <a:spLocks noChangeArrowheads="1"/>
            </p:cNvSpPr>
            <p:nvPr/>
          </p:nvSpPr>
          <p:spPr bwMode="auto">
            <a:xfrm>
              <a:off x="236712" y="2554421"/>
              <a:ext cx="227013" cy="277813"/>
            </a:xfrm>
            <a:prstGeom prst="rect">
              <a:avLst/>
            </a:prstGeom>
            <a:solidFill>
              <a:schemeClr val="accent1">
                <a:lumMod val="60000"/>
                <a:lumOff val="40000"/>
              </a:schemeClr>
            </a:solidFill>
            <a:ln w="12700">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endParaRPr lang="en-US" altLang="en-US" dirty="0"/>
            </a:p>
          </p:txBody>
        </p:sp>
      </p:grpSp>
      <p:grpSp>
        <p:nvGrpSpPr>
          <p:cNvPr id="236" name="Group 3">
            <a:extLst>
              <a:ext uri="{FF2B5EF4-FFF2-40B4-BE49-F238E27FC236}">
                <a16:creationId xmlns:a16="http://schemas.microsoft.com/office/drawing/2014/main" id="{7925FF03-188A-4B6E-AB2C-4004C304A872}"/>
              </a:ext>
            </a:extLst>
          </p:cNvPr>
          <p:cNvGrpSpPr>
            <a:grpSpLocks/>
          </p:cNvGrpSpPr>
          <p:nvPr/>
        </p:nvGrpSpPr>
        <p:grpSpPr bwMode="auto">
          <a:xfrm>
            <a:off x="288963" y="367364"/>
            <a:ext cx="9804271" cy="4067852"/>
            <a:chOff x="288" y="1103"/>
            <a:chExt cx="4992" cy="2026"/>
          </a:xfrm>
        </p:grpSpPr>
        <p:sp>
          <p:nvSpPr>
            <p:cNvPr id="238" name="Freeform 8">
              <a:extLst>
                <a:ext uri="{FF2B5EF4-FFF2-40B4-BE49-F238E27FC236}">
                  <a16:creationId xmlns:a16="http://schemas.microsoft.com/office/drawing/2014/main" id="{9F278AB1-74A6-40B7-BF76-6895F653DD7F}"/>
                </a:ext>
              </a:extLst>
            </p:cNvPr>
            <p:cNvSpPr>
              <a:spLocks/>
            </p:cNvSpPr>
            <p:nvPr/>
          </p:nvSpPr>
          <p:spPr bwMode="auto">
            <a:xfrm>
              <a:off x="1812" y="1186"/>
              <a:ext cx="277" cy="233"/>
            </a:xfrm>
            <a:custGeom>
              <a:avLst/>
              <a:gdLst>
                <a:gd name="T0" fmla="*/ 0 w 279"/>
                <a:gd name="T1" fmla="*/ 106 h 256"/>
                <a:gd name="T2" fmla="*/ 24 w 279"/>
                <a:gd name="T3" fmla="*/ 69 h 256"/>
                <a:gd name="T4" fmla="*/ 24 w 279"/>
                <a:gd name="T5" fmla="*/ 25 h 256"/>
                <a:gd name="T6" fmla="*/ 42 w 279"/>
                <a:gd name="T7" fmla="*/ 0 h 256"/>
                <a:gd name="T8" fmla="*/ 213 w 279"/>
                <a:gd name="T9" fmla="*/ 0 h 256"/>
                <a:gd name="T10" fmla="*/ 230 w 279"/>
                <a:gd name="T11" fmla="*/ 55 h 256"/>
                <a:gd name="T12" fmla="*/ 262 w 279"/>
                <a:gd name="T13" fmla="*/ 87 h 256"/>
                <a:gd name="T14" fmla="*/ 272 w 279"/>
                <a:gd name="T15" fmla="*/ 124 h 256"/>
                <a:gd name="T16" fmla="*/ 255 w 279"/>
                <a:gd name="T17" fmla="*/ 130 h 256"/>
                <a:gd name="T18" fmla="*/ 230 w 279"/>
                <a:gd name="T19" fmla="*/ 124 h 256"/>
                <a:gd name="T20" fmla="*/ 213 w 279"/>
                <a:gd name="T21" fmla="*/ 124 h 256"/>
                <a:gd name="T22" fmla="*/ 206 w 279"/>
                <a:gd name="T23" fmla="*/ 174 h 256"/>
                <a:gd name="T24" fmla="*/ 181 w 279"/>
                <a:gd name="T25" fmla="*/ 167 h 256"/>
                <a:gd name="T26" fmla="*/ 146 w 279"/>
                <a:gd name="T27" fmla="*/ 192 h 256"/>
                <a:gd name="T28" fmla="*/ 98 w 279"/>
                <a:gd name="T29" fmla="*/ 174 h 256"/>
                <a:gd name="T30" fmla="*/ 59 w 279"/>
                <a:gd name="T31" fmla="*/ 142 h 256"/>
                <a:gd name="T32" fmla="*/ 7 w 279"/>
                <a:gd name="T33" fmla="*/ 106 h 256"/>
                <a:gd name="T34" fmla="*/ 0 w 279"/>
                <a:gd name="T35" fmla="*/ 106 h 2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9"/>
                <a:gd name="T55" fmla="*/ 0 h 256"/>
                <a:gd name="T56" fmla="*/ 279 w 279"/>
                <a:gd name="T57" fmla="*/ 256 h 2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9" h="256">
                  <a:moveTo>
                    <a:pt x="0" y="140"/>
                  </a:moveTo>
                  <a:lnTo>
                    <a:pt x="24" y="92"/>
                  </a:lnTo>
                  <a:lnTo>
                    <a:pt x="24" y="34"/>
                  </a:lnTo>
                  <a:lnTo>
                    <a:pt x="42" y="0"/>
                  </a:lnTo>
                  <a:lnTo>
                    <a:pt x="219" y="0"/>
                  </a:lnTo>
                  <a:lnTo>
                    <a:pt x="236" y="73"/>
                  </a:lnTo>
                  <a:lnTo>
                    <a:pt x="268" y="116"/>
                  </a:lnTo>
                  <a:lnTo>
                    <a:pt x="278" y="164"/>
                  </a:lnTo>
                  <a:lnTo>
                    <a:pt x="261" y="173"/>
                  </a:lnTo>
                  <a:lnTo>
                    <a:pt x="236" y="164"/>
                  </a:lnTo>
                  <a:lnTo>
                    <a:pt x="219" y="164"/>
                  </a:lnTo>
                  <a:lnTo>
                    <a:pt x="209" y="231"/>
                  </a:lnTo>
                  <a:lnTo>
                    <a:pt x="184" y="222"/>
                  </a:lnTo>
                  <a:lnTo>
                    <a:pt x="149" y="255"/>
                  </a:lnTo>
                  <a:lnTo>
                    <a:pt x="101" y="231"/>
                  </a:lnTo>
                  <a:lnTo>
                    <a:pt x="59" y="188"/>
                  </a:lnTo>
                  <a:lnTo>
                    <a:pt x="7" y="140"/>
                  </a:lnTo>
                  <a:lnTo>
                    <a:pt x="0" y="140"/>
                  </a:lnTo>
                </a:path>
              </a:pathLst>
            </a:custGeom>
            <a:solidFill>
              <a:schemeClr val="accent1">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39" name="Freeform 4">
              <a:extLst>
                <a:ext uri="{FF2B5EF4-FFF2-40B4-BE49-F238E27FC236}">
                  <a16:creationId xmlns:a16="http://schemas.microsoft.com/office/drawing/2014/main" id="{87DC2E42-22FE-40DB-843F-D4AB018E19D0}"/>
                </a:ext>
              </a:extLst>
            </p:cNvPr>
            <p:cNvSpPr>
              <a:spLocks/>
            </p:cNvSpPr>
            <p:nvPr/>
          </p:nvSpPr>
          <p:spPr bwMode="auto">
            <a:xfrm>
              <a:off x="3029" y="1419"/>
              <a:ext cx="164" cy="292"/>
            </a:xfrm>
            <a:custGeom>
              <a:avLst/>
              <a:gdLst>
                <a:gd name="T0" fmla="*/ 0 w 165"/>
                <a:gd name="T1" fmla="*/ 0 h 320"/>
                <a:gd name="T2" fmla="*/ 0 w 165"/>
                <a:gd name="T3" fmla="*/ 214 h 320"/>
                <a:gd name="T4" fmla="*/ 0 w 165"/>
                <a:gd name="T5" fmla="*/ 243 h 320"/>
                <a:gd name="T6" fmla="*/ 161 w 165"/>
                <a:gd name="T7" fmla="*/ 243 h 320"/>
                <a:gd name="T8" fmla="*/ 161 w 165"/>
                <a:gd name="T9" fmla="*/ 224 h 320"/>
                <a:gd name="T10" fmla="*/ 154 w 165"/>
                <a:gd name="T11" fmla="*/ 0 h 320"/>
                <a:gd name="T12" fmla="*/ 0 w 165"/>
                <a:gd name="T13" fmla="*/ 0 h 320"/>
                <a:gd name="T14" fmla="*/ 0 60000 65536"/>
                <a:gd name="T15" fmla="*/ 0 60000 65536"/>
                <a:gd name="T16" fmla="*/ 0 60000 65536"/>
                <a:gd name="T17" fmla="*/ 0 60000 65536"/>
                <a:gd name="T18" fmla="*/ 0 60000 65536"/>
                <a:gd name="T19" fmla="*/ 0 60000 65536"/>
                <a:gd name="T20" fmla="*/ 0 60000 65536"/>
                <a:gd name="T21" fmla="*/ 0 w 165"/>
                <a:gd name="T22" fmla="*/ 0 h 320"/>
                <a:gd name="T23" fmla="*/ 165 w 165"/>
                <a:gd name="T24" fmla="*/ 320 h 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320">
                  <a:moveTo>
                    <a:pt x="0" y="0"/>
                  </a:moveTo>
                  <a:lnTo>
                    <a:pt x="0" y="281"/>
                  </a:lnTo>
                  <a:lnTo>
                    <a:pt x="0" y="319"/>
                  </a:lnTo>
                  <a:lnTo>
                    <a:pt x="164" y="319"/>
                  </a:lnTo>
                  <a:lnTo>
                    <a:pt x="164" y="295"/>
                  </a:lnTo>
                  <a:lnTo>
                    <a:pt x="157" y="0"/>
                  </a:lnTo>
                  <a:lnTo>
                    <a:pt x="0" y="0"/>
                  </a:lnTo>
                </a:path>
              </a:pathLst>
            </a:custGeom>
            <a:solidFill>
              <a:schemeClr val="accent3">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41" name="Freeform 5">
              <a:extLst>
                <a:ext uri="{FF2B5EF4-FFF2-40B4-BE49-F238E27FC236}">
                  <a16:creationId xmlns:a16="http://schemas.microsoft.com/office/drawing/2014/main" id="{9DF94762-3471-44B7-9F1F-6863BE5BC59D}"/>
                </a:ext>
              </a:extLst>
            </p:cNvPr>
            <p:cNvSpPr>
              <a:spLocks/>
            </p:cNvSpPr>
            <p:nvPr/>
          </p:nvSpPr>
          <p:spPr bwMode="auto">
            <a:xfrm>
              <a:off x="2034" y="1570"/>
              <a:ext cx="184" cy="194"/>
            </a:xfrm>
            <a:custGeom>
              <a:avLst/>
              <a:gdLst>
                <a:gd name="T0" fmla="*/ 0 w 186"/>
                <a:gd name="T1" fmla="*/ 143 h 212"/>
                <a:gd name="T2" fmla="*/ 109 w 186"/>
                <a:gd name="T3" fmla="*/ 124 h 212"/>
                <a:gd name="T4" fmla="*/ 126 w 186"/>
                <a:gd name="T5" fmla="*/ 162 h 212"/>
                <a:gd name="T6" fmla="*/ 165 w 186"/>
                <a:gd name="T7" fmla="*/ 106 h 212"/>
                <a:gd name="T8" fmla="*/ 179 w 186"/>
                <a:gd name="T9" fmla="*/ 55 h 212"/>
                <a:gd name="T10" fmla="*/ 171 w 186"/>
                <a:gd name="T11" fmla="*/ 0 h 212"/>
                <a:gd name="T12" fmla="*/ 148 w 186"/>
                <a:gd name="T13" fmla="*/ 11 h 212"/>
                <a:gd name="T14" fmla="*/ 115 w 186"/>
                <a:gd name="T15" fmla="*/ 0 h 212"/>
                <a:gd name="T16" fmla="*/ 91 w 186"/>
                <a:gd name="T17" fmla="*/ 11 h 212"/>
                <a:gd name="T18" fmla="*/ 73 w 186"/>
                <a:gd name="T19" fmla="*/ 0 h 212"/>
                <a:gd name="T20" fmla="*/ 42 w 186"/>
                <a:gd name="T21" fmla="*/ 11 h 212"/>
                <a:gd name="T22" fmla="*/ 10 w 186"/>
                <a:gd name="T23" fmla="*/ 26 h 212"/>
                <a:gd name="T24" fmla="*/ 0 w 186"/>
                <a:gd name="T25" fmla="*/ 143 h 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6"/>
                <a:gd name="T40" fmla="*/ 0 h 212"/>
                <a:gd name="T41" fmla="*/ 186 w 186"/>
                <a:gd name="T42" fmla="*/ 212 h 2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6" h="212">
                  <a:moveTo>
                    <a:pt x="0" y="187"/>
                  </a:moveTo>
                  <a:lnTo>
                    <a:pt x="112" y="163"/>
                  </a:lnTo>
                  <a:lnTo>
                    <a:pt x="129" y="211"/>
                  </a:lnTo>
                  <a:lnTo>
                    <a:pt x="171" y="139"/>
                  </a:lnTo>
                  <a:lnTo>
                    <a:pt x="185" y="72"/>
                  </a:lnTo>
                  <a:lnTo>
                    <a:pt x="177" y="0"/>
                  </a:lnTo>
                  <a:lnTo>
                    <a:pt x="154" y="14"/>
                  </a:lnTo>
                  <a:lnTo>
                    <a:pt x="118" y="0"/>
                  </a:lnTo>
                  <a:lnTo>
                    <a:pt x="94" y="14"/>
                  </a:lnTo>
                  <a:lnTo>
                    <a:pt x="76" y="0"/>
                  </a:lnTo>
                  <a:lnTo>
                    <a:pt x="42" y="14"/>
                  </a:lnTo>
                  <a:lnTo>
                    <a:pt x="10" y="34"/>
                  </a:lnTo>
                  <a:lnTo>
                    <a:pt x="0" y="187"/>
                  </a:lnTo>
                </a:path>
              </a:pathLst>
            </a:custGeom>
            <a:solidFill>
              <a:schemeClr val="accent1">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42" name="Freeform 6">
              <a:extLst>
                <a:ext uri="{FF2B5EF4-FFF2-40B4-BE49-F238E27FC236}">
                  <a16:creationId xmlns:a16="http://schemas.microsoft.com/office/drawing/2014/main" id="{20C7AC99-2A3C-4F9B-B5FD-463787F3BE54}"/>
                </a:ext>
              </a:extLst>
            </p:cNvPr>
            <p:cNvSpPr>
              <a:spLocks/>
            </p:cNvSpPr>
            <p:nvPr/>
          </p:nvSpPr>
          <p:spPr bwMode="auto">
            <a:xfrm>
              <a:off x="2027" y="1186"/>
              <a:ext cx="247" cy="150"/>
            </a:xfrm>
            <a:custGeom>
              <a:avLst/>
              <a:gdLst>
                <a:gd name="T0" fmla="*/ 242 w 249"/>
                <a:gd name="T1" fmla="*/ 6 h 165"/>
                <a:gd name="T2" fmla="*/ 201 w 249"/>
                <a:gd name="T3" fmla="*/ 70 h 165"/>
                <a:gd name="T4" fmla="*/ 211 w 249"/>
                <a:gd name="T5" fmla="*/ 105 h 165"/>
                <a:gd name="T6" fmla="*/ 201 w 249"/>
                <a:gd name="T7" fmla="*/ 123 h 165"/>
                <a:gd name="T8" fmla="*/ 179 w 249"/>
                <a:gd name="T9" fmla="*/ 123 h 165"/>
                <a:gd name="T10" fmla="*/ 172 w 249"/>
                <a:gd name="T11" fmla="*/ 86 h 165"/>
                <a:gd name="T12" fmla="*/ 155 w 249"/>
                <a:gd name="T13" fmla="*/ 86 h 165"/>
                <a:gd name="T14" fmla="*/ 138 w 249"/>
                <a:gd name="T15" fmla="*/ 79 h 165"/>
                <a:gd name="T16" fmla="*/ 121 w 249"/>
                <a:gd name="T17" fmla="*/ 98 h 165"/>
                <a:gd name="T18" fmla="*/ 104 w 249"/>
                <a:gd name="T19" fmla="*/ 86 h 165"/>
                <a:gd name="T20" fmla="*/ 58 w 249"/>
                <a:gd name="T21" fmla="*/ 123 h 165"/>
                <a:gd name="T22" fmla="*/ 48 w 249"/>
                <a:gd name="T23" fmla="*/ 86 h 165"/>
                <a:gd name="T24" fmla="*/ 17 w 249"/>
                <a:gd name="T25" fmla="*/ 55 h 165"/>
                <a:gd name="T26" fmla="*/ 0 w 249"/>
                <a:gd name="T27" fmla="*/ 0 h 165"/>
                <a:gd name="T28" fmla="*/ 242 w 249"/>
                <a:gd name="T29" fmla="*/ 6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9"/>
                <a:gd name="T46" fmla="*/ 0 h 165"/>
                <a:gd name="T47" fmla="*/ 249 w 24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9" h="165">
                  <a:moveTo>
                    <a:pt x="248" y="9"/>
                  </a:moveTo>
                  <a:lnTo>
                    <a:pt x="207" y="93"/>
                  </a:lnTo>
                  <a:lnTo>
                    <a:pt x="217" y="140"/>
                  </a:lnTo>
                  <a:lnTo>
                    <a:pt x="207" y="164"/>
                  </a:lnTo>
                  <a:lnTo>
                    <a:pt x="182" y="164"/>
                  </a:lnTo>
                  <a:lnTo>
                    <a:pt x="175" y="116"/>
                  </a:lnTo>
                  <a:lnTo>
                    <a:pt x="158" y="116"/>
                  </a:lnTo>
                  <a:lnTo>
                    <a:pt x="141" y="106"/>
                  </a:lnTo>
                  <a:lnTo>
                    <a:pt x="124" y="131"/>
                  </a:lnTo>
                  <a:lnTo>
                    <a:pt x="107" y="116"/>
                  </a:lnTo>
                  <a:lnTo>
                    <a:pt x="58" y="164"/>
                  </a:lnTo>
                  <a:lnTo>
                    <a:pt x="48" y="116"/>
                  </a:lnTo>
                  <a:lnTo>
                    <a:pt x="17" y="73"/>
                  </a:lnTo>
                  <a:lnTo>
                    <a:pt x="0" y="0"/>
                  </a:lnTo>
                  <a:lnTo>
                    <a:pt x="248" y="9"/>
                  </a:lnTo>
                </a:path>
              </a:pathLst>
            </a:custGeom>
            <a:solidFill>
              <a:schemeClr val="accent1">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43" name="Freeform 7">
              <a:extLst>
                <a:ext uri="{FF2B5EF4-FFF2-40B4-BE49-F238E27FC236}">
                  <a16:creationId xmlns:a16="http://schemas.microsoft.com/office/drawing/2014/main" id="{5EADDDCD-B69E-4A62-9734-970F804F964E}"/>
                </a:ext>
              </a:extLst>
            </p:cNvPr>
            <p:cNvSpPr>
              <a:spLocks/>
            </p:cNvSpPr>
            <p:nvPr/>
          </p:nvSpPr>
          <p:spPr bwMode="auto">
            <a:xfrm>
              <a:off x="2599" y="2154"/>
              <a:ext cx="262" cy="294"/>
            </a:xfrm>
            <a:custGeom>
              <a:avLst/>
              <a:gdLst>
                <a:gd name="T0" fmla="*/ 0 w 265"/>
                <a:gd name="T1" fmla="*/ 245 h 321"/>
                <a:gd name="T2" fmla="*/ 24 w 265"/>
                <a:gd name="T3" fmla="*/ 12 h 321"/>
                <a:gd name="T4" fmla="*/ 34 w 265"/>
                <a:gd name="T5" fmla="*/ 0 h 321"/>
                <a:gd name="T6" fmla="*/ 45 w 265"/>
                <a:gd name="T7" fmla="*/ 37 h 321"/>
                <a:gd name="T8" fmla="*/ 62 w 265"/>
                <a:gd name="T9" fmla="*/ 30 h 321"/>
                <a:gd name="T10" fmla="*/ 79 w 265"/>
                <a:gd name="T11" fmla="*/ 49 h 321"/>
                <a:gd name="T12" fmla="*/ 89 w 265"/>
                <a:gd name="T13" fmla="*/ 30 h 321"/>
                <a:gd name="T14" fmla="*/ 96 w 265"/>
                <a:gd name="T15" fmla="*/ 30 h 321"/>
                <a:gd name="T16" fmla="*/ 113 w 265"/>
                <a:gd name="T17" fmla="*/ 12 h 321"/>
                <a:gd name="T18" fmla="*/ 129 w 265"/>
                <a:gd name="T19" fmla="*/ 49 h 321"/>
                <a:gd name="T20" fmla="*/ 134 w 265"/>
                <a:gd name="T21" fmla="*/ 63 h 321"/>
                <a:gd name="T22" fmla="*/ 169 w 265"/>
                <a:gd name="T23" fmla="*/ 82 h 321"/>
                <a:gd name="T24" fmla="*/ 210 w 265"/>
                <a:gd name="T25" fmla="*/ 63 h 321"/>
                <a:gd name="T26" fmla="*/ 216 w 265"/>
                <a:gd name="T27" fmla="*/ 93 h 321"/>
                <a:gd name="T28" fmla="*/ 241 w 265"/>
                <a:gd name="T29" fmla="*/ 100 h 321"/>
                <a:gd name="T30" fmla="*/ 224 w 265"/>
                <a:gd name="T31" fmla="*/ 126 h 321"/>
                <a:gd name="T32" fmla="*/ 241 w 265"/>
                <a:gd name="T33" fmla="*/ 145 h 321"/>
                <a:gd name="T34" fmla="*/ 255 w 265"/>
                <a:gd name="T35" fmla="*/ 190 h 321"/>
                <a:gd name="T36" fmla="*/ 210 w 265"/>
                <a:gd name="T37" fmla="*/ 245 h 321"/>
                <a:gd name="T38" fmla="*/ 0 w 265"/>
                <a:gd name="T39" fmla="*/ 245 h 3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5"/>
                <a:gd name="T61" fmla="*/ 0 h 321"/>
                <a:gd name="T62" fmla="*/ 265 w 265"/>
                <a:gd name="T63" fmla="*/ 321 h 3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5" h="321">
                  <a:moveTo>
                    <a:pt x="0" y="320"/>
                  </a:moveTo>
                  <a:lnTo>
                    <a:pt x="24" y="15"/>
                  </a:lnTo>
                  <a:lnTo>
                    <a:pt x="34" y="0"/>
                  </a:lnTo>
                  <a:lnTo>
                    <a:pt x="48" y="48"/>
                  </a:lnTo>
                  <a:lnTo>
                    <a:pt x="65" y="39"/>
                  </a:lnTo>
                  <a:lnTo>
                    <a:pt x="82" y="64"/>
                  </a:lnTo>
                  <a:lnTo>
                    <a:pt x="92" y="39"/>
                  </a:lnTo>
                  <a:lnTo>
                    <a:pt x="99" y="39"/>
                  </a:lnTo>
                  <a:lnTo>
                    <a:pt x="116" y="15"/>
                  </a:lnTo>
                  <a:lnTo>
                    <a:pt x="133" y="64"/>
                  </a:lnTo>
                  <a:lnTo>
                    <a:pt x="140" y="82"/>
                  </a:lnTo>
                  <a:lnTo>
                    <a:pt x="175" y="106"/>
                  </a:lnTo>
                  <a:lnTo>
                    <a:pt x="216" y="82"/>
                  </a:lnTo>
                  <a:lnTo>
                    <a:pt x="223" y="121"/>
                  </a:lnTo>
                  <a:lnTo>
                    <a:pt x="250" y="130"/>
                  </a:lnTo>
                  <a:lnTo>
                    <a:pt x="233" y="165"/>
                  </a:lnTo>
                  <a:lnTo>
                    <a:pt x="250" y="189"/>
                  </a:lnTo>
                  <a:lnTo>
                    <a:pt x="264" y="247"/>
                  </a:lnTo>
                  <a:lnTo>
                    <a:pt x="216" y="320"/>
                  </a:lnTo>
                  <a:lnTo>
                    <a:pt x="0" y="320"/>
                  </a:lnTo>
                </a:path>
              </a:pathLst>
            </a:custGeom>
            <a:solidFill>
              <a:srgbClr val="00CC00"/>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44" name="Freeform 9">
              <a:extLst>
                <a:ext uri="{FF2B5EF4-FFF2-40B4-BE49-F238E27FC236}">
                  <a16:creationId xmlns:a16="http://schemas.microsoft.com/office/drawing/2014/main" id="{5CB39511-9D3F-4669-95ED-B66C79CC53B6}"/>
                </a:ext>
              </a:extLst>
            </p:cNvPr>
            <p:cNvSpPr>
              <a:spLocks/>
            </p:cNvSpPr>
            <p:nvPr/>
          </p:nvSpPr>
          <p:spPr bwMode="auto">
            <a:xfrm>
              <a:off x="1622" y="1398"/>
              <a:ext cx="198" cy="260"/>
            </a:xfrm>
            <a:custGeom>
              <a:avLst/>
              <a:gdLst>
                <a:gd name="T0" fmla="*/ 17 w 201"/>
                <a:gd name="T1" fmla="*/ 92 h 284"/>
                <a:gd name="T2" fmla="*/ 33 w 201"/>
                <a:gd name="T3" fmla="*/ 92 h 284"/>
                <a:gd name="T4" fmla="*/ 97 w 201"/>
                <a:gd name="T5" fmla="*/ 0 h 284"/>
                <a:gd name="T6" fmla="*/ 104 w 201"/>
                <a:gd name="T7" fmla="*/ 11 h 284"/>
                <a:gd name="T8" fmla="*/ 97 w 201"/>
                <a:gd name="T9" fmla="*/ 38 h 284"/>
                <a:gd name="T10" fmla="*/ 146 w 201"/>
                <a:gd name="T11" fmla="*/ 74 h 284"/>
                <a:gd name="T12" fmla="*/ 146 w 201"/>
                <a:gd name="T13" fmla="*/ 99 h 284"/>
                <a:gd name="T14" fmla="*/ 191 w 201"/>
                <a:gd name="T15" fmla="*/ 125 h 284"/>
                <a:gd name="T16" fmla="*/ 152 w 201"/>
                <a:gd name="T17" fmla="*/ 188 h 284"/>
                <a:gd name="T18" fmla="*/ 111 w 201"/>
                <a:gd name="T19" fmla="*/ 181 h 284"/>
                <a:gd name="T20" fmla="*/ 97 w 201"/>
                <a:gd name="T21" fmla="*/ 169 h 284"/>
                <a:gd name="T22" fmla="*/ 80 w 201"/>
                <a:gd name="T23" fmla="*/ 199 h 284"/>
                <a:gd name="T24" fmla="*/ 55 w 201"/>
                <a:gd name="T25" fmla="*/ 217 h 284"/>
                <a:gd name="T26" fmla="*/ 25 w 201"/>
                <a:gd name="T27" fmla="*/ 188 h 284"/>
                <a:gd name="T28" fmla="*/ 17 w 201"/>
                <a:gd name="T29" fmla="*/ 181 h 284"/>
                <a:gd name="T30" fmla="*/ 25 w 201"/>
                <a:gd name="T31" fmla="*/ 163 h 284"/>
                <a:gd name="T32" fmla="*/ 0 w 201"/>
                <a:gd name="T33" fmla="*/ 112 h 284"/>
                <a:gd name="T34" fmla="*/ 17 w 201"/>
                <a:gd name="T35" fmla="*/ 92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1"/>
                <a:gd name="T55" fmla="*/ 0 h 284"/>
                <a:gd name="T56" fmla="*/ 201 w 201"/>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1" h="284">
                  <a:moveTo>
                    <a:pt x="17" y="120"/>
                  </a:moveTo>
                  <a:lnTo>
                    <a:pt x="34" y="120"/>
                  </a:lnTo>
                  <a:lnTo>
                    <a:pt x="100" y="0"/>
                  </a:lnTo>
                  <a:lnTo>
                    <a:pt x="110" y="14"/>
                  </a:lnTo>
                  <a:lnTo>
                    <a:pt x="100" y="49"/>
                  </a:lnTo>
                  <a:lnTo>
                    <a:pt x="152" y="96"/>
                  </a:lnTo>
                  <a:lnTo>
                    <a:pt x="152" y="129"/>
                  </a:lnTo>
                  <a:lnTo>
                    <a:pt x="200" y="163"/>
                  </a:lnTo>
                  <a:lnTo>
                    <a:pt x="158" y="245"/>
                  </a:lnTo>
                  <a:lnTo>
                    <a:pt x="117" y="236"/>
                  </a:lnTo>
                  <a:lnTo>
                    <a:pt x="100" y="221"/>
                  </a:lnTo>
                  <a:lnTo>
                    <a:pt x="83" y="259"/>
                  </a:lnTo>
                  <a:lnTo>
                    <a:pt x="58" y="283"/>
                  </a:lnTo>
                  <a:lnTo>
                    <a:pt x="25" y="245"/>
                  </a:lnTo>
                  <a:lnTo>
                    <a:pt x="17" y="236"/>
                  </a:lnTo>
                  <a:lnTo>
                    <a:pt x="25" y="212"/>
                  </a:lnTo>
                  <a:lnTo>
                    <a:pt x="0" y="145"/>
                  </a:lnTo>
                  <a:lnTo>
                    <a:pt x="17" y="120"/>
                  </a:lnTo>
                </a:path>
              </a:pathLst>
            </a:custGeom>
            <a:solidFill>
              <a:schemeClr val="accent1">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45" name="Freeform 10">
              <a:extLst>
                <a:ext uri="{FF2B5EF4-FFF2-40B4-BE49-F238E27FC236}">
                  <a16:creationId xmlns:a16="http://schemas.microsoft.com/office/drawing/2014/main" id="{405546AA-14A2-4F45-ADC6-6A2CEF348C42}"/>
                </a:ext>
              </a:extLst>
            </p:cNvPr>
            <p:cNvSpPr>
              <a:spLocks/>
            </p:cNvSpPr>
            <p:nvPr/>
          </p:nvSpPr>
          <p:spPr bwMode="auto">
            <a:xfrm>
              <a:off x="4320" y="1786"/>
              <a:ext cx="397" cy="369"/>
            </a:xfrm>
            <a:custGeom>
              <a:avLst/>
              <a:gdLst>
                <a:gd name="T0" fmla="*/ 365 w 402"/>
                <a:gd name="T1" fmla="*/ 149 h 404"/>
                <a:gd name="T2" fmla="*/ 332 w 402"/>
                <a:gd name="T3" fmla="*/ 136 h 404"/>
                <a:gd name="T4" fmla="*/ 315 w 402"/>
                <a:gd name="T5" fmla="*/ 149 h 404"/>
                <a:gd name="T6" fmla="*/ 297 w 402"/>
                <a:gd name="T7" fmla="*/ 106 h 404"/>
                <a:gd name="T8" fmla="*/ 279 w 402"/>
                <a:gd name="T9" fmla="*/ 128 h 404"/>
                <a:gd name="T10" fmla="*/ 297 w 402"/>
                <a:gd name="T11" fmla="*/ 149 h 404"/>
                <a:gd name="T12" fmla="*/ 308 w 402"/>
                <a:gd name="T13" fmla="*/ 149 h 404"/>
                <a:gd name="T14" fmla="*/ 279 w 402"/>
                <a:gd name="T15" fmla="*/ 166 h 404"/>
                <a:gd name="T16" fmla="*/ 263 w 402"/>
                <a:gd name="T17" fmla="*/ 166 h 404"/>
                <a:gd name="T18" fmla="*/ 308 w 402"/>
                <a:gd name="T19" fmla="*/ 158 h 404"/>
                <a:gd name="T20" fmla="*/ 332 w 402"/>
                <a:gd name="T21" fmla="*/ 202 h 404"/>
                <a:gd name="T22" fmla="*/ 332 w 402"/>
                <a:gd name="T23" fmla="*/ 210 h 404"/>
                <a:gd name="T24" fmla="*/ 332 w 402"/>
                <a:gd name="T25" fmla="*/ 242 h 404"/>
                <a:gd name="T26" fmla="*/ 338 w 402"/>
                <a:gd name="T27" fmla="*/ 254 h 404"/>
                <a:gd name="T28" fmla="*/ 297 w 402"/>
                <a:gd name="T29" fmla="*/ 224 h 404"/>
                <a:gd name="T30" fmla="*/ 297 w 402"/>
                <a:gd name="T31" fmla="*/ 210 h 404"/>
                <a:gd name="T32" fmla="*/ 279 w 402"/>
                <a:gd name="T33" fmla="*/ 210 h 404"/>
                <a:gd name="T34" fmla="*/ 263 w 402"/>
                <a:gd name="T35" fmla="*/ 210 h 404"/>
                <a:gd name="T36" fmla="*/ 239 w 402"/>
                <a:gd name="T37" fmla="*/ 232 h 404"/>
                <a:gd name="T38" fmla="*/ 207 w 402"/>
                <a:gd name="T39" fmla="*/ 202 h 404"/>
                <a:gd name="T40" fmla="*/ 207 w 402"/>
                <a:gd name="T41" fmla="*/ 189 h 404"/>
                <a:gd name="T42" fmla="*/ 198 w 402"/>
                <a:gd name="T43" fmla="*/ 210 h 404"/>
                <a:gd name="T44" fmla="*/ 181 w 402"/>
                <a:gd name="T45" fmla="*/ 202 h 404"/>
                <a:gd name="T46" fmla="*/ 139 w 402"/>
                <a:gd name="T47" fmla="*/ 189 h 404"/>
                <a:gd name="T48" fmla="*/ 133 w 402"/>
                <a:gd name="T49" fmla="*/ 189 h 404"/>
                <a:gd name="T50" fmla="*/ 122 w 402"/>
                <a:gd name="T51" fmla="*/ 189 h 404"/>
                <a:gd name="T52" fmla="*/ 92 w 402"/>
                <a:gd name="T53" fmla="*/ 166 h 404"/>
                <a:gd name="T54" fmla="*/ 64 w 402"/>
                <a:gd name="T55" fmla="*/ 158 h 404"/>
                <a:gd name="T56" fmla="*/ 117 w 402"/>
                <a:gd name="T57" fmla="*/ 210 h 404"/>
                <a:gd name="T58" fmla="*/ 122 w 402"/>
                <a:gd name="T59" fmla="*/ 224 h 404"/>
                <a:gd name="T60" fmla="*/ 150 w 402"/>
                <a:gd name="T61" fmla="*/ 232 h 404"/>
                <a:gd name="T62" fmla="*/ 191 w 402"/>
                <a:gd name="T63" fmla="*/ 232 h 404"/>
                <a:gd name="T64" fmla="*/ 207 w 402"/>
                <a:gd name="T65" fmla="*/ 262 h 404"/>
                <a:gd name="T66" fmla="*/ 214 w 402"/>
                <a:gd name="T67" fmla="*/ 262 h 404"/>
                <a:gd name="T68" fmla="*/ 256 w 402"/>
                <a:gd name="T69" fmla="*/ 262 h 404"/>
                <a:gd name="T70" fmla="*/ 249 w 402"/>
                <a:gd name="T71" fmla="*/ 277 h 404"/>
                <a:gd name="T72" fmla="*/ 232 w 402"/>
                <a:gd name="T73" fmla="*/ 315 h 404"/>
                <a:gd name="T74" fmla="*/ 263 w 402"/>
                <a:gd name="T75" fmla="*/ 285 h 404"/>
                <a:gd name="T76" fmla="*/ 279 w 402"/>
                <a:gd name="T77" fmla="*/ 285 h 404"/>
                <a:gd name="T78" fmla="*/ 297 w 402"/>
                <a:gd name="T79" fmla="*/ 299 h 404"/>
                <a:gd name="T80" fmla="*/ 297 w 402"/>
                <a:gd name="T81" fmla="*/ 315 h 404"/>
                <a:gd name="T82" fmla="*/ 297 w 402"/>
                <a:gd name="T83" fmla="*/ 330 h 404"/>
                <a:gd name="T84" fmla="*/ 290 w 402"/>
                <a:gd name="T85" fmla="*/ 330 h 404"/>
                <a:gd name="T86" fmla="*/ 315 w 402"/>
                <a:gd name="T87" fmla="*/ 360 h 404"/>
                <a:gd name="T88" fmla="*/ 164 w 402"/>
                <a:gd name="T89" fmla="*/ 338 h 404"/>
                <a:gd name="T90" fmla="*/ 24 w 402"/>
                <a:gd name="T91" fmla="*/ 242 h 404"/>
                <a:gd name="T92" fmla="*/ 17 w 402"/>
                <a:gd name="T93" fmla="*/ 158 h 404"/>
                <a:gd name="T94" fmla="*/ 58 w 402"/>
                <a:gd name="T95" fmla="*/ 128 h 404"/>
                <a:gd name="T96" fmla="*/ 34 w 402"/>
                <a:gd name="T97" fmla="*/ 106 h 404"/>
                <a:gd name="T98" fmla="*/ 0 w 402"/>
                <a:gd name="T99" fmla="*/ 30 h 404"/>
                <a:gd name="T100" fmla="*/ 122 w 402"/>
                <a:gd name="T101" fmla="*/ 61 h 404"/>
                <a:gd name="T102" fmla="*/ 315 w 402"/>
                <a:gd name="T103" fmla="*/ 22 h 404"/>
                <a:gd name="T104" fmla="*/ 332 w 402"/>
                <a:gd name="T105" fmla="*/ 83 h 404"/>
                <a:gd name="T106" fmla="*/ 379 w 402"/>
                <a:gd name="T107" fmla="*/ 106 h 404"/>
                <a:gd name="T108" fmla="*/ 379 w 402"/>
                <a:gd name="T109" fmla="*/ 149 h 4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2"/>
                <a:gd name="T166" fmla="*/ 0 h 404"/>
                <a:gd name="T167" fmla="*/ 402 w 402"/>
                <a:gd name="T168" fmla="*/ 404 h 4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2" h="404">
                  <a:moveTo>
                    <a:pt x="384" y="163"/>
                  </a:moveTo>
                  <a:lnTo>
                    <a:pt x="370" y="163"/>
                  </a:lnTo>
                  <a:lnTo>
                    <a:pt x="353" y="163"/>
                  </a:lnTo>
                  <a:lnTo>
                    <a:pt x="336" y="149"/>
                  </a:lnTo>
                  <a:lnTo>
                    <a:pt x="342" y="140"/>
                  </a:lnTo>
                  <a:lnTo>
                    <a:pt x="319" y="163"/>
                  </a:lnTo>
                  <a:lnTo>
                    <a:pt x="301" y="140"/>
                  </a:lnTo>
                  <a:lnTo>
                    <a:pt x="301" y="116"/>
                  </a:lnTo>
                  <a:lnTo>
                    <a:pt x="301" y="149"/>
                  </a:lnTo>
                  <a:lnTo>
                    <a:pt x="283" y="140"/>
                  </a:lnTo>
                  <a:lnTo>
                    <a:pt x="283" y="149"/>
                  </a:lnTo>
                  <a:lnTo>
                    <a:pt x="301" y="163"/>
                  </a:lnTo>
                  <a:lnTo>
                    <a:pt x="301" y="149"/>
                  </a:lnTo>
                  <a:lnTo>
                    <a:pt x="312" y="163"/>
                  </a:lnTo>
                  <a:lnTo>
                    <a:pt x="319" y="173"/>
                  </a:lnTo>
                  <a:lnTo>
                    <a:pt x="283" y="182"/>
                  </a:lnTo>
                  <a:lnTo>
                    <a:pt x="259" y="173"/>
                  </a:lnTo>
                  <a:lnTo>
                    <a:pt x="266" y="182"/>
                  </a:lnTo>
                  <a:lnTo>
                    <a:pt x="283" y="196"/>
                  </a:lnTo>
                  <a:lnTo>
                    <a:pt x="312" y="173"/>
                  </a:lnTo>
                  <a:lnTo>
                    <a:pt x="336" y="207"/>
                  </a:lnTo>
                  <a:lnTo>
                    <a:pt x="336" y="221"/>
                  </a:lnTo>
                  <a:lnTo>
                    <a:pt x="319" y="221"/>
                  </a:lnTo>
                  <a:lnTo>
                    <a:pt x="336" y="230"/>
                  </a:lnTo>
                  <a:lnTo>
                    <a:pt x="336" y="254"/>
                  </a:lnTo>
                  <a:lnTo>
                    <a:pt x="336" y="265"/>
                  </a:lnTo>
                  <a:lnTo>
                    <a:pt x="342" y="254"/>
                  </a:lnTo>
                  <a:lnTo>
                    <a:pt x="342" y="278"/>
                  </a:lnTo>
                  <a:lnTo>
                    <a:pt x="301" y="254"/>
                  </a:lnTo>
                  <a:lnTo>
                    <a:pt x="301" y="245"/>
                  </a:lnTo>
                  <a:lnTo>
                    <a:pt x="319" y="254"/>
                  </a:lnTo>
                  <a:lnTo>
                    <a:pt x="301" y="230"/>
                  </a:lnTo>
                  <a:lnTo>
                    <a:pt x="301" y="245"/>
                  </a:lnTo>
                  <a:lnTo>
                    <a:pt x="283" y="230"/>
                  </a:lnTo>
                  <a:lnTo>
                    <a:pt x="283" y="254"/>
                  </a:lnTo>
                  <a:lnTo>
                    <a:pt x="266" y="230"/>
                  </a:lnTo>
                  <a:lnTo>
                    <a:pt x="266" y="254"/>
                  </a:lnTo>
                  <a:lnTo>
                    <a:pt x="242" y="254"/>
                  </a:lnTo>
                  <a:lnTo>
                    <a:pt x="210" y="230"/>
                  </a:lnTo>
                  <a:lnTo>
                    <a:pt x="210" y="221"/>
                  </a:lnTo>
                  <a:lnTo>
                    <a:pt x="225" y="207"/>
                  </a:lnTo>
                  <a:lnTo>
                    <a:pt x="210" y="207"/>
                  </a:lnTo>
                  <a:lnTo>
                    <a:pt x="217" y="182"/>
                  </a:lnTo>
                  <a:lnTo>
                    <a:pt x="200" y="230"/>
                  </a:lnTo>
                  <a:lnTo>
                    <a:pt x="183" y="230"/>
                  </a:lnTo>
                  <a:lnTo>
                    <a:pt x="183" y="221"/>
                  </a:lnTo>
                  <a:lnTo>
                    <a:pt x="152" y="230"/>
                  </a:lnTo>
                  <a:lnTo>
                    <a:pt x="141" y="207"/>
                  </a:lnTo>
                  <a:lnTo>
                    <a:pt x="152" y="207"/>
                  </a:lnTo>
                  <a:lnTo>
                    <a:pt x="135" y="207"/>
                  </a:lnTo>
                  <a:lnTo>
                    <a:pt x="124" y="182"/>
                  </a:lnTo>
                  <a:lnTo>
                    <a:pt x="124" y="207"/>
                  </a:lnTo>
                  <a:lnTo>
                    <a:pt x="65" y="149"/>
                  </a:lnTo>
                  <a:lnTo>
                    <a:pt x="93" y="182"/>
                  </a:lnTo>
                  <a:lnTo>
                    <a:pt x="76" y="182"/>
                  </a:lnTo>
                  <a:lnTo>
                    <a:pt x="65" y="173"/>
                  </a:lnTo>
                  <a:lnTo>
                    <a:pt x="65" y="182"/>
                  </a:lnTo>
                  <a:lnTo>
                    <a:pt x="118" y="230"/>
                  </a:lnTo>
                  <a:lnTo>
                    <a:pt x="118" y="278"/>
                  </a:lnTo>
                  <a:lnTo>
                    <a:pt x="124" y="245"/>
                  </a:lnTo>
                  <a:lnTo>
                    <a:pt x="141" y="230"/>
                  </a:lnTo>
                  <a:lnTo>
                    <a:pt x="152" y="254"/>
                  </a:lnTo>
                  <a:lnTo>
                    <a:pt x="159" y="245"/>
                  </a:lnTo>
                  <a:lnTo>
                    <a:pt x="193" y="254"/>
                  </a:lnTo>
                  <a:lnTo>
                    <a:pt x="200" y="278"/>
                  </a:lnTo>
                  <a:lnTo>
                    <a:pt x="210" y="287"/>
                  </a:lnTo>
                  <a:lnTo>
                    <a:pt x="210" y="278"/>
                  </a:lnTo>
                  <a:lnTo>
                    <a:pt x="217" y="287"/>
                  </a:lnTo>
                  <a:lnTo>
                    <a:pt x="225" y="278"/>
                  </a:lnTo>
                  <a:lnTo>
                    <a:pt x="259" y="287"/>
                  </a:lnTo>
                  <a:lnTo>
                    <a:pt x="277" y="303"/>
                  </a:lnTo>
                  <a:lnTo>
                    <a:pt x="252" y="303"/>
                  </a:lnTo>
                  <a:lnTo>
                    <a:pt x="217" y="336"/>
                  </a:lnTo>
                  <a:lnTo>
                    <a:pt x="235" y="345"/>
                  </a:lnTo>
                  <a:lnTo>
                    <a:pt x="235" y="336"/>
                  </a:lnTo>
                  <a:lnTo>
                    <a:pt x="266" y="312"/>
                  </a:lnTo>
                  <a:lnTo>
                    <a:pt x="266" y="336"/>
                  </a:lnTo>
                  <a:lnTo>
                    <a:pt x="283" y="312"/>
                  </a:lnTo>
                  <a:lnTo>
                    <a:pt x="319" y="327"/>
                  </a:lnTo>
                  <a:lnTo>
                    <a:pt x="301" y="327"/>
                  </a:lnTo>
                  <a:lnTo>
                    <a:pt x="319" y="336"/>
                  </a:lnTo>
                  <a:lnTo>
                    <a:pt x="301" y="345"/>
                  </a:lnTo>
                  <a:lnTo>
                    <a:pt x="319" y="345"/>
                  </a:lnTo>
                  <a:lnTo>
                    <a:pt x="301" y="361"/>
                  </a:lnTo>
                  <a:lnTo>
                    <a:pt x="294" y="345"/>
                  </a:lnTo>
                  <a:lnTo>
                    <a:pt x="294" y="361"/>
                  </a:lnTo>
                  <a:lnTo>
                    <a:pt x="325" y="370"/>
                  </a:lnTo>
                  <a:lnTo>
                    <a:pt x="319" y="394"/>
                  </a:lnTo>
                  <a:lnTo>
                    <a:pt x="200" y="403"/>
                  </a:lnTo>
                  <a:lnTo>
                    <a:pt x="166" y="370"/>
                  </a:lnTo>
                  <a:lnTo>
                    <a:pt x="107" y="327"/>
                  </a:lnTo>
                  <a:lnTo>
                    <a:pt x="24" y="265"/>
                  </a:lnTo>
                  <a:lnTo>
                    <a:pt x="0" y="254"/>
                  </a:lnTo>
                  <a:lnTo>
                    <a:pt x="17" y="173"/>
                  </a:lnTo>
                  <a:lnTo>
                    <a:pt x="34" y="140"/>
                  </a:lnTo>
                  <a:lnTo>
                    <a:pt x="59" y="140"/>
                  </a:lnTo>
                  <a:lnTo>
                    <a:pt x="65" y="140"/>
                  </a:lnTo>
                  <a:lnTo>
                    <a:pt x="34" y="116"/>
                  </a:lnTo>
                  <a:lnTo>
                    <a:pt x="17" y="67"/>
                  </a:lnTo>
                  <a:lnTo>
                    <a:pt x="0" y="33"/>
                  </a:lnTo>
                  <a:lnTo>
                    <a:pt x="17" y="0"/>
                  </a:lnTo>
                  <a:lnTo>
                    <a:pt x="124" y="67"/>
                  </a:lnTo>
                  <a:lnTo>
                    <a:pt x="200" y="24"/>
                  </a:lnTo>
                  <a:lnTo>
                    <a:pt x="319" y="24"/>
                  </a:lnTo>
                  <a:lnTo>
                    <a:pt x="336" y="58"/>
                  </a:lnTo>
                  <a:lnTo>
                    <a:pt x="336" y="91"/>
                  </a:lnTo>
                  <a:lnTo>
                    <a:pt x="370" y="116"/>
                  </a:lnTo>
                  <a:lnTo>
                    <a:pt x="384" y="116"/>
                  </a:lnTo>
                  <a:lnTo>
                    <a:pt x="401" y="140"/>
                  </a:lnTo>
                  <a:lnTo>
                    <a:pt x="384" y="163"/>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46" name="Freeform 11">
              <a:extLst>
                <a:ext uri="{FF2B5EF4-FFF2-40B4-BE49-F238E27FC236}">
                  <a16:creationId xmlns:a16="http://schemas.microsoft.com/office/drawing/2014/main" id="{DF939A63-FFDF-4479-94F3-6EB962F89E4A}"/>
                </a:ext>
              </a:extLst>
            </p:cNvPr>
            <p:cNvSpPr>
              <a:spLocks/>
            </p:cNvSpPr>
            <p:nvPr/>
          </p:nvSpPr>
          <p:spPr bwMode="auto">
            <a:xfrm>
              <a:off x="4254" y="1419"/>
              <a:ext cx="356" cy="315"/>
            </a:xfrm>
            <a:custGeom>
              <a:avLst/>
              <a:gdLst>
                <a:gd name="T0" fmla="*/ 313 w 360"/>
                <a:gd name="T1" fmla="*/ 36 h 345"/>
                <a:gd name="T2" fmla="*/ 313 w 360"/>
                <a:gd name="T3" fmla="*/ 89 h 345"/>
                <a:gd name="T4" fmla="*/ 338 w 360"/>
                <a:gd name="T5" fmla="*/ 173 h 345"/>
                <a:gd name="T6" fmla="*/ 355 w 360"/>
                <a:gd name="T7" fmla="*/ 182 h 345"/>
                <a:gd name="T8" fmla="*/ 328 w 360"/>
                <a:gd name="T9" fmla="*/ 217 h 345"/>
                <a:gd name="T10" fmla="*/ 328 w 360"/>
                <a:gd name="T11" fmla="*/ 247 h 345"/>
                <a:gd name="T12" fmla="*/ 304 w 360"/>
                <a:gd name="T13" fmla="*/ 278 h 345"/>
                <a:gd name="T14" fmla="*/ 273 w 360"/>
                <a:gd name="T15" fmla="*/ 257 h 345"/>
                <a:gd name="T16" fmla="*/ 262 w 360"/>
                <a:gd name="T17" fmla="*/ 278 h 345"/>
                <a:gd name="T18" fmla="*/ 239 w 360"/>
                <a:gd name="T19" fmla="*/ 314 h 345"/>
                <a:gd name="T20" fmla="*/ 215 w 360"/>
                <a:gd name="T21" fmla="*/ 257 h 345"/>
                <a:gd name="T22" fmla="*/ 205 w 360"/>
                <a:gd name="T23" fmla="*/ 247 h 345"/>
                <a:gd name="T24" fmla="*/ 181 w 360"/>
                <a:gd name="T25" fmla="*/ 278 h 345"/>
                <a:gd name="T26" fmla="*/ 146 w 360"/>
                <a:gd name="T27" fmla="*/ 278 h 345"/>
                <a:gd name="T28" fmla="*/ 164 w 360"/>
                <a:gd name="T29" fmla="*/ 226 h 345"/>
                <a:gd name="T30" fmla="*/ 146 w 360"/>
                <a:gd name="T31" fmla="*/ 217 h 345"/>
                <a:gd name="T32" fmla="*/ 124 w 360"/>
                <a:gd name="T33" fmla="*/ 239 h 345"/>
                <a:gd name="T34" fmla="*/ 113 w 360"/>
                <a:gd name="T35" fmla="*/ 226 h 345"/>
                <a:gd name="T36" fmla="*/ 106 w 360"/>
                <a:gd name="T37" fmla="*/ 239 h 345"/>
                <a:gd name="T38" fmla="*/ 99 w 360"/>
                <a:gd name="T39" fmla="*/ 217 h 345"/>
                <a:gd name="T40" fmla="*/ 72 w 360"/>
                <a:gd name="T41" fmla="*/ 226 h 345"/>
                <a:gd name="T42" fmla="*/ 65 w 360"/>
                <a:gd name="T43" fmla="*/ 173 h 345"/>
                <a:gd name="T44" fmla="*/ 0 w 360"/>
                <a:gd name="T45" fmla="*/ 142 h 345"/>
                <a:gd name="T46" fmla="*/ 0 w 360"/>
                <a:gd name="T47" fmla="*/ 129 h 345"/>
                <a:gd name="T48" fmla="*/ 47 w 360"/>
                <a:gd name="T49" fmla="*/ 111 h 345"/>
                <a:gd name="T50" fmla="*/ 14 w 360"/>
                <a:gd name="T51" fmla="*/ 67 h 345"/>
                <a:gd name="T52" fmla="*/ 14 w 360"/>
                <a:gd name="T53" fmla="*/ 36 h 345"/>
                <a:gd name="T54" fmla="*/ 47 w 360"/>
                <a:gd name="T55" fmla="*/ 23 h 345"/>
                <a:gd name="T56" fmla="*/ 65 w 360"/>
                <a:gd name="T57" fmla="*/ 0 h 345"/>
                <a:gd name="T58" fmla="*/ 328 w 360"/>
                <a:gd name="T59" fmla="*/ 0 h 345"/>
                <a:gd name="T60" fmla="*/ 313 w 360"/>
                <a:gd name="T61" fmla="*/ 36 h 3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0"/>
                <a:gd name="T94" fmla="*/ 0 h 345"/>
                <a:gd name="T95" fmla="*/ 360 w 360"/>
                <a:gd name="T96" fmla="*/ 345 h 3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0" h="345">
                  <a:moveTo>
                    <a:pt x="317" y="39"/>
                  </a:moveTo>
                  <a:lnTo>
                    <a:pt x="317" y="97"/>
                  </a:lnTo>
                  <a:lnTo>
                    <a:pt x="342" y="190"/>
                  </a:lnTo>
                  <a:lnTo>
                    <a:pt x="359" y="199"/>
                  </a:lnTo>
                  <a:lnTo>
                    <a:pt x="332" y="238"/>
                  </a:lnTo>
                  <a:lnTo>
                    <a:pt x="332" y="271"/>
                  </a:lnTo>
                  <a:lnTo>
                    <a:pt x="307" y="305"/>
                  </a:lnTo>
                  <a:lnTo>
                    <a:pt x="276" y="282"/>
                  </a:lnTo>
                  <a:lnTo>
                    <a:pt x="265" y="305"/>
                  </a:lnTo>
                  <a:lnTo>
                    <a:pt x="242" y="344"/>
                  </a:lnTo>
                  <a:lnTo>
                    <a:pt x="217" y="282"/>
                  </a:lnTo>
                  <a:lnTo>
                    <a:pt x="207" y="271"/>
                  </a:lnTo>
                  <a:lnTo>
                    <a:pt x="183" y="305"/>
                  </a:lnTo>
                  <a:lnTo>
                    <a:pt x="148" y="305"/>
                  </a:lnTo>
                  <a:lnTo>
                    <a:pt x="166" y="247"/>
                  </a:lnTo>
                  <a:lnTo>
                    <a:pt x="148" y="238"/>
                  </a:lnTo>
                  <a:lnTo>
                    <a:pt x="125" y="262"/>
                  </a:lnTo>
                  <a:lnTo>
                    <a:pt x="114" y="247"/>
                  </a:lnTo>
                  <a:lnTo>
                    <a:pt x="107" y="262"/>
                  </a:lnTo>
                  <a:lnTo>
                    <a:pt x="100" y="238"/>
                  </a:lnTo>
                  <a:lnTo>
                    <a:pt x="73" y="247"/>
                  </a:lnTo>
                  <a:lnTo>
                    <a:pt x="66" y="190"/>
                  </a:lnTo>
                  <a:lnTo>
                    <a:pt x="0" y="155"/>
                  </a:lnTo>
                  <a:lnTo>
                    <a:pt x="0" y="141"/>
                  </a:lnTo>
                  <a:lnTo>
                    <a:pt x="48" y="122"/>
                  </a:lnTo>
                  <a:lnTo>
                    <a:pt x="14" y="73"/>
                  </a:lnTo>
                  <a:lnTo>
                    <a:pt x="14" y="39"/>
                  </a:lnTo>
                  <a:lnTo>
                    <a:pt x="48" y="25"/>
                  </a:lnTo>
                  <a:lnTo>
                    <a:pt x="66" y="0"/>
                  </a:lnTo>
                  <a:lnTo>
                    <a:pt x="332" y="0"/>
                  </a:lnTo>
                  <a:lnTo>
                    <a:pt x="317" y="39"/>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47" name="Freeform 12">
              <a:extLst>
                <a:ext uri="{FF2B5EF4-FFF2-40B4-BE49-F238E27FC236}">
                  <a16:creationId xmlns:a16="http://schemas.microsoft.com/office/drawing/2014/main" id="{15DEC32D-123A-4322-B014-3CD081FA3405}"/>
                </a:ext>
              </a:extLst>
            </p:cNvPr>
            <p:cNvSpPr>
              <a:spLocks/>
            </p:cNvSpPr>
            <p:nvPr/>
          </p:nvSpPr>
          <p:spPr bwMode="auto">
            <a:xfrm>
              <a:off x="3377" y="2415"/>
              <a:ext cx="398" cy="353"/>
            </a:xfrm>
            <a:custGeom>
              <a:avLst/>
              <a:gdLst>
                <a:gd name="T0" fmla="*/ 48 w 401"/>
                <a:gd name="T1" fmla="*/ 231 h 387"/>
                <a:gd name="T2" fmla="*/ 127 w 401"/>
                <a:gd name="T3" fmla="*/ 231 h 387"/>
                <a:gd name="T4" fmla="*/ 138 w 401"/>
                <a:gd name="T5" fmla="*/ 238 h 387"/>
                <a:gd name="T6" fmla="*/ 145 w 401"/>
                <a:gd name="T7" fmla="*/ 238 h 387"/>
                <a:gd name="T8" fmla="*/ 155 w 401"/>
                <a:gd name="T9" fmla="*/ 238 h 387"/>
                <a:gd name="T10" fmla="*/ 173 w 401"/>
                <a:gd name="T11" fmla="*/ 255 h 387"/>
                <a:gd name="T12" fmla="*/ 252 w 401"/>
                <a:gd name="T13" fmla="*/ 281 h 387"/>
                <a:gd name="T14" fmla="*/ 312 w 401"/>
                <a:gd name="T15" fmla="*/ 293 h 387"/>
                <a:gd name="T16" fmla="*/ 357 w 401"/>
                <a:gd name="T17" fmla="*/ 275 h 387"/>
                <a:gd name="T18" fmla="*/ 391 w 401"/>
                <a:gd name="T19" fmla="*/ 231 h 387"/>
                <a:gd name="T20" fmla="*/ 357 w 401"/>
                <a:gd name="T21" fmla="*/ 202 h 387"/>
                <a:gd name="T22" fmla="*/ 339 w 401"/>
                <a:gd name="T23" fmla="*/ 186 h 387"/>
                <a:gd name="T24" fmla="*/ 357 w 401"/>
                <a:gd name="T25" fmla="*/ 175 h 387"/>
                <a:gd name="T26" fmla="*/ 318 w 401"/>
                <a:gd name="T27" fmla="*/ 131 h 387"/>
                <a:gd name="T28" fmla="*/ 318 w 401"/>
                <a:gd name="T29" fmla="*/ 113 h 387"/>
                <a:gd name="T30" fmla="*/ 294 w 401"/>
                <a:gd name="T31" fmla="*/ 88 h 387"/>
                <a:gd name="T32" fmla="*/ 277 w 401"/>
                <a:gd name="T33" fmla="*/ 62 h 387"/>
                <a:gd name="T34" fmla="*/ 218 w 401"/>
                <a:gd name="T35" fmla="*/ 0 h 387"/>
                <a:gd name="T36" fmla="*/ 211 w 401"/>
                <a:gd name="T37" fmla="*/ 8 h 387"/>
                <a:gd name="T38" fmla="*/ 79 w 401"/>
                <a:gd name="T39" fmla="*/ 0 h 387"/>
                <a:gd name="T40" fmla="*/ 0 w 401"/>
                <a:gd name="T41" fmla="*/ 8 h 387"/>
                <a:gd name="T42" fmla="*/ 30 w 401"/>
                <a:gd name="T43" fmla="*/ 71 h 387"/>
                <a:gd name="T44" fmla="*/ 59 w 401"/>
                <a:gd name="T45" fmla="*/ 96 h 387"/>
                <a:gd name="T46" fmla="*/ 30 w 401"/>
                <a:gd name="T47" fmla="*/ 168 h 387"/>
                <a:gd name="T48" fmla="*/ 30 w 401"/>
                <a:gd name="T49" fmla="*/ 202 h 387"/>
                <a:gd name="T50" fmla="*/ 17 w 401"/>
                <a:gd name="T51" fmla="*/ 221 h 387"/>
                <a:gd name="T52" fmla="*/ 48 w 401"/>
                <a:gd name="T53" fmla="*/ 231 h 38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1"/>
                <a:gd name="T82" fmla="*/ 0 h 387"/>
                <a:gd name="T83" fmla="*/ 401 w 401"/>
                <a:gd name="T84" fmla="*/ 387 h 38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1" h="387">
                  <a:moveTo>
                    <a:pt x="48" y="304"/>
                  </a:moveTo>
                  <a:lnTo>
                    <a:pt x="130" y="304"/>
                  </a:lnTo>
                  <a:lnTo>
                    <a:pt x="141" y="313"/>
                  </a:lnTo>
                  <a:lnTo>
                    <a:pt x="148" y="313"/>
                  </a:lnTo>
                  <a:lnTo>
                    <a:pt x="158" y="313"/>
                  </a:lnTo>
                  <a:lnTo>
                    <a:pt x="176" y="337"/>
                  </a:lnTo>
                  <a:lnTo>
                    <a:pt x="258" y="371"/>
                  </a:lnTo>
                  <a:lnTo>
                    <a:pt x="318" y="386"/>
                  </a:lnTo>
                  <a:lnTo>
                    <a:pt x="366" y="362"/>
                  </a:lnTo>
                  <a:lnTo>
                    <a:pt x="400" y="304"/>
                  </a:lnTo>
                  <a:lnTo>
                    <a:pt x="366" y="266"/>
                  </a:lnTo>
                  <a:lnTo>
                    <a:pt x="348" y="246"/>
                  </a:lnTo>
                  <a:lnTo>
                    <a:pt x="366" y="231"/>
                  </a:lnTo>
                  <a:lnTo>
                    <a:pt x="324" y="173"/>
                  </a:lnTo>
                  <a:lnTo>
                    <a:pt x="324" y="149"/>
                  </a:lnTo>
                  <a:lnTo>
                    <a:pt x="300" y="116"/>
                  </a:lnTo>
                  <a:lnTo>
                    <a:pt x="283" y="82"/>
                  </a:lnTo>
                  <a:lnTo>
                    <a:pt x="224" y="0"/>
                  </a:lnTo>
                  <a:lnTo>
                    <a:pt x="217" y="11"/>
                  </a:lnTo>
                  <a:lnTo>
                    <a:pt x="82" y="0"/>
                  </a:lnTo>
                  <a:lnTo>
                    <a:pt x="0" y="11"/>
                  </a:lnTo>
                  <a:lnTo>
                    <a:pt x="30" y="93"/>
                  </a:lnTo>
                  <a:lnTo>
                    <a:pt x="59" y="126"/>
                  </a:lnTo>
                  <a:lnTo>
                    <a:pt x="30" y="222"/>
                  </a:lnTo>
                  <a:lnTo>
                    <a:pt x="30" y="266"/>
                  </a:lnTo>
                  <a:lnTo>
                    <a:pt x="17" y="290"/>
                  </a:lnTo>
                  <a:lnTo>
                    <a:pt x="48" y="304"/>
                  </a:lnTo>
                </a:path>
              </a:pathLst>
            </a:custGeom>
            <a:solidFill>
              <a:srgbClr val="00CC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48" name="Freeform 13">
              <a:extLst>
                <a:ext uri="{FF2B5EF4-FFF2-40B4-BE49-F238E27FC236}">
                  <a16:creationId xmlns:a16="http://schemas.microsoft.com/office/drawing/2014/main" id="{1FB05D37-DCE5-4C90-ABAB-0CF33DA41805}"/>
                </a:ext>
              </a:extLst>
            </p:cNvPr>
            <p:cNvSpPr>
              <a:spLocks/>
            </p:cNvSpPr>
            <p:nvPr/>
          </p:nvSpPr>
          <p:spPr bwMode="auto">
            <a:xfrm>
              <a:off x="3516" y="2754"/>
              <a:ext cx="408" cy="375"/>
            </a:xfrm>
            <a:custGeom>
              <a:avLst/>
              <a:gdLst>
                <a:gd name="T0" fmla="*/ 389 w 412"/>
                <a:gd name="T1" fmla="*/ 186 h 411"/>
                <a:gd name="T2" fmla="*/ 357 w 412"/>
                <a:gd name="T3" fmla="*/ 204 h 411"/>
                <a:gd name="T4" fmla="*/ 382 w 412"/>
                <a:gd name="T5" fmla="*/ 186 h 411"/>
                <a:gd name="T6" fmla="*/ 399 w 412"/>
                <a:gd name="T7" fmla="*/ 204 h 411"/>
                <a:gd name="T8" fmla="*/ 364 w 412"/>
                <a:gd name="T9" fmla="*/ 267 h 411"/>
                <a:gd name="T10" fmla="*/ 350 w 412"/>
                <a:gd name="T11" fmla="*/ 274 h 411"/>
                <a:gd name="T12" fmla="*/ 333 w 412"/>
                <a:gd name="T13" fmla="*/ 267 h 411"/>
                <a:gd name="T14" fmla="*/ 357 w 412"/>
                <a:gd name="T15" fmla="*/ 286 h 411"/>
                <a:gd name="T16" fmla="*/ 285 w 412"/>
                <a:gd name="T17" fmla="*/ 274 h 411"/>
                <a:gd name="T18" fmla="*/ 236 w 412"/>
                <a:gd name="T19" fmla="*/ 274 h 411"/>
                <a:gd name="T20" fmla="*/ 268 w 412"/>
                <a:gd name="T21" fmla="*/ 267 h 411"/>
                <a:gd name="T22" fmla="*/ 252 w 412"/>
                <a:gd name="T23" fmla="*/ 267 h 411"/>
                <a:gd name="T24" fmla="*/ 246 w 412"/>
                <a:gd name="T25" fmla="*/ 249 h 411"/>
                <a:gd name="T26" fmla="*/ 236 w 412"/>
                <a:gd name="T27" fmla="*/ 274 h 411"/>
                <a:gd name="T28" fmla="*/ 159 w 412"/>
                <a:gd name="T29" fmla="*/ 274 h 411"/>
                <a:gd name="T30" fmla="*/ 171 w 412"/>
                <a:gd name="T31" fmla="*/ 255 h 411"/>
                <a:gd name="T32" fmla="*/ 159 w 412"/>
                <a:gd name="T33" fmla="*/ 249 h 411"/>
                <a:gd name="T34" fmla="*/ 149 w 412"/>
                <a:gd name="T35" fmla="*/ 274 h 411"/>
                <a:gd name="T36" fmla="*/ 122 w 412"/>
                <a:gd name="T37" fmla="*/ 286 h 411"/>
                <a:gd name="T38" fmla="*/ 105 w 412"/>
                <a:gd name="T39" fmla="*/ 292 h 411"/>
                <a:gd name="T40" fmla="*/ 105 w 412"/>
                <a:gd name="T41" fmla="*/ 286 h 411"/>
                <a:gd name="T42" fmla="*/ 63 w 412"/>
                <a:gd name="T43" fmla="*/ 292 h 411"/>
                <a:gd name="T44" fmla="*/ 56 w 412"/>
                <a:gd name="T45" fmla="*/ 311 h 411"/>
                <a:gd name="T46" fmla="*/ 0 w 412"/>
                <a:gd name="T47" fmla="*/ 255 h 411"/>
                <a:gd name="T48" fmla="*/ 17 w 412"/>
                <a:gd name="T49" fmla="*/ 241 h 411"/>
                <a:gd name="T50" fmla="*/ 8 w 412"/>
                <a:gd name="T51" fmla="*/ 213 h 411"/>
                <a:gd name="T52" fmla="*/ 42 w 412"/>
                <a:gd name="T53" fmla="*/ 204 h 411"/>
                <a:gd name="T54" fmla="*/ 56 w 412"/>
                <a:gd name="T55" fmla="*/ 186 h 411"/>
                <a:gd name="T56" fmla="*/ 56 w 412"/>
                <a:gd name="T57" fmla="*/ 136 h 411"/>
                <a:gd name="T58" fmla="*/ 80 w 412"/>
                <a:gd name="T59" fmla="*/ 125 h 411"/>
                <a:gd name="T60" fmla="*/ 122 w 412"/>
                <a:gd name="T61" fmla="*/ 136 h 411"/>
                <a:gd name="T62" fmla="*/ 153 w 412"/>
                <a:gd name="T63" fmla="*/ 99 h 411"/>
                <a:gd name="T64" fmla="*/ 219 w 412"/>
                <a:gd name="T65" fmla="*/ 99 h 411"/>
                <a:gd name="T66" fmla="*/ 268 w 412"/>
                <a:gd name="T67" fmla="*/ 12 h 411"/>
                <a:gd name="T68" fmla="*/ 285 w 412"/>
                <a:gd name="T69" fmla="*/ 0 h 411"/>
                <a:gd name="T70" fmla="*/ 316 w 412"/>
                <a:gd name="T71" fmla="*/ 25 h 411"/>
                <a:gd name="T72" fmla="*/ 333 w 412"/>
                <a:gd name="T73" fmla="*/ 25 h 411"/>
                <a:gd name="T74" fmla="*/ 382 w 412"/>
                <a:gd name="T75" fmla="*/ 81 h 411"/>
                <a:gd name="T76" fmla="*/ 382 w 412"/>
                <a:gd name="T77" fmla="*/ 107 h 411"/>
                <a:gd name="T78" fmla="*/ 389 w 412"/>
                <a:gd name="T79" fmla="*/ 186 h 4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2"/>
                <a:gd name="T121" fmla="*/ 0 h 411"/>
                <a:gd name="T122" fmla="*/ 412 w 412"/>
                <a:gd name="T123" fmla="*/ 411 h 4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2" h="411">
                  <a:moveTo>
                    <a:pt x="401" y="246"/>
                  </a:moveTo>
                  <a:lnTo>
                    <a:pt x="369" y="270"/>
                  </a:lnTo>
                  <a:lnTo>
                    <a:pt x="394" y="246"/>
                  </a:lnTo>
                  <a:lnTo>
                    <a:pt x="411" y="270"/>
                  </a:lnTo>
                  <a:lnTo>
                    <a:pt x="376" y="352"/>
                  </a:lnTo>
                  <a:lnTo>
                    <a:pt x="359" y="361"/>
                  </a:lnTo>
                  <a:lnTo>
                    <a:pt x="342" y="352"/>
                  </a:lnTo>
                  <a:lnTo>
                    <a:pt x="369" y="376"/>
                  </a:lnTo>
                  <a:lnTo>
                    <a:pt x="294" y="361"/>
                  </a:lnTo>
                  <a:lnTo>
                    <a:pt x="242" y="361"/>
                  </a:lnTo>
                  <a:lnTo>
                    <a:pt x="277" y="352"/>
                  </a:lnTo>
                  <a:lnTo>
                    <a:pt x="259" y="352"/>
                  </a:lnTo>
                  <a:lnTo>
                    <a:pt x="252" y="328"/>
                  </a:lnTo>
                  <a:lnTo>
                    <a:pt x="242" y="361"/>
                  </a:lnTo>
                  <a:lnTo>
                    <a:pt x="165" y="361"/>
                  </a:lnTo>
                  <a:lnTo>
                    <a:pt x="177" y="337"/>
                  </a:lnTo>
                  <a:lnTo>
                    <a:pt x="165" y="328"/>
                  </a:lnTo>
                  <a:lnTo>
                    <a:pt x="152" y="361"/>
                  </a:lnTo>
                  <a:lnTo>
                    <a:pt x="125" y="376"/>
                  </a:lnTo>
                  <a:lnTo>
                    <a:pt x="108" y="385"/>
                  </a:lnTo>
                  <a:lnTo>
                    <a:pt x="108" y="376"/>
                  </a:lnTo>
                  <a:lnTo>
                    <a:pt x="66" y="385"/>
                  </a:lnTo>
                  <a:lnTo>
                    <a:pt x="59" y="410"/>
                  </a:lnTo>
                  <a:lnTo>
                    <a:pt x="0" y="337"/>
                  </a:lnTo>
                  <a:lnTo>
                    <a:pt x="17" y="317"/>
                  </a:lnTo>
                  <a:lnTo>
                    <a:pt x="8" y="279"/>
                  </a:lnTo>
                  <a:lnTo>
                    <a:pt x="42" y="270"/>
                  </a:lnTo>
                  <a:lnTo>
                    <a:pt x="59" y="246"/>
                  </a:lnTo>
                  <a:lnTo>
                    <a:pt x="59" y="179"/>
                  </a:lnTo>
                  <a:lnTo>
                    <a:pt x="83" y="164"/>
                  </a:lnTo>
                  <a:lnTo>
                    <a:pt x="125" y="179"/>
                  </a:lnTo>
                  <a:lnTo>
                    <a:pt x="159" y="130"/>
                  </a:lnTo>
                  <a:lnTo>
                    <a:pt x="225" y="130"/>
                  </a:lnTo>
                  <a:lnTo>
                    <a:pt x="277" y="15"/>
                  </a:lnTo>
                  <a:lnTo>
                    <a:pt x="294" y="0"/>
                  </a:lnTo>
                  <a:lnTo>
                    <a:pt x="325" y="33"/>
                  </a:lnTo>
                  <a:lnTo>
                    <a:pt x="342" y="33"/>
                  </a:lnTo>
                  <a:lnTo>
                    <a:pt x="394" y="106"/>
                  </a:lnTo>
                  <a:lnTo>
                    <a:pt x="394" y="140"/>
                  </a:lnTo>
                  <a:lnTo>
                    <a:pt x="401" y="246"/>
                  </a:lnTo>
                </a:path>
              </a:pathLst>
            </a:custGeom>
            <a:solidFill>
              <a:srgbClr val="00CC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49" name="Freeform 14">
              <a:extLst>
                <a:ext uri="{FF2B5EF4-FFF2-40B4-BE49-F238E27FC236}">
                  <a16:creationId xmlns:a16="http://schemas.microsoft.com/office/drawing/2014/main" id="{9E405CDE-381A-4B4D-BBE3-45542B5E020E}"/>
                </a:ext>
              </a:extLst>
            </p:cNvPr>
            <p:cNvSpPr>
              <a:spLocks/>
            </p:cNvSpPr>
            <p:nvPr/>
          </p:nvSpPr>
          <p:spPr bwMode="auto">
            <a:xfrm>
              <a:off x="1184" y="1719"/>
              <a:ext cx="388" cy="293"/>
            </a:xfrm>
            <a:custGeom>
              <a:avLst/>
              <a:gdLst>
                <a:gd name="T0" fmla="*/ 13 w 391"/>
                <a:gd name="T1" fmla="*/ 125 h 320"/>
                <a:gd name="T2" fmla="*/ 42 w 391"/>
                <a:gd name="T3" fmla="*/ 125 h 320"/>
                <a:gd name="T4" fmla="*/ 59 w 391"/>
                <a:gd name="T5" fmla="*/ 153 h 320"/>
                <a:gd name="T6" fmla="*/ 48 w 391"/>
                <a:gd name="T7" fmla="*/ 215 h 320"/>
                <a:gd name="T8" fmla="*/ 59 w 391"/>
                <a:gd name="T9" fmla="*/ 233 h 320"/>
                <a:gd name="T10" fmla="*/ 69 w 391"/>
                <a:gd name="T11" fmla="*/ 244 h 320"/>
                <a:gd name="T12" fmla="*/ 97 w 391"/>
                <a:gd name="T13" fmla="*/ 226 h 320"/>
                <a:gd name="T14" fmla="*/ 114 w 391"/>
                <a:gd name="T15" fmla="*/ 226 h 320"/>
                <a:gd name="T16" fmla="*/ 169 w 391"/>
                <a:gd name="T17" fmla="*/ 233 h 320"/>
                <a:gd name="T18" fmla="*/ 187 w 391"/>
                <a:gd name="T19" fmla="*/ 233 h 320"/>
                <a:gd name="T20" fmla="*/ 218 w 391"/>
                <a:gd name="T21" fmla="*/ 233 h 320"/>
                <a:gd name="T22" fmla="*/ 253 w 391"/>
                <a:gd name="T23" fmla="*/ 215 h 320"/>
                <a:gd name="T24" fmla="*/ 277 w 391"/>
                <a:gd name="T25" fmla="*/ 215 h 320"/>
                <a:gd name="T26" fmla="*/ 277 w 391"/>
                <a:gd name="T27" fmla="*/ 207 h 320"/>
                <a:gd name="T28" fmla="*/ 301 w 391"/>
                <a:gd name="T29" fmla="*/ 195 h 320"/>
                <a:gd name="T30" fmla="*/ 333 w 391"/>
                <a:gd name="T31" fmla="*/ 215 h 320"/>
                <a:gd name="T32" fmla="*/ 339 w 391"/>
                <a:gd name="T33" fmla="*/ 215 h 320"/>
                <a:gd name="T34" fmla="*/ 351 w 391"/>
                <a:gd name="T35" fmla="*/ 215 h 320"/>
                <a:gd name="T36" fmla="*/ 351 w 391"/>
                <a:gd name="T37" fmla="*/ 189 h 320"/>
                <a:gd name="T38" fmla="*/ 381 w 391"/>
                <a:gd name="T39" fmla="*/ 182 h 320"/>
                <a:gd name="T40" fmla="*/ 319 w 391"/>
                <a:gd name="T41" fmla="*/ 145 h 320"/>
                <a:gd name="T42" fmla="*/ 333 w 391"/>
                <a:gd name="T43" fmla="*/ 125 h 320"/>
                <a:gd name="T44" fmla="*/ 319 w 391"/>
                <a:gd name="T45" fmla="*/ 89 h 320"/>
                <a:gd name="T46" fmla="*/ 333 w 391"/>
                <a:gd name="T47" fmla="*/ 74 h 320"/>
                <a:gd name="T48" fmla="*/ 326 w 391"/>
                <a:gd name="T49" fmla="*/ 63 h 320"/>
                <a:gd name="T50" fmla="*/ 301 w 391"/>
                <a:gd name="T51" fmla="*/ 45 h 320"/>
                <a:gd name="T52" fmla="*/ 294 w 391"/>
                <a:gd name="T53" fmla="*/ 12 h 320"/>
                <a:gd name="T54" fmla="*/ 284 w 391"/>
                <a:gd name="T55" fmla="*/ 0 h 320"/>
                <a:gd name="T56" fmla="*/ 260 w 391"/>
                <a:gd name="T57" fmla="*/ 12 h 320"/>
                <a:gd name="T58" fmla="*/ 218 w 391"/>
                <a:gd name="T59" fmla="*/ 19 h 320"/>
                <a:gd name="T60" fmla="*/ 201 w 391"/>
                <a:gd name="T61" fmla="*/ 19 h 320"/>
                <a:gd name="T62" fmla="*/ 114 w 391"/>
                <a:gd name="T63" fmla="*/ 63 h 320"/>
                <a:gd name="T64" fmla="*/ 97 w 391"/>
                <a:gd name="T65" fmla="*/ 56 h 320"/>
                <a:gd name="T66" fmla="*/ 87 w 391"/>
                <a:gd name="T67" fmla="*/ 74 h 320"/>
                <a:gd name="T68" fmla="*/ 80 w 391"/>
                <a:gd name="T69" fmla="*/ 63 h 320"/>
                <a:gd name="T70" fmla="*/ 42 w 391"/>
                <a:gd name="T71" fmla="*/ 89 h 320"/>
                <a:gd name="T72" fmla="*/ 13 w 391"/>
                <a:gd name="T73" fmla="*/ 74 h 320"/>
                <a:gd name="T74" fmla="*/ 0 w 391"/>
                <a:gd name="T75" fmla="*/ 89 h 320"/>
                <a:gd name="T76" fmla="*/ 13 w 391"/>
                <a:gd name="T77" fmla="*/ 125 h 3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1"/>
                <a:gd name="T118" fmla="*/ 0 h 320"/>
                <a:gd name="T119" fmla="*/ 391 w 391"/>
                <a:gd name="T120" fmla="*/ 320 h 3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1" h="320">
                  <a:moveTo>
                    <a:pt x="13" y="164"/>
                  </a:moveTo>
                  <a:lnTo>
                    <a:pt x="42" y="164"/>
                  </a:lnTo>
                  <a:lnTo>
                    <a:pt x="59" y="199"/>
                  </a:lnTo>
                  <a:lnTo>
                    <a:pt x="48" y="281"/>
                  </a:lnTo>
                  <a:lnTo>
                    <a:pt x="59" y="304"/>
                  </a:lnTo>
                  <a:lnTo>
                    <a:pt x="72" y="319"/>
                  </a:lnTo>
                  <a:lnTo>
                    <a:pt x="100" y="295"/>
                  </a:lnTo>
                  <a:lnTo>
                    <a:pt x="117" y="295"/>
                  </a:lnTo>
                  <a:lnTo>
                    <a:pt x="172" y="304"/>
                  </a:lnTo>
                  <a:lnTo>
                    <a:pt x="190" y="304"/>
                  </a:lnTo>
                  <a:lnTo>
                    <a:pt x="224" y="304"/>
                  </a:lnTo>
                  <a:lnTo>
                    <a:pt x="259" y="281"/>
                  </a:lnTo>
                  <a:lnTo>
                    <a:pt x="283" y="281"/>
                  </a:lnTo>
                  <a:lnTo>
                    <a:pt x="283" y="270"/>
                  </a:lnTo>
                  <a:lnTo>
                    <a:pt x="307" y="255"/>
                  </a:lnTo>
                  <a:lnTo>
                    <a:pt x="342" y="281"/>
                  </a:lnTo>
                  <a:lnTo>
                    <a:pt x="348" y="281"/>
                  </a:lnTo>
                  <a:lnTo>
                    <a:pt x="360" y="281"/>
                  </a:lnTo>
                  <a:lnTo>
                    <a:pt x="360" y="246"/>
                  </a:lnTo>
                  <a:lnTo>
                    <a:pt x="390" y="237"/>
                  </a:lnTo>
                  <a:lnTo>
                    <a:pt x="325" y="189"/>
                  </a:lnTo>
                  <a:lnTo>
                    <a:pt x="342" y="164"/>
                  </a:lnTo>
                  <a:lnTo>
                    <a:pt x="325" y="116"/>
                  </a:lnTo>
                  <a:lnTo>
                    <a:pt x="342" y="97"/>
                  </a:lnTo>
                  <a:lnTo>
                    <a:pt x="335" y="82"/>
                  </a:lnTo>
                  <a:lnTo>
                    <a:pt x="307" y="58"/>
                  </a:lnTo>
                  <a:lnTo>
                    <a:pt x="300" y="15"/>
                  </a:lnTo>
                  <a:lnTo>
                    <a:pt x="290" y="0"/>
                  </a:lnTo>
                  <a:lnTo>
                    <a:pt x="266" y="15"/>
                  </a:lnTo>
                  <a:lnTo>
                    <a:pt x="224" y="25"/>
                  </a:lnTo>
                  <a:lnTo>
                    <a:pt x="207" y="25"/>
                  </a:lnTo>
                  <a:lnTo>
                    <a:pt x="117" y="82"/>
                  </a:lnTo>
                  <a:lnTo>
                    <a:pt x="100" y="73"/>
                  </a:lnTo>
                  <a:lnTo>
                    <a:pt x="90" y="97"/>
                  </a:lnTo>
                  <a:lnTo>
                    <a:pt x="83" y="82"/>
                  </a:lnTo>
                  <a:lnTo>
                    <a:pt x="42" y="116"/>
                  </a:lnTo>
                  <a:lnTo>
                    <a:pt x="13" y="97"/>
                  </a:lnTo>
                  <a:lnTo>
                    <a:pt x="0" y="116"/>
                  </a:lnTo>
                  <a:lnTo>
                    <a:pt x="13" y="164"/>
                  </a:lnTo>
                </a:path>
              </a:pathLst>
            </a:custGeom>
            <a:solidFill>
              <a:schemeClr val="accent4">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50" name="Freeform 15">
              <a:extLst>
                <a:ext uri="{FF2B5EF4-FFF2-40B4-BE49-F238E27FC236}">
                  <a16:creationId xmlns:a16="http://schemas.microsoft.com/office/drawing/2014/main" id="{3D92B91F-1813-46CC-8265-157C2705458D}"/>
                </a:ext>
              </a:extLst>
            </p:cNvPr>
            <p:cNvSpPr>
              <a:spLocks/>
            </p:cNvSpPr>
            <p:nvPr/>
          </p:nvSpPr>
          <p:spPr bwMode="auto">
            <a:xfrm>
              <a:off x="1680" y="1600"/>
              <a:ext cx="338" cy="314"/>
            </a:xfrm>
            <a:custGeom>
              <a:avLst/>
              <a:gdLst>
                <a:gd name="T0" fmla="*/ 41 w 342"/>
                <a:gd name="T1" fmla="*/ 0 h 343"/>
                <a:gd name="T2" fmla="*/ 55 w 342"/>
                <a:gd name="T3" fmla="*/ 12 h 343"/>
                <a:gd name="T4" fmla="*/ 97 w 342"/>
                <a:gd name="T5" fmla="*/ 18 h 343"/>
                <a:gd name="T6" fmla="*/ 146 w 342"/>
                <a:gd name="T7" fmla="*/ 74 h 343"/>
                <a:gd name="T8" fmla="*/ 187 w 342"/>
                <a:gd name="T9" fmla="*/ 92 h 343"/>
                <a:gd name="T10" fmla="*/ 204 w 342"/>
                <a:gd name="T11" fmla="*/ 111 h 343"/>
                <a:gd name="T12" fmla="*/ 204 w 342"/>
                <a:gd name="T13" fmla="*/ 99 h 343"/>
                <a:gd name="T14" fmla="*/ 232 w 342"/>
                <a:gd name="T15" fmla="*/ 136 h 343"/>
                <a:gd name="T16" fmla="*/ 290 w 342"/>
                <a:gd name="T17" fmla="*/ 125 h 343"/>
                <a:gd name="T18" fmla="*/ 312 w 342"/>
                <a:gd name="T19" fmla="*/ 144 h 343"/>
                <a:gd name="T20" fmla="*/ 329 w 342"/>
                <a:gd name="T21" fmla="*/ 136 h 343"/>
                <a:gd name="T22" fmla="*/ 243 w 342"/>
                <a:gd name="T23" fmla="*/ 263 h 343"/>
                <a:gd name="T24" fmla="*/ 215 w 342"/>
                <a:gd name="T25" fmla="*/ 263 h 343"/>
                <a:gd name="T26" fmla="*/ 209 w 342"/>
                <a:gd name="T27" fmla="*/ 251 h 343"/>
                <a:gd name="T28" fmla="*/ 187 w 342"/>
                <a:gd name="T29" fmla="*/ 263 h 343"/>
                <a:gd name="T30" fmla="*/ 152 w 342"/>
                <a:gd name="T31" fmla="*/ 251 h 343"/>
                <a:gd name="T32" fmla="*/ 146 w 342"/>
                <a:gd name="T33" fmla="*/ 232 h 343"/>
                <a:gd name="T34" fmla="*/ 121 w 342"/>
                <a:gd name="T35" fmla="*/ 224 h 343"/>
                <a:gd name="T36" fmla="*/ 90 w 342"/>
                <a:gd name="T37" fmla="*/ 251 h 343"/>
                <a:gd name="T38" fmla="*/ 63 w 342"/>
                <a:gd name="T39" fmla="*/ 173 h 343"/>
                <a:gd name="T40" fmla="*/ 0 w 342"/>
                <a:gd name="T41" fmla="*/ 118 h 343"/>
                <a:gd name="T42" fmla="*/ 35 w 342"/>
                <a:gd name="T43" fmla="*/ 92 h 343"/>
                <a:gd name="T44" fmla="*/ 41 w 342"/>
                <a:gd name="T45" fmla="*/ 74 h 343"/>
                <a:gd name="T46" fmla="*/ 24 w 342"/>
                <a:gd name="T47" fmla="*/ 29 h 343"/>
                <a:gd name="T48" fmla="*/ 41 w 342"/>
                <a:gd name="T49" fmla="*/ 0 h 3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2"/>
                <a:gd name="T76" fmla="*/ 0 h 343"/>
                <a:gd name="T77" fmla="*/ 342 w 342"/>
                <a:gd name="T78" fmla="*/ 343 h 3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2" h="343">
                  <a:moveTo>
                    <a:pt x="41" y="0"/>
                  </a:moveTo>
                  <a:lnTo>
                    <a:pt x="58" y="15"/>
                  </a:lnTo>
                  <a:lnTo>
                    <a:pt x="100" y="24"/>
                  </a:lnTo>
                  <a:lnTo>
                    <a:pt x="152" y="96"/>
                  </a:lnTo>
                  <a:lnTo>
                    <a:pt x="193" y="120"/>
                  </a:lnTo>
                  <a:lnTo>
                    <a:pt x="210" y="144"/>
                  </a:lnTo>
                  <a:lnTo>
                    <a:pt x="210" y="129"/>
                  </a:lnTo>
                  <a:lnTo>
                    <a:pt x="241" y="178"/>
                  </a:lnTo>
                  <a:lnTo>
                    <a:pt x="300" y="164"/>
                  </a:lnTo>
                  <a:lnTo>
                    <a:pt x="324" y="188"/>
                  </a:lnTo>
                  <a:lnTo>
                    <a:pt x="341" y="178"/>
                  </a:lnTo>
                  <a:lnTo>
                    <a:pt x="252" y="342"/>
                  </a:lnTo>
                  <a:lnTo>
                    <a:pt x="224" y="342"/>
                  </a:lnTo>
                  <a:lnTo>
                    <a:pt x="217" y="327"/>
                  </a:lnTo>
                  <a:lnTo>
                    <a:pt x="193" y="342"/>
                  </a:lnTo>
                  <a:lnTo>
                    <a:pt x="158" y="327"/>
                  </a:lnTo>
                  <a:lnTo>
                    <a:pt x="152" y="302"/>
                  </a:lnTo>
                  <a:lnTo>
                    <a:pt x="124" y="293"/>
                  </a:lnTo>
                  <a:lnTo>
                    <a:pt x="93" y="327"/>
                  </a:lnTo>
                  <a:lnTo>
                    <a:pt x="66" y="226"/>
                  </a:lnTo>
                  <a:lnTo>
                    <a:pt x="0" y="154"/>
                  </a:lnTo>
                  <a:lnTo>
                    <a:pt x="35" y="120"/>
                  </a:lnTo>
                  <a:lnTo>
                    <a:pt x="41" y="96"/>
                  </a:lnTo>
                  <a:lnTo>
                    <a:pt x="24" y="38"/>
                  </a:lnTo>
                  <a:lnTo>
                    <a:pt x="41" y="0"/>
                  </a:lnTo>
                </a:path>
              </a:pathLst>
            </a:custGeom>
            <a:solidFill>
              <a:schemeClr val="accent1">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51" name="Freeform 16">
              <a:extLst>
                <a:ext uri="{FF2B5EF4-FFF2-40B4-BE49-F238E27FC236}">
                  <a16:creationId xmlns:a16="http://schemas.microsoft.com/office/drawing/2014/main" id="{628CF761-C34C-4357-88DC-19060E3C6169}"/>
                </a:ext>
              </a:extLst>
            </p:cNvPr>
            <p:cNvSpPr>
              <a:spLocks/>
            </p:cNvSpPr>
            <p:nvPr/>
          </p:nvSpPr>
          <p:spPr bwMode="auto">
            <a:xfrm>
              <a:off x="2343" y="1951"/>
              <a:ext cx="273" cy="227"/>
            </a:xfrm>
            <a:custGeom>
              <a:avLst/>
              <a:gdLst>
                <a:gd name="T0" fmla="*/ 0 w 276"/>
                <a:gd name="T1" fmla="*/ 0 h 248"/>
                <a:gd name="T2" fmla="*/ 17 w 276"/>
                <a:gd name="T3" fmla="*/ 56 h 248"/>
                <a:gd name="T4" fmla="*/ 7 w 276"/>
                <a:gd name="T5" fmla="*/ 56 h 248"/>
                <a:gd name="T6" fmla="*/ 46 w 276"/>
                <a:gd name="T7" fmla="*/ 94 h 248"/>
                <a:gd name="T8" fmla="*/ 62 w 276"/>
                <a:gd name="T9" fmla="*/ 146 h 248"/>
                <a:gd name="T10" fmla="*/ 120 w 276"/>
                <a:gd name="T11" fmla="*/ 183 h 248"/>
                <a:gd name="T12" fmla="*/ 152 w 276"/>
                <a:gd name="T13" fmla="*/ 189 h 248"/>
                <a:gd name="T14" fmla="*/ 266 w 276"/>
                <a:gd name="T15" fmla="*/ 0 h 248"/>
                <a:gd name="T16" fmla="*/ 24 w 276"/>
                <a:gd name="T17" fmla="*/ 0 h 248"/>
                <a:gd name="T18" fmla="*/ 0 w 276"/>
                <a:gd name="T19" fmla="*/ 0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6"/>
                <a:gd name="T31" fmla="*/ 0 h 248"/>
                <a:gd name="T32" fmla="*/ 276 w 276"/>
                <a:gd name="T33" fmla="*/ 248 h 2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6" h="248">
                  <a:moveTo>
                    <a:pt x="0" y="0"/>
                  </a:moveTo>
                  <a:lnTo>
                    <a:pt x="17" y="73"/>
                  </a:lnTo>
                  <a:lnTo>
                    <a:pt x="7" y="73"/>
                  </a:lnTo>
                  <a:lnTo>
                    <a:pt x="48" y="122"/>
                  </a:lnTo>
                  <a:lnTo>
                    <a:pt x="65" y="190"/>
                  </a:lnTo>
                  <a:lnTo>
                    <a:pt x="123" y="238"/>
                  </a:lnTo>
                  <a:lnTo>
                    <a:pt x="158" y="247"/>
                  </a:lnTo>
                  <a:lnTo>
                    <a:pt x="275" y="0"/>
                  </a:lnTo>
                  <a:lnTo>
                    <a:pt x="24" y="0"/>
                  </a:lnTo>
                  <a:lnTo>
                    <a:pt x="0" y="0"/>
                  </a:lnTo>
                </a:path>
              </a:pathLst>
            </a:custGeom>
            <a:solidFill>
              <a:schemeClr val="accent5">
                <a:lumMod val="40000"/>
                <a:lumOff val="6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52" name="Freeform 17">
              <a:extLst>
                <a:ext uri="{FF2B5EF4-FFF2-40B4-BE49-F238E27FC236}">
                  <a16:creationId xmlns:a16="http://schemas.microsoft.com/office/drawing/2014/main" id="{BE8481BA-AA22-46F3-8C08-29E22B8178A3}"/>
                </a:ext>
              </a:extLst>
            </p:cNvPr>
            <p:cNvSpPr>
              <a:spLocks/>
            </p:cNvSpPr>
            <p:nvPr/>
          </p:nvSpPr>
          <p:spPr bwMode="auto">
            <a:xfrm>
              <a:off x="1773" y="1507"/>
              <a:ext cx="272" cy="266"/>
            </a:xfrm>
            <a:custGeom>
              <a:avLst/>
              <a:gdLst>
                <a:gd name="T0" fmla="*/ 255 w 275"/>
                <a:gd name="T1" fmla="*/ 197 h 291"/>
                <a:gd name="T2" fmla="*/ 238 w 275"/>
                <a:gd name="T3" fmla="*/ 215 h 291"/>
                <a:gd name="T4" fmla="*/ 223 w 275"/>
                <a:gd name="T5" fmla="*/ 221 h 291"/>
                <a:gd name="T6" fmla="*/ 200 w 275"/>
                <a:gd name="T7" fmla="*/ 203 h 291"/>
                <a:gd name="T8" fmla="*/ 141 w 275"/>
                <a:gd name="T9" fmla="*/ 215 h 291"/>
                <a:gd name="T10" fmla="*/ 113 w 275"/>
                <a:gd name="T11" fmla="*/ 177 h 291"/>
                <a:gd name="T12" fmla="*/ 113 w 275"/>
                <a:gd name="T13" fmla="*/ 188 h 291"/>
                <a:gd name="T14" fmla="*/ 96 w 275"/>
                <a:gd name="T15" fmla="*/ 170 h 291"/>
                <a:gd name="T16" fmla="*/ 55 w 275"/>
                <a:gd name="T17" fmla="*/ 152 h 291"/>
                <a:gd name="T18" fmla="*/ 7 w 275"/>
                <a:gd name="T19" fmla="*/ 96 h 291"/>
                <a:gd name="T20" fmla="*/ 45 w 275"/>
                <a:gd name="T21" fmla="*/ 34 h 291"/>
                <a:gd name="T22" fmla="*/ 0 w 275"/>
                <a:gd name="T23" fmla="*/ 6 h 291"/>
                <a:gd name="T24" fmla="*/ 80 w 275"/>
                <a:gd name="T25" fmla="*/ 0 h 291"/>
                <a:gd name="T26" fmla="*/ 141 w 275"/>
                <a:gd name="T27" fmla="*/ 6 h 291"/>
                <a:gd name="T28" fmla="*/ 152 w 275"/>
                <a:gd name="T29" fmla="*/ 0 h 291"/>
                <a:gd name="T30" fmla="*/ 158 w 275"/>
                <a:gd name="T31" fmla="*/ 19 h 291"/>
                <a:gd name="T32" fmla="*/ 193 w 275"/>
                <a:gd name="T33" fmla="*/ 19 h 291"/>
                <a:gd name="T34" fmla="*/ 200 w 275"/>
                <a:gd name="T35" fmla="*/ 34 h 291"/>
                <a:gd name="T36" fmla="*/ 210 w 275"/>
                <a:gd name="T37" fmla="*/ 34 h 291"/>
                <a:gd name="T38" fmla="*/ 223 w 275"/>
                <a:gd name="T39" fmla="*/ 34 h 291"/>
                <a:gd name="T40" fmla="*/ 265 w 275"/>
                <a:gd name="T41" fmla="*/ 78 h 291"/>
                <a:gd name="T42" fmla="*/ 255 w 275"/>
                <a:gd name="T43" fmla="*/ 197 h 2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5"/>
                <a:gd name="T67" fmla="*/ 0 h 291"/>
                <a:gd name="T68" fmla="*/ 275 w 275"/>
                <a:gd name="T69" fmla="*/ 291 h 2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5" h="291">
                  <a:moveTo>
                    <a:pt x="264" y="257"/>
                  </a:moveTo>
                  <a:lnTo>
                    <a:pt x="247" y="281"/>
                  </a:lnTo>
                  <a:lnTo>
                    <a:pt x="230" y="290"/>
                  </a:lnTo>
                  <a:lnTo>
                    <a:pt x="206" y="266"/>
                  </a:lnTo>
                  <a:lnTo>
                    <a:pt x="147" y="281"/>
                  </a:lnTo>
                  <a:lnTo>
                    <a:pt x="116" y="232"/>
                  </a:lnTo>
                  <a:lnTo>
                    <a:pt x="116" y="246"/>
                  </a:lnTo>
                  <a:lnTo>
                    <a:pt x="99" y="222"/>
                  </a:lnTo>
                  <a:lnTo>
                    <a:pt x="58" y="199"/>
                  </a:lnTo>
                  <a:lnTo>
                    <a:pt x="7" y="126"/>
                  </a:lnTo>
                  <a:lnTo>
                    <a:pt x="48" y="44"/>
                  </a:lnTo>
                  <a:lnTo>
                    <a:pt x="0" y="9"/>
                  </a:lnTo>
                  <a:lnTo>
                    <a:pt x="83" y="0"/>
                  </a:lnTo>
                  <a:lnTo>
                    <a:pt x="147" y="9"/>
                  </a:lnTo>
                  <a:lnTo>
                    <a:pt x="158" y="0"/>
                  </a:lnTo>
                  <a:lnTo>
                    <a:pt x="164" y="25"/>
                  </a:lnTo>
                  <a:lnTo>
                    <a:pt x="199" y="25"/>
                  </a:lnTo>
                  <a:lnTo>
                    <a:pt x="206" y="44"/>
                  </a:lnTo>
                  <a:lnTo>
                    <a:pt x="216" y="44"/>
                  </a:lnTo>
                  <a:lnTo>
                    <a:pt x="230" y="44"/>
                  </a:lnTo>
                  <a:lnTo>
                    <a:pt x="274" y="102"/>
                  </a:lnTo>
                  <a:lnTo>
                    <a:pt x="264" y="257"/>
                  </a:lnTo>
                </a:path>
              </a:pathLst>
            </a:custGeom>
            <a:solidFill>
              <a:schemeClr val="accent1">
                <a:lumMod val="60000"/>
                <a:lumOff val="40000"/>
              </a:schemeClr>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53" name="Freeform 18">
              <a:extLst>
                <a:ext uri="{FF2B5EF4-FFF2-40B4-BE49-F238E27FC236}">
                  <a16:creationId xmlns:a16="http://schemas.microsoft.com/office/drawing/2014/main" id="{FE243323-5FBC-4FAE-BEF9-939D14B94048}"/>
                </a:ext>
              </a:extLst>
            </p:cNvPr>
            <p:cNvSpPr>
              <a:spLocks/>
            </p:cNvSpPr>
            <p:nvPr/>
          </p:nvSpPr>
          <p:spPr bwMode="auto">
            <a:xfrm>
              <a:off x="4684" y="1209"/>
              <a:ext cx="346" cy="277"/>
            </a:xfrm>
            <a:custGeom>
              <a:avLst/>
              <a:gdLst>
                <a:gd name="T0" fmla="*/ 298 w 350"/>
                <a:gd name="T1" fmla="*/ 170 h 303"/>
                <a:gd name="T2" fmla="*/ 315 w 350"/>
                <a:gd name="T3" fmla="*/ 170 h 303"/>
                <a:gd name="T4" fmla="*/ 298 w 350"/>
                <a:gd name="T5" fmla="*/ 179 h 303"/>
                <a:gd name="T6" fmla="*/ 315 w 350"/>
                <a:gd name="T7" fmla="*/ 179 h 303"/>
                <a:gd name="T8" fmla="*/ 321 w 350"/>
                <a:gd name="T9" fmla="*/ 188 h 303"/>
                <a:gd name="T10" fmla="*/ 315 w 350"/>
                <a:gd name="T11" fmla="*/ 209 h 303"/>
                <a:gd name="T12" fmla="*/ 328 w 350"/>
                <a:gd name="T13" fmla="*/ 233 h 303"/>
                <a:gd name="T14" fmla="*/ 315 w 350"/>
                <a:gd name="T15" fmla="*/ 245 h 303"/>
                <a:gd name="T16" fmla="*/ 298 w 350"/>
                <a:gd name="T17" fmla="*/ 233 h 303"/>
                <a:gd name="T18" fmla="*/ 298 w 350"/>
                <a:gd name="T19" fmla="*/ 245 h 303"/>
                <a:gd name="T20" fmla="*/ 315 w 350"/>
                <a:gd name="T21" fmla="*/ 245 h 303"/>
                <a:gd name="T22" fmla="*/ 345 w 350"/>
                <a:gd name="T23" fmla="*/ 276 h 303"/>
                <a:gd name="T24" fmla="*/ 281 w 350"/>
                <a:gd name="T25" fmla="*/ 253 h 303"/>
                <a:gd name="T26" fmla="*/ 222 w 350"/>
                <a:gd name="T27" fmla="*/ 179 h 303"/>
                <a:gd name="T28" fmla="*/ 199 w 350"/>
                <a:gd name="T29" fmla="*/ 170 h 303"/>
                <a:gd name="T30" fmla="*/ 181 w 350"/>
                <a:gd name="T31" fmla="*/ 179 h 303"/>
                <a:gd name="T32" fmla="*/ 199 w 350"/>
                <a:gd name="T33" fmla="*/ 158 h 303"/>
                <a:gd name="T34" fmla="*/ 181 w 350"/>
                <a:gd name="T35" fmla="*/ 158 h 303"/>
                <a:gd name="T36" fmla="*/ 164 w 350"/>
                <a:gd name="T37" fmla="*/ 126 h 303"/>
                <a:gd name="T38" fmla="*/ 157 w 350"/>
                <a:gd name="T39" fmla="*/ 126 h 303"/>
                <a:gd name="T40" fmla="*/ 157 w 350"/>
                <a:gd name="T41" fmla="*/ 113 h 303"/>
                <a:gd name="T42" fmla="*/ 140 w 350"/>
                <a:gd name="T43" fmla="*/ 113 h 303"/>
                <a:gd name="T44" fmla="*/ 113 w 350"/>
                <a:gd name="T45" fmla="*/ 83 h 303"/>
                <a:gd name="T46" fmla="*/ 99 w 350"/>
                <a:gd name="T47" fmla="*/ 83 h 303"/>
                <a:gd name="T48" fmla="*/ 99 w 350"/>
                <a:gd name="T49" fmla="*/ 73 h 303"/>
                <a:gd name="T50" fmla="*/ 65 w 350"/>
                <a:gd name="T51" fmla="*/ 61 h 303"/>
                <a:gd name="T52" fmla="*/ 25 w 350"/>
                <a:gd name="T53" fmla="*/ 20 h 303"/>
                <a:gd name="T54" fmla="*/ 0 w 350"/>
                <a:gd name="T55" fmla="*/ 0 h 303"/>
                <a:gd name="T56" fmla="*/ 124 w 350"/>
                <a:gd name="T57" fmla="*/ 0 h 303"/>
                <a:gd name="T58" fmla="*/ 216 w 350"/>
                <a:gd name="T59" fmla="*/ 83 h 303"/>
                <a:gd name="T60" fmla="*/ 216 w 350"/>
                <a:gd name="T61" fmla="*/ 105 h 303"/>
                <a:gd name="T62" fmla="*/ 239 w 350"/>
                <a:gd name="T63" fmla="*/ 135 h 303"/>
                <a:gd name="T64" fmla="*/ 256 w 350"/>
                <a:gd name="T65" fmla="*/ 148 h 303"/>
                <a:gd name="T66" fmla="*/ 274 w 350"/>
                <a:gd name="T67" fmla="*/ 135 h 303"/>
                <a:gd name="T68" fmla="*/ 298 w 350"/>
                <a:gd name="T69" fmla="*/ 158 h 303"/>
                <a:gd name="T70" fmla="*/ 298 w 350"/>
                <a:gd name="T71" fmla="*/ 170 h 3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0"/>
                <a:gd name="T109" fmla="*/ 0 h 303"/>
                <a:gd name="T110" fmla="*/ 350 w 350"/>
                <a:gd name="T111" fmla="*/ 303 h 3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0" h="303">
                  <a:moveTo>
                    <a:pt x="301" y="186"/>
                  </a:moveTo>
                  <a:lnTo>
                    <a:pt x="319" y="186"/>
                  </a:lnTo>
                  <a:lnTo>
                    <a:pt x="301" y="196"/>
                  </a:lnTo>
                  <a:lnTo>
                    <a:pt x="319" y="196"/>
                  </a:lnTo>
                  <a:lnTo>
                    <a:pt x="325" y="206"/>
                  </a:lnTo>
                  <a:lnTo>
                    <a:pt x="319" y="229"/>
                  </a:lnTo>
                  <a:lnTo>
                    <a:pt x="332" y="255"/>
                  </a:lnTo>
                  <a:lnTo>
                    <a:pt x="319" y="268"/>
                  </a:lnTo>
                  <a:lnTo>
                    <a:pt x="301" y="255"/>
                  </a:lnTo>
                  <a:lnTo>
                    <a:pt x="301" y="268"/>
                  </a:lnTo>
                  <a:lnTo>
                    <a:pt x="319" y="268"/>
                  </a:lnTo>
                  <a:lnTo>
                    <a:pt x="349" y="302"/>
                  </a:lnTo>
                  <a:lnTo>
                    <a:pt x="284" y="277"/>
                  </a:lnTo>
                  <a:lnTo>
                    <a:pt x="225" y="196"/>
                  </a:lnTo>
                  <a:lnTo>
                    <a:pt x="201" y="186"/>
                  </a:lnTo>
                  <a:lnTo>
                    <a:pt x="183" y="196"/>
                  </a:lnTo>
                  <a:lnTo>
                    <a:pt x="201" y="173"/>
                  </a:lnTo>
                  <a:lnTo>
                    <a:pt x="183" y="173"/>
                  </a:lnTo>
                  <a:lnTo>
                    <a:pt x="166" y="138"/>
                  </a:lnTo>
                  <a:lnTo>
                    <a:pt x="159" y="138"/>
                  </a:lnTo>
                  <a:lnTo>
                    <a:pt x="159" y="124"/>
                  </a:lnTo>
                  <a:lnTo>
                    <a:pt x="142" y="124"/>
                  </a:lnTo>
                  <a:lnTo>
                    <a:pt x="114" y="91"/>
                  </a:lnTo>
                  <a:lnTo>
                    <a:pt x="100" y="91"/>
                  </a:lnTo>
                  <a:lnTo>
                    <a:pt x="100" y="80"/>
                  </a:lnTo>
                  <a:lnTo>
                    <a:pt x="66" y="67"/>
                  </a:lnTo>
                  <a:lnTo>
                    <a:pt x="25" y="22"/>
                  </a:lnTo>
                  <a:lnTo>
                    <a:pt x="0" y="0"/>
                  </a:lnTo>
                  <a:lnTo>
                    <a:pt x="125" y="0"/>
                  </a:lnTo>
                  <a:lnTo>
                    <a:pt x="218" y="91"/>
                  </a:lnTo>
                  <a:lnTo>
                    <a:pt x="218" y="115"/>
                  </a:lnTo>
                  <a:lnTo>
                    <a:pt x="242" y="148"/>
                  </a:lnTo>
                  <a:lnTo>
                    <a:pt x="259" y="162"/>
                  </a:lnTo>
                  <a:lnTo>
                    <a:pt x="277" y="148"/>
                  </a:lnTo>
                  <a:lnTo>
                    <a:pt x="301" y="173"/>
                  </a:lnTo>
                  <a:lnTo>
                    <a:pt x="301" y="186"/>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54" name="Freeform 19">
              <a:extLst>
                <a:ext uri="{FF2B5EF4-FFF2-40B4-BE49-F238E27FC236}">
                  <a16:creationId xmlns:a16="http://schemas.microsoft.com/office/drawing/2014/main" id="{FA9EACC8-77F7-4D57-88D2-819B618B7B57}"/>
                </a:ext>
              </a:extLst>
            </p:cNvPr>
            <p:cNvSpPr>
              <a:spLocks/>
            </p:cNvSpPr>
            <p:nvPr/>
          </p:nvSpPr>
          <p:spPr bwMode="auto">
            <a:xfrm>
              <a:off x="4674" y="2393"/>
              <a:ext cx="151" cy="212"/>
            </a:xfrm>
            <a:custGeom>
              <a:avLst/>
              <a:gdLst>
                <a:gd name="T0" fmla="*/ 10 w 153"/>
                <a:gd name="T1" fmla="*/ 158 h 232"/>
                <a:gd name="T2" fmla="*/ 66 w 153"/>
                <a:gd name="T3" fmla="*/ 69 h 232"/>
                <a:gd name="T4" fmla="*/ 80 w 153"/>
                <a:gd name="T5" fmla="*/ 69 h 232"/>
                <a:gd name="T6" fmla="*/ 90 w 153"/>
                <a:gd name="T7" fmla="*/ 51 h 232"/>
                <a:gd name="T8" fmla="*/ 90 w 153"/>
                <a:gd name="T9" fmla="*/ 63 h 232"/>
                <a:gd name="T10" fmla="*/ 146 w 153"/>
                <a:gd name="T11" fmla="*/ 0 h 232"/>
                <a:gd name="T12" fmla="*/ 35 w 153"/>
                <a:gd name="T13" fmla="*/ 132 h 232"/>
                <a:gd name="T14" fmla="*/ 10 w 153"/>
                <a:gd name="T15" fmla="*/ 176 h 232"/>
                <a:gd name="T16" fmla="*/ 0 w 153"/>
                <a:gd name="T17" fmla="*/ 158 h 232"/>
                <a:gd name="T18" fmla="*/ 10 w 153"/>
                <a:gd name="T19" fmla="*/ 158 h 2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
                <a:gd name="T31" fmla="*/ 0 h 232"/>
                <a:gd name="T32" fmla="*/ 153 w 153"/>
                <a:gd name="T33" fmla="*/ 232 h 2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 h="232">
                  <a:moveTo>
                    <a:pt x="10" y="207"/>
                  </a:moveTo>
                  <a:lnTo>
                    <a:pt x="69" y="91"/>
                  </a:lnTo>
                  <a:lnTo>
                    <a:pt x="83" y="91"/>
                  </a:lnTo>
                  <a:lnTo>
                    <a:pt x="93" y="67"/>
                  </a:lnTo>
                  <a:lnTo>
                    <a:pt x="93" y="82"/>
                  </a:lnTo>
                  <a:lnTo>
                    <a:pt x="152" y="0"/>
                  </a:lnTo>
                  <a:lnTo>
                    <a:pt x="35" y="173"/>
                  </a:lnTo>
                  <a:lnTo>
                    <a:pt x="10" y="231"/>
                  </a:lnTo>
                  <a:lnTo>
                    <a:pt x="0" y="207"/>
                  </a:lnTo>
                  <a:lnTo>
                    <a:pt x="10" y="20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55" name="Freeform 20">
              <a:extLst>
                <a:ext uri="{FF2B5EF4-FFF2-40B4-BE49-F238E27FC236}">
                  <a16:creationId xmlns:a16="http://schemas.microsoft.com/office/drawing/2014/main" id="{16B8A5D3-0892-4230-8471-657304DA4EDD}"/>
                </a:ext>
              </a:extLst>
            </p:cNvPr>
            <p:cNvSpPr>
              <a:spLocks/>
            </p:cNvSpPr>
            <p:nvPr/>
          </p:nvSpPr>
          <p:spPr bwMode="auto">
            <a:xfrm>
              <a:off x="4367" y="2508"/>
              <a:ext cx="243" cy="56"/>
            </a:xfrm>
            <a:custGeom>
              <a:avLst/>
              <a:gdLst>
                <a:gd name="T0" fmla="*/ 158 w 245"/>
                <a:gd name="T1" fmla="*/ 11 h 62"/>
                <a:gd name="T2" fmla="*/ 181 w 245"/>
                <a:gd name="T3" fmla="*/ 11 h 62"/>
                <a:gd name="T4" fmla="*/ 197 w 245"/>
                <a:gd name="T5" fmla="*/ 0 h 62"/>
                <a:gd name="T6" fmla="*/ 238 w 245"/>
                <a:gd name="T7" fmla="*/ 17 h 62"/>
                <a:gd name="T8" fmla="*/ 141 w 245"/>
                <a:gd name="T9" fmla="*/ 17 h 62"/>
                <a:gd name="T10" fmla="*/ 58 w 245"/>
                <a:gd name="T11" fmla="*/ 34 h 62"/>
                <a:gd name="T12" fmla="*/ 0 w 245"/>
                <a:gd name="T13" fmla="*/ 45 h 62"/>
                <a:gd name="T14" fmla="*/ 0 w 245"/>
                <a:gd name="T15" fmla="*/ 34 h 62"/>
                <a:gd name="T16" fmla="*/ 158 w 245"/>
                <a:gd name="T17" fmla="*/ 11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5"/>
                <a:gd name="T28" fmla="*/ 0 h 62"/>
                <a:gd name="T29" fmla="*/ 245 w 245"/>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5" h="62">
                  <a:moveTo>
                    <a:pt x="161" y="14"/>
                  </a:moveTo>
                  <a:lnTo>
                    <a:pt x="186" y="14"/>
                  </a:lnTo>
                  <a:lnTo>
                    <a:pt x="203" y="0"/>
                  </a:lnTo>
                  <a:lnTo>
                    <a:pt x="244" y="23"/>
                  </a:lnTo>
                  <a:lnTo>
                    <a:pt x="144" y="23"/>
                  </a:lnTo>
                  <a:lnTo>
                    <a:pt x="58" y="47"/>
                  </a:lnTo>
                  <a:lnTo>
                    <a:pt x="0" y="61"/>
                  </a:lnTo>
                  <a:lnTo>
                    <a:pt x="0" y="47"/>
                  </a:lnTo>
                  <a:lnTo>
                    <a:pt x="161" y="14"/>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56" name="Freeform 21">
              <a:extLst>
                <a:ext uri="{FF2B5EF4-FFF2-40B4-BE49-F238E27FC236}">
                  <a16:creationId xmlns:a16="http://schemas.microsoft.com/office/drawing/2014/main" id="{F36F9FB9-F56C-456F-96BE-BBCBC11BF1F7}"/>
                </a:ext>
              </a:extLst>
            </p:cNvPr>
            <p:cNvSpPr>
              <a:spLocks/>
            </p:cNvSpPr>
            <p:nvPr/>
          </p:nvSpPr>
          <p:spPr bwMode="auto">
            <a:xfrm>
              <a:off x="4337" y="2252"/>
              <a:ext cx="513" cy="291"/>
            </a:xfrm>
            <a:custGeom>
              <a:avLst/>
              <a:gdLst>
                <a:gd name="T0" fmla="*/ 273 w 518"/>
                <a:gd name="T1" fmla="*/ 56 h 319"/>
                <a:gd name="T2" fmla="*/ 315 w 518"/>
                <a:gd name="T3" fmla="*/ 56 h 319"/>
                <a:gd name="T4" fmla="*/ 342 w 518"/>
                <a:gd name="T5" fmla="*/ 90 h 319"/>
                <a:gd name="T6" fmla="*/ 342 w 518"/>
                <a:gd name="T7" fmla="*/ 99 h 319"/>
                <a:gd name="T8" fmla="*/ 342 w 518"/>
                <a:gd name="T9" fmla="*/ 90 h 319"/>
                <a:gd name="T10" fmla="*/ 325 w 518"/>
                <a:gd name="T11" fmla="*/ 73 h 319"/>
                <a:gd name="T12" fmla="*/ 332 w 518"/>
                <a:gd name="T13" fmla="*/ 44 h 319"/>
                <a:gd name="T14" fmla="*/ 355 w 518"/>
                <a:gd name="T15" fmla="*/ 56 h 319"/>
                <a:gd name="T16" fmla="*/ 363 w 518"/>
                <a:gd name="T17" fmla="*/ 44 h 319"/>
                <a:gd name="T18" fmla="*/ 370 w 518"/>
                <a:gd name="T19" fmla="*/ 18 h 319"/>
                <a:gd name="T20" fmla="*/ 388 w 518"/>
                <a:gd name="T21" fmla="*/ 18 h 319"/>
                <a:gd name="T22" fmla="*/ 388 w 518"/>
                <a:gd name="T23" fmla="*/ 0 h 319"/>
                <a:gd name="T24" fmla="*/ 397 w 518"/>
                <a:gd name="T25" fmla="*/ 37 h 319"/>
                <a:gd name="T26" fmla="*/ 397 w 518"/>
                <a:gd name="T27" fmla="*/ 73 h 319"/>
                <a:gd name="T28" fmla="*/ 397 w 518"/>
                <a:gd name="T29" fmla="*/ 99 h 319"/>
                <a:gd name="T30" fmla="*/ 405 w 518"/>
                <a:gd name="T31" fmla="*/ 81 h 319"/>
                <a:gd name="T32" fmla="*/ 412 w 518"/>
                <a:gd name="T33" fmla="*/ 90 h 319"/>
                <a:gd name="T34" fmla="*/ 429 w 518"/>
                <a:gd name="T35" fmla="*/ 56 h 319"/>
                <a:gd name="T36" fmla="*/ 439 w 518"/>
                <a:gd name="T37" fmla="*/ 37 h 319"/>
                <a:gd name="T38" fmla="*/ 453 w 518"/>
                <a:gd name="T39" fmla="*/ 29 h 319"/>
                <a:gd name="T40" fmla="*/ 494 w 518"/>
                <a:gd name="T41" fmla="*/ 62 h 319"/>
                <a:gd name="T42" fmla="*/ 485 w 518"/>
                <a:gd name="T43" fmla="*/ 73 h 319"/>
                <a:gd name="T44" fmla="*/ 467 w 518"/>
                <a:gd name="T45" fmla="*/ 90 h 319"/>
                <a:gd name="T46" fmla="*/ 453 w 518"/>
                <a:gd name="T47" fmla="*/ 99 h 319"/>
                <a:gd name="T48" fmla="*/ 453 w 518"/>
                <a:gd name="T49" fmla="*/ 117 h 319"/>
                <a:gd name="T50" fmla="*/ 429 w 518"/>
                <a:gd name="T51" fmla="*/ 135 h 319"/>
                <a:gd name="T52" fmla="*/ 405 w 518"/>
                <a:gd name="T53" fmla="*/ 151 h 319"/>
                <a:gd name="T54" fmla="*/ 388 w 518"/>
                <a:gd name="T55" fmla="*/ 151 h 319"/>
                <a:gd name="T56" fmla="*/ 388 w 518"/>
                <a:gd name="T57" fmla="*/ 161 h 319"/>
                <a:gd name="T58" fmla="*/ 370 w 518"/>
                <a:gd name="T59" fmla="*/ 161 h 319"/>
                <a:gd name="T60" fmla="*/ 363 w 518"/>
                <a:gd name="T61" fmla="*/ 185 h 319"/>
                <a:gd name="T62" fmla="*/ 355 w 518"/>
                <a:gd name="T63" fmla="*/ 213 h 319"/>
                <a:gd name="T64" fmla="*/ 342 w 518"/>
                <a:gd name="T65" fmla="*/ 213 h 319"/>
                <a:gd name="T66" fmla="*/ 325 w 518"/>
                <a:gd name="T67" fmla="*/ 213 h 319"/>
                <a:gd name="T68" fmla="*/ 325 w 518"/>
                <a:gd name="T69" fmla="*/ 185 h 319"/>
                <a:gd name="T70" fmla="*/ 308 w 518"/>
                <a:gd name="T71" fmla="*/ 179 h 319"/>
                <a:gd name="T72" fmla="*/ 308 w 518"/>
                <a:gd name="T73" fmla="*/ 169 h 319"/>
                <a:gd name="T74" fmla="*/ 298 w 518"/>
                <a:gd name="T75" fmla="*/ 223 h 319"/>
                <a:gd name="T76" fmla="*/ 273 w 518"/>
                <a:gd name="T77" fmla="*/ 213 h 319"/>
                <a:gd name="T78" fmla="*/ 257 w 518"/>
                <a:gd name="T79" fmla="*/ 161 h 319"/>
                <a:gd name="T80" fmla="*/ 242 w 518"/>
                <a:gd name="T81" fmla="*/ 179 h 319"/>
                <a:gd name="T82" fmla="*/ 211 w 518"/>
                <a:gd name="T83" fmla="*/ 197 h 319"/>
                <a:gd name="T84" fmla="*/ 242 w 518"/>
                <a:gd name="T85" fmla="*/ 185 h 319"/>
                <a:gd name="T86" fmla="*/ 253 w 518"/>
                <a:gd name="T87" fmla="*/ 204 h 319"/>
                <a:gd name="T88" fmla="*/ 257 w 518"/>
                <a:gd name="T89" fmla="*/ 213 h 319"/>
                <a:gd name="T90" fmla="*/ 131 w 518"/>
                <a:gd name="T91" fmla="*/ 213 h 319"/>
                <a:gd name="T92" fmla="*/ 80 w 518"/>
                <a:gd name="T93" fmla="*/ 230 h 319"/>
                <a:gd name="T94" fmla="*/ 62 w 518"/>
                <a:gd name="T95" fmla="*/ 230 h 319"/>
                <a:gd name="T96" fmla="*/ 31 w 518"/>
                <a:gd name="T97" fmla="*/ 213 h 319"/>
                <a:gd name="T98" fmla="*/ 0 w 518"/>
                <a:gd name="T99" fmla="*/ 179 h 319"/>
                <a:gd name="T100" fmla="*/ 42 w 518"/>
                <a:gd name="T101" fmla="*/ 161 h 319"/>
                <a:gd name="T102" fmla="*/ 228 w 518"/>
                <a:gd name="T103" fmla="*/ 143 h 319"/>
                <a:gd name="T104" fmla="*/ 273 w 518"/>
                <a:gd name="T105" fmla="*/ 99 h 319"/>
                <a:gd name="T106" fmla="*/ 257 w 518"/>
                <a:gd name="T107" fmla="*/ 73 h 3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8"/>
                <a:gd name="T163" fmla="*/ 0 h 319"/>
                <a:gd name="T164" fmla="*/ 518 w 518"/>
                <a:gd name="T165" fmla="*/ 319 h 3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8" h="319">
                  <a:moveTo>
                    <a:pt x="265" y="96"/>
                  </a:moveTo>
                  <a:lnTo>
                    <a:pt x="282" y="73"/>
                  </a:lnTo>
                  <a:lnTo>
                    <a:pt x="300" y="73"/>
                  </a:lnTo>
                  <a:lnTo>
                    <a:pt x="324" y="73"/>
                  </a:lnTo>
                  <a:lnTo>
                    <a:pt x="317" y="96"/>
                  </a:lnTo>
                  <a:lnTo>
                    <a:pt x="351" y="120"/>
                  </a:lnTo>
                  <a:lnTo>
                    <a:pt x="334" y="131"/>
                  </a:lnTo>
                  <a:lnTo>
                    <a:pt x="351" y="131"/>
                  </a:lnTo>
                  <a:lnTo>
                    <a:pt x="365" y="154"/>
                  </a:lnTo>
                  <a:lnTo>
                    <a:pt x="351" y="120"/>
                  </a:lnTo>
                  <a:lnTo>
                    <a:pt x="359" y="120"/>
                  </a:lnTo>
                  <a:lnTo>
                    <a:pt x="334" y="96"/>
                  </a:lnTo>
                  <a:lnTo>
                    <a:pt x="334" y="73"/>
                  </a:lnTo>
                  <a:lnTo>
                    <a:pt x="341" y="58"/>
                  </a:lnTo>
                  <a:lnTo>
                    <a:pt x="365" y="58"/>
                  </a:lnTo>
                  <a:lnTo>
                    <a:pt x="365" y="73"/>
                  </a:lnTo>
                  <a:lnTo>
                    <a:pt x="382" y="73"/>
                  </a:lnTo>
                  <a:lnTo>
                    <a:pt x="375" y="58"/>
                  </a:lnTo>
                  <a:lnTo>
                    <a:pt x="382" y="49"/>
                  </a:lnTo>
                  <a:lnTo>
                    <a:pt x="382" y="24"/>
                  </a:lnTo>
                  <a:lnTo>
                    <a:pt x="400" y="49"/>
                  </a:lnTo>
                  <a:lnTo>
                    <a:pt x="400" y="24"/>
                  </a:lnTo>
                  <a:lnTo>
                    <a:pt x="382" y="15"/>
                  </a:lnTo>
                  <a:lnTo>
                    <a:pt x="400" y="0"/>
                  </a:lnTo>
                  <a:lnTo>
                    <a:pt x="417" y="38"/>
                  </a:lnTo>
                  <a:lnTo>
                    <a:pt x="409" y="49"/>
                  </a:lnTo>
                  <a:lnTo>
                    <a:pt x="417" y="82"/>
                  </a:lnTo>
                  <a:lnTo>
                    <a:pt x="409" y="96"/>
                  </a:lnTo>
                  <a:lnTo>
                    <a:pt x="392" y="96"/>
                  </a:lnTo>
                  <a:lnTo>
                    <a:pt x="409" y="131"/>
                  </a:lnTo>
                  <a:lnTo>
                    <a:pt x="409" y="107"/>
                  </a:lnTo>
                  <a:lnTo>
                    <a:pt x="417" y="107"/>
                  </a:lnTo>
                  <a:lnTo>
                    <a:pt x="424" y="96"/>
                  </a:lnTo>
                  <a:lnTo>
                    <a:pt x="424" y="120"/>
                  </a:lnTo>
                  <a:lnTo>
                    <a:pt x="441" y="120"/>
                  </a:lnTo>
                  <a:lnTo>
                    <a:pt x="441" y="73"/>
                  </a:lnTo>
                  <a:lnTo>
                    <a:pt x="482" y="96"/>
                  </a:lnTo>
                  <a:lnTo>
                    <a:pt x="451" y="49"/>
                  </a:lnTo>
                  <a:lnTo>
                    <a:pt x="475" y="58"/>
                  </a:lnTo>
                  <a:lnTo>
                    <a:pt x="465" y="38"/>
                  </a:lnTo>
                  <a:lnTo>
                    <a:pt x="517" y="58"/>
                  </a:lnTo>
                  <a:lnTo>
                    <a:pt x="509" y="82"/>
                  </a:lnTo>
                  <a:lnTo>
                    <a:pt x="482" y="49"/>
                  </a:lnTo>
                  <a:lnTo>
                    <a:pt x="500" y="96"/>
                  </a:lnTo>
                  <a:lnTo>
                    <a:pt x="492" y="96"/>
                  </a:lnTo>
                  <a:lnTo>
                    <a:pt x="482" y="120"/>
                  </a:lnTo>
                  <a:lnTo>
                    <a:pt x="465" y="120"/>
                  </a:lnTo>
                  <a:lnTo>
                    <a:pt x="465" y="131"/>
                  </a:lnTo>
                  <a:lnTo>
                    <a:pt x="482" y="131"/>
                  </a:lnTo>
                  <a:lnTo>
                    <a:pt x="465" y="154"/>
                  </a:lnTo>
                  <a:lnTo>
                    <a:pt x="441" y="164"/>
                  </a:lnTo>
                  <a:lnTo>
                    <a:pt x="441" y="178"/>
                  </a:lnTo>
                  <a:lnTo>
                    <a:pt x="434" y="140"/>
                  </a:lnTo>
                  <a:lnTo>
                    <a:pt x="417" y="198"/>
                  </a:lnTo>
                  <a:lnTo>
                    <a:pt x="417" y="189"/>
                  </a:lnTo>
                  <a:lnTo>
                    <a:pt x="400" y="198"/>
                  </a:lnTo>
                  <a:lnTo>
                    <a:pt x="392" y="189"/>
                  </a:lnTo>
                  <a:lnTo>
                    <a:pt x="400" y="212"/>
                  </a:lnTo>
                  <a:lnTo>
                    <a:pt x="382" y="245"/>
                  </a:lnTo>
                  <a:lnTo>
                    <a:pt x="382" y="212"/>
                  </a:lnTo>
                  <a:lnTo>
                    <a:pt x="365" y="222"/>
                  </a:lnTo>
                  <a:lnTo>
                    <a:pt x="375" y="245"/>
                  </a:lnTo>
                  <a:lnTo>
                    <a:pt x="359" y="260"/>
                  </a:lnTo>
                  <a:lnTo>
                    <a:pt x="365" y="280"/>
                  </a:lnTo>
                  <a:lnTo>
                    <a:pt x="359" y="270"/>
                  </a:lnTo>
                  <a:lnTo>
                    <a:pt x="351" y="280"/>
                  </a:lnTo>
                  <a:lnTo>
                    <a:pt x="351" y="270"/>
                  </a:lnTo>
                  <a:lnTo>
                    <a:pt x="334" y="280"/>
                  </a:lnTo>
                  <a:lnTo>
                    <a:pt x="324" y="260"/>
                  </a:lnTo>
                  <a:lnTo>
                    <a:pt x="334" y="245"/>
                  </a:lnTo>
                  <a:lnTo>
                    <a:pt x="334" y="222"/>
                  </a:lnTo>
                  <a:lnTo>
                    <a:pt x="317" y="236"/>
                  </a:lnTo>
                  <a:lnTo>
                    <a:pt x="300" y="198"/>
                  </a:lnTo>
                  <a:lnTo>
                    <a:pt x="317" y="222"/>
                  </a:lnTo>
                  <a:lnTo>
                    <a:pt x="300" y="280"/>
                  </a:lnTo>
                  <a:lnTo>
                    <a:pt x="307" y="294"/>
                  </a:lnTo>
                  <a:lnTo>
                    <a:pt x="265" y="280"/>
                  </a:lnTo>
                  <a:lnTo>
                    <a:pt x="282" y="280"/>
                  </a:lnTo>
                  <a:lnTo>
                    <a:pt x="282" y="260"/>
                  </a:lnTo>
                  <a:lnTo>
                    <a:pt x="265" y="212"/>
                  </a:lnTo>
                  <a:lnTo>
                    <a:pt x="265" y="236"/>
                  </a:lnTo>
                  <a:lnTo>
                    <a:pt x="248" y="236"/>
                  </a:lnTo>
                  <a:lnTo>
                    <a:pt x="248" y="222"/>
                  </a:lnTo>
                  <a:lnTo>
                    <a:pt x="217" y="260"/>
                  </a:lnTo>
                  <a:lnTo>
                    <a:pt x="234" y="260"/>
                  </a:lnTo>
                  <a:lnTo>
                    <a:pt x="248" y="245"/>
                  </a:lnTo>
                  <a:lnTo>
                    <a:pt x="259" y="260"/>
                  </a:lnTo>
                  <a:lnTo>
                    <a:pt x="259" y="270"/>
                  </a:lnTo>
                  <a:lnTo>
                    <a:pt x="248" y="270"/>
                  </a:lnTo>
                  <a:lnTo>
                    <a:pt x="265" y="280"/>
                  </a:lnTo>
                  <a:lnTo>
                    <a:pt x="148" y="270"/>
                  </a:lnTo>
                  <a:lnTo>
                    <a:pt x="134" y="280"/>
                  </a:lnTo>
                  <a:lnTo>
                    <a:pt x="117" y="280"/>
                  </a:lnTo>
                  <a:lnTo>
                    <a:pt x="83" y="303"/>
                  </a:lnTo>
                  <a:lnTo>
                    <a:pt x="83" y="294"/>
                  </a:lnTo>
                  <a:lnTo>
                    <a:pt x="65" y="303"/>
                  </a:lnTo>
                  <a:lnTo>
                    <a:pt x="31" y="318"/>
                  </a:lnTo>
                  <a:lnTo>
                    <a:pt x="31" y="280"/>
                  </a:lnTo>
                  <a:lnTo>
                    <a:pt x="17" y="260"/>
                  </a:lnTo>
                  <a:lnTo>
                    <a:pt x="0" y="236"/>
                  </a:lnTo>
                  <a:lnTo>
                    <a:pt x="0" y="222"/>
                  </a:lnTo>
                  <a:lnTo>
                    <a:pt x="42" y="212"/>
                  </a:lnTo>
                  <a:lnTo>
                    <a:pt x="65" y="189"/>
                  </a:lnTo>
                  <a:lnTo>
                    <a:pt x="234" y="189"/>
                  </a:lnTo>
                  <a:lnTo>
                    <a:pt x="300" y="140"/>
                  </a:lnTo>
                  <a:lnTo>
                    <a:pt x="282" y="131"/>
                  </a:lnTo>
                  <a:lnTo>
                    <a:pt x="282" y="120"/>
                  </a:lnTo>
                  <a:lnTo>
                    <a:pt x="265" y="96"/>
                  </a:lnTo>
                </a:path>
              </a:pathLst>
            </a:custGeom>
            <a:solidFill>
              <a:srgbClr val="FF99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57" name="Freeform 22">
              <a:extLst>
                <a:ext uri="{FF2B5EF4-FFF2-40B4-BE49-F238E27FC236}">
                  <a16:creationId xmlns:a16="http://schemas.microsoft.com/office/drawing/2014/main" id="{5ECF7E19-E1BF-4479-A54C-D656EFC51243}"/>
                </a:ext>
              </a:extLst>
            </p:cNvPr>
            <p:cNvSpPr>
              <a:spLocks/>
            </p:cNvSpPr>
            <p:nvPr/>
          </p:nvSpPr>
          <p:spPr bwMode="auto">
            <a:xfrm>
              <a:off x="4923" y="2252"/>
              <a:ext cx="49" cy="45"/>
            </a:xfrm>
            <a:custGeom>
              <a:avLst/>
              <a:gdLst>
                <a:gd name="T0" fmla="*/ 41 w 49"/>
                <a:gd name="T1" fmla="*/ 0 h 49"/>
                <a:gd name="T2" fmla="*/ 48 w 49"/>
                <a:gd name="T3" fmla="*/ 11 h 49"/>
                <a:gd name="T4" fmla="*/ 0 w 49"/>
                <a:gd name="T5" fmla="*/ 37 h 49"/>
                <a:gd name="T6" fmla="*/ 24 w 49"/>
                <a:gd name="T7" fmla="*/ 0 h 49"/>
                <a:gd name="T8" fmla="*/ 41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41" y="0"/>
                  </a:moveTo>
                  <a:lnTo>
                    <a:pt x="48" y="14"/>
                  </a:lnTo>
                  <a:lnTo>
                    <a:pt x="0" y="48"/>
                  </a:lnTo>
                  <a:lnTo>
                    <a:pt x="24" y="0"/>
                  </a:lnTo>
                  <a:lnTo>
                    <a:pt x="41"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58" name="Freeform 23">
              <a:extLst>
                <a:ext uri="{FF2B5EF4-FFF2-40B4-BE49-F238E27FC236}">
                  <a16:creationId xmlns:a16="http://schemas.microsoft.com/office/drawing/2014/main" id="{B6579C80-A45F-4F5B-B576-A84584633DCF}"/>
                </a:ext>
              </a:extLst>
            </p:cNvPr>
            <p:cNvSpPr>
              <a:spLocks/>
            </p:cNvSpPr>
            <p:nvPr/>
          </p:nvSpPr>
          <p:spPr bwMode="auto">
            <a:xfrm>
              <a:off x="3029" y="1209"/>
              <a:ext cx="223" cy="210"/>
            </a:xfrm>
            <a:custGeom>
              <a:avLst/>
              <a:gdLst>
                <a:gd name="T0" fmla="*/ 218 w 225"/>
                <a:gd name="T1" fmla="*/ 0 h 230"/>
                <a:gd name="T2" fmla="*/ 211 w 225"/>
                <a:gd name="T3" fmla="*/ 174 h 230"/>
                <a:gd name="T4" fmla="*/ 156 w 225"/>
                <a:gd name="T5" fmla="*/ 174 h 230"/>
                <a:gd name="T6" fmla="*/ 0 w 225"/>
                <a:gd name="T7" fmla="*/ 174 h 230"/>
                <a:gd name="T8" fmla="*/ 17 w 225"/>
                <a:gd name="T9" fmla="*/ 0 h 230"/>
                <a:gd name="T10" fmla="*/ 218 w 225"/>
                <a:gd name="T11" fmla="*/ 0 h 230"/>
                <a:gd name="T12" fmla="*/ 0 60000 65536"/>
                <a:gd name="T13" fmla="*/ 0 60000 65536"/>
                <a:gd name="T14" fmla="*/ 0 60000 65536"/>
                <a:gd name="T15" fmla="*/ 0 60000 65536"/>
                <a:gd name="T16" fmla="*/ 0 60000 65536"/>
                <a:gd name="T17" fmla="*/ 0 60000 65536"/>
                <a:gd name="T18" fmla="*/ 0 w 225"/>
                <a:gd name="T19" fmla="*/ 0 h 230"/>
                <a:gd name="T20" fmla="*/ 225 w 225"/>
                <a:gd name="T21" fmla="*/ 230 h 230"/>
              </a:gdLst>
              <a:ahLst/>
              <a:cxnLst>
                <a:cxn ang="T12">
                  <a:pos x="T0" y="T1"/>
                </a:cxn>
                <a:cxn ang="T13">
                  <a:pos x="T2" y="T3"/>
                </a:cxn>
                <a:cxn ang="T14">
                  <a:pos x="T4" y="T5"/>
                </a:cxn>
                <a:cxn ang="T15">
                  <a:pos x="T6" y="T7"/>
                </a:cxn>
                <a:cxn ang="T16">
                  <a:pos x="T8" y="T9"/>
                </a:cxn>
                <a:cxn ang="T17">
                  <a:pos x="T10" y="T11"/>
                </a:cxn>
              </a:cxnLst>
              <a:rect l="T18" t="T19" r="T20" b="T21"/>
              <a:pathLst>
                <a:path w="225" h="230">
                  <a:moveTo>
                    <a:pt x="224" y="0"/>
                  </a:moveTo>
                  <a:lnTo>
                    <a:pt x="217" y="229"/>
                  </a:lnTo>
                  <a:lnTo>
                    <a:pt x="159" y="229"/>
                  </a:lnTo>
                  <a:lnTo>
                    <a:pt x="0" y="229"/>
                  </a:lnTo>
                  <a:lnTo>
                    <a:pt x="17" y="0"/>
                  </a:lnTo>
                  <a:lnTo>
                    <a:pt x="224" y="0"/>
                  </a:lnTo>
                </a:path>
              </a:pathLst>
            </a:custGeom>
            <a:solidFill>
              <a:schemeClr val="accent3">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59" name="Freeform 24">
              <a:extLst>
                <a:ext uri="{FF2B5EF4-FFF2-40B4-BE49-F238E27FC236}">
                  <a16:creationId xmlns:a16="http://schemas.microsoft.com/office/drawing/2014/main" id="{591D203D-BBE3-4F2A-86AB-26DC37C72B8B}"/>
                </a:ext>
              </a:extLst>
            </p:cNvPr>
            <p:cNvSpPr>
              <a:spLocks/>
            </p:cNvSpPr>
            <p:nvPr/>
          </p:nvSpPr>
          <p:spPr bwMode="auto">
            <a:xfrm>
              <a:off x="1929" y="1719"/>
              <a:ext cx="339" cy="204"/>
            </a:xfrm>
            <a:custGeom>
              <a:avLst/>
              <a:gdLst>
                <a:gd name="T0" fmla="*/ 210 w 343"/>
                <a:gd name="T1" fmla="*/ 0 h 223"/>
                <a:gd name="T2" fmla="*/ 225 w 343"/>
                <a:gd name="T3" fmla="*/ 38 h 223"/>
                <a:gd name="T4" fmla="*/ 250 w 343"/>
                <a:gd name="T5" fmla="*/ 74 h 223"/>
                <a:gd name="T6" fmla="*/ 281 w 343"/>
                <a:gd name="T7" fmla="*/ 74 h 223"/>
                <a:gd name="T8" fmla="*/ 330 w 343"/>
                <a:gd name="T9" fmla="*/ 125 h 223"/>
                <a:gd name="T10" fmla="*/ 312 w 343"/>
                <a:gd name="T11" fmla="*/ 170 h 223"/>
                <a:gd name="T12" fmla="*/ 0 w 343"/>
                <a:gd name="T13" fmla="*/ 163 h 223"/>
                <a:gd name="T14" fmla="*/ 87 w 343"/>
                <a:gd name="T15" fmla="*/ 38 h 223"/>
                <a:gd name="T16" fmla="*/ 104 w 343"/>
                <a:gd name="T17" fmla="*/ 19 h 223"/>
                <a:gd name="T18" fmla="*/ 210 w 343"/>
                <a:gd name="T19" fmla="*/ 0 h 2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3"/>
                <a:gd name="T31" fmla="*/ 0 h 223"/>
                <a:gd name="T32" fmla="*/ 343 w 343"/>
                <a:gd name="T33" fmla="*/ 223 h 2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3" h="223">
                  <a:moveTo>
                    <a:pt x="217" y="0"/>
                  </a:moveTo>
                  <a:lnTo>
                    <a:pt x="234" y="49"/>
                  </a:lnTo>
                  <a:lnTo>
                    <a:pt x="259" y="96"/>
                  </a:lnTo>
                  <a:lnTo>
                    <a:pt x="290" y="96"/>
                  </a:lnTo>
                  <a:lnTo>
                    <a:pt x="342" y="164"/>
                  </a:lnTo>
                  <a:lnTo>
                    <a:pt x="324" y="222"/>
                  </a:lnTo>
                  <a:lnTo>
                    <a:pt x="0" y="213"/>
                  </a:lnTo>
                  <a:lnTo>
                    <a:pt x="90" y="49"/>
                  </a:lnTo>
                  <a:lnTo>
                    <a:pt x="107" y="25"/>
                  </a:lnTo>
                  <a:lnTo>
                    <a:pt x="217" y="0"/>
                  </a:lnTo>
                </a:path>
              </a:pathLst>
            </a:custGeom>
            <a:solidFill>
              <a:schemeClr val="accent1">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60" name="Freeform 25">
              <a:extLst>
                <a:ext uri="{FF2B5EF4-FFF2-40B4-BE49-F238E27FC236}">
                  <a16:creationId xmlns:a16="http://schemas.microsoft.com/office/drawing/2014/main" id="{816295A5-6FE4-492F-BB6D-5F3A44EEF1D0}"/>
                </a:ext>
              </a:extLst>
            </p:cNvPr>
            <p:cNvSpPr>
              <a:spLocks/>
            </p:cNvSpPr>
            <p:nvPr/>
          </p:nvSpPr>
          <p:spPr bwMode="auto">
            <a:xfrm>
              <a:off x="3023" y="1690"/>
              <a:ext cx="355" cy="254"/>
            </a:xfrm>
            <a:custGeom>
              <a:avLst/>
              <a:gdLst>
                <a:gd name="T0" fmla="*/ 166 w 360"/>
                <a:gd name="T1" fmla="*/ 18 h 278"/>
                <a:gd name="T2" fmla="*/ 166 w 360"/>
                <a:gd name="T3" fmla="*/ 0 h 278"/>
                <a:gd name="T4" fmla="*/ 287 w 360"/>
                <a:gd name="T5" fmla="*/ 6 h 278"/>
                <a:gd name="T6" fmla="*/ 344 w 360"/>
                <a:gd name="T7" fmla="*/ 6 h 278"/>
                <a:gd name="T8" fmla="*/ 295 w 360"/>
                <a:gd name="T9" fmla="*/ 150 h 278"/>
                <a:gd name="T10" fmla="*/ 344 w 360"/>
                <a:gd name="T11" fmla="*/ 169 h 278"/>
                <a:gd name="T12" fmla="*/ 312 w 360"/>
                <a:gd name="T13" fmla="*/ 205 h 278"/>
                <a:gd name="T14" fmla="*/ 278 w 360"/>
                <a:gd name="T15" fmla="*/ 193 h 278"/>
                <a:gd name="T16" fmla="*/ 260 w 360"/>
                <a:gd name="T17" fmla="*/ 156 h 278"/>
                <a:gd name="T18" fmla="*/ 232 w 360"/>
                <a:gd name="T19" fmla="*/ 150 h 278"/>
                <a:gd name="T20" fmla="*/ 181 w 360"/>
                <a:gd name="T21" fmla="*/ 186 h 278"/>
                <a:gd name="T22" fmla="*/ 175 w 360"/>
                <a:gd name="T23" fmla="*/ 186 h 278"/>
                <a:gd name="T24" fmla="*/ 166 w 360"/>
                <a:gd name="T25" fmla="*/ 175 h 278"/>
                <a:gd name="T26" fmla="*/ 152 w 360"/>
                <a:gd name="T27" fmla="*/ 205 h 278"/>
                <a:gd name="T28" fmla="*/ 135 w 360"/>
                <a:gd name="T29" fmla="*/ 205 h 278"/>
                <a:gd name="T30" fmla="*/ 142 w 360"/>
                <a:gd name="T31" fmla="*/ 186 h 278"/>
                <a:gd name="T32" fmla="*/ 135 w 360"/>
                <a:gd name="T33" fmla="*/ 186 h 278"/>
                <a:gd name="T34" fmla="*/ 124 w 360"/>
                <a:gd name="T35" fmla="*/ 205 h 278"/>
                <a:gd name="T36" fmla="*/ 104 w 360"/>
                <a:gd name="T37" fmla="*/ 211 h 278"/>
                <a:gd name="T38" fmla="*/ 0 w 360"/>
                <a:gd name="T39" fmla="*/ 211 h 278"/>
                <a:gd name="T40" fmla="*/ 7 w 360"/>
                <a:gd name="T41" fmla="*/ 18 h 278"/>
                <a:gd name="T42" fmla="*/ 166 w 360"/>
                <a:gd name="T43" fmla="*/ 18 h 2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0"/>
                <a:gd name="T67" fmla="*/ 0 h 278"/>
                <a:gd name="T68" fmla="*/ 360 w 360"/>
                <a:gd name="T69" fmla="*/ 278 h 2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0" h="278">
                  <a:moveTo>
                    <a:pt x="172" y="24"/>
                  </a:moveTo>
                  <a:lnTo>
                    <a:pt x="172" y="0"/>
                  </a:lnTo>
                  <a:lnTo>
                    <a:pt x="299" y="9"/>
                  </a:lnTo>
                  <a:lnTo>
                    <a:pt x="359" y="9"/>
                  </a:lnTo>
                  <a:lnTo>
                    <a:pt x="307" y="196"/>
                  </a:lnTo>
                  <a:lnTo>
                    <a:pt x="359" y="221"/>
                  </a:lnTo>
                  <a:lnTo>
                    <a:pt x="324" y="268"/>
                  </a:lnTo>
                  <a:lnTo>
                    <a:pt x="290" y="253"/>
                  </a:lnTo>
                  <a:lnTo>
                    <a:pt x="272" y="205"/>
                  </a:lnTo>
                  <a:lnTo>
                    <a:pt x="241" y="196"/>
                  </a:lnTo>
                  <a:lnTo>
                    <a:pt x="190" y="244"/>
                  </a:lnTo>
                  <a:lnTo>
                    <a:pt x="182" y="244"/>
                  </a:lnTo>
                  <a:lnTo>
                    <a:pt x="172" y="230"/>
                  </a:lnTo>
                  <a:lnTo>
                    <a:pt x="158" y="268"/>
                  </a:lnTo>
                  <a:lnTo>
                    <a:pt x="141" y="268"/>
                  </a:lnTo>
                  <a:lnTo>
                    <a:pt x="148" y="244"/>
                  </a:lnTo>
                  <a:lnTo>
                    <a:pt x="141" y="244"/>
                  </a:lnTo>
                  <a:lnTo>
                    <a:pt x="130" y="268"/>
                  </a:lnTo>
                  <a:lnTo>
                    <a:pt x="107" y="277"/>
                  </a:lnTo>
                  <a:lnTo>
                    <a:pt x="0" y="277"/>
                  </a:lnTo>
                  <a:lnTo>
                    <a:pt x="7" y="24"/>
                  </a:lnTo>
                  <a:lnTo>
                    <a:pt x="172" y="24"/>
                  </a:lnTo>
                </a:path>
              </a:pathLst>
            </a:custGeom>
            <a:solidFill>
              <a:schemeClr val="accent3">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61" name="Freeform 26">
              <a:extLst>
                <a:ext uri="{FF2B5EF4-FFF2-40B4-BE49-F238E27FC236}">
                  <a16:creationId xmlns:a16="http://schemas.microsoft.com/office/drawing/2014/main" id="{55E1267A-4DBD-483C-9A65-D97555033992}"/>
                </a:ext>
              </a:extLst>
            </p:cNvPr>
            <p:cNvSpPr>
              <a:spLocks/>
            </p:cNvSpPr>
            <p:nvPr/>
          </p:nvSpPr>
          <p:spPr bwMode="auto">
            <a:xfrm>
              <a:off x="389" y="2101"/>
              <a:ext cx="350" cy="217"/>
            </a:xfrm>
            <a:custGeom>
              <a:avLst/>
              <a:gdLst>
                <a:gd name="T0" fmla="*/ 0 w 353"/>
                <a:gd name="T1" fmla="*/ 181 h 237"/>
                <a:gd name="T2" fmla="*/ 17 w 353"/>
                <a:gd name="T3" fmla="*/ 38 h 237"/>
                <a:gd name="T4" fmla="*/ 58 w 353"/>
                <a:gd name="T5" fmla="*/ 19 h 237"/>
                <a:gd name="T6" fmla="*/ 73 w 353"/>
                <a:gd name="T7" fmla="*/ 29 h 237"/>
                <a:gd name="T8" fmla="*/ 121 w 353"/>
                <a:gd name="T9" fmla="*/ 29 h 237"/>
                <a:gd name="T10" fmla="*/ 163 w 353"/>
                <a:gd name="T11" fmla="*/ 0 h 237"/>
                <a:gd name="T12" fmla="*/ 173 w 353"/>
                <a:gd name="T13" fmla="*/ 38 h 237"/>
                <a:gd name="T14" fmla="*/ 194 w 353"/>
                <a:gd name="T15" fmla="*/ 45 h 237"/>
                <a:gd name="T16" fmla="*/ 263 w 353"/>
                <a:gd name="T17" fmla="*/ 19 h 237"/>
                <a:gd name="T18" fmla="*/ 287 w 353"/>
                <a:gd name="T19" fmla="*/ 19 h 237"/>
                <a:gd name="T20" fmla="*/ 316 w 353"/>
                <a:gd name="T21" fmla="*/ 29 h 237"/>
                <a:gd name="T22" fmla="*/ 333 w 353"/>
                <a:gd name="T23" fmla="*/ 19 h 237"/>
                <a:gd name="T24" fmla="*/ 343 w 353"/>
                <a:gd name="T25" fmla="*/ 38 h 237"/>
                <a:gd name="T26" fmla="*/ 326 w 353"/>
                <a:gd name="T27" fmla="*/ 56 h 237"/>
                <a:gd name="T28" fmla="*/ 333 w 353"/>
                <a:gd name="T29" fmla="*/ 56 h 237"/>
                <a:gd name="T30" fmla="*/ 316 w 353"/>
                <a:gd name="T31" fmla="*/ 81 h 237"/>
                <a:gd name="T32" fmla="*/ 253 w 353"/>
                <a:gd name="T33" fmla="*/ 93 h 237"/>
                <a:gd name="T34" fmla="*/ 229 w 353"/>
                <a:gd name="T35" fmla="*/ 125 h 237"/>
                <a:gd name="T36" fmla="*/ 194 w 353"/>
                <a:gd name="T37" fmla="*/ 144 h 237"/>
                <a:gd name="T38" fmla="*/ 205 w 353"/>
                <a:gd name="T39" fmla="*/ 163 h 237"/>
                <a:gd name="T40" fmla="*/ 173 w 353"/>
                <a:gd name="T41" fmla="*/ 181 h 237"/>
                <a:gd name="T42" fmla="*/ 0 w 353"/>
                <a:gd name="T43" fmla="*/ 181 h 2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3"/>
                <a:gd name="T67" fmla="*/ 0 h 237"/>
                <a:gd name="T68" fmla="*/ 353 w 353"/>
                <a:gd name="T69" fmla="*/ 237 h 2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3" h="237">
                  <a:moveTo>
                    <a:pt x="0" y="236"/>
                  </a:moveTo>
                  <a:lnTo>
                    <a:pt x="17" y="49"/>
                  </a:lnTo>
                  <a:lnTo>
                    <a:pt x="59" y="25"/>
                  </a:lnTo>
                  <a:lnTo>
                    <a:pt x="76" y="38"/>
                  </a:lnTo>
                  <a:lnTo>
                    <a:pt x="124" y="38"/>
                  </a:lnTo>
                  <a:lnTo>
                    <a:pt x="166" y="0"/>
                  </a:lnTo>
                  <a:lnTo>
                    <a:pt x="176" y="49"/>
                  </a:lnTo>
                  <a:lnTo>
                    <a:pt x="200" y="58"/>
                  </a:lnTo>
                  <a:lnTo>
                    <a:pt x="269" y="25"/>
                  </a:lnTo>
                  <a:lnTo>
                    <a:pt x="293" y="25"/>
                  </a:lnTo>
                  <a:lnTo>
                    <a:pt x="325" y="38"/>
                  </a:lnTo>
                  <a:lnTo>
                    <a:pt x="342" y="25"/>
                  </a:lnTo>
                  <a:lnTo>
                    <a:pt x="352" y="49"/>
                  </a:lnTo>
                  <a:lnTo>
                    <a:pt x="335" y="73"/>
                  </a:lnTo>
                  <a:lnTo>
                    <a:pt x="342" y="73"/>
                  </a:lnTo>
                  <a:lnTo>
                    <a:pt x="325" y="105"/>
                  </a:lnTo>
                  <a:lnTo>
                    <a:pt x="259" y="121"/>
                  </a:lnTo>
                  <a:lnTo>
                    <a:pt x="235" y="163"/>
                  </a:lnTo>
                  <a:lnTo>
                    <a:pt x="200" y="187"/>
                  </a:lnTo>
                  <a:lnTo>
                    <a:pt x="211" y="212"/>
                  </a:lnTo>
                  <a:lnTo>
                    <a:pt x="176" y="236"/>
                  </a:lnTo>
                  <a:lnTo>
                    <a:pt x="0" y="236"/>
                  </a:lnTo>
                </a:path>
              </a:pathLst>
            </a:custGeom>
            <a:solidFill>
              <a:schemeClr val="accent4">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62" name="Freeform 27">
              <a:extLst>
                <a:ext uri="{FF2B5EF4-FFF2-40B4-BE49-F238E27FC236}">
                  <a16:creationId xmlns:a16="http://schemas.microsoft.com/office/drawing/2014/main" id="{87689FEA-D3CF-4766-B86F-9B6FB788E194}"/>
                </a:ext>
              </a:extLst>
            </p:cNvPr>
            <p:cNvSpPr>
              <a:spLocks/>
            </p:cNvSpPr>
            <p:nvPr/>
          </p:nvSpPr>
          <p:spPr bwMode="auto">
            <a:xfrm>
              <a:off x="4583" y="1357"/>
              <a:ext cx="169" cy="235"/>
            </a:xfrm>
            <a:custGeom>
              <a:avLst/>
              <a:gdLst>
                <a:gd name="T0" fmla="*/ 143 w 171"/>
                <a:gd name="T1" fmla="*/ 224 h 257"/>
                <a:gd name="T2" fmla="*/ 117 w 171"/>
                <a:gd name="T3" fmla="*/ 234 h 257"/>
                <a:gd name="T4" fmla="*/ 75 w 171"/>
                <a:gd name="T5" fmla="*/ 234 h 257"/>
                <a:gd name="T6" fmla="*/ 68 w 171"/>
                <a:gd name="T7" fmla="*/ 203 h 257"/>
                <a:gd name="T8" fmla="*/ 45 w 171"/>
                <a:gd name="T9" fmla="*/ 189 h 257"/>
                <a:gd name="T10" fmla="*/ 58 w 171"/>
                <a:gd name="T11" fmla="*/ 211 h 257"/>
                <a:gd name="T12" fmla="*/ 51 w 171"/>
                <a:gd name="T13" fmla="*/ 211 h 257"/>
                <a:gd name="T14" fmla="*/ 28 w 171"/>
                <a:gd name="T15" fmla="*/ 211 h 257"/>
                <a:gd name="T16" fmla="*/ 0 w 171"/>
                <a:gd name="T17" fmla="*/ 128 h 257"/>
                <a:gd name="T18" fmla="*/ 0 w 171"/>
                <a:gd name="T19" fmla="*/ 84 h 257"/>
                <a:gd name="T20" fmla="*/ 34 w 171"/>
                <a:gd name="T21" fmla="*/ 53 h 257"/>
                <a:gd name="T22" fmla="*/ 17 w 171"/>
                <a:gd name="T23" fmla="*/ 22 h 257"/>
                <a:gd name="T24" fmla="*/ 51 w 171"/>
                <a:gd name="T25" fmla="*/ 10 h 257"/>
                <a:gd name="T26" fmla="*/ 68 w 171"/>
                <a:gd name="T27" fmla="*/ 10 h 257"/>
                <a:gd name="T28" fmla="*/ 85 w 171"/>
                <a:gd name="T29" fmla="*/ 0 h 257"/>
                <a:gd name="T30" fmla="*/ 75 w 171"/>
                <a:gd name="T31" fmla="*/ 61 h 257"/>
                <a:gd name="T32" fmla="*/ 85 w 171"/>
                <a:gd name="T33" fmla="*/ 173 h 257"/>
                <a:gd name="T34" fmla="*/ 117 w 171"/>
                <a:gd name="T35" fmla="*/ 181 h 257"/>
                <a:gd name="T36" fmla="*/ 133 w 171"/>
                <a:gd name="T37" fmla="*/ 173 h 257"/>
                <a:gd name="T38" fmla="*/ 168 w 171"/>
                <a:gd name="T39" fmla="*/ 189 h 257"/>
                <a:gd name="T40" fmla="*/ 143 w 171"/>
                <a:gd name="T41" fmla="*/ 224 h 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1"/>
                <a:gd name="T64" fmla="*/ 0 h 257"/>
                <a:gd name="T65" fmla="*/ 171 w 171"/>
                <a:gd name="T66" fmla="*/ 257 h 2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1" h="257">
                  <a:moveTo>
                    <a:pt x="145" y="245"/>
                  </a:moveTo>
                  <a:lnTo>
                    <a:pt x="118" y="256"/>
                  </a:lnTo>
                  <a:lnTo>
                    <a:pt x="76" y="256"/>
                  </a:lnTo>
                  <a:lnTo>
                    <a:pt x="69" y="222"/>
                  </a:lnTo>
                  <a:lnTo>
                    <a:pt x="46" y="207"/>
                  </a:lnTo>
                  <a:lnTo>
                    <a:pt x="59" y="231"/>
                  </a:lnTo>
                  <a:lnTo>
                    <a:pt x="52" y="231"/>
                  </a:lnTo>
                  <a:lnTo>
                    <a:pt x="28" y="231"/>
                  </a:lnTo>
                  <a:lnTo>
                    <a:pt x="0" y="140"/>
                  </a:lnTo>
                  <a:lnTo>
                    <a:pt x="0" y="92"/>
                  </a:lnTo>
                  <a:lnTo>
                    <a:pt x="34" y="58"/>
                  </a:lnTo>
                  <a:lnTo>
                    <a:pt x="17" y="24"/>
                  </a:lnTo>
                  <a:lnTo>
                    <a:pt x="52" y="11"/>
                  </a:lnTo>
                  <a:lnTo>
                    <a:pt x="69" y="11"/>
                  </a:lnTo>
                  <a:lnTo>
                    <a:pt x="86" y="0"/>
                  </a:lnTo>
                  <a:lnTo>
                    <a:pt x="76" y="67"/>
                  </a:lnTo>
                  <a:lnTo>
                    <a:pt x="86" y="189"/>
                  </a:lnTo>
                  <a:lnTo>
                    <a:pt x="118" y="198"/>
                  </a:lnTo>
                  <a:lnTo>
                    <a:pt x="135" y="189"/>
                  </a:lnTo>
                  <a:lnTo>
                    <a:pt x="170" y="207"/>
                  </a:lnTo>
                  <a:lnTo>
                    <a:pt x="145" y="245"/>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63" name="Freeform 28">
              <a:extLst>
                <a:ext uri="{FF2B5EF4-FFF2-40B4-BE49-F238E27FC236}">
                  <a16:creationId xmlns:a16="http://schemas.microsoft.com/office/drawing/2014/main" id="{4C80F2B0-9367-4EB1-B223-5F3EAAE13074}"/>
                </a:ext>
              </a:extLst>
            </p:cNvPr>
            <p:cNvSpPr>
              <a:spLocks/>
            </p:cNvSpPr>
            <p:nvPr/>
          </p:nvSpPr>
          <p:spPr bwMode="auto">
            <a:xfrm>
              <a:off x="563" y="2198"/>
              <a:ext cx="291" cy="120"/>
            </a:xfrm>
            <a:custGeom>
              <a:avLst/>
              <a:gdLst>
                <a:gd name="T0" fmla="*/ 0 w 293"/>
                <a:gd name="T1" fmla="*/ 100 h 131"/>
                <a:gd name="T2" fmla="*/ 35 w 293"/>
                <a:gd name="T3" fmla="*/ 82 h 131"/>
                <a:gd name="T4" fmla="*/ 24 w 293"/>
                <a:gd name="T5" fmla="*/ 62 h 131"/>
                <a:gd name="T6" fmla="*/ 58 w 293"/>
                <a:gd name="T7" fmla="*/ 45 h 131"/>
                <a:gd name="T8" fmla="*/ 80 w 293"/>
                <a:gd name="T9" fmla="*/ 13 h 131"/>
                <a:gd name="T10" fmla="*/ 145 w 293"/>
                <a:gd name="T11" fmla="*/ 0 h 131"/>
                <a:gd name="T12" fmla="*/ 155 w 293"/>
                <a:gd name="T13" fmla="*/ 13 h 131"/>
                <a:gd name="T14" fmla="*/ 197 w 293"/>
                <a:gd name="T15" fmla="*/ 0 h 131"/>
                <a:gd name="T16" fmla="*/ 259 w 293"/>
                <a:gd name="T17" fmla="*/ 89 h 131"/>
                <a:gd name="T18" fmla="*/ 286 w 293"/>
                <a:gd name="T19" fmla="*/ 100 h 131"/>
                <a:gd name="T20" fmla="*/ 0 w 293"/>
                <a:gd name="T21" fmla="*/ 100 h 1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3"/>
                <a:gd name="T34" fmla="*/ 0 h 131"/>
                <a:gd name="T35" fmla="*/ 293 w 293"/>
                <a:gd name="T36" fmla="*/ 131 h 1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3" h="131">
                  <a:moveTo>
                    <a:pt x="0" y="130"/>
                  </a:moveTo>
                  <a:lnTo>
                    <a:pt x="35" y="106"/>
                  </a:lnTo>
                  <a:lnTo>
                    <a:pt x="24" y="81"/>
                  </a:lnTo>
                  <a:lnTo>
                    <a:pt x="58" y="58"/>
                  </a:lnTo>
                  <a:lnTo>
                    <a:pt x="83" y="16"/>
                  </a:lnTo>
                  <a:lnTo>
                    <a:pt x="148" y="0"/>
                  </a:lnTo>
                  <a:lnTo>
                    <a:pt x="158" y="16"/>
                  </a:lnTo>
                  <a:lnTo>
                    <a:pt x="200" y="0"/>
                  </a:lnTo>
                  <a:lnTo>
                    <a:pt x="265" y="116"/>
                  </a:lnTo>
                  <a:lnTo>
                    <a:pt x="292" y="130"/>
                  </a:lnTo>
                  <a:lnTo>
                    <a:pt x="0" y="130"/>
                  </a:lnTo>
                </a:path>
              </a:pathLst>
            </a:custGeom>
            <a:solidFill>
              <a:schemeClr val="accent4">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64" name="Freeform 29">
              <a:extLst>
                <a:ext uri="{FF2B5EF4-FFF2-40B4-BE49-F238E27FC236}">
                  <a16:creationId xmlns:a16="http://schemas.microsoft.com/office/drawing/2014/main" id="{0B3E62B5-BAE5-4FDE-9521-053AE7668C89}"/>
                </a:ext>
              </a:extLst>
            </p:cNvPr>
            <p:cNvSpPr>
              <a:spLocks/>
            </p:cNvSpPr>
            <p:nvPr/>
          </p:nvSpPr>
          <p:spPr bwMode="auto">
            <a:xfrm>
              <a:off x="1803" y="1899"/>
              <a:ext cx="242" cy="293"/>
            </a:xfrm>
            <a:custGeom>
              <a:avLst/>
              <a:gdLst>
                <a:gd name="T0" fmla="*/ 0 w 244"/>
                <a:gd name="T1" fmla="*/ 233 h 320"/>
                <a:gd name="T2" fmla="*/ 34 w 244"/>
                <a:gd name="T3" fmla="*/ 137 h 320"/>
                <a:gd name="T4" fmla="*/ 34 w 244"/>
                <a:gd name="T5" fmla="*/ 0 h 320"/>
                <a:gd name="T6" fmla="*/ 65 w 244"/>
                <a:gd name="T7" fmla="*/ 12 h 320"/>
                <a:gd name="T8" fmla="*/ 89 w 244"/>
                <a:gd name="T9" fmla="*/ 0 h 320"/>
                <a:gd name="T10" fmla="*/ 96 w 244"/>
                <a:gd name="T11" fmla="*/ 12 h 320"/>
                <a:gd name="T12" fmla="*/ 124 w 244"/>
                <a:gd name="T13" fmla="*/ 12 h 320"/>
                <a:gd name="T14" fmla="*/ 141 w 244"/>
                <a:gd name="T15" fmla="*/ 12 h 320"/>
                <a:gd name="T16" fmla="*/ 165 w 244"/>
                <a:gd name="T17" fmla="*/ 100 h 320"/>
                <a:gd name="T18" fmla="*/ 193 w 244"/>
                <a:gd name="T19" fmla="*/ 137 h 320"/>
                <a:gd name="T20" fmla="*/ 220 w 244"/>
                <a:gd name="T21" fmla="*/ 145 h 320"/>
                <a:gd name="T22" fmla="*/ 220 w 244"/>
                <a:gd name="T23" fmla="*/ 170 h 320"/>
                <a:gd name="T24" fmla="*/ 237 w 244"/>
                <a:gd name="T25" fmla="*/ 190 h 320"/>
                <a:gd name="T26" fmla="*/ 237 w 244"/>
                <a:gd name="T27" fmla="*/ 244 h 320"/>
                <a:gd name="T28" fmla="*/ 0 w 244"/>
                <a:gd name="T29" fmla="*/ 233 h 3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4"/>
                <a:gd name="T46" fmla="*/ 0 h 320"/>
                <a:gd name="T47" fmla="*/ 244 w 244"/>
                <a:gd name="T48" fmla="*/ 320 h 3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4" h="320">
                  <a:moveTo>
                    <a:pt x="0" y="304"/>
                  </a:moveTo>
                  <a:lnTo>
                    <a:pt x="34" y="179"/>
                  </a:lnTo>
                  <a:lnTo>
                    <a:pt x="34" y="0"/>
                  </a:lnTo>
                  <a:lnTo>
                    <a:pt x="68" y="15"/>
                  </a:lnTo>
                  <a:lnTo>
                    <a:pt x="92" y="0"/>
                  </a:lnTo>
                  <a:lnTo>
                    <a:pt x="99" y="15"/>
                  </a:lnTo>
                  <a:lnTo>
                    <a:pt x="127" y="15"/>
                  </a:lnTo>
                  <a:lnTo>
                    <a:pt x="144" y="15"/>
                  </a:lnTo>
                  <a:lnTo>
                    <a:pt x="168" y="130"/>
                  </a:lnTo>
                  <a:lnTo>
                    <a:pt x="199" y="179"/>
                  </a:lnTo>
                  <a:lnTo>
                    <a:pt x="226" y="189"/>
                  </a:lnTo>
                  <a:lnTo>
                    <a:pt x="226" y="222"/>
                  </a:lnTo>
                  <a:lnTo>
                    <a:pt x="243" y="247"/>
                  </a:lnTo>
                  <a:lnTo>
                    <a:pt x="243" y="319"/>
                  </a:lnTo>
                  <a:lnTo>
                    <a:pt x="0" y="304"/>
                  </a:lnTo>
                </a:path>
              </a:pathLst>
            </a:custGeom>
            <a:solidFill>
              <a:schemeClr val="accent6">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65" name="Freeform 30">
              <a:extLst>
                <a:ext uri="{FF2B5EF4-FFF2-40B4-BE49-F238E27FC236}">
                  <a16:creationId xmlns:a16="http://schemas.microsoft.com/office/drawing/2014/main" id="{A1BACB0C-FFDB-4217-92ED-5E9A2ECFFDAF}"/>
                </a:ext>
              </a:extLst>
            </p:cNvPr>
            <p:cNvSpPr>
              <a:spLocks/>
            </p:cNvSpPr>
            <p:nvPr/>
          </p:nvSpPr>
          <p:spPr bwMode="auto">
            <a:xfrm>
              <a:off x="3286" y="2679"/>
              <a:ext cx="504" cy="383"/>
            </a:xfrm>
            <a:custGeom>
              <a:avLst/>
              <a:gdLst>
                <a:gd name="T0" fmla="*/ 0 w 510"/>
                <a:gd name="T1" fmla="*/ 106 h 420"/>
                <a:gd name="T2" fmla="*/ 24 w 510"/>
                <a:gd name="T3" fmla="*/ 88 h 420"/>
                <a:gd name="T4" fmla="*/ 41 w 510"/>
                <a:gd name="T5" fmla="*/ 56 h 420"/>
                <a:gd name="T6" fmla="*/ 55 w 510"/>
                <a:gd name="T7" fmla="*/ 56 h 420"/>
                <a:gd name="T8" fmla="*/ 62 w 510"/>
                <a:gd name="T9" fmla="*/ 18 h 420"/>
                <a:gd name="T10" fmla="*/ 90 w 510"/>
                <a:gd name="T11" fmla="*/ 18 h 420"/>
                <a:gd name="T12" fmla="*/ 107 w 510"/>
                <a:gd name="T13" fmla="*/ 0 h 420"/>
                <a:gd name="T14" fmla="*/ 135 w 510"/>
                <a:gd name="T15" fmla="*/ 12 h 420"/>
                <a:gd name="T16" fmla="*/ 214 w 510"/>
                <a:gd name="T17" fmla="*/ 12 h 420"/>
                <a:gd name="T18" fmla="*/ 224 w 510"/>
                <a:gd name="T19" fmla="*/ 18 h 420"/>
                <a:gd name="T20" fmla="*/ 232 w 510"/>
                <a:gd name="T21" fmla="*/ 18 h 420"/>
                <a:gd name="T22" fmla="*/ 241 w 510"/>
                <a:gd name="T23" fmla="*/ 18 h 420"/>
                <a:gd name="T24" fmla="*/ 259 w 510"/>
                <a:gd name="T25" fmla="*/ 36 h 420"/>
                <a:gd name="T26" fmla="*/ 338 w 510"/>
                <a:gd name="T27" fmla="*/ 62 h 420"/>
                <a:gd name="T28" fmla="*/ 394 w 510"/>
                <a:gd name="T29" fmla="*/ 73 h 420"/>
                <a:gd name="T30" fmla="*/ 442 w 510"/>
                <a:gd name="T31" fmla="*/ 56 h 420"/>
                <a:gd name="T32" fmla="*/ 467 w 510"/>
                <a:gd name="T33" fmla="*/ 73 h 420"/>
                <a:gd name="T34" fmla="*/ 491 w 510"/>
                <a:gd name="T35" fmla="*/ 73 h 420"/>
                <a:gd name="T36" fmla="*/ 442 w 510"/>
                <a:gd name="T37" fmla="*/ 160 h 420"/>
                <a:gd name="T38" fmla="*/ 377 w 510"/>
                <a:gd name="T39" fmla="*/ 160 h 420"/>
                <a:gd name="T40" fmla="*/ 346 w 510"/>
                <a:gd name="T41" fmla="*/ 197 h 420"/>
                <a:gd name="T42" fmla="*/ 304 w 510"/>
                <a:gd name="T43" fmla="*/ 186 h 420"/>
                <a:gd name="T44" fmla="*/ 283 w 510"/>
                <a:gd name="T45" fmla="*/ 197 h 420"/>
                <a:gd name="T46" fmla="*/ 283 w 510"/>
                <a:gd name="T47" fmla="*/ 249 h 420"/>
                <a:gd name="T48" fmla="*/ 266 w 510"/>
                <a:gd name="T49" fmla="*/ 267 h 420"/>
                <a:gd name="T50" fmla="*/ 232 w 510"/>
                <a:gd name="T51" fmla="*/ 274 h 420"/>
                <a:gd name="T52" fmla="*/ 241 w 510"/>
                <a:gd name="T53" fmla="*/ 303 h 420"/>
                <a:gd name="T54" fmla="*/ 224 w 510"/>
                <a:gd name="T55" fmla="*/ 317 h 420"/>
                <a:gd name="T56" fmla="*/ 0 w 510"/>
                <a:gd name="T57" fmla="*/ 106 h 4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0"/>
                <a:gd name="T88" fmla="*/ 0 h 420"/>
                <a:gd name="T89" fmla="*/ 510 w 510"/>
                <a:gd name="T90" fmla="*/ 420 h 4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0" h="420">
                  <a:moveTo>
                    <a:pt x="0" y="139"/>
                  </a:moveTo>
                  <a:lnTo>
                    <a:pt x="24" y="115"/>
                  </a:lnTo>
                  <a:lnTo>
                    <a:pt x="41" y="73"/>
                  </a:lnTo>
                  <a:lnTo>
                    <a:pt x="58" y="73"/>
                  </a:lnTo>
                  <a:lnTo>
                    <a:pt x="65" y="24"/>
                  </a:lnTo>
                  <a:lnTo>
                    <a:pt x="93" y="24"/>
                  </a:lnTo>
                  <a:lnTo>
                    <a:pt x="110" y="0"/>
                  </a:lnTo>
                  <a:lnTo>
                    <a:pt x="141" y="15"/>
                  </a:lnTo>
                  <a:lnTo>
                    <a:pt x="223" y="15"/>
                  </a:lnTo>
                  <a:lnTo>
                    <a:pt x="233" y="24"/>
                  </a:lnTo>
                  <a:lnTo>
                    <a:pt x="241" y="24"/>
                  </a:lnTo>
                  <a:lnTo>
                    <a:pt x="250" y="24"/>
                  </a:lnTo>
                  <a:lnTo>
                    <a:pt x="268" y="48"/>
                  </a:lnTo>
                  <a:lnTo>
                    <a:pt x="350" y="82"/>
                  </a:lnTo>
                  <a:lnTo>
                    <a:pt x="409" y="96"/>
                  </a:lnTo>
                  <a:lnTo>
                    <a:pt x="457" y="73"/>
                  </a:lnTo>
                  <a:lnTo>
                    <a:pt x="485" y="96"/>
                  </a:lnTo>
                  <a:lnTo>
                    <a:pt x="509" y="96"/>
                  </a:lnTo>
                  <a:lnTo>
                    <a:pt x="457" y="211"/>
                  </a:lnTo>
                  <a:lnTo>
                    <a:pt x="391" y="211"/>
                  </a:lnTo>
                  <a:lnTo>
                    <a:pt x="358" y="260"/>
                  </a:lnTo>
                  <a:lnTo>
                    <a:pt x="316" y="246"/>
                  </a:lnTo>
                  <a:lnTo>
                    <a:pt x="292" y="260"/>
                  </a:lnTo>
                  <a:lnTo>
                    <a:pt x="292" y="328"/>
                  </a:lnTo>
                  <a:lnTo>
                    <a:pt x="275" y="352"/>
                  </a:lnTo>
                  <a:lnTo>
                    <a:pt x="241" y="361"/>
                  </a:lnTo>
                  <a:lnTo>
                    <a:pt x="250" y="399"/>
                  </a:lnTo>
                  <a:lnTo>
                    <a:pt x="233" y="419"/>
                  </a:lnTo>
                  <a:lnTo>
                    <a:pt x="0" y="139"/>
                  </a:lnTo>
                </a:path>
              </a:pathLst>
            </a:custGeom>
            <a:solidFill>
              <a:srgbClr val="00CC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66" name="Freeform 31">
              <a:extLst>
                <a:ext uri="{FF2B5EF4-FFF2-40B4-BE49-F238E27FC236}">
                  <a16:creationId xmlns:a16="http://schemas.microsoft.com/office/drawing/2014/main" id="{EB257C3B-3C5C-404C-8BAF-B6AB559009AA}"/>
                </a:ext>
              </a:extLst>
            </p:cNvPr>
            <p:cNvSpPr>
              <a:spLocks/>
            </p:cNvSpPr>
            <p:nvPr/>
          </p:nvSpPr>
          <p:spPr bwMode="auto">
            <a:xfrm>
              <a:off x="4169" y="2018"/>
              <a:ext cx="467" cy="407"/>
            </a:xfrm>
            <a:custGeom>
              <a:avLst/>
              <a:gdLst>
                <a:gd name="T0" fmla="*/ 270 w 471"/>
                <a:gd name="T1" fmla="*/ 207 h 445"/>
                <a:gd name="T2" fmla="*/ 229 w 471"/>
                <a:gd name="T3" fmla="*/ 163 h 445"/>
                <a:gd name="T4" fmla="*/ 222 w 471"/>
                <a:gd name="T5" fmla="*/ 151 h 445"/>
                <a:gd name="T6" fmla="*/ 212 w 471"/>
                <a:gd name="T7" fmla="*/ 163 h 445"/>
                <a:gd name="T8" fmla="*/ 264 w 471"/>
                <a:gd name="T9" fmla="*/ 240 h 445"/>
                <a:gd name="T10" fmla="*/ 302 w 471"/>
                <a:gd name="T11" fmla="*/ 270 h 445"/>
                <a:gd name="T12" fmla="*/ 302 w 471"/>
                <a:gd name="T13" fmla="*/ 287 h 445"/>
                <a:gd name="T14" fmla="*/ 309 w 471"/>
                <a:gd name="T15" fmla="*/ 270 h 445"/>
                <a:gd name="T16" fmla="*/ 336 w 471"/>
                <a:gd name="T17" fmla="*/ 287 h 445"/>
                <a:gd name="T18" fmla="*/ 360 w 471"/>
                <a:gd name="T19" fmla="*/ 277 h 445"/>
                <a:gd name="T20" fmla="*/ 384 w 471"/>
                <a:gd name="T21" fmla="*/ 287 h 445"/>
                <a:gd name="T22" fmla="*/ 378 w 471"/>
                <a:gd name="T23" fmla="*/ 302 h 445"/>
                <a:gd name="T24" fmla="*/ 416 w 471"/>
                <a:gd name="T25" fmla="*/ 270 h 445"/>
                <a:gd name="T26" fmla="*/ 440 w 471"/>
                <a:gd name="T27" fmla="*/ 287 h 445"/>
                <a:gd name="T28" fmla="*/ 440 w 471"/>
                <a:gd name="T29" fmla="*/ 295 h 445"/>
                <a:gd name="T30" fmla="*/ 458 w 471"/>
                <a:gd name="T31" fmla="*/ 302 h 445"/>
                <a:gd name="T32" fmla="*/ 395 w 471"/>
                <a:gd name="T33" fmla="*/ 339 h 445"/>
                <a:gd name="T34" fmla="*/ 229 w 471"/>
                <a:gd name="T35" fmla="*/ 339 h 445"/>
                <a:gd name="T36" fmla="*/ 194 w 471"/>
                <a:gd name="T37" fmla="*/ 339 h 445"/>
                <a:gd name="T38" fmla="*/ 194 w 471"/>
                <a:gd name="T39" fmla="*/ 195 h 445"/>
                <a:gd name="T40" fmla="*/ 187 w 471"/>
                <a:gd name="T41" fmla="*/ 195 h 445"/>
                <a:gd name="T42" fmla="*/ 180 w 471"/>
                <a:gd name="T43" fmla="*/ 213 h 445"/>
                <a:gd name="T44" fmla="*/ 156 w 471"/>
                <a:gd name="T45" fmla="*/ 207 h 445"/>
                <a:gd name="T46" fmla="*/ 149 w 471"/>
                <a:gd name="T47" fmla="*/ 195 h 445"/>
                <a:gd name="T48" fmla="*/ 42 w 471"/>
                <a:gd name="T49" fmla="*/ 144 h 445"/>
                <a:gd name="T50" fmla="*/ 0 w 471"/>
                <a:gd name="T51" fmla="*/ 107 h 445"/>
                <a:gd name="T52" fmla="*/ 34 w 471"/>
                <a:gd name="T53" fmla="*/ 89 h 445"/>
                <a:gd name="T54" fmla="*/ 17 w 471"/>
                <a:gd name="T55" fmla="*/ 70 h 445"/>
                <a:gd name="T56" fmla="*/ 17 w 471"/>
                <a:gd name="T57" fmla="*/ 56 h 445"/>
                <a:gd name="T58" fmla="*/ 51 w 471"/>
                <a:gd name="T59" fmla="*/ 37 h 445"/>
                <a:gd name="T60" fmla="*/ 66 w 471"/>
                <a:gd name="T61" fmla="*/ 44 h 445"/>
                <a:gd name="T62" fmla="*/ 97 w 471"/>
                <a:gd name="T63" fmla="*/ 18 h 445"/>
                <a:gd name="T64" fmla="*/ 114 w 471"/>
                <a:gd name="T65" fmla="*/ 37 h 445"/>
                <a:gd name="T66" fmla="*/ 131 w 471"/>
                <a:gd name="T67" fmla="*/ 25 h 445"/>
                <a:gd name="T68" fmla="*/ 131 w 471"/>
                <a:gd name="T69" fmla="*/ 18 h 445"/>
                <a:gd name="T70" fmla="*/ 149 w 471"/>
                <a:gd name="T71" fmla="*/ 0 h 445"/>
                <a:gd name="T72" fmla="*/ 173 w 471"/>
                <a:gd name="T73" fmla="*/ 8 h 445"/>
                <a:gd name="T74" fmla="*/ 253 w 471"/>
                <a:gd name="T75" fmla="*/ 56 h 445"/>
                <a:gd name="T76" fmla="*/ 309 w 471"/>
                <a:gd name="T77" fmla="*/ 89 h 445"/>
                <a:gd name="T78" fmla="*/ 287 w 471"/>
                <a:gd name="T79" fmla="*/ 107 h 445"/>
                <a:gd name="T80" fmla="*/ 264 w 471"/>
                <a:gd name="T81" fmla="*/ 151 h 445"/>
                <a:gd name="T82" fmla="*/ 295 w 471"/>
                <a:gd name="T83" fmla="*/ 177 h 445"/>
                <a:gd name="T84" fmla="*/ 295 w 471"/>
                <a:gd name="T85" fmla="*/ 195 h 445"/>
                <a:gd name="T86" fmla="*/ 270 w 471"/>
                <a:gd name="T87" fmla="*/ 207 h 4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445"/>
                <a:gd name="T134" fmla="*/ 471 w 471"/>
                <a:gd name="T135" fmla="*/ 445 h 44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445">
                  <a:moveTo>
                    <a:pt x="276" y="270"/>
                  </a:moveTo>
                  <a:lnTo>
                    <a:pt x="235" y="213"/>
                  </a:lnTo>
                  <a:lnTo>
                    <a:pt x="228" y="197"/>
                  </a:lnTo>
                  <a:lnTo>
                    <a:pt x="218" y="213"/>
                  </a:lnTo>
                  <a:lnTo>
                    <a:pt x="270" y="313"/>
                  </a:lnTo>
                  <a:lnTo>
                    <a:pt x="311" y="352"/>
                  </a:lnTo>
                  <a:lnTo>
                    <a:pt x="311" y="375"/>
                  </a:lnTo>
                  <a:lnTo>
                    <a:pt x="318" y="352"/>
                  </a:lnTo>
                  <a:lnTo>
                    <a:pt x="345" y="375"/>
                  </a:lnTo>
                  <a:lnTo>
                    <a:pt x="369" y="362"/>
                  </a:lnTo>
                  <a:lnTo>
                    <a:pt x="393" y="375"/>
                  </a:lnTo>
                  <a:lnTo>
                    <a:pt x="387" y="395"/>
                  </a:lnTo>
                  <a:lnTo>
                    <a:pt x="428" y="352"/>
                  </a:lnTo>
                  <a:lnTo>
                    <a:pt x="452" y="375"/>
                  </a:lnTo>
                  <a:lnTo>
                    <a:pt x="452" y="386"/>
                  </a:lnTo>
                  <a:lnTo>
                    <a:pt x="470" y="395"/>
                  </a:lnTo>
                  <a:lnTo>
                    <a:pt x="404" y="444"/>
                  </a:lnTo>
                  <a:lnTo>
                    <a:pt x="235" y="444"/>
                  </a:lnTo>
                  <a:lnTo>
                    <a:pt x="200" y="444"/>
                  </a:lnTo>
                  <a:lnTo>
                    <a:pt x="200" y="255"/>
                  </a:lnTo>
                  <a:lnTo>
                    <a:pt x="193" y="255"/>
                  </a:lnTo>
                  <a:lnTo>
                    <a:pt x="186" y="279"/>
                  </a:lnTo>
                  <a:lnTo>
                    <a:pt x="159" y="270"/>
                  </a:lnTo>
                  <a:lnTo>
                    <a:pt x="152" y="255"/>
                  </a:lnTo>
                  <a:lnTo>
                    <a:pt x="42" y="188"/>
                  </a:lnTo>
                  <a:lnTo>
                    <a:pt x="0" y="140"/>
                  </a:lnTo>
                  <a:lnTo>
                    <a:pt x="34" y="116"/>
                  </a:lnTo>
                  <a:lnTo>
                    <a:pt x="17" y="91"/>
                  </a:lnTo>
                  <a:lnTo>
                    <a:pt x="17" y="73"/>
                  </a:lnTo>
                  <a:lnTo>
                    <a:pt x="51" y="49"/>
                  </a:lnTo>
                  <a:lnTo>
                    <a:pt x="69" y="58"/>
                  </a:lnTo>
                  <a:lnTo>
                    <a:pt x="100" y="24"/>
                  </a:lnTo>
                  <a:lnTo>
                    <a:pt x="117" y="49"/>
                  </a:lnTo>
                  <a:lnTo>
                    <a:pt x="134" y="33"/>
                  </a:lnTo>
                  <a:lnTo>
                    <a:pt x="134" y="24"/>
                  </a:lnTo>
                  <a:lnTo>
                    <a:pt x="152" y="0"/>
                  </a:lnTo>
                  <a:lnTo>
                    <a:pt x="176" y="11"/>
                  </a:lnTo>
                  <a:lnTo>
                    <a:pt x="259" y="73"/>
                  </a:lnTo>
                  <a:lnTo>
                    <a:pt x="318" y="116"/>
                  </a:lnTo>
                  <a:lnTo>
                    <a:pt x="293" y="140"/>
                  </a:lnTo>
                  <a:lnTo>
                    <a:pt x="270" y="197"/>
                  </a:lnTo>
                  <a:lnTo>
                    <a:pt x="304" y="231"/>
                  </a:lnTo>
                  <a:lnTo>
                    <a:pt x="304" y="255"/>
                  </a:lnTo>
                  <a:lnTo>
                    <a:pt x="276" y="270"/>
                  </a:lnTo>
                </a:path>
              </a:pathLst>
            </a:custGeom>
            <a:solidFill>
              <a:srgbClr val="FF99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67" name="Freeform 32">
              <a:extLst>
                <a:ext uri="{FF2B5EF4-FFF2-40B4-BE49-F238E27FC236}">
                  <a16:creationId xmlns:a16="http://schemas.microsoft.com/office/drawing/2014/main" id="{8E7644A6-69AC-4E78-802C-2ABD2762A46D}"/>
                </a:ext>
              </a:extLst>
            </p:cNvPr>
            <p:cNvSpPr>
              <a:spLocks/>
            </p:cNvSpPr>
            <p:nvPr/>
          </p:nvSpPr>
          <p:spPr bwMode="auto">
            <a:xfrm>
              <a:off x="3262" y="2125"/>
              <a:ext cx="340" cy="300"/>
            </a:xfrm>
            <a:custGeom>
              <a:avLst/>
              <a:gdLst>
                <a:gd name="T0" fmla="*/ 326 w 343"/>
                <a:gd name="T1" fmla="*/ 250 h 328"/>
                <a:gd name="T2" fmla="*/ 194 w 343"/>
                <a:gd name="T3" fmla="*/ 241 h 328"/>
                <a:gd name="T4" fmla="*/ 115 w 343"/>
                <a:gd name="T5" fmla="*/ 250 h 328"/>
                <a:gd name="T6" fmla="*/ 97 w 343"/>
                <a:gd name="T7" fmla="*/ 212 h 328"/>
                <a:gd name="T8" fmla="*/ 49 w 343"/>
                <a:gd name="T9" fmla="*/ 180 h 328"/>
                <a:gd name="T10" fmla="*/ 18 w 343"/>
                <a:gd name="T11" fmla="*/ 123 h 328"/>
                <a:gd name="T12" fmla="*/ 0 w 343"/>
                <a:gd name="T13" fmla="*/ 80 h 328"/>
                <a:gd name="T14" fmla="*/ 18 w 343"/>
                <a:gd name="T15" fmla="*/ 54 h 328"/>
                <a:gd name="T16" fmla="*/ 18 w 343"/>
                <a:gd name="T17" fmla="*/ 36 h 328"/>
                <a:gd name="T18" fmla="*/ 104 w 343"/>
                <a:gd name="T19" fmla="*/ 18 h 328"/>
                <a:gd name="T20" fmla="*/ 177 w 343"/>
                <a:gd name="T21" fmla="*/ 0 h 328"/>
                <a:gd name="T22" fmla="*/ 194 w 343"/>
                <a:gd name="T23" fmla="*/ 0 h 328"/>
                <a:gd name="T24" fmla="*/ 212 w 343"/>
                <a:gd name="T25" fmla="*/ 0 h 328"/>
                <a:gd name="T26" fmla="*/ 277 w 343"/>
                <a:gd name="T27" fmla="*/ 10 h 328"/>
                <a:gd name="T28" fmla="*/ 270 w 343"/>
                <a:gd name="T29" fmla="*/ 36 h 328"/>
                <a:gd name="T30" fmla="*/ 260 w 343"/>
                <a:gd name="T31" fmla="*/ 36 h 328"/>
                <a:gd name="T32" fmla="*/ 270 w 343"/>
                <a:gd name="T33" fmla="*/ 54 h 328"/>
                <a:gd name="T34" fmla="*/ 260 w 343"/>
                <a:gd name="T35" fmla="*/ 88 h 328"/>
                <a:gd name="T36" fmla="*/ 242 w 343"/>
                <a:gd name="T37" fmla="*/ 105 h 328"/>
                <a:gd name="T38" fmla="*/ 260 w 343"/>
                <a:gd name="T39" fmla="*/ 162 h 328"/>
                <a:gd name="T40" fmla="*/ 333 w 343"/>
                <a:gd name="T41" fmla="*/ 241 h 328"/>
                <a:gd name="T42" fmla="*/ 326 w 343"/>
                <a:gd name="T43" fmla="*/ 250 h 3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3"/>
                <a:gd name="T67" fmla="*/ 0 h 328"/>
                <a:gd name="T68" fmla="*/ 343 w 343"/>
                <a:gd name="T69" fmla="*/ 328 h 3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3" h="328">
                  <a:moveTo>
                    <a:pt x="335" y="327"/>
                  </a:moveTo>
                  <a:lnTo>
                    <a:pt x="200" y="316"/>
                  </a:lnTo>
                  <a:lnTo>
                    <a:pt x="118" y="327"/>
                  </a:lnTo>
                  <a:lnTo>
                    <a:pt x="100" y="278"/>
                  </a:lnTo>
                  <a:lnTo>
                    <a:pt x="49" y="235"/>
                  </a:lnTo>
                  <a:lnTo>
                    <a:pt x="18" y="162"/>
                  </a:lnTo>
                  <a:lnTo>
                    <a:pt x="0" y="105"/>
                  </a:lnTo>
                  <a:lnTo>
                    <a:pt x="18" y="71"/>
                  </a:lnTo>
                  <a:lnTo>
                    <a:pt x="18" y="47"/>
                  </a:lnTo>
                  <a:lnTo>
                    <a:pt x="107" y="24"/>
                  </a:lnTo>
                  <a:lnTo>
                    <a:pt x="183" y="0"/>
                  </a:lnTo>
                  <a:lnTo>
                    <a:pt x="200" y="0"/>
                  </a:lnTo>
                  <a:lnTo>
                    <a:pt x="218" y="0"/>
                  </a:lnTo>
                  <a:lnTo>
                    <a:pt x="283" y="13"/>
                  </a:lnTo>
                  <a:lnTo>
                    <a:pt x="276" y="47"/>
                  </a:lnTo>
                  <a:lnTo>
                    <a:pt x="266" y="47"/>
                  </a:lnTo>
                  <a:lnTo>
                    <a:pt x="276" y="71"/>
                  </a:lnTo>
                  <a:lnTo>
                    <a:pt x="266" y="115"/>
                  </a:lnTo>
                  <a:lnTo>
                    <a:pt x="248" y="138"/>
                  </a:lnTo>
                  <a:lnTo>
                    <a:pt x="266" y="211"/>
                  </a:lnTo>
                  <a:lnTo>
                    <a:pt x="342" y="316"/>
                  </a:lnTo>
                  <a:lnTo>
                    <a:pt x="335" y="327"/>
                  </a:lnTo>
                </a:path>
              </a:pathLst>
            </a:custGeom>
            <a:solidFill>
              <a:srgbClr val="00FF99"/>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68" name="Freeform 33">
              <a:extLst>
                <a:ext uri="{FF2B5EF4-FFF2-40B4-BE49-F238E27FC236}">
                  <a16:creationId xmlns:a16="http://schemas.microsoft.com/office/drawing/2014/main" id="{F7D30B22-FE10-4338-B2F0-72BCBD4D4A16}"/>
                </a:ext>
              </a:extLst>
            </p:cNvPr>
            <p:cNvSpPr>
              <a:spLocks/>
            </p:cNvSpPr>
            <p:nvPr/>
          </p:nvSpPr>
          <p:spPr bwMode="auto">
            <a:xfrm>
              <a:off x="4808" y="1209"/>
              <a:ext cx="289" cy="339"/>
            </a:xfrm>
            <a:custGeom>
              <a:avLst/>
              <a:gdLst>
                <a:gd name="T0" fmla="*/ 156 w 293"/>
                <a:gd name="T1" fmla="*/ 0 h 371"/>
                <a:gd name="T2" fmla="*/ 156 w 293"/>
                <a:gd name="T3" fmla="*/ 20 h 371"/>
                <a:gd name="T4" fmla="*/ 139 w 293"/>
                <a:gd name="T5" fmla="*/ 8 h 371"/>
                <a:gd name="T6" fmla="*/ 139 w 293"/>
                <a:gd name="T7" fmla="*/ 20 h 371"/>
                <a:gd name="T8" fmla="*/ 132 w 293"/>
                <a:gd name="T9" fmla="*/ 20 h 371"/>
                <a:gd name="T10" fmla="*/ 121 w 293"/>
                <a:gd name="T11" fmla="*/ 30 h 371"/>
                <a:gd name="T12" fmla="*/ 150 w 293"/>
                <a:gd name="T13" fmla="*/ 20 h 371"/>
                <a:gd name="T14" fmla="*/ 163 w 293"/>
                <a:gd name="T15" fmla="*/ 61 h 371"/>
                <a:gd name="T16" fmla="*/ 180 w 293"/>
                <a:gd name="T17" fmla="*/ 74 h 371"/>
                <a:gd name="T18" fmla="*/ 190 w 293"/>
                <a:gd name="T19" fmla="*/ 74 h 371"/>
                <a:gd name="T20" fmla="*/ 190 w 293"/>
                <a:gd name="T21" fmla="*/ 83 h 371"/>
                <a:gd name="T22" fmla="*/ 180 w 293"/>
                <a:gd name="T23" fmla="*/ 83 h 371"/>
                <a:gd name="T24" fmla="*/ 173 w 293"/>
                <a:gd name="T25" fmla="*/ 83 h 371"/>
                <a:gd name="T26" fmla="*/ 197 w 293"/>
                <a:gd name="T27" fmla="*/ 127 h 371"/>
                <a:gd name="T28" fmla="*/ 190 w 293"/>
                <a:gd name="T29" fmla="*/ 105 h 371"/>
                <a:gd name="T30" fmla="*/ 203 w 293"/>
                <a:gd name="T31" fmla="*/ 105 h 371"/>
                <a:gd name="T32" fmla="*/ 197 w 293"/>
                <a:gd name="T33" fmla="*/ 74 h 371"/>
                <a:gd name="T34" fmla="*/ 203 w 293"/>
                <a:gd name="T35" fmla="*/ 83 h 371"/>
                <a:gd name="T36" fmla="*/ 203 w 293"/>
                <a:gd name="T37" fmla="*/ 127 h 371"/>
                <a:gd name="T38" fmla="*/ 238 w 293"/>
                <a:gd name="T39" fmla="*/ 188 h 371"/>
                <a:gd name="T40" fmla="*/ 238 w 293"/>
                <a:gd name="T41" fmla="*/ 210 h 371"/>
                <a:gd name="T42" fmla="*/ 288 w 293"/>
                <a:gd name="T43" fmla="*/ 338 h 371"/>
                <a:gd name="T44" fmla="*/ 278 w 293"/>
                <a:gd name="T45" fmla="*/ 338 h 371"/>
                <a:gd name="T46" fmla="*/ 254 w 293"/>
                <a:gd name="T47" fmla="*/ 330 h 371"/>
                <a:gd name="T48" fmla="*/ 238 w 293"/>
                <a:gd name="T49" fmla="*/ 307 h 371"/>
                <a:gd name="T50" fmla="*/ 248 w 293"/>
                <a:gd name="T51" fmla="*/ 277 h 371"/>
                <a:gd name="T52" fmla="*/ 220 w 293"/>
                <a:gd name="T53" fmla="*/ 245 h 371"/>
                <a:gd name="T54" fmla="*/ 220 w 293"/>
                <a:gd name="T55" fmla="*/ 210 h 371"/>
                <a:gd name="T56" fmla="*/ 197 w 293"/>
                <a:gd name="T57" fmla="*/ 210 h 371"/>
                <a:gd name="T58" fmla="*/ 197 w 293"/>
                <a:gd name="T59" fmla="*/ 188 h 371"/>
                <a:gd name="T60" fmla="*/ 173 w 293"/>
                <a:gd name="T61" fmla="*/ 158 h 371"/>
                <a:gd name="T62" fmla="*/ 150 w 293"/>
                <a:gd name="T63" fmla="*/ 135 h 371"/>
                <a:gd name="T64" fmla="*/ 132 w 293"/>
                <a:gd name="T65" fmla="*/ 149 h 371"/>
                <a:gd name="T66" fmla="*/ 115 w 293"/>
                <a:gd name="T67" fmla="*/ 135 h 371"/>
                <a:gd name="T68" fmla="*/ 92 w 293"/>
                <a:gd name="T69" fmla="*/ 105 h 371"/>
                <a:gd name="T70" fmla="*/ 92 w 293"/>
                <a:gd name="T71" fmla="*/ 83 h 371"/>
                <a:gd name="T72" fmla="*/ 0 w 293"/>
                <a:gd name="T73" fmla="*/ 0 h 371"/>
                <a:gd name="T74" fmla="*/ 156 w 293"/>
                <a:gd name="T75" fmla="*/ 0 h 3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3"/>
                <a:gd name="T115" fmla="*/ 0 h 371"/>
                <a:gd name="T116" fmla="*/ 293 w 293"/>
                <a:gd name="T117" fmla="*/ 371 h 3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3" h="371">
                  <a:moveTo>
                    <a:pt x="158" y="0"/>
                  </a:moveTo>
                  <a:lnTo>
                    <a:pt x="158" y="22"/>
                  </a:lnTo>
                  <a:lnTo>
                    <a:pt x="141" y="9"/>
                  </a:lnTo>
                  <a:lnTo>
                    <a:pt x="141" y="22"/>
                  </a:lnTo>
                  <a:lnTo>
                    <a:pt x="134" y="22"/>
                  </a:lnTo>
                  <a:lnTo>
                    <a:pt x="123" y="33"/>
                  </a:lnTo>
                  <a:lnTo>
                    <a:pt x="152" y="22"/>
                  </a:lnTo>
                  <a:lnTo>
                    <a:pt x="165" y="67"/>
                  </a:lnTo>
                  <a:lnTo>
                    <a:pt x="182" y="81"/>
                  </a:lnTo>
                  <a:lnTo>
                    <a:pt x="193" y="81"/>
                  </a:lnTo>
                  <a:lnTo>
                    <a:pt x="193" y="91"/>
                  </a:lnTo>
                  <a:lnTo>
                    <a:pt x="182" y="91"/>
                  </a:lnTo>
                  <a:lnTo>
                    <a:pt x="175" y="91"/>
                  </a:lnTo>
                  <a:lnTo>
                    <a:pt x="200" y="139"/>
                  </a:lnTo>
                  <a:lnTo>
                    <a:pt x="193" y="115"/>
                  </a:lnTo>
                  <a:lnTo>
                    <a:pt x="206" y="115"/>
                  </a:lnTo>
                  <a:lnTo>
                    <a:pt x="200" y="81"/>
                  </a:lnTo>
                  <a:lnTo>
                    <a:pt x="206" y="91"/>
                  </a:lnTo>
                  <a:lnTo>
                    <a:pt x="206" y="139"/>
                  </a:lnTo>
                  <a:lnTo>
                    <a:pt x="241" y="206"/>
                  </a:lnTo>
                  <a:lnTo>
                    <a:pt x="241" y="230"/>
                  </a:lnTo>
                  <a:lnTo>
                    <a:pt x="292" y="370"/>
                  </a:lnTo>
                  <a:lnTo>
                    <a:pt x="282" y="370"/>
                  </a:lnTo>
                  <a:lnTo>
                    <a:pt x="258" y="361"/>
                  </a:lnTo>
                  <a:lnTo>
                    <a:pt x="241" y="336"/>
                  </a:lnTo>
                  <a:lnTo>
                    <a:pt x="251" y="303"/>
                  </a:lnTo>
                  <a:lnTo>
                    <a:pt x="223" y="268"/>
                  </a:lnTo>
                  <a:lnTo>
                    <a:pt x="223" y="230"/>
                  </a:lnTo>
                  <a:lnTo>
                    <a:pt x="200" y="230"/>
                  </a:lnTo>
                  <a:lnTo>
                    <a:pt x="200" y="206"/>
                  </a:lnTo>
                  <a:lnTo>
                    <a:pt x="175" y="173"/>
                  </a:lnTo>
                  <a:lnTo>
                    <a:pt x="152" y="148"/>
                  </a:lnTo>
                  <a:lnTo>
                    <a:pt x="134" y="163"/>
                  </a:lnTo>
                  <a:lnTo>
                    <a:pt x="117" y="148"/>
                  </a:lnTo>
                  <a:lnTo>
                    <a:pt x="93" y="115"/>
                  </a:lnTo>
                  <a:lnTo>
                    <a:pt x="93" y="91"/>
                  </a:lnTo>
                  <a:lnTo>
                    <a:pt x="0" y="0"/>
                  </a:lnTo>
                  <a:lnTo>
                    <a:pt x="158" y="0"/>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69" name="Freeform 34">
              <a:extLst>
                <a:ext uri="{FF2B5EF4-FFF2-40B4-BE49-F238E27FC236}">
                  <a16:creationId xmlns:a16="http://schemas.microsoft.com/office/drawing/2014/main" id="{CD8642D7-0546-4B89-AD23-0E8F6A00659D}"/>
                </a:ext>
              </a:extLst>
            </p:cNvPr>
            <p:cNvSpPr>
              <a:spLocks/>
            </p:cNvSpPr>
            <p:nvPr/>
          </p:nvSpPr>
          <p:spPr bwMode="auto">
            <a:xfrm>
              <a:off x="5038" y="1209"/>
              <a:ext cx="59" cy="223"/>
            </a:xfrm>
            <a:custGeom>
              <a:avLst/>
              <a:gdLst>
                <a:gd name="T0" fmla="*/ 25 w 60"/>
                <a:gd name="T1" fmla="*/ 83 h 244"/>
                <a:gd name="T2" fmla="*/ 8 w 60"/>
                <a:gd name="T3" fmla="*/ 73 h 244"/>
                <a:gd name="T4" fmla="*/ 0 w 60"/>
                <a:gd name="T5" fmla="*/ 0 h 244"/>
                <a:gd name="T6" fmla="*/ 8 w 60"/>
                <a:gd name="T7" fmla="*/ 0 h 244"/>
                <a:gd name="T8" fmla="*/ 17 w 60"/>
                <a:gd name="T9" fmla="*/ 20 h 244"/>
                <a:gd name="T10" fmla="*/ 58 w 60"/>
                <a:gd name="T11" fmla="*/ 222 h 244"/>
                <a:gd name="T12" fmla="*/ 30 w 60"/>
                <a:gd name="T13" fmla="*/ 169 h 244"/>
                <a:gd name="T14" fmla="*/ 25 w 60"/>
                <a:gd name="T15" fmla="*/ 83 h 244"/>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244"/>
                <a:gd name="T26" fmla="*/ 60 w 60"/>
                <a:gd name="T27" fmla="*/ 244 h 2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244">
                  <a:moveTo>
                    <a:pt x="25" y="91"/>
                  </a:moveTo>
                  <a:lnTo>
                    <a:pt x="8" y="80"/>
                  </a:lnTo>
                  <a:lnTo>
                    <a:pt x="0" y="0"/>
                  </a:lnTo>
                  <a:lnTo>
                    <a:pt x="8" y="0"/>
                  </a:lnTo>
                  <a:lnTo>
                    <a:pt x="17" y="22"/>
                  </a:lnTo>
                  <a:lnTo>
                    <a:pt x="59" y="243"/>
                  </a:lnTo>
                  <a:lnTo>
                    <a:pt x="31" y="185"/>
                  </a:lnTo>
                  <a:lnTo>
                    <a:pt x="25" y="91"/>
                  </a:lnTo>
                </a:path>
              </a:pathLst>
            </a:custGeom>
            <a:solidFill>
              <a:srgbClr val="618FFD">
                <a:lumMod val="75000"/>
              </a:srgb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defRPr/>
              </a:pPr>
              <a:endParaRPr lang="en-US" sz="2800" kern="0" dirty="0">
                <a:solidFill>
                  <a:srgbClr val="000000"/>
                </a:solidFill>
                <a:latin typeface="Times New Roman" panose="02020603050405020304" pitchFamily="18" charset="0"/>
              </a:endParaRPr>
            </a:p>
          </p:txBody>
        </p:sp>
        <p:sp>
          <p:nvSpPr>
            <p:cNvPr id="270" name="Freeform 35">
              <a:extLst>
                <a:ext uri="{FF2B5EF4-FFF2-40B4-BE49-F238E27FC236}">
                  <a16:creationId xmlns:a16="http://schemas.microsoft.com/office/drawing/2014/main" id="{527EE913-0C94-4D1E-953E-45C9B7408DBD}"/>
                </a:ext>
              </a:extLst>
            </p:cNvPr>
            <p:cNvSpPr>
              <a:spLocks/>
            </p:cNvSpPr>
            <p:nvPr/>
          </p:nvSpPr>
          <p:spPr bwMode="auto">
            <a:xfrm>
              <a:off x="4981" y="1209"/>
              <a:ext cx="49" cy="44"/>
            </a:xfrm>
            <a:custGeom>
              <a:avLst/>
              <a:gdLst>
                <a:gd name="T0" fmla="*/ 7 w 50"/>
                <a:gd name="T1" fmla="*/ 26 h 48"/>
                <a:gd name="T2" fmla="*/ 7 w 50"/>
                <a:gd name="T3" fmla="*/ 17 h 48"/>
                <a:gd name="T4" fmla="*/ 18 w 50"/>
                <a:gd name="T5" fmla="*/ 6 h 48"/>
                <a:gd name="T6" fmla="*/ 0 w 50"/>
                <a:gd name="T7" fmla="*/ 0 h 48"/>
                <a:gd name="T8" fmla="*/ 46 w 50"/>
                <a:gd name="T9" fmla="*/ 0 h 48"/>
                <a:gd name="T10" fmla="*/ 46 w 50"/>
                <a:gd name="T11" fmla="*/ 26 h 48"/>
                <a:gd name="T12" fmla="*/ 29 w 50"/>
                <a:gd name="T13" fmla="*/ 36 h 48"/>
                <a:gd name="T14" fmla="*/ 18 w 50"/>
                <a:gd name="T15" fmla="*/ 17 h 48"/>
                <a:gd name="T16" fmla="*/ 7 w 50"/>
                <a:gd name="T17" fmla="*/ 26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48"/>
                <a:gd name="T29" fmla="*/ 50 w 5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48">
                  <a:moveTo>
                    <a:pt x="7" y="33"/>
                  </a:moveTo>
                  <a:lnTo>
                    <a:pt x="7" y="22"/>
                  </a:lnTo>
                  <a:lnTo>
                    <a:pt x="18" y="9"/>
                  </a:lnTo>
                  <a:lnTo>
                    <a:pt x="0" y="0"/>
                  </a:lnTo>
                  <a:lnTo>
                    <a:pt x="49" y="0"/>
                  </a:lnTo>
                  <a:lnTo>
                    <a:pt x="49" y="33"/>
                  </a:lnTo>
                  <a:lnTo>
                    <a:pt x="32" y="47"/>
                  </a:lnTo>
                  <a:lnTo>
                    <a:pt x="18" y="22"/>
                  </a:lnTo>
                  <a:lnTo>
                    <a:pt x="7" y="33"/>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71" name="Freeform 36">
              <a:extLst>
                <a:ext uri="{FF2B5EF4-FFF2-40B4-BE49-F238E27FC236}">
                  <a16:creationId xmlns:a16="http://schemas.microsoft.com/office/drawing/2014/main" id="{28F06321-36C9-4113-B219-4B81A520A753}"/>
                </a:ext>
              </a:extLst>
            </p:cNvPr>
            <p:cNvSpPr>
              <a:spLocks/>
            </p:cNvSpPr>
            <p:nvPr/>
          </p:nvSpPr>
          <p:spPr bwMode="auto">
            <a:xfrm>
              <a:off x="5123" y="1763"/>
              <a:ext cx="157" cy="415"/>
            </a:xfrm>
            <a:custGeom>
              <a:avLst/>
              <a:gdLst>
                <a:gd name="T0" fmla="*/ 24 w 159"/>
                <a:gd name="T1" fmla="*/ 406 h 454"/>
                <a:gd name="T2" fmla="*/ 24 w 159"/>
                <a:gd name="T3" fmla="*/ 384 h 454"/>
                <a:gd name="T4" fmla="*/ 40 w 159"/>
                <a:gd name="T5" fmla="*/ 392 h 454"/>
                <a:gd name="T6" fmla="*/ 57 w 159"/>
                <a:gd name="T7" fmla="*/ 384 h 454"/>
                <a:gd name="T8" fmla="*/ 82 w 159"/>
                <a:gd name="T9" fmla="*/ 362 h 454"/>
                <a:gd name="T10" fmla="*/ 92 w 159"/>
                <a:gd name="T11" fmla="*/ 362 h 454"/>
                <a:gd name="T12" fmla="*/ 121 w 159"/>
                <a:gd name="T13" fmla="*/ 354 h 454"/>
                <a:gd name="T14" fmla="*/ 156 w 159"/>
                <a:gd name="T15" fmla="*/ 128 h 454"/>
                <a:gd name="T16" fmla="*/ 121 w 159"/>
                <a:gd name="T17" fmla="*/ 0 h 454"/>
                <a:gd name="T18" fmla="*/ 139 w 159"/>
                <a:gd name="T19" fmla="*/ 22 h 454"/>
                <a:gd name="T20" fmla="*/ 156 w 159"/>
                <a:gd name="T21" fmla="*/ 128 h 454"/>
                <a:gd name="T22" fmla="*/ 121 w 159"/>
                <a:gd name="T23" fmla="*/ 374 h 454"/>
                <a:gd name="T24" fmla="*/ 121 w 159"/>
                <a:gd name="T25" fmla="*/ 384 h 454"/>
                <a:gd name="T26" fmla="*/ 92 w 159"/>
                <a:gd name="T27" fmla="*/ 384 h 454"/>
                <a:gd name="T28" fmla="*/ 0 w 159"/>
                <a:gd name="T29" fmla="*/ 414 h 454"/>
                <a:gd name="T30" fmla="*/ 0 w 159"/>
                <a:gd name="T31" fmla="*/ 406 h 454"/>
                <a:gd name="T32" fmla="*/ 24 w 159"/>
                <a:gd name="T33" fmla="*/ 406 h 4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9"/>
                <a:gd name="T52" fmla="*/ 0 h 454"/>
                <a:gd name="T53" fmla="*/ 159 w 159"/>
                <a:gd name="T54" fmla="*/ 454 h 4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9" h="454">
                  <a:moveTo>
                    <a:pt x="24" y="444"/>
                  </a:moveTo>
                  <a:lnTo>
                    <a:pt x="24" y="420"/>
                  </a:lnTo>
                  <a:lnTo>
                    <a:pt x="41" y="429"/>
                  </a:lnTo>
                  <a:lnTo>
                    <a:pt x="58" y="420"/>
                  </a:lnTo>
                  <a:lnTo>
                    <a:pt x="83" y="396"/>
                  </a:lnTo>
                  <a:lnTo>
                    <a:pt x="93" y="396"/>
                  </a:lnTo>
                  <a:lnTo>
                    <a:pt x="123" y="387"/>
                  </a:lnTo>
                  <a:lnTo>
                    <a:pt x="158" y="140"/>
                  </a:lnTo>
                  <a:lnTo>
                    <a:pt x="123" y="0"/>
                  </a:lnTo>
                  <a:lnTo>
                    <a:pt x="141" y="24"/>
                  </a:lnTo>
                  <a:lnTo>
                    <a:pt x="158" y="140"/>
                  </a:lnTo>
                  <a:lnTo>
                    <a:pt x="123" y="409"/>
                  </a:lnTo>
                  <a:lnTo>
                    <a:pt x="123" y="420"/>
                  </a:lnTo>
                  <a:lnTo>
                    <a:pt x="93" y="420"/>
                  </a:lnTo>
                  <a:lnTo>
                    <a:pt x="0" y="453"/>
                  </a:lnTo>
                  <a:lnTo>
                    <a:pt x="0" y="444"/>
                  </a:lnTo>
                  <a:lnTo>
                    <a:pt x="24" y="444"/>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72" name="Freeform 37">
              <a:extLst>
                <a:ext uri="{FF2B5EF4-FFF2-40B4-BE49-F238E27FC236}">
                  <a16:creationId xmlns:a16="http://schemas.microsoft.com/office/drawing/2014/main" id="{0F4BCA9C-6FA8-43F4-8D19-119A48A862F4}"/>
                </a:ext>
              </a:extLst>
            </p:cNvPr>
            <p:cNvSpPr>
              <a:spLocks/>
            </p:cNvSpPr>
            <p:nvPr/>
          </p:nvSpPr>
          <p:spPr bwMode="auto">
            <a:xfrm>
              <a:off x="4981" y="1614"/>
              <a:ext cx="167" cy="286"/>
            </a:xfrm>
            <a:custGeom>
              <a:avLst/>
              <a:gdLst>
                <a:gd name="T0" fmla="*/ 7 w 169"/>
                <a:gd name="T1" fmla="*/ 61 h 313"/>
                <a:gd name="T2" fmla="*/ 48 w 169"/>
                <a:gd name="T3" fmla="*/ 43 h 313"/>
                <a:gd name="T4" fmla="*/ 48 w 169"/>
                <a:gd name="T5" fmla="*/ 61 h 313"/>
                <a:gd name="T6" fmla="*/ 66 w 169"/>
                <a:gd name="T7" fmla="*/ 61 h 313"/>
                <a:gd name="T8" fmla="*/ 83 w 169"/>
                <a:gd name="T9" fmla="*/ 83 h 313"/>
                <a:gd name="T10" fmla="*/ 83 w 169"/>
                <a:gd name="T11" fmla="*/ 61 h 313"/>
                <a:gd name="T12" fmla="*/ 66 w 169"/>
                <a:gd name="T13" fmla="*/ 61 h 313"/>
                <a:gd name="T14" fmla="*/ 48 w 169"/>
                <a:gd name="T15" fmla="*/ 43 h 313"/>
                <a:gd name="T16" fmla="*/ 66 w 169"/>
                <a:gd name="T17" fmla="*/ 30 h 313"/>
                <a:gd name="T18" fmla="*/ 83 w 169"/>
                <a:gd name="T19" fmla="*/ 43 h 313"/>
                <a:gd name="T20" fmla="*/ 107 w 169"/>
                <a:gd name="T21" fmla="*/ 43 h 313"/>
                <a:gd name="T22" fmla="*/ 75 w 169"/>
                <a:gd name="T23" fmla="*/ 22 h 313"/>
                <a:gd name="T24" fmla="*/ 83 w 169"/>
                <a:gd name="T25" fmla="*/ 22 h 313"/>
                <a:gd name="T26" fmla="*/ 83 w 169"/>
                <a:gd name="T27" fmla="*/ 0 h 313"/>
                <a:gd name="T28" fmla="*/ 117 w 169"/>
                <a:gd name="T29" fmla="*/ 22 h 313"/>
                <a:gd name="T30" fmla="*/ 107 w 169"/>
                <a:gd name="T31" fmla="*/ 22 h 313"/>
                <a:gd name="T32" fmla="*/ 125 w 169"/>
                <a:gd name="T33" fmla="*/ 43 h 313"/>
                <a:gd name="T34" fmla="*/ 141 w 169"/>
                <a:gd name="T35" fmla="*/ 75 h 313"/>
                <a:gd name="T36" fmla="*/ 141 w 169"/>
                <a:gd name="T37" fmla="*/ 96 h 313"/>
                <a:gd name="T38" fmla="*/ 166 w 169"/>
                <a:gd name="T39" fmla="*/ 128 h 313"/>
                <a:gd name="T40" fmla="*/ 148 w 169"/>
                <a:gd name="T41" fmla="*/ 149 h 313"/>
                <a:gd name="T42" fmla="*/ 166 w 169"/>
                <a:gd name="T43" fmla="*/ 201 h 313"/>
                <a:gd name="T44" fmla="*/ 148 w 169"/>
                <a:gd name="T45" fmla="*/ 210 h 313"/>
                <a:gd name="T46" fmla="*/ 141 w 169"/>
                <a:gd name="T47" fmla="*/ 193 h 313"/>
                <a:gd name="T48" fmla="*/ 125 w 169"/>
                <a:gd name="T49" fmla="*/ 210 h 313"/>
                <a:gd name="T50" fmla="*/ 148 w 169"/>
                <a:gd name="T51" fmla="*/ 254 h 313"/>
                <a:gd name="T52" fmla="*/ 125 w 169"/>
                <a:gd name="T53" fmla="*/ 277 h 313"/>
                <a:gd name="T54" fmla="*/ 125 w 169"/>
                <a:gd name="T55" fmla="*/ 285 h 313"/>
                <a:gd name="T56" fmla="*/ 83 w 169"/>
                <a:gd name="T57" fmla="*/ 285 h 313"/>
                <a:gd name="T58" fmla="*/ 100 w 169"/>
                <a:gd name="T59" fmla="*/ 277 h 313"/>
                <a:gd name="T60" fmla="*/ 100 w 169"/>
                <a:gd name="T61" fmla="*/ 262 h 313"/>
                <a:gd name="T62" fmla="*/ 83 w 169"/>
                <a:gd name="T63" fmla="*/ 277 h 313"/>
                <a:gd name="T64" fmla="*/ 83 w 169"/>
                <a:gd name="T65" fmla="*/ 254 h 313"/>
                <a:gd name="T66" fmla="*/ 66 w 169"/>
                <a:gd name="T67" fmla="*/ 254 h 313"/>
                <a:gd name="T68" fmla="*/ 48 w 169"/>
                <a:gd name="T69" fmla="*/ 224 h 313"/>
                <a:gd name="T70" fmla="*/ 0 w 169"/>
                <a:gd name="T71" fmla="*/ 224 h 313"/>
                <a:gd name="T72" fmla="*/ 7 w 169"/>
                <a:gd name="T73" fmla="*/ 61 h 3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9"/>
                <a:gd name="T112" fmla="*/ 0 h 313"/>
                <a:gd name="T113" fmla="*/ 169 w 169"/>
                <a:gd name="T114" fmla="*/ 313 h 3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9" h="313">
                  <a:moveTo>
                    <a:pt x="7" y="67"/>
                  </a:moveTo>
                  <a:lnTo>
                    <a:pt x="49" y="47"/>
                  </a:lnTo>
                  <a:lnTo>
                    <a:pt x="49" y="67"/>
                  </a:lnTo>
                  <a:lnTo>
                    <a:pt x="67" y="67"/>
                  </a:lnTo>
                  <a:lnTo>
                    <a:pt x="84" y="91"/>
                  </a:lnTo>
                  <a:lnTo>
                    <a:pt x="84" y="67"/>
                  </a:lnTo>
                  <a:lnTo>
                    <a:pt x="67" y="67"/>
                  </a:lnTo>
                  <a:lnTo>
                    <a:pt x="49" y="47"/>
                  </a:lnTo>
                  <a:lnTo>
                    <a:pt x="67" y="33"/>
                  </a:lnTo>
                  <a:lnTo>
                    <a:pt x="84" y="47"/>
                  </a:lnTo>
                  <a:lnTo>
                    <a:pt x="108" y="47"/>
                  </a:lnTo>
                  <a:lnTo>
                    <a:pt x="76" y="24"/>
                  </a:lnTo>
                  <a:lnTo>
                    <a:pt x="84" y="24"/>
                  </a:lnTo>
                  <a:lnTo>
                    <a:pt x="84" y="0"/>
                  </a:lnTo>
                  <a:lnTo>
                    <a:pt x="118" y="24"/>
                  </a:lnTo>
                  <a:lnTo>
                    <a:pt x="108" y="24"/>
                  </a:lnTo>
                  <a:lnTo>
                    <a:pt x="126" y="47"/>
                  </a:lnTo>
                  <a:lnTo>
                    <a:pt x="143" y="82"/>
                  </a:lnTo>
                  <a:lnTo>
                    <a:pt x="143" y="105"/>
                  </a:lnTo>
                  <a:lnTo>
                    <a:pt x="168" y="140"/>
                  </a:lnTo>
                  <a:lnTo>
                    <a:pt x="150" y="163"/>
                  </a:lnTo>
                  <a:lnTo>
                    <a:pt x="168" y="220"/>
                  </a:lnTo>
                  <a:lnTo>
                    <a:pt x="150" y="230"/>
                  </a:lnTo>
                  <a:lnTo>
                    <a:pt x="143" y="211"/>
                  </a:lnTo>
                  <a:lnTo>
                    <a:pt x="126" y="230"/>
                  </a:lnTo>
                  <a:lnTo>
                    <a:pt x="150" y="278"/>
                  </a:lnTo>
                  <a:lnTo>
                    <a:pt x="126" y="303"/>
                  </a:lnTo>
                  <a:lnTo>
                    <a:pt x="126" y="312"/>
                  </a:lnTo>
                  <a:lnTo>
                    <a:pt x="84" y="312"/>
                  </a:lnTo>
                  <a:lnTo>
                    <a:pt x="101" y="303"/>
                  </a:lnTo>
                  <a:lnTo>
                    <a:pt x="101" y="287"/>
                  </a:lnTo>
                  <a:lnTo>
                    <a:pt x="84" y="303"/>
                  </a:lnTo>
                  <a:lnTo>
                    <a:pt x="84" y="278"/>
                  </a:lnTo>
                  <a:lnTo>
                    <a:pt x="67" y="278"/>
                  </a:lnTo>
                  <a:lnTo>
                    <a:pt x="49" y="245"/>
                  </a:lnTo>
                  <a:lnTo>
                    <a:pt x="0" y="245"/>
                  </a:lnTo>
                  <a:lnTo>
                    <a:pt x="7" y="67"/>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73" name="Freeform 38">
              <a:extLst>
                <a:ext uri="{FF2B5EF4-FFF2-40B4-BE49-F238E27FC236}">
                  <a16:creationId xmlns:a16="http://schemas.microsoft.com/office/drawing/2014/main" id="{9EB0C947-3E48-4B06-85BC-EC4B754F83B6}"/>
                </a:ext>
              </a:extLst>
            </p:cNvPr>
            <p:cNvSpPr>
              <a:spLocks/>
            </p:cNvSpPr>
            <p:nvPr/>
          </p:nvSpPr>
          <p:spPr bwMode="auto">
            <a:xfrm>
              <a:off x="5116" y="1441"/>
              <a:ext cx="128" cy="310"/>
            </a:xfrm>
            <a:custGeom>
              <a:avLst/>
              <a:gdLst>
                <a:gd name="T0" fmla="*/ 88 w 130"/>
                <a:gd name="T1" fmla="*/ 234 h 339"/>
                <a:gd name="T2" fmla="*/ 70 w 130"/>
                <a:gd name="T3" fmla="*/ 202 h 339"/>
                <a:gd name="T4" fmla="*/ 47 w 130"/>
                <a:gd name="T5" fmla="*/ 180 h 339"/>
                <a:gd name="T6" fmla="*/ 39 w 130"/>
                <a:gd name="T7" fmla="*/ 119 h 339"/>
                <a:gd name="T8" fmla="*/ 23 w 130"/>
                <a:gd name="T9" fmla="*/ 127 h 339"/>
                <a:gd name="T10" fmla="*/ 13 w 130"/>
                <a:gd name="T11" fmla="*/ 127 h 339"/>
                <a:gd name="T12" fmla="*/ 0 w 130"/>
                <a:gd name="T13" fmla="*/ 0 h 339"/>
                <a:gd name="T14" fmla="*/ 127 w 130"/>
                <a:gd name="T15" fmla="*/ 309 h 339"/>
                <a:gd name="T16" fmla="*/ 97 w 130"/>
                <a:gd name="T17" fmla="*/ 269 h 339"/>
                <a:gd name="T18" fmla="*/ 88 w 130"/>
                <a:gd name="T19" fmla="*/ 234 h 3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339"/>
                <a:gd name="T32" fmla="*/ 130 w 130"/>
                <a:gd name="T33" fmla="*/ 339 h 3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339">
                  <a:moveTo>
                    <a:pt x="89" y="256"/>
                  </a:moveTo>
                  <a:lnTo>
                    <a:pt x="71" y="221"/>
                  </a:lnTo>
                  <a:lnTo>
                    <a:pt x="48" y="197"/>
                  </a:lnTo>
                  <a:lnTo>
                    <a:pt x="40" y="130"/>
                  </a:lnTo>
                  <a:lnTo>
                    <a:pt x="23" y="139"/>
                  </a:lnTo>
                  <a:lnTo>
                    <a:pt x="13" y="139"/>
                  </a:lnTo>
                  <a:lnTo>
                    <a:pt x="0" y="0"/>
                  </a:lnTo>
                  <a:lnTo>
                    <a:pt x="129" y="338"/>
                  </a:lnTo>
                  <a:lnTo>
                    <a:pt x="99" y="294"/>
                  </a:lnTo>
                  <a:lnTo>
                    <a:pt x="89" y="256"/>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74" name="Freeform 39">
              <a:extLst>
                <a:ext uri="{FF2B5EF4-FFF2-40B4-BE49-F238E27FC236}">
                  <a16:creationId xmlns:a16="http://schemas.microsoft.com/office/drawing/2014/main" id="{317CE582-B5B6-4B87-93D4-5E228F2B3FED}"/>
                </a:ext>
              </a:extLst>
            </p:cNvPr>
            <p:cNvSpPr>
              <a:spLocks/>
            </p:cNvSpPr>
            <p:nvPr/>
          </p:nvSpPr>
          <p:spPr bwMode="auto">
            <a:xfrm>
              <a:off x="5138" y="1643"/>
              <a:ext cx="59" cy="91"/>
            </a:xfrm>
            <a:custGeom>
              <a:avLst/>
              <a:gdLst>
                <a:gd name="T0" fmla="*/ 0 w 60"/>
                <a:gd name="T1" fmla="*/ 0 h 99"/>
                <a:gd name="T2" fmla="*/ 32 w 60"/>
                <a:gd name="T3" fmla="*/ 12 h 99"/>
                <a:gd name="T4" fmla="*/ 32 w 60"/>
                <a:gd name="T5" fmla="*/ 27 h 99"/>
                <a:gd name="T6" fmla="*/ 39 w 60"/>
                <a:gd name="T7" fmla="*/ 18 h 99"/>
                <a:gd name="T8" fmla="*/ 39 w 60"/>
                <a:gd name="T9" fmla="*/ 27 h 99"/>
                <a:gd name="T10" fmla="*/ 56 w 60"/>
                <a:gd name="T11" fmla="*/ 58 h 99"/>
                <a:gd name="T12" fmla="*/ 39 w 60"/>
                <a:gd name="T13" fmla="*/ 46 h 99"/>
                <a:gd name="T14" fmla="*/ 56 w 60"/>
                <a:gd name="T15" fmla="*/ 64 h 99"/>
                <a:gd name="T16" fmla="*/ 56 w 60"/>
                <a:gd name="T17" fmla="*/ 76 h 99"/>
                <a:gd name="T18" fmla="*/ 39 w 60"/>
                <a:gd name="T19" fmla="*/ 64 h 99"/>
                <a:gd name="T20" fmla="*/ 0 w 60"/>
                <a:gd name="T21" fmla="*/ 0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99"/>
                <a:gd name="T35" fmla="*/ 60 w 60"/>
                <a:gd name="T36" fmla="*/ 99 h 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99">
                  <a:moveTo>
                    <a:pt x="0" y="0"/>
                  </a:moveTo>
                  <a:lnTo>
                    <a:pt x="35" y="15"/>
                  </a:lnTo>
                  <a:lnTo>
                    <a:pt x="35" y="35"/>
                  </a:lnTo>
                  <a:lnTo>
                    <a:pt x="42" y="24"/>
                  </a:lnTo>
                  <a:lnTo>
                    <a:pt x="42" y="35"/>
                  </a:lnTo>
                  <a:lnTo>
                    <a:pt x="59" y="74"/>
                  </a:lnTo>
                  <a:lnTo>
                    <a:pt x="42" y="59"/>
                  </a:lnTo>
                  <a:lnTo>
                    <a:pt x="59" y="83"/>
                  </a:lnTo>
                  <a:lnTo>
                    <a:pt x="59" y="98"/>
                  </a:lnTo>
                  <a:lnTo>
                    <a:pt x="42" y="83"/>
                  </a:lnTo>
                  <a:lnTo>
                    <a:pt x="0" y="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75" name="Freeform 40">
              <a:extLst>
                <a:ext uri="{FF2B5EF4-FFF2-40B4-BE49-F238E27FC236}">
                  <a16:creationId xmlns:a16="http://schemas.microsoft.com/office/drawing/2014/main" id="{EEDE0437-0627-4FB3-B5F2-DCDD1374BCFC}"/>
                </a:ext>
              </a:extLst>
            </p:cNvPr>
            <p:cNvSpPr>
              <a:spLocks/>
            </p:cNvSpPr>
            <p:nvPr/>
          </p:nvSpPr>
          <p:spPr bwMode="auto">
            <a:xfrm>
              <a:off x="2507" y="1583"/>
              <a:ext cx="243" cy="369"/>
            </a:xfrm>
            <a:custGeom>
              <a:avLst/>
              <a:gdLst>
                <a:gd name="T0" fmla="*/ 66 w 247"/>
                <a:gd name="T1" fmla="*/ 77 h 404"/>
                <a:gd name="T2" fmla="*/ 39 w 247"/>
                <a:gd name="T3" fmla="*/ 77 h 404"/>
                <a:gd name="T4" fmla="*/ 49 w 247"/>
                <a:gd name="T5" fmla="*/ 95 h 404"/>
                <a:gd name="T6" fmla="*/ 56 w 247"/>
                <a:gd name="T7" fmla="*/ 107 h 404"/>
                <a:gd name="T8" fmla="*/ 32 w 247"/>
                <a:gd name="T9" fmla="*/ 95 h 404"/>
                <a:gd name="T10" fmla="*/ 27 w 247"/>
                <a:gd name="T11" fmla="*/ 113 h 404"/>
                <a:gd name="T12" fmla="*/ 17 w 247"/>
                <a:gd name="T13" fmla="*/ 113 h 404"/>
                <a:gd name="T14" fmla="*/ 10 w 247"/>
                <a:gd name="T15" fmla="*/ 107 h 404"/>
                <a:gd name="T16" fmla="*/ 0 w 247"/>
                <a:gd name="T17" fmla="*/ 113 h 404"/>
                <a:gd name="T18" fmla="*/ 17 w 247"/>
                <a:gd name="T19" fmla="*/ 169 h 404"/>
                <a:gd name="T20" fmla="*/ 39 w 247"/>
                <a:gd name="T21" fmla="*/ 175 h 404"/>
                <a:gd name="T22" fmla="*/ 83 w 247"/>
                <a:gd name="T23" fmla="*/ 187 h 404"/>
                <a:gd name="T24" fmla="*/ 83 w 247"/>
                <a:gd name="T25" fmla="*/ 202 h 404"/>
                <a:gd name="T26" fmla="*/ 151 w 247"/>
                <a:gd name="T27" fmla="*/ 257 h 404"/>
                <a:gd name="T28" fmla="*/ 160 w 247"/>
                <a:gd name="T29" fmla="*/ 307 h 404"/>
                <a:gd name="T30" fmla="*/ 223 w 247"/>
                <a:gd name="T31" fmla="*/ 307 h 404"/>
                <a:gd name="T32" fmla="*/ 234 w 247"/>
                <a:gd name="T33" fmla="*/ 63 h 404"/>
                <a:gd name="T34" fmla="*/ 234 w 247"/>
                <a:gd name="T35" fmla="*/ 8 h 404"/>
                <a:gd name="T36" fmla="*/ 146 w 247"/>
                <a:gd name="T37" fmla="*/ 0 h 404"/>
                <a:gd name="T38" fmla="*/ 146 w 247"/>
                <a:gd name="T39" fmla="*/ 15 h 404"/>
                <a:gd name="T40" fmla="*/ 90 w 247"/>
                <a:gd name="T41" fmla="*/ 15 h 404"/>
                <a:gd name="T42" fmla="*/ 49 w 247"/>
                <a:gd name="T43" fmla="*/ 26 h 404"/>
                <a:gd name="T44" fmla="*/ 66 w 247"/>
                <a:gd name="T45" fmla="*/ 77 h 4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7"/>
                <a:gd name="T70" fmla="*/ 0 h 404"/>
                <a:gd name="T71" fmla="*/ 247 w 247"/>
                <a:gd name="T72" fmla="*/ 404 h 4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7" h="404">
                  <a:moveTo>
                    <a:pt x="69" y="101"/>
                  </a:moveTo>
                  <a:lnTo>
                    <a:pt x="42" y="101"/>
                  </a:lnTo>
                  <a:lnTo>
                    <a:pt x="52" y="125"/>
                  </a:lnTo>
                  <a:lnTo>
                    <a:pt x="59" y="140"/>
                  </a:lnTo>
                  <a:lnTo>
                    <a:pt x="35" y="125"/>
                  </a:lnTo>
                  <a:lnTo>
                    <a:pt x="27" y="149"/>
                  </a:lnTo>
                  <a:lnTo>
                    <a:pt x="17" y="149"/>
                  </a:lnTo>
                  <a:lnTo>
                    <a:pt x="10" y="140"/>
                  </a:lnTo>
                  <a:lnTo>
                    <a:pt x="0" y="149"/>
                  </a:lnTo>
                  <a:lnTo>
                    <a:pt x="17" y="221"/>
                  </a:lnTo>
                  <a:lnTo>
                    <a:pt x="42" y="230"/>
                  </a:lnTo>
                  <a:lnTo>
                    <a:pt x="86" y="245"/>
                  </a:lnTo>
                  <a:lnTo>
                    <a:pt x="86" y="265"/>
                  </a:lnTo>
                  <a:lnTo>
                    <a:pt x="159" y="337"/>
                  </a:lnTo>
                  <a:lnTo>
                    <a:pt x="169" y="403"/>
                  </a:lnTo>
                  <a:lnTo>
                    <a:pt x="235" y="403"/>
                  </a:lnTo>
                  <a:lnTo>
                    <a:pt x="246" y="82"/>
                  </a:lnTo>
                  <a:lnTo>
                    <a:pt x="246" y="11"/>
                  </a:lnTo>
                  <a:lnTo>
                    <a:pt x="152" y="0"/>
                  </a:lnTo>
                  <a:lnTo>
                    <a:pt x="152" y="20"/>
                  </a:lnTo>
                  <a:lnTo>
                    <a:pt x="94" y="20"/>
                  </a:lnTo>
                  <a:lnTo>
                    <a:pt x="52" y="34"/>
                  </a:lnTo>
                  <a:lnTo>
                    <a:pt x="69" y="101"/>
                  </a:lnTo>
                </a:path>
              </a:pathLst>
            </a:custGeom>
            <a:solidFill>
              <a:srgbClr val="FFCCFF"/>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76" name="Freeform 41">
              <a:extLst>
                <a:ext uri="{FF2B5EF4-FFF2-40B4-BE49-F238E27FC236}">
                  <a16:creationId xmlns:a16="http://schemas.microsoft.com/office/drawing/2014/main" id="{416FD628-C4CC-4B13-A32A-E00A29E9C592}"/>
                </a:ext>
              </a:extLst>
            </p:cNvPr>
            <p:cNvSpPr>
              <a:spLocks/>
            </p:cNvSpPr>
            <p:nvPr/>
          </p:nvSpPr>
          <p:spPr bwMode="auto">
            <a:xfrm>
              <a:off x="2383" y="1547"/>
              <a:ext cx="193" cy="240"/>
            </a:xfrm>
            <a:custGeom>
              <a:avLst/>
              <a:gdLst>
                <a:gd name="T0" fmla="*/ 190 w 194"/>
                <a:gd name="T1" fmla="*/ 107 h 262"/>
                <a:gd name="T2" fmla="*/ 163 w 194"/>
                <a:gd name="T3" fmla="*/ 107 h 262"/>
                <a:gd name="T4" fmla="*/ 173 w 194"/>
                <a:gd name="T5" fmla="*/ 125 h 262"/>
                <a:gd name="T6" fmla="*/ 180 w 194"/>
                <a:gd name="T7" fmla="*/ 137 h 262"/>
                <a:gd name="T8" fmla="*/ 156 w 194"/>
                <a:gd name="T9" fmla="*/ 125 h 262"/>
                <a:gd name="T10" fmla="*/ 148 w 194"/>
                <a:gd name="T11" fmla="*/ 145 h 262"/>
                <a:gd name="T12" fmla="*/ 138 w 194"/>
                <a:gd name="T13" fmla="*/ 145 h 262"/>
                <a:gd name="T14" fmla="*/ 131 w 194"/>
                <a:gd name="T15" fmla="*/ 137 h 262"/>
                <a:gd name="T16" fmla="*/ 121 w 194"/>
                <a:gd name="T17" fmla="*/ 145 h 262"/>
                <a:gd name="T18" fmla="*/ 138 w 194"/>
                <a:gd name="T19" fmla="*/ 201 h 262"/>
                <a:gd name="T20" fmla="*/ 131 w 194"/>
                <a:gd name="T21" fmla="*/ 182 h 262"/>
                <a:gd name="T22" fmla="*/ 121 w 194"/>
                <a:gd name="T23" fmla="*/ 182 h 262"/>
                <a:gd name="T24" fmla="*/ 114 w 194"/>
                <a:gd name="T25" fmla="*/ 171 h 262"/>
                <a:gd name="T26" fmla="*/ 104 w 194"/>
                <a:gd name="T27" fmla="*/ 182 h 262"/>
                <a:gd name="T28" fmla="*/ 97 w 194"/>
                <a:gd name="T29" fmla="*/ 171 h 262"/>
                <a:gd name="T30" fmla="*/ 41 w 194"/>
                <a:gd name="T31" fmla="*/ 137 h 262"/>
                <a:gd name="T32" fmla="*/ 24 w 194"/>
                <a:gd name="T33" fmla="*/ 137 h 262"/>
                <a:gd name="T34" fmla="*/ 17 w 194"/>
                <a:gd name="T35" fmla="*/ 125 h 262"/>
                <a:gd name="T36" fmla="*/ 0 w 194"/>
                <a:gd name="T37" fmla="*/ 125 h 262"/>
                <a:gd name="T38" fmla="*/ 7 w 194"/>
                <a:gd name="T39" fmla="*/ 12 h 262"/>
                <a:gd name="T40" fmla="*/ 114 w 194"/>
                <a:gd name="T41" fmla="*/ 18 h 262"/>
                <a:gd name="T42" fmla="*/ 131 w 194"/>
                <a:gd name="T43" fmla="*/ 0 h 262"/>
                <a:gd name="T44" fmla="*/ 163 w 194"/>
                <a:gd name="T45" fmla="*/ 38 h 262"/>
                <a:gd name="T46" fmla="*/ 156 w 194"/>
                <a:gd name="T47" fmla="*/ 56 h 262"/>
                <a:gd name="T48" fmla="*/ 173 w 194"/>
                <a:gd name="T49" fmla="*/ 56 h 262"/>
                <a:gd name="T50" fmla="*/ 190 w 194"/>
                <a:gd name="T51" fmla="*/ 107 h 2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4"/>
                <a:gd name="T79" fmla="*/ 0 h 262"/>
                <a:gd name="T80" fmla="*/ 194 w 194"/>
                <a:gd name="T81" fmla="*/ 262 h 2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4" h="262">
                  <a:moveTo>
                    <a:pt x="193" y="140"/>
                  </a:moveTo>
                  <a:lnTo>
                    <a:pt x="166" y="140"/>
                  </a:lnTo>
                  <a:lnTo>
                    <a:pt x="176" y="164"/>
                  </a:lnTo>
                  <a:lnTo>
                    <a:pt x="183" y="179"/>
                  </a:lnTo>
                  <a:lnTo>
                    <a:pt x="159" y="164"/>
                  </a:lnTo>
                  <a:lnTo>
                    <a:pt x="151" y="188"/>
                  </a:lnTo>
                  <a:lnTo>
                    <a:pt x="141" y="188"/>
                  </a:lnTo>
                  <a:lnTo>
                    <a:pt x="134" y="179"/>
                  </a:lnTo>
                  <a:lnTo>
                    <a:pt x="124" y="188"/>
                  </a:lnTo>
                  <a:lnTo>
                    <a:pt x="141" y="261"/>
                  </a:lnTo>
                  <a:lnTo>
                    <a:pt x="134" y="237"/>
                  </a:lnTo>
                  <a:lnTo>
                    <a:pt x="124" y="237"/>
                  </a:lnTo>
                  <a:lnTo>
                    <a:pt x="117" y="223"/>
                  </a:lnTo>
                  <a:lnTo>
                    <a:pt x="107" y="237"/>
                  </a:lnTo>
                  <a:lnTo>
                    <a:pt x="100" y="223"/>
                  </a:lnTo>
                  <a:lnTo>
                    <a:pt x="41" y="179"/>
                  </a:lnTo>
                  <a:lnTo>
                    <a:pt x="24" y="179"/>
                  </a:lnTo>
                  <a:lnTo>
                    <a:pt x="17" y="164"/>
                  </a:lnTo>
                  <a:lnTo>
                    <a:pt x="0" y="164"/>
                  </a:lnTo>
                  <a:lnTo>
                    <a:pt x="7" y="15"/>
                  </a:lnTo>
                  <a:lnTo>
                    <a:pt x="117" y="24"/>
                  </a:lnTo>
                  <a:lnTo>
                    <a:pt x="134" y="0"/>
                  </a:lnTo>
                  <a:lnTo>
                    <a:pt x="166" y="49"/>
                  </a:lnTo>
                  <a:lnTo>
                    <a:pt x="159" y="73"/>
                  </a:lnTo>
                  <a:lnTo>
                    <a:pt x="176" y="73"/>
                  </a:lnTo>
                  <a:lnTo>
                    <a:pt x="193" y="140"/>
                  </a:lnTo>
                </a:path>
              </a:pathLst>
            </a:custGeom>
            <a:solidFill>
              <a:srgbClr val="FFCCFF"/>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77" name="Freeform 42">
              <a:extLst>
                <a:ext uri="{FF2B5EF4-FFF2-40B4-BE49-F238E27FC236}">
                  <a16:creationId xmlns:a16="http://schemas.microsoft.com/office/drawing/2014/main" id="{A76CEAB0-C012-46E6-8AE9-012F05242D5E}"/>
                </a:ext>
              </a:extLst>
            </p:cNvPr>
            <p:cNvSpPr>
              <a:spLocks/>
            </p:cNvSpPr>
            <p:nvPr/>
          </p:nvSpPr>
          <p:spPr bwMode="auto">
            <a:xfrm>
              <a:off x="3774" y="2168"/>
              <a:ext cx="297" cy="341"/>
            </a:xfrm>
            <a:custGeom>
              <a:avLst/>
              <a:gdLst>
                <a:gd name="T0" fmla="*/ 244 w 300"/>
                <a:gd name="T1" fmla="*/ 114 h 373"/>
                <a:gd name="T2" fmla="*/ 228 w 300"/>
                <a:gd name="T3" fmla="*/ 37 h 373"/>
                <a:gd name="T4" fmla="*/ 193 w 300"/>
                <a:gd name="T5" fmla="*/ 18 h 373"/>
                <a:gd name="T6" fmla="*/ 159 w 300"/>
                <a:gd name="T7" fmla="*/ 18 h 373"/>
                <a:gd name="T8" fmla="*/ 159 w 300"/>
                <a:gd name="T9" fmla="*/ 37 h 373"/>
                <a:gd name="T10" fmla="*/ 147 w 300"/>
                <a:gd name="T11" fmla="*/ 18 h 373"/>
                <a:gd name="T12" fmla="*/ 114 w 300"/>
                <a:gd name="T13" fmla="*/ 18 h 373"/>
                <a:gd name="T14" fmla="*/ 114 w 300"/>
                <a:gd name="T15" fmla="*/ 6 h 373"/>
                <a:gd name="T16" fmla="*/ 90 w 300"/>
                <a:gd name="T17" fmla="*/ 0 h 373"/>
                <a:gd name="T18" fmla="*/ 63 w 300"/>
                <a:gd name="T19" fmla="*/ 18 h 373"/>
                <a:gd name="T20" fmla="*/ 18 w 300"/>
                <a:gd name="T21" fmla="*/ 6 h 373"/>
                <a:gd name="T22" fmla="*/ 24 w 300"/>
                <a:gd name="T23" fmla="*/ 177 h 373"/>
                <a:gd name="T24" fmla="*/ 0 w 300"/>
                <a:gd name="T25" fmla="*/ 269 h 373"/>
                <a:gd name="T26" fmla="*/ 35 w 300"/>
                <a:gd name="T27" fmla="*/ 284 h 373"/>
                <a:gd name="T28" fmla="*/ 41 w 300"/>
                <a:gd name="T29" fmla="*/ 284 h 373"/>
                <a:gd name="T30" fmla="*/ 97 w 300"/>
                <a:gd name="T31" fmla="*/ 278 h 373"/>
                <a:gd name="T32" fmla="*/ 114 w 300"/>
                <a:gd name="T33" fmla="*/ 284 h 373"/>
                <a:gd name="T34" fmla="*/ 273 w 300"/>
                <a:gd name="T35" fmla="*/ 284 h 373"/>
                <a:gd name="T36" fmla="*/ 290 w 300"/>
                <a:gd name="T37" fmla="*/ 162 h 373"/>
                <a:gd name="T38" fmla="*/ 273 w 300"/>
                <a:gd name="T39" fmla="*/ 132 h 373"/>
                <a:gd name="T40" fmla="*/ 244 w 300"/>
                <a:gd name="T41" fmla="*/ 114 h 3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0"/>
                <a:gd name="T64" fmla="*/ 0 h 373"/>
                <a:gd name="T65" fmla="*/ 300 w 300"/>
                <a:gd name="T66" fmla="*/ 373 h 3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0" h="373">
                  <a:moveTo>
                    <a:pt x="251" y="150"/>
                  </a:moveTo>
                  <a:lnTo>
                    <a:pt x="234" y="49"/>
                  </a:lnTo>
                  <a:lnTo>
                    <a:pt x="199" y="24"/>
                  </a:lnTo>
                  <a:lnTo>
                    <a:pt x="165" y="24"/>
                  </a:lnTo>
                  <a:lnTo>
                    <a:pt x="165" y="49"/>
                  </a:lnTo>
                  <a:lnTo>
                    <a:pt x="151" y="24"/>
                  </a:lnTo>
                  <a:lnTo>
                    <a:pt x="117" y="24"/>
                  </a:lnTo>
                  <a:lnTo>
                    <a:pt x="117" y="9"/>
                  </a:lnTo>
                  <a:lnTo>
                    <a:pt x="93" y="0"/>
                  </a:lnTo>
                  <a:lnTo>
                    <a:pt x="66" y="24"/>
                  </a:lnTo>
                  <a:lnTo>
                    <a:pt x="18" y="9"/>
                  </a:lnTo>
                  <a:lnTo>
                    <a:pt x="24" y="232"/>
                  </a:lnTo>
                  <a:lnTo>
                    <a:pt x="0" y="352"/>
                  </a:lnTo>
                  <a:lnTo>
                    <a:pt x="35" y="372"/>
                  </a:lnTo>
                  <a:lnTo>
                    <a:pt x="41" y="372"/>
                  </a:lnTo>
                  <a:lnTo>
                    <a:pt x="100" y="363"/>
                  </a:lnTo>
                  <a:lnTo>
                    <a:pt x="117" y="372"/>
                  </a:lnTo>
                  <a:lnTo>
                    <a:pt x="282" y="372"/>
                  </a:lnTo>
                  <a:lnTo>
                    <a:pt x="299" y="212"/>
                  </a:lnTo>
                  <a:lnTo>
                    <a:pt x="282" y="173"/>
                  </a:lnTo>
                  <a:lnTo>
                    <a:pt x="251" y="150"/>
                  </a:lnTo>
                </a:path>
              </a:pathLst>
            </a:custGeom>
            <a:solidFill>
              <a:srgbClr val="FF99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78" name="Freeform 43">
              <a:extLst>
                <a:ext uri="{FF2B5EF4-FFF2-40B4-BE49-F238E27FC236}">
                  <a16:creationId xmlns:a16="http://schemas.microsoft.com/office/drawing/2014/main" id="{66A15BD3-705E-45B3-8019-B05A5919B55F}"/>
                </a:ext>
              </a:extLst>
            </p:cNvPr>
            <p:cNvSpPr>
              <a:spLocks/>
            </p:cNvSpPr>
            <p:nvPr/>
          </p:nvSpPr>
          <p:spPr bwMode="auto">
            <a:xfrm>
              <a:off x="3319" y="1431"/>
              <a:ext cx="176" cy="266"/>
            </a:xfrm>
            <a:custGeom>
              <a:avLst/>
              <a:gdLst>
                <a:gd name="T0" fmla="*/ 0 w 177"/>
                <a:gd name="T1" fmla="*/ 221 h 291"/>
                <a:gd name="T2" fmla="*/ 31 w 177"/>
                <a:gd name="T3" fmla="*/ 0 h 291"/>
                <a:gd name="T4" fmla="*/ 115 w 177"/>
                <a:gd name="T5" fmla="*/ 0 h 291"/>
                <a:gd name="T6" fmla="*/ 115 w 177"/>
                <a:gd name="T7" fmla="*/ 90 h 291"/>
                <a:gd name="T8" fmla="*/ 121 w 177"/>
                <a:gd name="T9" fmla="*/ 96 h 291"/>
                <a:gd name="T10" fmla="*/ 145 w 177"/>
                <a:gd name="T11" fmla="*/ 96 h 291"/>
                <a:gd name="T12" fmla="*/ 138 w 177"/>
                <a:gd name="T13" fmla="*/ 114 h 291"/>
                <a:gd name="T14" fmla="*/ 145 w 177"/>
                <a:gd name="T15" fmla="*/ 133 h 291"/>
                <a:gd name="T16" fmla="*/ 156 w 177"/>
                <a:gd name="T17" fmla="*/ 114 h 291"/>
                <a:gd name="T18" fmla="*/ 173 w 177"/>
                <a:gd name="T19" fmla="*/ 133 h 291"/>
                <a:gd name="T20" fmla="*/ 156 w 177"/>
                <a:gd name="T21" fmla="*/ 170 h 291"/>
                <a:gd name="T22" fmla="*/ 138 w 177"/>
                <a:gd name="T23" fmla="*/ 188 h 291"/>
                <a:gd name="T24" fmla="*/ 115 w 177"/>
                <a:gd name="T25" fmla="*/ 188 h 291"/>
                <a:gd name="T26" fmla="*/ 97 w 177"/>
                <a:gd name="T27" fmla="*/ 221 h 291"/>
                <a:gd name="T28" fmla="*/ 59 w 177"/>
                <a:gd name="T29" fmla="*/ 221 h 291"/>
                <a:gd name="T30" fmla="*/ 0 w 177"/>
                <a:gd name="T31" fmla="*/ 221 h 2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7"/>
                <a:gd name="T49" fmla="*/ 0 h 291"/>
                <a:gd name="T50" fmla="*/ 177 w 177"/>
                <a:gd name="T51" fmla="*/ 291 h 2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7" h="291">
                  <a:moveTo>
                    <a:pt x="0" y="290"/>
                  </a:moveTo>
                  <a:lnTo>
                    <a:pt x="31" y="0"/>
                  </a:lnTo>
                  <a:lnTo>
                    <a:pt x="118" y="0"/>
                  </a:lnTo>
                  <a:lnTo>
                    <a:pt x="118" y="117"/>
                  </a:lnTo>
                  <a:lnTo>
                    <a:pt x="124" y="126"/>
                  </a:lnTo>
                  <a:lnTo>
                    <a:pt x="148" y="126"/>
                  </a:lnTo>
                  <a:lnTo>
                    <a:pt x="141" y="150"/>
                  </a:lnTo>
                  <a:lnTo>
                    <a:pt x="148" y="175"/>
                  </a:lnTo>
                  <a:lnTo>
                    <a:pt x="159" y="150"/>
                  </a:lnTo>
                  <a:lnTo>
                    <a:pt x="176" y="175"/>
                  </a:lnTo>
                  <a:lnTo>
                    <a:pt x="159" y="222"/>
                  </a:lnTo>
                  <a:lnTo>
                    <a:pt x="141" y="246"/>
                  </a:lnTo>
                  <a:lnTo>
                    <a:pt x="118" y="246"/>
                  </a:lnTo>
                  <a:lnTo>
                    <a:pt x="100" y="290"/>
                  </a:lnTo>
                  <a:lnTo>
                    <a:pt x="59" y="290"/>
                  </a:lnTo>
                  <a:lnTo>
                    <a:pt x="0" y="290"/>
                  </a:lnTo>
                </a:path>
              </a:pathLst>
            </a:custGeom>
            <a:solidFill>
              <a:srgbClr val="618FFD">
                <a:lumMod val="75000"/>
              </a:srgbClr>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79" name="Freeform 44">
              <a:extLst>
                <a:ext uri="{FF2B5EF4-FFF2-40B4-BE49-F238E27FC236}">
                  <a16:creationId xmlns:a16="http://schemas.microsoft.com/office/drawing/2014/main" id="{7AE543B3-0937-48A1-B6CA-5BB17DF60938}"/>
                </a:ext>
              </a:extLst>
            </p:cNvPr>
            <p:cNvSpPr>
              <a:spLocks/>
            </p:cNvSpPr>
            <p:nvPr/>
          </p:nvSpPr>
          <p:spPr bwMode="auto">
            <a:xfrm>
              <a:off x="3972" y="1485"/>
              <a:ext cx="267" cy="342"/>
            </a:xfrm>
            <a:custGeom>
              <a:avLst/>
              <a:gdLst>
                <a:gd name="T0" fmla="*/ 220 w 270"/>
                <a:gd name="T1" fmla="*/ 90 h 374"/>
                <a:gd name="T2" fmla="*/ 194 w 270"/>
                <a:gd name="T3" fmla="*/ 70 h 374"/>
                <a:gd name="T4" fmla="*/ 171 w 270"/>
                <a:gd name="T5" fmla="*/ 70 h 374"/>
                <a:gd name="T6" fmla="*/ 153 w 270"/>
                <a:gd name="T7" fmla="*/ 37 h 374"/>
                <a:gd name="T8" fmla="*/ 114 w 270"/>
                <a:gd name="T9" fmla="*/ 25 h 374"/>
                <a:gd name="T10" fmla="*/ 107 w 270"/>
                <a:gd name="T11" fmla="*/ 18 h 374"/>
                <a:gd name="T12" fmla="*/ 73 w 270"/>
                <a:gd name="T13" fmla="*/ 0 h 374"/>
                <a:gd name="T14" fmla="*/ 0 w 270"/>
                <a:gd name="T15" fmla="*/ 177 h 374"/>
                <a:gd name="T16" fmla="*/ 42 w 270"/>
                <a:gd name="T17" fmla="*/ 196 h 374"/>
                <a:gd name="T18" fmla="*/ 56 w 270"/>
                <a:gd name="T19" fmla="*/ 251 h 374"/>
                <a:gd name="T20" fmla="*/ 97 w 270"/>
                <a:gd name="T21" fmla="*/ 285 h 374"/>
                <a:gd name="T22" fmla="*/ 194 w 270"/>
                <a:gd name="T23" fmla="*/ 215 h 374"/>
                <a:gd name="T24" fmla="*/ 220 w 270"/>
                <a:gd name="T25" fmla="*/ 215 h 374"/>
                <a:gd name="T26" fmla="*/ 233 w 270"/>
                <a:gd name="T27" fmla="*/ 196 h 374"/>
                <a:gd name="T28" fmla="*/ 260 w 270"/>
                <a:gd name="T29" fmla="*/ 208 h 374"/>
                <a:gd name="T30" fmla="*/ 260 w 270"/>
                <a:gd name="T31" fmla="*/ 144 h 374"/>
                <a:gd name="T32" fmla="*/ 242 w 270"/>
                <a:gd name="T33" fmla="*/ 126 h 374"/>
                <a:gd name="T34" fmla="*/ 225 w 270"/>
                <a:gd name="T35" fmla="*/ 90 h 374"/>
                <a:gd name="T36" fmla="*/ 220 w 270"/>
                <a:gd name="T37" fmla="*/ 90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0"/>
                <a:gd name="T58" fmla="*/ 0 h 374"/>
                <a:gd name="T59" fmla="*/ 270 w 270"/>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0" h="374">
                  <a:moveTo>
                    <a:pt x="227" y="117"/>
                  </a:moveTo>
                  <a:lnTo>
                    <a:pt x="200" y="92"/>
                  </a:lnTo>
                  <a:lnTo>
                    <a:pt x="177" y="92"/>
                  </a:lnTo>
                  <a:lnTo>
                    <a:pt x="159" y="49"/>
                  </a:lnTo>
                  <a:lnTo>
                    <a:pt x="117" y="33"/>
                  </a:lnTo>
                  <a:lnTo>
                    <a:pt x="110" y="24"/>
                  </a:lnTo>
                  <a:lnTo>
                    <a:pt x="76" y="0"/>
                  </a:lnTo>
                  <a:lnTo>
                    <a:pt x="0" y="232"/>
                  </a:lnTo>
                  <a:lnTo>
                    <a:pt x="42" y="256"/>
                  </a:lnTo>
                  <a:lnTo>
                    <a:pt x="59" y="329"/>
                  </a:lnTo>
                  <a:lnTo>
                    <a:pt x="100" y="373"/>
                  </a:lnTo>
                  <a:lnTo>
                    <a:pt x="200" y="281"/>
                  </a:lnTo>
                  <a:lnTo>
                    <a:pt x="227" y="281"/>
                  </a:lnTo>
                  <a:lnTo>
                    <a:pt x="242" y="256"/>
                  </a:lnTo>
                  <a:lnTo>
                    <a:pt x="269" y="271"/>
                  </a:lnTo>
                  <a:lnTo>
                    <a:pt x="269" y="188"/>
                  </a:lnTo>
                  <a:lnTo>
                    <a:pt x="251" y="165"/>
                  </a:lnTo>
                  <a:lnTo>
                    <a:pt x="234" y="117"/>
                  </a:lnTo>
                  <a:lnTo>
                    <a:pt x="227" y="117"/>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80" name="Freeform 45">
              <a:extLst>
                <a:ext uri="{FF2B5EF4-FFF2-40B4-BE49-F238E27FC236}">
                  <a16:creationId xmlns:a16="http://schemas.microsoft.com/office/drawing/2014/main" id="{5DE07118-9C53-4C62-BD78-29D504EBA49C}"/>
                </a:ext>
              </a:extLst>
            </p:cNvPr>
            <p:cNvSpPr>
              <a:spLocks/>
            </p:cNvSpPr>
            <p:nvPr/>
          </p:nvSpPr>
          <p:spPr bwMode="auto">
            <a:xfrm>
              <a:off x="2501" y="1411"/>
              <a:ext cx="254" cy="204"/>
            </a:xfrm>
            <a:custGeom>
              <a:avLst/>
              <a:gdLst>
                <a:gd name="T0" fmla="*/ 152 w 258"/>
                <a:gd name="T1" fmla="*/ 144 h 223"/>
                <a:gd name="T2" fmla="*/ 152 w 258"/>
                <a:gd name="T3" fmla="*/ 158 h 223"/>
                <a:gd name="T4" fmla="*/ 94 w 258"/>
                <a:gd name="T5" fmla="*/ 158 h 223"/>
                <a:gd name="T6" fmla="*/ 55 w 258"/>
                <a:gd name="T7" fmla="*/ 170 h 223"/>
                <a:gd name="T8" fmla="*/ 38 w 258"/>
                <a:gd name="T9" fmla="*/ 170 h 223"/>
                <a:gd name="T10" fmla="*/ 45 w 258"/>
                <a:gd name="T11" fmla="*/ 152 h 223"/>
                <a:gd name="T12" fmla="*/ 17 w 258"/>
                <a:gd name="T13" fmla="*/ 113 h 223"/>
                <a:gd name="T14" fmla="*/ 0 w 258"/>
                <a:gd name="T15" fmla="*/ 133 h 223"/>
                <a:gd name="T16" fmla="*/ 0 w 258"/>
                <a:gd name="T17" fmla="*/ 101 h 223"/>
                <a:gd name="T18" fmla="*/ 17 w 258"/>
                <a:gd name="T19" fmla="*/ 88 h 223"/>
                <a:gd name="T20" fmla="*/ 32 w 258"/>
                <a:gd name="T21" fmla="*/ 81 h 223"/>
                <a:gd name="T22" fmla="*/ 32 w 258"/>
                <a:gd name="T23" fmla="*/ 26 h 223"/>
                <a:gd name="T24" fmla="*/ 23 w 258"/>
                <a:gd name="T25" fmla="*/ 6 h 223"/>
                <a:gd name="T26" fmla="*/ 23 w 258"/>
                <a:gd name="T27" fmla="*/ 0 h 223"/>
                <a:gd name="T28" fmla="*/ 245 w 258"/>
                <a:gd name="T29" fmla="*/ 6 h 223"/>
                <a:gd name="T30" fmla="*/ 238 w 258"/>
                <a:gd name="T31" fmla="*/ 152 h 223"/>
                <a:gd name="T32" fmla="*/ 152 w 258"/>
                <a:gd name="T33" fmla="*/ 144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8"/>
                <a:gd name="T52" fmla="*/ 0 h 223"/>
                <a:gd name="T53" fmla="*/ 258 w 258"/>
                <a:gd name="T54" fmla="*/ 223 h 2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8" h="223">
                  <a:moveTo>
                    <a:pt x="158" y="188"/>
                  </a:moveTo>
                  <a:lnTo>
                    <a:pt x="158" y="207"/>
                  </a:lnTo>
                  <a:lnTo>
                    <a:pt x="99" y="207"/>
                  </a:lnTo>
                  <a:lnTo>
                    <a:pt x="58" y="222"/>
                  </a:lnTo>
                  <a:lnTo>
                    <a:pt x="41" y="222"/>
                  </a:lnTo>
                  <a:lnTo>
                    <a:pt x="48" y="198"/>
                  </a:lnTo>
                  <a:lnTo>
                    <a:pt x="17" y="149"/>
                  </a:lnTo>
                  <a:lnTo>
                    <a:pt x="0" y="173"/>
                  </a:lnTo>
                  <a:lnTo>
                    <a:pt x="0" y="131"/>
                  </a:lnTo>
                  <a:lnTo>
                    <a:pt x="17" y="115"/>
                  </a:lnTo>
                  <a:lnTo>
                    <a:pt x="34" y="106"/>
                  </a:lnTo>
                  <a:lnTo>
                    <a:pt x="34" y="34"/>
                  </a:lnTo>
                  <a:lnTo>
                    <a:pt x="23" y="9"/>
                  </a:lnTo>
                  <a:lnTo>
                    <a:pt x="23" y="0"/>
                  </a:lnTo>
                  <a:lnTo>
                    <a:pt x="257" y="9"/>
                  </a:lnTo>
                  <a:lnTo>
                    <a:pt x="250" y="198"/>
                  </a:lnTo>
                  <a:lnTo>
                    <a:pt x="158" y="188"/>
                  </a:lnTo>
                </a:path>
              </a:pathLst>
            </a:custGeom>
            <a:solidFill>
              <a:srgbClr val="FFCCFF"/>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81" name="Freeform 46">
              <a:extLst>
                <a:ext uri="{FF2B5EF4-FFF2-40B4-BE49-F238E27FC236}">
                  <a16:creationId xmlns:a16="http://schemas.microsoft.com/office/drawing/2014/main" id="{ACBEFFEF-D76A-438E-B6E5-119C0F98B7AF}"/>
                </a:ext>
              </a:extLst>
            </p:cNvPr>
            <p:cNvSpPr>
              <a:spLocks/>
            </p:cNvSpPr>
            <p:nvPr/>
          </p:nvSpPr>
          <p:spPr bwMode="auto">
            <a:xfrm>
              <a:off x="3575" y="1411"/>
              <a:ext cx="298" cy="323"/>
            </a:xfrm>
            <a:custGeom>
              <a:avLst/>
              <a:gdLst>
                <a:gd name="T0" fmla="*/ 0 w 301"/>
                <a:gd name="T1" fmla="*/ 107 h 353"/>
                <a:gd name="T2" fmla="*/ 0 w 301"/>
                <a:gd name="T3" fmla="*/ 144 h 353"/>
                <a:gd name="T4" fmla="*/ 63 w 301"/>
                <a:gd name="T5" fmla="*/ 170 h 353"/>
                <a:gd name="T6" fmla="*/ 80 w 301"/>
                <a:gd name="T7" fmla="*/ 195 h 353"/>
                <a:gd name="T8" fmla="*/ 104 w 301"/>
                <a:gd name="T9" fmla="*/ 195 h 353"/>
                <a:gd name="T10" fmla="*/ 104 w 301"/>
                <a:gd name="T11" fmla="*/ 213 h 353"/>
                <a:gd name="T12" fmla="*/ 145 w 301"/>
                <a:gd name="T13" fmla="*/ 232 h 353"/>
                <a:gd name="T14" fmla="*/ 160 w 301"/>
                <a:gd name="T15" fmla="*/ 270 h 353"/>
                <a:gd name="T16" fmla="*/ 291 w 301"/>
                <a:gd name="T17" fmla="*/ 37 h 353"/>
                <a:gd name="T18" fmla="*/ 274 w 301"/>
                <a:gd name="T19" fmla="*/ 26 h 353"/>
                <a:gd name="T20" fmla="*/ 245 w 301"/>
                <a:gd name="T21" fmla="*/ 26 h 353"/>
                <a:gd name="T22" fmla="*/ 229 w 301"/>
                <a:gd name="T23" fmla="*/ 6 h 353"/>
                <a:gd name="T24" fmla="*/ 201 w 301"/>
                <a:gd name="T25" fmla="*/ 6 h 353"/>
                <a:gd name="T26" fmla="*/ 194 w 301"/>
                <a:gd name="T27" fmla="*/ 6 h 353"/>
                <a:gd name="T28" fmla="*/ 132 w 301"/>
                <a:gd name="T29" fmla="*/ 0 h 353"/>
                <a:gd name="T30" fmla="*/ 115 w 301"/>
                <a:gd name="T31" fmla="*/ 18 h 353"/>
                <a:gd name="T32" fmla="*/ 90 w 301"/>
                <a:gd name="T33" fmla="*/ 18 h 353"/>
                <a:gd name="T34" fmla="*/ 63 w 301"/>
                <a:gd name="T35" fmla="*/ 63 h 353"/>
                <a:gd name="T36" fmla="*/ 49 w 301"/>
                <a:gd name="T37" fmla="*/ 63 h 353"/>
                <a:gd name="T38" fmla="*/ 35 w 301"/>
                <a:gd name="T39" fmla="*/ 44 h 353"/>
                <a:gd name="T40" fmla="*/ 35 w 301"/>
                <a:gd name="T41" fmla="*/ 51 h 353"/>
                <a:gd name="T42" fmla="*/ 0 w 301"/>
                <a:gd name="T43" fmla="*/ 107 h 3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1"/>
                <a:gd name="T67" fmla="*/ 0 h 353"/>
                <a:gd name="T68" fmla="*/ 301 w 301"/>
                <a:gd name="T69" fmla="*/ 353 h 35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1" h="353">
                  <a:moveTo>
                    <a:pt x="0" y="140"/>
                  </a:moveTo>
                  <a:lnTo>
                    <a:pt x="0" y="188"/>
                  </a:lnTo>
                  <a:lnTo>
                    <a:pt x="66" y="222"/>
                  </a:lnTo>
                  <a:lnTo>
                    <a:pt x="83" y="255"/>
                  </a:lnTo>
                  <a:lnTo>
                    <a:pt x="107" y="255"/>
                  </a:lnTo>
                  <a:lnTo>
                    <a:pt x="107" y="279"/>
                  </a:lnTo>
                  <a:lnTo>
                    <a:pt x="148" y="304"/>
                  </a:lnTo>
                  <a:lnTo>
                    <a:pt x="166" y="352"/>
                  </a:lnTo>
                  <a:lnTo>
                    <a:pt x="300" y="48"/>
                  </a:lnTo>
                  <a:lnTo>
                    <a:pt x="283" y="34"/>
                  </a:lnTo>
                  <a:lnTo>
                    <a:pt x="252" y="34"/>
                  </a:lnTo>
                  <a:lnTo>
                    <a:pt x="235" y="9"/>
                  </a:lnTo>
                  <a:lnTo>
                    <a:pt x="207" y="9"/>
                  </a:lnTo>
                  <a:lnTo>
                    <a:pt x="200" y="9"/>
                  </a:lnTo>
                  <a:lnTo>
                    <a:pt x="135" y="0"/>
                  </a:lnTo>
                  <a:lnTo>
                    <a:pt x="118" y="24"/>
                  </a:lnTo>
                  <a:lnTo>
                    <a:pt x="93" y="24"/>
                  </a:lnTo>
                  <a:lnTo>
                    <a:pt x="66" y="82"/>
                  </a:lnTo>
                  <a:lnTo>
                    <a:pt x="49" y="82"/>
                  </a:lnTo>
                  <a:lnTo>
                    <a:pt x="35" y="57"/>
                  </a:lnTo>
                  <a:lnTo>
                    <a:pt x="35" y="67"/>
                  </a:lnTo>
                  <a:lnTo>
                    <a:pt x="0" y="140"/>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82" name="Freeform 47">
              <a:extLst>
                <a:ext uri="{FF2B5EF4-FFF2-40B4-BE49-F238E27FC236}">
                  <a16:creationId xmlns:a16="http://schemas.microsoft.com/office/drawing/2014/main" id="{3A030E67-BBBE-4465-9274-B0213B6B28C4}"/>
                </a:ext>
              </a:extLst>
            </p:cNvPr>
            <p:cNvSpPr>
              <a:spLocks/>
            </p:cNvSpPr>
            <p:nvPr/>
          </p:nvSpPr>
          <p:spPr bwMode="auto">
            <a:xfrm>
              <a:off x="1969" y="2018"/>
              <a:ext cx="299" cy="196"/>
            </a:xfrm>
            <a:custGeom>
              <a:avLst/>
              <a:gdLst>
                <a:gd name="T0" fmla="*/ 73 w 302"/>
                <a:gd name="T1" fmla="*/ 145 h 214"/>
                <a:gd name="T2" fmla="*/ 73 w 302"/>
                <a:gd name="T3" fmla="*/ 89 h 214"/>
                <a:gd name="T4" fmla="*/ 56 w 302"/>
                <a:gd name="T5" fmla="*/ 70 h 214"/>
                <a:gd name="T6" fmla="*/ 56 w 302"/>
                <a:gd name="T7" fmla="*/ 45 h 214"/>
                <a:gd name="T8" fmla="*/ 31 w 302"/>
                <a:gd name="T9" fmla="*/ 38 h 214"/>
                <a:gd name="T10" fmla="*/ 0 w 302"/>
                <a:gd name="T11" fmla="*/ 0 h 214"/>
                <a:gd name="T12" fmla="*/ 274 w 302"/>
                <a:gd name="T13" fmla="*/ 0 h 214"/>
                <a:gd name="T14" fmla="*/ 257 w 302"/>
                <a:gd name="T15" fmla="*/ 25 h 214"/>
                <a:gd name="T16" fmla="*/ 274 w 302"/>
                <a:gd name="T17" fmla="*/ 18 h 214"/>
                <a:gd name="T18" fmla="*/ 292 w 302"/>
                <a:gd name="T19" fmla="*/ 25 h 214"/>
                <a:gd name="T20" fmla="*/ 257 w 302"/>
                <a:gd name="T21" fmla="*/ 45 h 214"/>
                <a:gd name="T22" fmla="*/ 243 w 302"/>
                <a:gd name="T23" fmla="*/ 89 h 214"/>
                <a:gd name="T24" fmla="*/ 243 w 302"/>
                <a:gd name="T25" fmla="*/ 145 h 214"/>
                <a:gd name="T26" fmla="*/ 229 w 302"/>
                <a:gd name="T27" fmla="*/ 164 h 214"/>
                <a:gd name="T28" fmla="*/ 73 w 302"/>
                <a:gd name="T29" fmla="*/ 145 h 2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2"/>
                <a:gd name="T46" fmla="*/ 0 h 214"/>
                <a:gd name="T47" fmla="*/ 302 w 302"/>
                <a:gd name="T48" fmla="*/ 214 h 2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2" h="214">
                  <a:moveTo>
                    <a:pt x="76" y="188"/>
                  </a:moveTo>
                  <a:lnTo>
                    <a:pt x="76" y="116"/>
                  </a:lnTo>
                  <a:lnTo>
                    <a:pt x="59" y="91"/>
                  </a:lnTo>
                  <a:lnTo>
                    <a:pt x="59" y="58"/>
                  </a:lnTo>
                  <a:lnTo>
                    <a:pt x="31" y="49"/>
                  </a:lnTo>
                  <a:lnTo>
                    <a:pt x="0" y="0"/>
                  </a:lnTo>
                  <a:lnTo>
                    <a:pt x="283" y="0"/>
                  </a:lnTo>
                  <a:lnTo>
                    <a:pt x="266" y="33"/>
                  </a:lnTo>
                  <a:lnTo>
                    <a:pt x="283" y="24"/>
                  </a:lnTo>
                  <a:lnTo>
                    <a:pt x="301" y="33"/>
                  </a:lnTo>
                  <a:lnTo>
                    <a:pt x="266" y="58"/>
                  </a:lnTo>
                  <a:lnTo>
                    <a:pt x="249" y="116"/>
                  </a:lnTo>
                  <a:lnTo>
                    <a:pt x="249" y="188"/>
                  </a:lnTo>
                  <a:lnTo>
                    <a:pt x="235" y="213"/>
                  </a:lnTo>
                  <a:lnTo>
                    <a:pt x="76" y="188"/>
                  </a:lnTo>
                </a:path>
              </a:pathLst>
            </a:custGeom>
            <a:solidFill>
              <a:schemeClr val="accent6">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83" name="Freeform 48">
              <a:extLst>
                <a:ext uri="{FF2B5EF4-FFF2-40B4-BE49-F238E27FC236}">
                  <a16:creationId xmlns:a16="http://schemas.microsoft.com/office/drawing/2014/main" id="{F45C1557-FA0F-43F4-8DEB-5FE0C8356CC2}"/>
                </a:ext>
              </a:extLst>
            </p:cNvPr>
            <p:cNvSpPr>
              <a:spLocks/>
            </p:cNvSpPr>
            <p:nvPr/>
          </p:nvSpPr>
          <p:spPr bwMode="auto">
            <a:xfrm>
              <a:off x="4452" y="1209"/>
              <a:ext cx="281" cy="180"/>
            </a:xfrm>
            <a:custGeom>
              <a:avLst/>
              <a:gdLst>
                <a:gd name="T0" fmla="*/ 146 w 284"/>
                <a:gd name="T1" fmla="*/ 179 h 197"/>
                <a:gd name="T2" fmla="*/ 99 w 284"/>
                <a:gd name="T3" fmla="*/ 126 h 197"/>
                <a:gd name="T4" fmla="*/ 74 w 284"/>
                <a:gd name="T5" fmla="*/ 126 h 197"/>
                <a:gd name="T6" fmla="*/ 7 w 284"/>
                <a:gd name="T7" fmla="*/ 96 h 197"/>
                <a:gd name="T8" fmla="*/ 0 w 284"/>
                <a:gd name="T9" fmla="*/ 52 h 197"/>
                <a:gd name="T10" fmla="*/ 31 w 284"/>
                <a:gd name="T11" fmla="*/ 30 h 197"/>
                <a:gd name="T12" fmla="*/ 25 w 284"/>
                <a:gd name="T13" fmla="*/ 0 h 197"/>
                <a:gd name="T14" fmla="*/ 232 w 284"/>
                <a:gd name="T15" fmla="*/ 0 h 197"/>
                <a:gd name="T16" fmla="*/ 255 w 284"/>
                <a:gd name="T17" fmla="*/ 20 h 197"/>
                <a:gd name="T18" fmla="*/ 255 w 284"/>
                <a:gd name="T19" fmla="*/ 61 h 197"/>
                <a:gd name="T20" fmla="*/ 280 w 284"/>
                <a:gd name="T21" fmla="*/ 126 h 197"/>
                <a:gd name="T22" fmla="*/ 222 w 284"/>
                <a:gd name="T23" fmla="*/ 134 h 197"/>
                <a:gd name="T24" fmla="*/ 215 w 284"/>
                <a:gd name="T25" fmla="*/ 148 h 197"/>
                <a:gd name="T26" fmla="*/ 198 w 284"/>
                <a:gd name="T27" fmla="*/ 157 h 197"/>
                <a:gd name="T28" fmla="*/ 181 w 284"/>
                <a:gd name="T29" fmla="*/ 157 h 197"/>
                <a:gd name="T30" fmla="*/ 146 w 284"/>
                <a:gd name="T31" fmla="*/ 169 h 197"/>
                <a:gd name="T32" fmla="*/ 146 w 284"/>
                <a:gd name="T33" fmla="*/ 179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4"/>
                <a:gd name="T52" fmla="*/ 0 h 197"/>
                <a:gd name="T53" fmla="*/ 284 w 284"/>
                <a:gd name="T54" fmla="*/ 197 h 1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4" h="197">
                  <a:moveTo>
                    <a:pt x="148" y="196"/>
                  </a:moveTo>
                  <a:lnTo>
                    <a:pt x="100" y="138"/>
                  </a:lnTo>
                  <a:lnTo>
                    <a:pt x="75" y="138"/>
                  </a:lnTo>
                  <a:lnTo>
                    <a:pt x="7" y="105"/>
                  </a:lnTo>
                  <a:lnTo>
                    <a:pt x="0" y="57"/>
                  </a:lnTo>
                  <a:lnTo>
                    <a:pt x="31" y="33"/>
                  </a:lnTo>
                  <a:lnTo>
                    <a:pt x="25" y="0"/>
                  </a:lnTo>
                  <a:lnTo>
                    <a:pt x="234" y="0"/>
                  </a:lnTo>
                  <a:lnTo>
                    <a:pt x="258" y="22"/>
                  </a:lnTo>
                  <a:lnTo>
                    <a:pt x="258" y="67"/>
                  </a:lnTo>
                  <a:lnTo>
                    <a:pt x="283" y="138"/>
                  </a:lnTo>
                  <a:lnTo>
                    <a:pt x="224" y="147"/>
                  </a:lnTo>
                  <a:lnTo>
                    <a:pt x="217" y="162"/>
                  </a:lnTo>
                  <a:lnTo>
                    <a:pt x="200" y="172"/>
                  </a:lnTo>
                  <a:lnTo>
                    <a:pt x="183" y="172"/>
                  </a:lnTo>
                  <a:lnTo>
                    <a:pt x="148" y="185"/>
                  </a:lnTo>
                  <a:lnTo>
                    <a:pt x="148" y="196"/>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84" name="Freeform 49">
              <a:extLst>
                <a:ext uri="{FF2B5EF4-FFF2-40B4-BE49-F238E27FC236}">
                  <a16:creationId xmlns:a16="http://schemas.microsoft.com/office/drawing/2014/main" id="{C1AFD7B5-B77C-4C4A-82E5-4A310B9830AF}"/>
                </a:ext>
              </a:extLst>
            </p:cNvPr>
            <p:cNvSpPr>
              <a:spLocks/>
            </p:cNvSpPr>
            <p:nvPr/>
          </p:nvSpPr>
          <p:spPr bwMode="auto">
            <a:xfrm>
              <a:off x="553" y="1975"/>
              <a:ext cx="243" cy="180"/>
            </a:xfrm>
            <a:custGeom>
              <a:avLst/>
              <a:gdLst>
                <a:gd name="T0" fmla="*/ 10 w 245"/>
                <a:gd name="T1" fmla="*/ 36 h 197"/>
                <a:gd name="T2" fmla="*/ 45 w 245"/>
                <a:gd name="T3" fmla="*/ 0 h 197"/>
                <a:gd name="T4" fmla="*/ 52 w 245"/>
                <a:gd name="T5" fmla="*/ 18 h 197"/>
                <a:gd name="T6" fmla="*/ 58 w 245"/>
                <a:gd name="T7" fmla="*/ 0 h 197"/>
                <a:gd name="T8" fmla="*/ 90 w 245"/>
                <a:gd name="T9" fmla="*/ 18 h 197"/>
                <a:gd name="T10" fmla="*/ 124 w 245"/>
                <a:gd name="T11" fmla="*/ 18 h 197"/>
                <a:gd name="T12" fmla="*/ 124 w 245"/>
                <a:gd name="T13" fmla="*/ 11 h 197"/>
                <a:gd name="T14" fmla="*/ 204 w 245"/>
                <a:gd name="T15" fmla="*/ 29 h 197"/>
                <a:gd name="T16" fmla="*/ 204 w 245"/>
                <a:gd name="T17" fmla="*/ 18 h 197"/>
                <a:gd name="T18" fmla="*/ 221 w 245"/>
                <a:gd name="T19" fmla="*/ 29 h 197"/>
                <a:gd name="T20" fmla="*/ 238 w 245"/>
                <a:gd name="T21" fmla="*/ 18 h 197"/>
                <a:gd name="T22" fmla="*/ 238 w 245"/>
                <a:gd name="T23" fmla="*/ 54 h 197"/>
                <a:gd name="T24" fmla="*/ 221 w 245"/>
                <a:gd name="T25" fmla="*/ 73 h 197"/>
                <a:gd name="T26" fmla="*/ 181 w 245"/>
                <a:gd name="T27" fmla="*/ 92 h 197"/>
                <a:gd name="T28" fmla="*/ 187 w 245"/>
                <a:gd name="T29" fmla="*/ 118 h 197"/>
                <a:gd name="T30" fmla="*/ 172 w 245"/>
                <a:gd name="T31" fmla="*/ 124 h 197"/>
                <a:gd name="T32" fmla="*/ 155 w 245"/>
                <a:gd name="T33" fmla="*/ 134 h 197"/>
                <a:gd name="T34" fmla="*/ 124 w 245"/>
                <a:gd name="T35" fmla="*/ 124 h 197"/>
                <a:gd name="T36" fmla="*/ 100 w 245"/>
                <a:gd name="T37" fmla="*/ 124 h 197"/>
                <a:gd name="T38" fmla="*/ 34 w 245"/>
                <a:gd name="T39" fmla="*/ 150 h 197"/>
                <a:gd name="T40" fmla="*/ 10 w 245"/>
                <a:gd name="T41" fmla="*/ 143 h 197"/>
                <a:gd name="T42" fmla="*/ 0 w 245"/>
                <a:gd name="T43" fmla="*/ 105 h 197"/>
                <a:gd name="T44" fmla="*/ 10 w 245"/>
                <a:gd name="T45" fmla="*/ 36 h 1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5"/>
                <a:gd name="T70" fmla="*/ 0 h 197"/>
                <a:gd name="T71" fmla="*/ 245 w 245"/>
                <a:gd name="T72" fmla="*/ 197 h 1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5" h="197">
                  <a:moveTo>
                    <a:pt x="10" y="47"/>
                  </a:moveTo>
                  <a:lnTo>
                    <a:pt x="45" y="0"/>
                  </a:lnTo>
                  <a:lnTo>
                    <a:pt x="52" y="24"/>
                  </a:lnTo>
                  <a:lnTo>
                    <a:pt x="58" y="0"/>
                  </a:lnTo>
                  <a:lnTo>
                    <a:pt x="93" y="24"/>
                  </a:lnTo>
                  <a:lnTo>
                    <a:pt x="127" y="24"/>
                  </a:lnTo>
                  <a:lnTo>
                    <a:pt x="127" y="14"/>
                  </a:lnTo>
                  <a:lnTo>
                    <a:pt x="210" y="38"/>
                  </a:lnTo>
                  <a:lnTo>
                    <a:pt x="210" y="24"/>
                  </a:lnTo>
                  <a:lnTo>
                    <a:pt x="227" y="38"/>
                  </a:lnTo>
                  <a:lnTo>
                    <a:pt x="244" y="24"/>
                  </a:lnTo>
                  <a:lnTo>
                    <a:pt x="244" y="71"/>
                  </a:lnTo>
                  <a:lnTo>
                    <a:pt x="227" y="96"/>
                  </a:lnTo>
                  <a:lnTo>
                    <a:pt x="186" y="120"/>
                  </a:lnTo>
                  <a:lnTo>
                    <a:pt x="193" y="154"/>
                  </a:lnTo>
                  <a:lnTo>
                    <a:pt x="175" y="163"/>
                  </a:lnTo>
                  <a:lnTo>
                    <a:pt x="158" y="176"/>
                  </a:lnTo>
                  <a:lnTo>
                    <a:pt x="127" y="163"/>
                  </a:lnTo>
                  <a:lnTo>
                    <a:pt x="103" y="163"/>
                  </a:lnTo>
                  <a:lnTo>
                    <a:pt x="34" y="196"/>
                  </a:lnTo>
                  <a:lnTo>
                    <a:pt x="10" y="187"/>
                  </a:lnTo>
                  <a:lnTo>
                    <a:pt x="0" y="138"/>
                  </a:lnTo>
                  <a:lnTo>
                    <a:pt x="10" y="47"/>
                  </a:lnTo>
                </a:path>
              </a:pathLst>
            </a:custGeom>
            <a:solidFill>
              <a:schemeClr val="accent4">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85" name="Freeform 50">
              <a:extLst>
                <a:ext uri="{FF2B5EF4-FFF2-40B4-BE49-F238E27FC236}">
                  <a16:creationId xmlns:a16="http://schemas.microsoft.com/office/drawing/2014/main" id="{B9CCF61F-1EEE-4D5F-8B06-7CFB7A923333}"/>
                </a:ext>
              </a:extLst>
            </p:cNvPr>
            <p:cNvSpPr>
              <a:spLocks/>
            </p:cNvSpPr>
            <p:nvPr/>
          </p:nvSpPr>
          <p:spPr bwMode="auto">
            <a:xfrm>
              <a:off x="3436" y="1209"/>
              <a:ext cx="189" cy="375"/>
            </a:xfrm>
            <a:custGeom>
              <a:avLst/>
              <a:gdLst>
                <a:gd name="T0" fmla="*/ 182 w 192"/>
                <a:gd name="T1" fmla="*/ 0 h 410"/>
                <a:gd name="T2" fmla="*/ 168 w 192"/>
                <a:gd name="T3" fmla="*/ 17 h 410"/>
                <a:gd name="T4" fmla="*/ 154 w 192"/>
                <a:gd name="T5" fmla="*/ 52 h 410"/>
                <a:gd name="T6" fmla="*/ 168 w 192"/>
                <a:gd name="T7" fmla="*/ 220 h 410"/>
                <a:gd name="T8" fmla="*/ 136 w 192"/>
                <a:gd name="T9" fmla="*/ 276 h 410"/>
                <a:gd name="T10" fmla="*/ 136 w 192"/>
                <a:gd name="T11" fmla="*/ 313 h 410"/>
                <a:gd name="T12" fmla="*/ 63 w 192"/>
                <a:gd name="T13" fmla="*/ 284 h 410"/>
                <a:gd name="T14" fmla="*/ 30 w 192"/>
                <a:gd name="T15" fmla="*/ 284 h 410"/>
                <a:gd name="T16" fmla="*/ 7 w 192"/>
                <a:gd name="T17" fmla="*/ 284 h 410"/>
                <a:gd name="T18" fmla="*/ 0 w 192"/>
                <a:gd name="T19" fmla="*/ 276 h 410"/>
                <a:gd name="T20" fmla="*/ 0 w 192"/>
                <a:gd name="T21" fmla="*/ 188 h 410"/>
                <a:gd name="T22" fmla="*/ 7 w 192"/>
                <a:gd name="T23" fmla="*/ 0 h 410"/>
                <a:gd name="T24" fmla="*/ 182 w 192"/>
                <a:gd name="T25" fmla="*/ 0 h 4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410"/>
                <a:gd name="T41" fmla="*/ 192 w 192"/>
                <a:gd name="T42" fmla="*/ 410 h 4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410">
                  <a:moveTo>
                    <a:pt x="191" y="0"/>
                  </a:moveTo>
                  <a:lnTo>
                    <a:pt x="177" y="23"/>
                  </a:lnTo>
                  <a:lnTo>
                    <a:pt x="160" y="68"/>
                  </a:lnTo>
                  <a:lnTo>
                    <a:pt x="177" y="289"/>
                  </a:lnTo>
                  <a:lnTo>
                    <a:pt x="142" y="361"/>
                  </a:lnTo>
                  <a:lnTo>
                    <a:pt x="142" y="409"/>
                  </a:lnTo>
                  <a:lnTo>
                    <a:pt x="66" y="371"/>
                  </a:lnTo>
                  <a:lnTo>
                    <a:pt x="30" y="371"/>
                  </a:lnTo>
                  <a:lnTo>
                    <a:pt x="7" y="371"/>
                  </a:lnTo>
                  <a:lnTo>
                    <a:pt x="0" y="361"/>
                  </a:lnTo>
                  <a:lnTo>
                    <a:pt x="0" y="245"/>
                  </a:lnTo>
                  <a:lnTo>
                    <a:pt x="7" y="0"/>
                  </a:lnTo>
                  <a:lnTo>
                    <a:pt x="191" y="0"/>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86" name="Freeform 51">
              <a:extLst>
                <a:ext uri="{FF2B5EF4-FFF2-40B4-BE49-F238E27FC236}">
                  <a16:creationId xmlns:a16="http://schemas.microsoft.com/office/drawing/2014/main" id="{640E5B17-D937-4D82-A2BE-5E9343A85AC3}"/>
                </a:ext>
              </a:extLst>
            </p:cNvPr>
            <p:cNvSpPr>
              <a:spLocks/>
            </p:cNvSpPr>
            <p:nvPr/>
          </p:nvSpPr>
          <p:spPr bwMode="auto">
            <a:xfrm>
              <a:off x="3972" y="1846"/>
              <a:ext cx="198" cy="217"/>
            </a:xfrm>
            <a:custGeom>
              <a:avLst/>
              <a:gdLst>
                <a:gd name="T0" fmla="*/ 66 w 200"/>
                <a:gd name="T1" fmla="*/ 162 h 237"/>
                <a:gd name="T2" fmla="*/ 80 w 200"/>
                <a:gd name="T3" fmla="*/ 181 h 237"/>
                <a:gd name="T4" fmla="*/ 107 w 200"/>
                <a:gd name="T5" fmla="*/ 181 h 237"/>
                <a:gd name="T6" fmla="*/ 113 w 200"/>
                <a:gd name="T7" fmla="*/ 162 h 237"/>
                <a:gd name="T8" fmla="*/ 138 w 200"/>
                <a:gd name="T9" fmla="*/ 162 h 237"/>
                <a:gd name="T10" fmla="*/ 170 w 200"/>
                <a:gd name="T11" fmla="*/ 144 h 237"/>
                <a:gd name="T12" fmla="*/ 186 w 200"/>
                <a:gd name="T13" fmla="*/ 144 h 237"/>
                <a:gd name="T14" fmla="*/ 193 w 200"/>
                <a:gd name="T15" fmla="*/ 136 h 237"/>
                <a:gd name="T16" fmla="*/ 170 w 200"/>
                <a:gd name="T17" fmla="*/ 81 h 237"/>
                <a:gd name="T18" fmla="*/ 113 w 200"/>
                <a:gd name="T19" fmla="*/ 38 h 237"/>
                <a:gd name="T20" fmla="*/ 72 w 200"/>
                <a:gd name="T21" fmla="*/ 0 h 237"/>
                <a:gd name="T22" fmla="*/ 0 w 200"/>
                <a:gd name="T23" fmla="*/ 45 h 237"/>
                <a:gd name="T24" fmla="*/ 0 w 200"/>
                <a:gd name="T25" fmla="*/ 136 h 237"/>
                <a:gd name="T26" fmla="*/ 17 w 200"/>
                <a:gd name="T27" fmla="*/ 168 h 237"/>
                <a:gd name="T28" fmla="*/ 66 w 200"/>
                <a:gd name="T29" fmla="*/ 162 h 2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
                <a:gd name="T46" fmla="*/ 0 h 237"/>
                <a:gd name="T47" fmla="*/ 200 w 200"/>
                <a:gd name="T48" fmla="*/ 237 h 2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 h="237">
                  <a:moveTo>
                    <a:pt x="69" y="211"/>
                  </a:moveTo>
                  <a:lnTo>
                    <a:pt x="83" y="236"/>
                  </a:lnTo>
                  <a:lnTo>
                    <a:pt x="110" y="236"/>
                  </a:lnTo>
                  <a:lnTo>
                    <a:pt x="116" y="211"/>
                  </a:lnTo>
                  <a:lnTo>
                    <a:pt x="141" y="211"/>
                  </a:lnTo>
                  <a:lnTo>
                    <a:pt x="176" y="187"/>
                  </a:lnTo>
                  <a:lnTo>
                    <a:pt x="192" y="187"/>
                  </a:lnTo>
                  <a:lnTo>
                    <a:pt x="199" y="178"/>
                  </a:lnTo>
                  <a:lnTo>
                    <a:pt x="176" y="105"/>
                  </a:lnTo>
                  <a:lnTo>
                    <a:pt x="116" y="49"/>
                  </a:lnTo>
                  <a:lnTo>
                    <a:pt x="75" y="0"/>
                  </a:lnTo>
                  <a:lnTo>
                    <a:pt x="0" y="58"/>
                  </a:lnTo>
                  <a:lnTo>
                    <a:pt x="0" y="178"/>
                  </a:lnTo>
                  <a:lnTo>
                    <a:pt x="17" y="220"/>
                  </a:lnTo>
                  <a:lnTo>
                    <a:pt x="69" y="211"/>
                  </a:lnTo>
                </a:path>
              </a:pathLst>
            </a:custGeom>
            <a:solidFill>
              <a:srgbClr val="FF99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87" name="Freeform 52">
              <a:extLst>
                <a:ext uri="{FF2B5EF4-FFF2-40B4-BE49-F238E27FC236}">
                  <a16:creationId xmlns:a16="http://schemas.microsoft.com/office/drawing/2014/main" id="{4CBDAB0C-8144-4B6C-9046-414CEBD2393F}"/>
                </a:ext>
              </a:extLst>
            </p:cNvPr>
            <p:cNvSpPr>
              <a:spLocks/>
            </p:cNvSpPr>
            <p:nvPr/>
          </p:nvSpPr>
          <p:spPr bwMode="auto">
            <a:xfrm>
              <a:off x="2749" y="1419"/>
              <a:ext cx="281" cy="257"/>
            </a:xfrm>
            <a:custGeom>
              <a:avLst/>
              <a:gdLst>
                <a:gd name="T0" fmla="*/ 276 w 283"/>
                <a:gd name="T1" fmla="*/ 212 h 282"/>
                <a:gd name="T2" fmla="*/ 0 w 283"/>
                <a:gd name="T3" fmla="*/ 198 h 282"/>
                <a:gd name="T4" fmla="*/ 0 w 283"/>
                <a:gd name="T5" fmla="*/ 144 h 282"/>
                <a:gd name="T6" fmla="*/ 7 w 283"/>
                <a:gd name="T7" fmla="*/ 0 h 282"/>
                <a:gd name="T8" fmla="*/ 276 w 283"/>
                <a:gd name="T9" fmla="*/ 0 h 282"/>
                <a:gd name="T10" fmla="*/ 276 w 283"/>
                <a:gd name="T11" fmla="*/ 212 h 282"/>
                <a:gd name="T12" fmla="*/ 0 60000 65536"/>
                <a:gd name="T13" fmla="*/ 0 60000 65536"/>
                <a:gd name="T14" fmla="*/ 0 60000 65536"/>
                <a:gd name="T15" fmla="*/ 0 60000 65536"/>
                <a:gd name="T16" fmla="*/ 0 60000 65536"/>
                <a:gd name="T17" fmla="*/ 0 60000 65536"/>
                <a:gd name="T18" fmla="*/ 0 w 283"/>
                <a:gd name="T19" fmla="*/ 0 h 282"/>
                <a:gd name="T20" fmla="*/ 283 w 283"/>
                <a:gd name="T21" fmla="*/ 282 h 282"/>
              </a:gdLst>
              <a:ahLst/>
              <a:cxnLst>
                <a:cxn ang="T12">
                  <a:pos x="T0" y="T1"/>
                </a:cxn>
                <a:cxn ang="T13">
                  <a:pos x="T2" y="T3"/>
                </a:cxn>
                <a:cxn ang="T14">
                  <a:pos x="T4" y="T5"/>
                </a:cxn>
                <a:cxn ang="T15">
                  <a:pos x="T6" y="T7"/>
                </a:cxn>
                <a:cxn ang="T16">
                  <a:pos x="T8" y="T9"/>
                </a:cxn>
                <a:cxn ang="T17">
                  <a:pos x="T10" y="T11"/>
                </a:cxn>
              </a:cxnLst>
              <a:rect l="T18" t="T19" r="T20" b="T21"/>
              <a:pathLst>
                <a:path w="283" h="282">
                  <a:moveTo>
                    <a:pt x="282" y="281"/>
                  </a:moveTo>
                  <a:lnTo>
                    <a:pt x="0" y="261"/>
                  </a:lnTo>
                  <a:lnTo>
                    <a:pt x="0" y="190"/>
                  </a:lnTo>
                  <a:lnTo>
                    <a:pt x="7" y="0"/>
                  </a:lnTo>
                  <a:lnTo>
                    <a:pt x="282" y="0"/>
                  </a:lnTo>
                  <a:lnTo>
                    <a:pt x="282" y="281"/>
                  </a:lnTo>
                </a:path>
              </a:pathLst>
            </a:custGeom>
            <a:solidFill>
              <a:srgbClr val="00FFFF"/>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88" name="Freeform 53">
              <a:extLst>
                <a:ext uri="{FF2B5EF4-FFF2-40B4-BE49-F238E27FC236}">
                  <a16:creationId xmlns:a16="http://schemas.microsoft.com/office/drawing/2014/main" id="{AEFC59A9-BDC8-4DCE-9477-ABB19FB2CE38}"/>
                </a:ext>
              </a:extLst>
            </p:cNvPr>
            <p:cNvSpPr>
              <a:spLocks/>
            </p:cNvSpPr>
            <p:nvPr/>
          </p:nvSpPr>
          <p:spPr bwMode="auto">
            <a:xfrm>
              <a:off x="3872" y="1239"/>
              <a:ext cx="429" cy="353"/>
            </a:xfrm>
            <a:custGeom>
              <a:avLst/>
              <a:gdLst>
                <a:gd name="T0" fmla="*/ 428 w 434"/>
                <a:gd name="T1" fmla="*/ 291 h 386"/>
                <a:gd name="T2" fmla="*/ 381 w 434"/>
                <a:gd name="T3" fmla="*/ 307 h 386"/>
                <a:gd name="T4" fmla="*/ 329 w 434"/>
                <a:gd name="T5" fmla="*/ 352 h 386"/>
                <a:gd name="T6" fmla="*/ 323 w 434"/>
                <a:gd name="T7" fmla="*/ 352 h 386"/>
                <a:gd name="T8" fmla="*/ 296 w 434"/>
                <a:gd name="T9" fmla="*/ 329 h 386"/>
                <a:gd name="T10" fmla="*/ 273 w 434"/>
                <a:gd name="T11" fmla="*/ 329 h 386"/>
                <a:gd name="T12" fmla="*/ 255 w 434"/>
                <a:gd name="T13" fmla="*/ 291 h 386"/>
                <a:gd name="T14" fmla="*/ 215 w 434"/>
                <a:gd name="T15" fmla="*/ 276 h 386"/>
                <a:gd name="T16" fmla="*/ 208 w 434"/>
                <a:gd name="T17" fmla="*/ 268 h 386"/>
                <a:gd name="T18" fmla="*/ 173 w 434"/>
                <a:gd name="T19" fmla="*/ 246 h 386"/>
                <a:gd name="T20" fmla="*/ 156 w 434"/>
                <a:gd name="T21" fmla="*/ 268 h 386"/>
                <a:gd name="T22" fmla="*/ 139 w 434"/>
                <a:gd name="T23" fmla="*/ 246 h 386"/>
                <a:gd name="T24" fmla="*/ 123 w 434"/>
                <a:gd name="T25" fmla="*/ 254 h 386"/>
                <a:gd name="T26" fmla="*/ 65 w 434"/>
                <a:gd name="T27" fmla="*/ 254 h 386"/>
                <a:gd name="T28" fmla="*/ 51 w 434"/>
                <a:gd name="T29" fmla="*/ 223 h 386"/>
                <a:gd name="T30" fmla="*/ 35 w 434"/>
                <a:gd name="T31" fmla="*/ 223 h 386"/>
                <a:gd name="T32" fmla="*/ 24 w 434"/>
                <a:gd name="T33" fmla="*/ 223 h 386"/>
                <a:gd name="T34" fmla="*/ 17 w 434"/>
                <a:gd name="T35" fmla="*/ 232 h 386"/>
                <a:gd name="T36" fmla="*/ 0 w 434"/>
                <a:gd name="T37" fmla="*/ 215 h 386"/>
                <a:gd name="T38" fmla="*/ 51 w 434"/>
                <a:gd name="T39" fmla="*/ 83 h 386"/>
                <a:gd name="T40" fmla="*/ 65 w 434"/>
                <a:gd name="T41" fmla="*/ 0 h 386"/>
                <a:gd name="T42" fmla="*/ 109 w 434"/>
                <a:gd name="T43" fmla="*/ 0 h 386"/>
                <a:gd name="T44" fmla="*/ 139 w 434"/>
                <a:gd name="T45" fmla="*/ 22 h 386"/>
                <a:gd name="T46" fmla="*/ 156 w 434"/>
                <a:gd name="T47" fmla="*/ 14 h 386"/>
                <a:gd name="T48" fmla="*/ 198 w 434"/>
                <a:gd name="T49" fmla="*/ 22 h 386"/>
                <a:gd name="T50" fmla="*/ 215 w 434"/>
                <a:gd name="T51" fmla="*/ 43 h 386"/>
                <a:gd name="T52" fmla="*/ 255 w 434"/>
                <a:gd name="T53" fmla="*/ 75 h 386"/>
                <a:gd name="T54" fmla="*/ 255 w 434"/>
                <a:gd name="T55" fmla="*/ 96 h 386"/>
                <a:gd name="T56" fmla="*/ 231 w 434"/>
                <a:gd name="T57" fmla="*/ 118 h 386"/>
                <a:gd name="T58" fmla="*/ 238 w 434"/>
                <a:gd name="T59" fmla="*/ 140 h 386"/>
                <a:gd name="T60" fmla="*/ 265 w 434"/>
                <a:gd name="T61" fmla="*/ 140 h 386"/>
                <a:gd name="T62" fmla="*/ 312 w 434"/>
                <a:gd name="T63" fmla="*/ 128 h 386"/>
                <a:gd name="T64" fmla="*/ 329 w 434"/>
                <a:gd name="T65" fmla="*/ 171 h 386"/>
                <a:gd name="T66" fmla="*/ 346 w 434"/>
                <a:gd name="T67" fmla="*/ 179 h 386"/>
                <a:gd name="T68" fmla="*/ 346 w 434"/>
                <a:gd name="T69" fmla="*/ 203 h 386"/>
                <a:gd name="T70" fmla="*/ 394 w 434"/>
                <a:gd name="T71" fmla="*/ 246 h 386"/>
                <a:gd name="T72" fmla="*/ 428 w 434"/>
                <a:gd name="T73" fmla="*/ 291 h 3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4"/>
                <a:gd name="T112" fmla="*/ 0 h 386"/>
                <a:gd name="T113" fmla="*/ 434 w 434"/>
                <a:gd name="T114" fmla="*/ 386 h 3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4" h="386">
                  <a:moveTo>
                    <a:pt x="433" y="318"/>
                  </a:moveTo>
                  <a:lnTo>
                    <a:pt x="385" y="336"/>
                  </a:lnTo>
                  <a:lnTo>
                    <a:pt x="333" y="385"/>
                  </a:lnTo>
                  <a:lnTo>
                    <a:pt x="327" y="385"/>
                  </a:lnTo>
                  <a:lnTo>
                    <a:pt x="299" y="360"/>
                  </a:lnTo>
                  <a:lnTo>
                    <a:pt x="276" y="360"/>
                  </a:lnTo>
                  <a:lnTo>
                    <a:pt x="258" y="318"/>
                  </a:lnTo>
                  <a:lnTo>
                    <a:pt x="217" y="302"/>
                  </a:lnTo>
                  <a:lnTo>
                    <a:pt x="210" y="293"/>
                  </a:lnTo>
                  <a:lnTo>
                    <a:pt x="175" y="269"/>
                  </a:lnTo>
                  <a:lnTo>
                    <a:pt x="158" y="293"/>
                  </a:lnTo>
                  <a:lnTo>
                    <a:pt x="141" y="269"/>
                  </a:lnTo>
                  <a:lnTo>
                    <a:pt x="124" y="278"/>
                  </a:lnTo>
                  <a:lnTo>
                    <a:pt x="66" y="278"/>
                  </a:lnTo>
                  <a:lnTo>
                    <a:pt x="52" y="244"/>
                  </a:lnTo>
                  <a:lnTo>
                    <a:pt x="35" y="244"/>
                  </a:lnTo>
                  <a:lnTo>
                    <a:pt x="24" y="244"/>
                  </a:lnTo>
                  <a:lnTo>
                    <a:pt x="17" y="254"/>
                  </a:lnTo>
                  <a:lnTo>
                    <a:pt x="0" y="235"/>
                  </a:lnTo>
                  <a:lnTo>
                    <a:pt x="52" y="91"/>
                  </a:lnTo>
                  <a:lnTo>
                    <a:pt x="66" y="0"/>
                  </a:lnTo>
                  <a:lnTo>
                    <a:pt x="110" y="0"/>
                  </a:lnTo>
                  <a:lnTo>
                    <a:pt x="141" y="24"/>
                  </a:lnTo>
                  <a:lnTo>
                    <a:pt x="158" y="15"/>
                  </a:lnTo>
                  <a:lnTo>
                    <a:pt x="200" y="24"/>
                  </a:lnTo>
                  <a:lnTo>
                    <a:pt x="217" y="47"/>
                  </a:lnTo>
                  <a:lnTo>
                    <a:pt x="258" y="82"/>
                  </a:lnTo>
                  <a:lnTo>
                    <a:pt x="258" y="105"/>
                  </a:lnTo>
                  <a:lnTo>
                    <a:pt x="234" y="129"/>
                  </a:lnTo>
                  <a:lnTo>
                    <a:pt x="241" y="153"/>
                  </a:lnTo>
                  <a:lnTo>
                    <a:pt x="268" y="153"/>
                  </a:lnTo>
                  <a:lnTo>
                    <a:pt x="316" y="140"/>
                  </a:lnTo>
                  <a:lnTo>
                    <a:pt x="333" y="187"/>
                  </a:lnTo>
                  <a:lnTo>
                    <a:pt x="350" y="196"/>
                  </a:lnTo>
                  <a:lnTo>
                    <a:pt x="350" y="222"/>
                  </a:lnTo>
                  <a:lnTo>
                    <a:pt x="399" y="269"/>
                  </a:lnTo>
                  <a:lnTo>
                    <a:pt x="433" y="318"/>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89" name="Freeform 54">
              <a:extLst>
                <a:ext uri="{FF2B5EF4-FFF2-40B4-BE49-F238E27FC236}">
                  <a16:creationId xmlns:a16="http://schemas.microsoft.com/office/drawing/2014/main" id="{CB56EE61-72F9-459A-AD8E-DE84EBC16D33}"/>
                </a:ext>
              </a:extLst>
            </p:cNvPr>
            <p:cNvSpPr>
              <a:spLocks/>
            </p:cNvSpPr>
            <p:nvPr/>
          </p:nvSpPr>
          <p:spPr bwMode="auto">
            <a:xfrm>
              <a:off x="3202" y="1891"/>
              <a:ext cx="380" cy="278"/>
            </a:xfrm>
            <a:custGeom>
              <a:avLst/>
              <a:gdLst>
                <a:gd name="T0" fmla="*/ 170 w 384"/>
                <a:gd name="T1" fmla="*/ 0 h 304"/>
                <a:gd name="T2" fmla="*/ 284 w 384"/>
                <a:gd name="T3" fmla="*/ 44 h 304"/>
                <a:gd name="T4" fmla="*/ 325 w 384"/>
                <a:gd name="T5" fmla="*/ 81 h 304"/>
                <a:gd name="T6" fmla="*/ 371 w 384"/>
                <a:gd name="T7" fmla="*/ 151 h 304"/>
                <a:gd name="T8" fmla="*/ 363 w 384"/>
                <a:gd name="T9" fmla="*/ 162 h 304"/>
                <a:gd name="T10" fmla="*/ 346 w 384"/>
                <a:gd name="T11" fmla="*/ 176 h 304"/>
                <a:gd name="T12" fmla="*/ 330 w 384"/>
                <a:gd name="T13" fmla="*/ 206 h 304"/>
                <a:gd name="T14" fmla="*/ 267 w 384"/>
                <a:gd name="T15" fmla="*/ 195 h 304"/>
                <a:gd name="T16" fmla="*/ 249 w 384"/>
                <a:gd name="T17" fmla="*/ 195 h 304"/>
                <a:gd name="T18" fmla="*/ 234 w 384"/>
                <a:gd name="T19" fmla="*/ 195 h 304"/>
                <a:gd name="T20" fmla="*/ 159 w 384"/>
                <a:gd name="T21" fmla="*/ 213 h 304"/>
                <a:gd name="T22" fmla="*/ 73 w 384"/>
                <a:gd name="T23" fmla="*/ 231 h 304"/>
                <a:gd name="T24" fmla="*/ 0 w 384"/>
                <a:gd name="T25" fmla="*/ 195 h 304"/>
                <a:gd name="T26" fmla="*/ 25 w 384"/>
                <a:gd name="T27" fmla="*/ 169 h 304"/>
                <a:gd name="T28" fmla="*/ 139 w 384"/>
                <a:gd name="T29" fmla="*/ 37 h 304"/>
                <a:gd name="T30" fmla="*/ 170 w 384"/>
                <a:gd name="T31" fmla="*/ 0 h 3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4"/>
                <a:gd name="T49" fmla="*/ 0 h 304"/>
                <a:gd name="T50" fmla="*/ 384 w 384"/>
                <a:gd name="T51" fmla="*/ 304 h 3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4" h="304">
                  <a:moveTo>
                    <a:pt x="176" y="0"/>
                  </a:moveTo>
                  <a:lnTo>
                    <a:pt x="293" y="57"/>
                  </a:lnTo>
                  <a:lnTo>
                    <a:pt x="334" y="106"/>
                  </a:lnTo>
                  <a:lnTo>
                    <a:pt x="383" y="197"/>
                  </a:lnTo>
                  <a:lnTo>
                    <a:pt x="375" y="212"/>
                  </a:lnTo>
                  <a:lnTo>
                    <a:pt x="358" y="230"/>
                  </a:lnTo>
                  <a:lnTo>
                    <a:pt x="341" y="269"/>
                  </a:lnTo>
                  <a:lnTo>
                    <a:pt x="276" y="255"/>
                  </a:lnTo>
                  <a:lnTo>
                    <a:pt x="258" y="255"/>
                  </a:lnTo>
                  <a:lnTo>
                    <a:pt x="241" y="255"/>
                  </a:lnTo>
                  <a:lnTo>
                    <a:pt x="165" y="279"/>
                  </a:lnTo>
                  <a:lnTo>
                    <a:pt x="76" y="303"/>
                  </a:lnTo>
                  <a:lnTo>
                    <a:pt x="0" y="255"/>
                  </a:lnTo>
                  <a:lnTo>
                    <a:pt x="25" y="221"/>
                  </a:lnTo>
                  <a:lnTo>
                    <a:pt x="142" y="48"/>
                  </a:lnTo>
                  <a:lnTo>
                    <a:pt x="176" y="0"/>
                  </a:lnTo>
                </a:path>
              </a:pathLst>
            </a:custGeom>
            <a:solidFill>
              <a:schemeClr val="accent3">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90" name="Freeform 55">
              <a:extLst>
                <a:ext uri="{FF2B5EF4-FFF2-40B4-BE49-F238E27FC236}">
                  <a16:creationId xmlns:a16="http://schemas.microsoft.com/office/drawing/2014/main" id="{DB8637C6-3D8F-45F4-BB65-8E7541A7C59E}"/>
                </a:ext>
              </a:extLst>
            </p:cNvPr>
            <p:cNvSpPr>
              <a:spLocks/>
            </p:cNvSpPr>
            <p:nvPr/>
          </p:nvSpPr>
          <p:spPr bwMode="auto">
            <a:xfrm>
              <a:off x="977" y="1741"/>
              <a:ext cx="280" cy="361"/>
            </a:xfrm>
            <a:custGeom>
              <a:avLst/>
              <a:gdLst>
                <a:gd name="T0" fmla="*/ 0 w 282"/>
                <a:gd name="T1" fmla="*/ 54 h 395"/>
                <a:gd name="T2" fmla="*/ 34 w 282"/>
                <a:gd name="T3" fmla="*/ 44 h 395"/>
                <a:gd name="T4" fmla="*/ 58 w 282"/>
                <a:gd name="T5" fmla="*/ 18 h 395"/>
                <a:gd name="T6" fmla="*/ 97 w 282"/>
                <a:gd name="T7" fmla="*/ 6 h 395"/>
                <a:gd name="T8" fmla="*/ 148 w 282"/>
                <a:gd name="T9" fmla="*/ 18 h 395"/>
                <a:gd name="T10" fmla="*/ 161 w 282"/>
                <a:gd name="T11" fmla="*/ 0 h 395"/>
                <a:gd name="T12" fmla="*/ 161 w 282"/>
                <a:gd name="T13" fmla="*/ 37 h 395"/>
                <a:gd name="T14" fmla="*/ 189 w 282"/>
                <a:gd name="T15" fmla="*/ 37 h 395"/>
                <a:gd name="T16" fmla="*/ 207 w 282"/>
                <a:gd name="T17" fmla="*/ 69 h 395"/>
                <a:gd name="T18" fmla="*/ 217 w 282"/>
                <a:gd name="T19" fmla="*/ 106 h 395"/>
                <a:gd name="T20" fmla="*/ 245 w 282"/>
                <a:gd name="T21" fmla="*/ 106 h 395"/>
                <a:gd name="T22" fmla="*/ 262 w 282"/>
                <a:gd name="T23" fmla="*/ 132 h 395"/>
                <a:gd name="T24" fmla="*/ 252 w 282"/>
                <a:gd name="T25" fmla="*/ 195 h 395"/>
                <a:gd name="T26" fmla="*/ 262 w 282"/>
                <a:gd name="T27" fmla="*/ 213 h 395"/>
                <a:gd name="T28" fmla="*/ 275 w 282"/>
                <a:gd name="T29" fmla="*/ 225 h 395"/>
                <a:gd name="T30" fmla="*/ 227 w 282"/>
                <a:gd name="T31" fmla="*/ 286 h 395"/>
                <a:gd name="T32" fmla="*/ 210 w 282"/>
                <a:gd name="T33" fmla="*/ 286 h 395"/>
                <a:gd name="T34" fmla="*/ 178 w 282"/>
                <a:gd name="T35" fmla="*/ 301 h 395"/>
                <a:gd name="T36" fmla="*/ 161 w 282"/>
                <a:gd name="T37" fmla="*/ 286 h 395"/>
                <a:gd name="T38" fmla="*/ 148 w 282"/>
                <a:gd name="T39" fmla="*/ 257 h 395"/>
                <a:gd name="T40" fmla="*/ 121 w 282"/>
                <a:gd name="T41" fmla="*/ 239 h 395"/>
                <a:gd name="T42" fmla="*/ 89 w 282"/>
                <a:gd name="T43" fmla="*/ 207 h 395"/>
                <a:gd name="T44" fmla="*/ 65 w 282"/>
                <a:gd name="T45" fmla="*/ 195 h 395"/>
                <a:gd name="T46" fmla="*/ 65 w 282"/>
                <a:gd name="T47" fmla="*/ 175 h 395"/>
                <a:gd name="T48" fmla="*/ 41 w 282"/>
                <a:gd name="T49" fmla="*/ 169 h 395"/>
                <a:gd name="T50" fmla="*/ 58 w 282"/>
                <a:gd name="T51" fmla="*/ 143 h 395"/>
                <a:gd name="T52" fmla="*/ 41 w 282"/>
                <a:gd name="T53" fmla="*/ 125 h 395"/>
                <a:gd name="T54" fmla="*/ 52 w 282"/>
                <a:gd name="T55" fmla="*/ 100 h 395"/>
                <a:gd name="T56" fmla="*/ 34 w 282"/>
                <a:gd name="T57" fmla="*/ 88 h 395"/>
                <a:gd name="T58" fmla="*/ 41 w 282"/>
                <a:gd name="T59" fmla="*/ 69 h 395"/>
                <a:gd name="T60" fmla="*/ 23 w 282"/>
                <a:gd name="T61" fmla="*/ 62 h 395"/>
                <a:gd name="T62" fmla="*/ 0 w 282"/>
                <a:gd name="T63" fmla="*/ 62 h 395"/>
                <a:gd name="T64" fmla="*/ 0 w 282"/>
                <a:gd name="T65" fmla="*/ 54 h 3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2"/>
                <a:gd name="T100" fmla="*/ 0 h 395"/>
                <a:gd name="T101" fmla="*/ 282 w 282"/>
                <a:gd name="T102" fmla="*/ 395 h 3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2" h="395">
                  <a:moveTo>
                    <a:pt x="0" y="71"/>
                  </a:moveTo>
                  <a:lnTo>
                    <a:pt x="34" y="57"/>
                  </a:lnTo>
                  <a:lnTo>
                    <a:pt x="58" y="24"/>
                  </a:lnTo>
                  <a:lnTo>
                    <a:pt x="100" y="9"/>
                  </a:lnTo>
                  <a:lnTo>
                    <a:pt x="151" y="24"/>
                  </a:lnTo>
                  <a:lnTo>
                    <a:pt x="164" y="0"/>
                  </a:lnTo>
                  <a:lnTo>
                    <a:pt x="164" y="48"/>
                  </a:lnTo>
                  <a:lnTo>
                    <a:pt x="192" y="48"/>
                  </a:lnTo>
                  <a:lnTo>
                    <a:pt x="210" y="91"/>
                  </a:lnTo>
                  <a:lnTo>
                    <a:pt x="223" y="139"/>
                  </a:lnTo>
                  <a:lnTo>
                    <a:pt x="251" y="139"/>
                  </a:lnTo>
                  <a:lnTo>
                    <a:pt x="268" y="173"/>
                  </a:lnTo>
                  <a:lnTo>
                    <a:pt x="258" y="255"/>
                  </a:lnTo>
                  <a:lnTo>
                    <a:pt x="268" y="279"/>
                  </a:lnTo>
                  <a:lnTo>
                    <a:pt x="281" y="294"/>
                  </a:lnTo>
                  <a:lnTo>
                    <a:pt x="233" y="375"/>
                  </a:lnTo>
                  <a:lnTo>
                    <a:pt x="216" y="375"/>
                  </a:lnTo>
                  <a:lnTo>
                    <a:pt x="181" y="394"/>
                  </a:lnTo>
                  <a:lnTo>
                    <a:pt x="164" y="375"/>
                  </a:lnTo>
                  <a:lnTo>
                    <a:pt x="151" y="336"/>
                  </a:lnTo>
                  <a:lnTo>
                    <a:pt x="124" y="313"/>
                  </a:lnTo>
                  <a:lnTo>
                    <a:pt x="92" y="270"/>
                  </a:lnTo>
                  <a:lnTo>
                    <a:pt x="65" y="255"/>
                  </a:lnTo>
                  <a:lnTo>
                    <a:pt x="65" y="230"/>
                  </a:lnTo>
                  <a:lnTo>
                    <a:pt x="41" y="221"/>
                  </a:lnTo>
                  <a:lnTo>
                    <a:pt x="58" y="188"/>
                  </a:lnTo>
                  <a:lnTo>
                    <a:pt x="41" y="164"/>
                  </a:lnTo>
                  <a:lnTo>
                    <a:pt x="52" y="130"/>
                  </a:lnTo>
                  <a:lnTo>
                    <a:pt x="34" y="115"/>
                  </a:lnTo>
                  <a:lnTo>
                    <a:pt x="41" y="91"/>
                  </a:lnTo>
                  <a:lnTo>
                    <a:pt x="23" y="81"/>
                  </a:lnTo>
                  <a:lnTo>
                    <a:pt x="0" y="81"/>
                  </a:lnTo>
                  <a:lnTo>
                    <a:pt x="0" y="71"/>
                  </a:lnTo>
                </a:path>
              </a:pathLst>
            </a:custGeom>
            <a:solidFill>
              <a:schemeClr val="accent4">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91" name="Freeform 56">
              <a:extLst>
                <a:ext uri="{FF2B5EF4-FFF2-40B4-BE49-F238E27FC236}">
                  <a16:creationId xmlns:a16="http://schemas.microsoft.com/office/drawing/2014/main" id="{B428AE65-C867-4023-B765-6F6460FA3E4F}"/>
                </a:ext>
              </a:extLst>
            </p:cNvPr>
            <p:cNvSpPr>
              <a:spLocks/>
            </p:cNvSpPr>
            <p:nvPr/>
          </p:nvSpPr>
          <p:spPr bwMode="auto">
            <a:xfrm>
              <a:off x="1256" y="1951"/>
              <a:ext cx="267" cy="263"/>
            </a:xfrm>
            <a:custGeom>
              <a:avLst/>
              <a:gdLst>
                <a:gd name="T0" fmla="*/ 204 w 270"/>
                <a:gd name="T1" fmla="*/ 189 h 287"/>
                <a:gd name="T2" fmla="*/ 198 w 270"/>
                <a:gd name="T3" fmla="*/ 170 h 287"/>
                <a:gd name="T4" fmla="*/ 163 w 270"/>
                <a:gd name="T5" fmla="*/ 201 h 287"/>
                <a:gd name="T6" fmla="*/ 146 w 270"/>
                <a:gd name="T7" fmla="*/ 201 h 287"/>
                <a:gd name="T8" fmla="*/ 97 w 270"/>
                <a:gd name="T9" fmla="*/ 220 h 287"/>
                <a:gd name="T10" fmla="*/ 66 w 270"/>
                <a:gd name="T11" fmla="*/ 119 h 287"/>
                <a:gd name="T12" fmla="*/ 0 w 270"/>
                <a:gd name="T13" fmla="*/ 49 h 287"/>
                <a:gd name="T14" fmla="*/ 28 w 270"/>
                <a:gd name="T15" fmla="*/ 31 h 287"/>
                <a:gd name="T16" fmla="*/ 44 w 270"/>
                <a:gd name="T17" fmla="*/ 31 h 287"/>
                <a:gd name="T18" fmla="*/ 97 w 270"/>
                <a:gd name="T19" fmla="*/ 38 h 287"/>
                <a:gd name="T20" fmla="*/ 115 w 270"/>
                <a:gd name="T21" fmla="*/ 38 h 287"/>
                <a:gd name="T22" fmla="*/ 146 w 270"/>
                <a:gd name="T23" fmla="*/ 38 h 287"/>
                <a:gd name="T24" fmla="*/ 181 w 270"/>
                <a:gd name="T25" fmla="*/ 19 h 287"/>
                <a:gd name="T26" fmla="*/ 204 w 270"/>
                <a:gd name="T27" fmla="*/ 19 h 287"/>
                <a:gd name="T28" fmla="*/ 204 w 270"/>
                <a:gd name="T29" fmla="*/ 12 h 287"/>
                <a:gd name="T30" fmla="*/ 225 w 270"/>
                <a:gd name="T31" fmla="*/ 0 h 287"/>
                <a:gd name="T32" fmla="*/ 260 w 270"/>
                <a:gd name="T33" fmla="*/ 19 h 287"/>
                <a:gd name="T34" fmla="*/ 260 w 270"/>
                <a:gd name="T35" fmla="*/ 38 h 287"/>
                <a:gd name="T36" fmla="*/ 260 w 270"/>
                <a:gd name="T37" fmla="*/ 64 h 287"/>
                <a:gd name="T38" fmla="*/ 220 w 270"/>
                <a:gd name="T39" fmla="*/ 126 h 287"/>
                <a:gd name="T40" fmla="*/ 211 w 270"/>
                <a:gd name="T41" fmla="*/ 182 h 287"/>
                <a:gd name="T42" fmla="*/ 204 w 270"/>
                <a:gd name="T43" fmla="*/ 189 h 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0"/>
                <a:gd name="T67" fmla="*/ 0 h 287"/>
                <a:gd name="T68" fmla="*/ 270 w 270"/>
                <a:gd name="T69" fmla="*/ 287 h 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0" h="287">
                  <a:moveTo>
                    <a:pt x="210" y="246"/>
                  </a:moveTo>
                  <a:lnTo>
                    <a:pt x="204" y="222"/>
                  </a:lnTo>
                  <a:lnTo>
                    <a:pt x="169" y="261"/>
                  </a:lnTo>
                  <a:lnTo>
                    <a:pt x="152" y="261"/>
                  </a:lnTo>
                  <a:lnTo>
                    <a:pt x="100" y="286"/>
                  </a:lnTo>
                  <a:lnTo>
                    <a:pt x="69" y="155"/>
                  </a:lnTo>
                  <a:lnTo>
                    <a:pt x="0" y="64"/>
                  </a:lnTo>
                  <a:lnTo>
                    <a:pt x="28" y="40"/>
                  </a:lnTo>
                  <a:lnTo>
                    <a:pt x="45" y="40"/>
                  </a:lnTo>
                  <a:lnTo>
                    <a:pt x="100" y="49"/>
                  </a:lnTo>
                  <a:lnTo>
                    <a:pt x="118" y="49"/>
                  </a:lnTo>
                  <a:lnTo>
                    <a:pt x="152" y="49"/>
                  </a:lnTo>
                  <a:lnTo>
                    <a:pt x="187" y="25"/>
                  </a:lnTo>
                  <a:lnTo>
                    <a:pt x="210" y="25"/>
                  </a:lnTo>
                  <a:lnTo>
                    <a:pt x="210" y="15"/>
                  </a:lnTo>
                  <a:lnTo>
                    <a:pt x="234" y="0"/>
                  </a:lnTo>
                  <a:lnTo>
                    <a:pt x="269" y="25"/>
                  </a:lnTo>
                  <a:lnTo>
                    <a:pt x="269" y="49"/>
                  </a:lnTo>
                  <a:lnTo>
                    <a:pt x="269" y="83"/>
                  </a:lnTo>
                  <a:lnTo>
                    <a:pt x="227" y="164"/>
                  </a:lnTo>
                  <a:lnTo>
                    <a:pt x="217" y="237"/>
                  </a:lnTo>
                  <a:lnTo>
                    <a:pt x="210" y="246"/>
                  </a:lnTo>
                </a:path>
              </a:pathLst>
            </a:custGeom>
            <a:solidFill>
              <a:schemeClr val="accent6">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92" name="Freeform 57">
              <a:extLst>
                <a:ext uri="{FF2B5EF4-FFF2-40B4-BE49-F238E27FC236}">
                  <a16:creationId xmlns:a16="http://schemas.microsoft.com/office/drawing/2014/main" id="{DFF55DB3-77B1-4135-8FE3-6A1E943CDB21}"/>
                </a:ext>
              </a:extLst>
            </p:cNvPr>
            <p:cNvSpPr>
              <a:spLocks/>
            </p:cNvSpPr>
            <p:nvPr/>
          </p:nvSpPr>
          <p:spPr bwMode="auto">
            <a:xfrm>
              <a:off x="4314" y="1209"/>
              <a:ext cx="286" cy="209"/>
            </a:xfrm>
            <a:custGeom>
              <a:avLst/>
              <a:gdLst>
                <a:gd name="T0" fmla="*/ 285 w 288"/>
                <a:gd name="T1" fmla="*/ 187 h 228"/>
                <a:gd name="T2" fmla="*/ 268 w 288"/>
                <a:gd name="T3" fmla="*/ 208 h 228"/>
                <a:gd name="T4" fmla="*/ 0 w 288"/>
                <a:gd name="T5" fmla="*/ 208 h 228"/>
                <a:gd name="T6" fmla="*/ 34 w 288"/>
                <a:gd name="T7" fmla="*/ 61 h 228"/>
                <a:gd name="T8" fmla="*/ 41 w 288"/>
                <a:gd name="T9" fmla="*/ 51 h 228"/>
                <a:gd name="T10" fmla="*/ 76 w 288"/>
                <a:gd name="T11" fmla="*/ 43 h 228"/>
                <a:gd name="T12" fmla="*/ 67 w 288"/>
                <a:gd name="T13" fmla="*/ 20 h 228"/>
                <a:gd name="T14" fmla="*/ 34 w 288"/>
                <a:gd name="T15" fmla="*/ 20 h 228"/>
                <a:gd name="T16" fmla="*/ 17 w 288"/>
                <a:gd name="T17" fmla="*/ 0 h 228"/>
                <a:gd name="T18" fmla="*/ 160 w 288"/>
                <a:gd name="T19" fmla="*/ 0 h 228"/>
                <a:gd name="T20" fmla="*/ 167 w 288"/>
                <a:gd name="T21" fmla="*/ 30 h 228"/>
                <a:gd name="T22" fmla="*/ 135 w 288"/>
                <a:gd name="T23" fmla="*/ 51 h 228"/>
                <a:gd name="T24" fmla="*/ 142 w 288"/>
                <a:gd name="T25" fmla="*/ 96 h 228"/>
                <a:gd name="T26" fmla="*/ 212 w 288"/>
                <a:gd name="T27" fmla="*/ 127 h 228"/>
                <a:gd name="T28" fmla="*/ 236 w 288"/>
                <a:gd name="T29" fmla="*/ 127 h 228"/>
                <a:gd name="T30" fmla="*/ 285 w 288"/>
                <a:gd name="T31" fmla="*/ 178 h 228"/>
                <a:gd name="T32" fmla="*/ 285 w 288"/>
                <a:gd name="T33" fmla="*/ 187 h 2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8"/>
                <a:gd name="T52" fmla="*/ 0 h 228"/>
                <a:gd name="T53" fmla="*/ 288 w 288"/>
                <a:gd name="T54" fmla="*/ 228 h 2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8" h="228">
                  <a:moveTo>
                    <a:pt x="287" y="204"/>
                  </a:moveTo>
                  <a:lnTo>
                    <a:pt x="270" y="227"/>
                  </a:lnTo>
                  <a:lnTo>
                    <a:pt x="0" y="227"/>
                  </a:lnTo>
                  <a:lnTo>
                    <a:pt x="34" y="67"/>
                  </a:lnTo>
                  <a:lnTo>
                    <a:pt x="41" y="56"/>
                  </a:lnTo>
                  <a:lnTo>
                    <a:pt x="77" y="47"/>
                  </a:lnTo>
                  <a:lnTo>
                    <a:pt x="67" y="22"/>
                  </a:lnTo>
                  <a:lnTo>
                    <a:pt x="34" y="22"/>
                  </a:lnTo>
                  <a:lnTo>
                    <a:pt x="17" y="0"/>
                  </a:lnTo>
                  <a:lnTo>
                    <a:pt x="161" y="0"/>
                  </a:lnTo>
                  <a:lnTo>
                    <a:pt x="168" y="33"/>
                  </a:lnTo>
                  <a:lnTo>
                    <a:pt x="136" y="56"/>
                  </a:lnTo>
                  <a:lnTo>
                    <a:pt x="143" y="105"/>
                  </a:lnTo>
                  <a:lnTo>
                    <a:pt x="213" y="138"/>
                  </a:lnTo>
                  <a:lnTo>
                    <a:pt x="238" y="138"/>
                  </a:lnTo>
                  <a:lnTo>
                    <a:pt x="287" y="194"/>
                  </a:lnTo>
                  <a:lnTo>
                    <a:pt x="287" y="204"/>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93" name="Freeform 58">
              <a:extLst>
                <a:ext uri="{FF2B5EF4-FFF2-40B4-BE49-F238E27FC236}">
                  <a16:creationId xmlns:a16="http://schemas.microsoft.com/office/drawing/2014/main" id="{0FD45C48-B634-489B-8C71-BCB50F418014}"/>
                </a:ext>
              </a:extLst>
            </p:cNvPr>
            <p:cNvSpPr>
              <a:spLocks/>
            </p:cNvSpPr>
            <p:nvPr/>
          </p:nvSpPr>
          <p:spPr bwMode="auto">
            <a:xfrm>
              <a:off x="3077" y="2154"/>
              <a:ext cx="233" cy="271"/>
            </a:xfrm>
            <a:custGeom>
              <a:avLst/>
              <a:gdLst>
                <a:gd name="T0" fmla="*/ 180 w 236"/>
                <a:gd name="T1" fmla="*/ 56 h 296"/>
                <a:gd name="T2" fmla="*/ 195 w 236"/>
                <a:gd name="T3" fmla="*/ 100 h 296"/>
                <a:gd name="T4" fmla="*/ 226 w 236"/>
                <a:gd name="T5" fmla="*/ 155 h 296"/>
                <a:gd name="T6" fmla="*/ 138 w 236"/>
                <a:gd name="T7" fmla="*/ 226 h 296"/>
                <a:gd name="T8" fmla="*/ 56 w 236"/>
                <a:gd name="T9" fmla="*/ 226 h 296"/>
                <a:gd name="T10" fmla="*/ 49 w 236"/>
                <a:gd name="T11" fmla="*/ 164 h 296"/>
                <a:gd name="T12" fmla="*/ 0 w 236"/>
                <a:gd name="T13" fmla="*/ 100 h 296"/>
                <a:gd name="T14" fmla="*/ 66 w 236"/>
                <a:gd name="T15" fmla="*/ 37 h 296"/>
                <a:gd name="T16" fmla="*/ 114 w 236"/>
                <a:gd name="T17" fmla="*/ 0 h 296"/>
                <a:gd name="T18" fmla="*/ 163 w 236"/>
                <a:gd name="T19" fmla="*/ 29 h 296"/>
                <a:gd name="T20" fmla="*/ 195 w 236"/>
                <a:gd name="T21" fmla="*/ 29 h 296"/>
                <a:gd name="T22" fmla="*/ 180 w 236"/>
                <a:gd name="T23" fmla="*/ 56 h 2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6"/>
                <a:gd name="T37" fmla="*/ 0 h 296"/>
                <a:gd name="T38" fmla="*/ 236 w 236"/>
                <a:gd name="T39" fmla="*/ 296 h 2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6" h="296">
                  <a:moveTo>
                    <a:pt x="186" y="73"/>
                  </a:moveTo>
                  <a:lnTo>
                    <a:pt x="204" y="130"/>
                  </a:lnTo>
                  <a:lnTo>
                    <a:pt x="235" y="202"/>
                  </a:lnTo>
                  <a:lnTo>
                    <a:pt x="144" y="295"/>
                  </a:lnTo>
                  <a:lnTo>
                    <a:pt x="59" y="295"/>
                  </a:lnTo>
                  <a:lnTo>
                    <a:pt x="52" y="213"/>
                  </a:lnTo>
                  <a:lnTo>
                    <a:pt x="0" y="130"/>
                  </a:lnTo>
                  <a:lnTo>
                    <a:pt x="69" y="48"/>
                  </a:lnTo>
                  <a:lnTo>
                    <a:pt x="117" y="0"/>
                  </a:lnTo>
                  <a:lnTo>
                    <a:pt x="169" y="38"/>
                  </a:lnTo>
                  <a:lnTo>
                    <a:pt x="204" y="38"/>
                  </a:lnTo>
                  <a:lnTo>
                    <a:pt x="186" y="73"/>
                  </a:lnTo>
                </a:path>
              </a:pathLst>
            </a:custGeom>
            <a:solidFill>
              <a:srgbClr val="00CC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94" name="Freeform 59">
              <a:extLst>
                <a:ext uri="{FF2B5EF4-FFF2-40B4-BE49-F238E27FC236}">
                  <a16:creationId xmlns:a16="http://schemas.microsoft.com/office/drawing/2014/main" id="{9B51347E-6735-4EBC-A775-F1FDC19A351D}"/>
                </a:ext>
              </a:extLst>
            </p:cNvPr>
            <p:cNvSpPr>
              <a:spLocks/>
            </p:cNvSpPr>
            <p:nvPr/>
          </p:nvSpPr>
          <p:spPr bwMode="auto">
            <a:xfrm>
              <a:off x="4971" y="2168"/>
              <a:ext cx="146" cy="99"/>
            </a:xfrm>
            <a:custGeom>
              <a:avLst/>
              <a:gdLst>
                <a:gd name="T0" fmla="*/ 42 w 147"/>
                <a:gd name="T1" fmla="*/ 52 h 108"/>
                <a:gd name="T2" fmla="*/ 143 w 147"/>
                <a:gd name="T3" fmla="*/ 0 h 108"/>
                <a:gd name="T4" fmla="*/ 0 w 147"/>
                <a:gd name="T5" fmla="*/ 83 h 108"/>
                <a:gd name="T6" fmla="*/ 17 w 147"/>
                <a:gd name="T7" fmla="*/ 52 h 108"/>
                <a:gd name="T8" fmla="*/ 42 w 147"/>
                <a:gd name="T9" fmla="*/ 52 h 108"/>
                <a:gd name="T10" fmla="*/ 0 60000 65536"/>
                <a:gd name="T11" fmla="*/ 0 60000 65536"/>
                <a:gd name="T12" fmla="*/ 0 60000 65536"/>
                <a:gd name="T13" fmla="*/ 0 60000 65536"/>
                <a:gd name="T14" fmla="*/ 0 60000 65536"/>
                <a:gd name="T15" fmla="*/ 0 w 147"/>
                <a:gd name="T16" fmla="*/ 0 h 108"/>
                <a:gd name="T17" fmla="*/ 147 w 147"/>
                <a:gd name="T18" fmla="*/ 108 h 108"/>
              </a:gdLst>
              <a:ahLst/>
              <a:cxnLst>
                <a:cxn ang="T10">
                  <a:pos x="T0" y="T1"/>
                </a:cxn>
                <a:cxn ang="T11">
                  <a:pos x="T2" y="T3"/>
                </a:cxn>
                <a:cxn ang="T12">
                  <a:pos x="T4" y="T5"/>
                </a:cxn>
                <a:cxn ang="T13">
                  <a:pos x="T6" y="T7"/>
                </a:cxn>
                <a:cxn ang="T14">
                  <a:pos x="T8" y="T9"/>
                </a:cxn>
              </a:cxnLst>
              <a:rect l="T15" t="T16" r="T17" b="T18"/>
              <a:pathLst>
                <a:path w="147" h="108">
                  <a:moveTo>
                    <a:pt x="42" y="68"/>
                  </a:moveTo>
                  <a:lnTo>
                    <a:pt x="146" y="0"/>
                  </a:lnTo>
                  <a:lnTo>
                    <a:pt x="0" y="107"/>
                  </a:lnTo>
                  <a:lnTo>
                    <a:pt x="17" y="68"/>
                  </a:lnTo>
                  <a:lnTo>
                    <a:pt x="42" y="68"/>
                  </a:lnTo>
                </a:path>
              </a:pathLst>
            </a:custGeom>
            <a:solidFill>
              <a:srgbClr val="FFFFFF"/>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95" name="Freeform 60">
              <a:extLst>
                <a:ext uri="{FF2B5EF4-FFF2-40B4-BE49-F238E27FC236}">
                  <a16:creationId xmlns:a16="http://schemas.microsoft.com/office/drawing/2014/main" id="{319C709A-CC4B-427C-9B9C-96A23797C3D8}"/>
                </a:ext>
              </a:extLst>
            </p:cNvPr>
            <p:cNvSpPr>
              <a:spLocks/>
            </p:cNvSpPr>
            <p:nvPr/>
          </p:nvSpPr>
          <p:spPr bwMode="auto">
            <a:xfrm>
              <a:off x="4635" y="1806"/>
              <a:ext cx="413" cy="280"/>
            </a:xfrm>
            <a:custGeom>
              <a:avLst/>
              <a:gdLst>
                <a:gd name="T0" fmla="*/ 412 w 417"/>
                <a:gd name="T1" fmla="*/ 93 h 306"/>
                <a:gd name="T2" fmla="*/ 394 w 417"/>
                <a:gd name="T3" fmla="*/ 115 h 306"/>
                <a:gd name="T4" fmla="*/ 364 w 417"/>
                <a:gd name="T5" fmla="*/ 145 h 306"/>
                <a:gd name="T6" fmla="*/ 347 w 417"/>
                <a:gd name="T7" fmla="*/ 182 h 306"/>
                <a:gd name="T8" fmla="*/ 330 w 417"/>
                <a:gd name="T9" fmla="*/ 204 h 306"/>
                <a:gd name="T10" fmla="*/ 306 w 417"/>
                <a:gd name="T11" fmla="*/ 242 h 306"/>
                <a:gd name="T12" fmla="*/ 255 w 417"/>
                <a:gd name="T13" fmla="*/ 279 h 306"/>
                <a:gd name="T14" fmla="*/ 221 w 417"/>
                <a:gd name="T15" fmla="*/ 257 h 306"/>
                <a:gd name="T16" fmla="*/ 214 w 417"/>
                <a:gd name="T17" fmla="*/ 234 h 306"/>
                <a:gd name="T18" fmla="*/ 207 w 417"/>
                <a:gd name="T19" fmla="*/ 257 h 306"/>
                <a:gd name="T20" fmla="*/ 180 w 417"/>
                <a:gd name="T21" fmla="*/ 257 h 306"/>
                <a:gd name="T22" fmla="*/ 163 w 417"/>
                <a:gd name="T23" fmla="*/ 242 h 306"/>
                <a:gd name="T24" fmla="*/ 163 w 417"/>
                <a:gd name="T25" fmla="*/ 234 h 306"/>
                <a:gd name="T26" fmla="*/ 150 w 417"/>
                <a:gd name="T27" fmla="*/ 234 h 306"/>
                <a:gd name="T28" fmla="*/ 122 w 417"/>
                <a:gd name="T29" fmla="*/ 212 h 306"/>
                <a:gd name="T30" fmla="*/ 133 w 417"/>
                <a:gd name="T31" fmla="*/ 204 h 306"/>
                <a:gd name="T32" fmla="*/ 122 w 417"/>
                <a:gd name="T33" fmla="*/ 182 h 306"/>
                <a:gd name="T34" fmla="*/ 122 w 417"/>
                <a:gd name="T35" fmla="*/ 168 h 306"/>
                <a:gd name="T36" fmla="*/ 108 w 417"/>
                <a:gd name="T37" fmla="*/ 182 h 306"/>
                <a:gd name="T38" fmla="*/ 108 w 417"/>
                <a:gd name="T39" fmla="*/ 204 h 306"/>
                <a:gd name="T40" fmla="*/ 99 w 417"/>
                <a:gd name="T41" fmla="*/ 222 h 306"/>
                <a:gd name="T42" fmla="*/ 81 w 417"/>
                <a:gd name="T43" fmla="*/ 212 h 306"/>
                <a:gd name="T44" fmla="*/ 74 w 417"/>
                <a:gd name="T45" fmla="*/ 234 h 306"/>
                <a:gd name="T46" fmla="*/ 64 w 417"/>
                <a:gd name="T47" fmla="*/ 222 h 306"/>
                <a:gd name="T48" fmla="*/ 57 w 417"/>
                <a:gd name="T49" fmla="*/ 190 h 306"/>
                <a:gd name="T50" fmla="*/ 51 w 417"/>
                <a:gd name="T51" fmla="*/ 190 h 306"/>
                <a:gd name="T52" fmla="*/ 51 w 417"/>
                <a:gd name="T53" fmla="*/ 168 h 306"/>
                <a:gd name="T54" fmla="*/ 57 w 417"/>
                <a:gd name="T55" fmla="*/ 159 h 306"/>
                <a:gd name="T56" fmla="*/ 40 w 417"/>
                <a:gd name="T57" fmla="*/ 168 h 306"/>
                <a:gd name="T58" fmla="*/ 74 w 417"/>
                <a:gd name="T59" fmla="*/ 145 h 306"/>
                <a:gd name="T60" fmla="*/ 99 w 417"/>
                <a:gd name="T61" fmla="*/ 107 h 306"/>
                <a:gd name="T62" fmla="*/ 64 w 417"/>
                <a:gd name="T63" fmla="*/ 85 h 306"/>
                <a:gd name="T64" fmla="*/ 17 w 417"/>
                <a:gd name="T65" fmla="*/ 62 h 306"/>
                <a:gd name="T66" fmla="*/ 0 w 417"/>
                <a:gd name="T67" fmla="*/ 0 h 306"/>
                <a:gd name="T68" fmla="*/ 198 w 417"/>
                <a:gd name="T69" fmla="*/ 8 h 306"/>
                <a:gd name="T70" fmla="*/ 231 w 417"/>
                <a:gd name="T71" fmla="*/ 85 h 306"/>
                <a:gd name="T72" fmla="*/ 265 w 417"/>
                <a:gd name="T73" fmla="*/ 0 h 306"/>
                <a:gd name="T74" fmla="*/ 324 w 417"/>
                <a:gd name="T75" fmla="*/ 31 h 306"/>
                <a:gd name="T76" fmla="*/ 394 w 417"/>
                <a:gd name="T77" fmla="*/ 31 h 306"/>
                <a:gd name="T78" fmla="*/ 394 w 417"/>
                <a:gd name="T79" fmla="*/ 70 h 3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7"/>
                <a:gd name="T121" fmla="*/ 0 h 306"/>
                <a:gd name="T122" fmla="*/ 417 w 417"/>
                <a:gd name="T123" fmla="*/ 306 h 3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7" h="306">
                  <a:moveTo>
                    <a:pt x="398" y="77"/>
                  </a:moveTo>
                  <a:lnTo>
                    <a:pt x="416" y="102"/>
                  </a:lnTo>
                  <a:lnTo>
                    <a:pt x="398" y="117"/>
                  </a:lnTo>
                  <a:lnTo>
                    <a:pt x="398" y="126"/>
                  </a:lnTo>
                  <a:lnTo>
                    <a:pt x="357" y="150"/>
                  </a:lnTo>
                  <a:lnTo>
                    <a:pt x="368" y="159"/>
                  </a:lnTo>
                  <a:lnTo>
                    <a:pt x="350" y="184"/>
                  </a:lnTo>
                  <a:lnTo>
                    <a:pt x="350" y="199"/>
                  </a:lnTo>
                  <a:lnTo>
                    <a:pt x="340" y="232"/>
                  </a:lnTo>
                  <a:lnTo>
                    <a:pt x="333" y="223"/>
                  </a:lnTo>
                  <a:lnTo>
                    <a:pt x="316" y="223"/>
                  </a:lnTo>
                  <a:lnTo>
                    <a:pt x="309" y="265"/>
                  </a:lnTo>
                  <a:lnTo>
                    <a:pt x="268" y="281"/>
                  </a:lnTo>
                  <a:lnTo>
                    <a:pt x="257" y="305"/>
                  </a:lnTo>
                  <a:lnTo>
                    <a:pt x="250" y="281"/>
                  </a:lnTo>
                  <a:lnTo>
                    <a:pt x="223" y="281"/>
                  </a:lnTo>
                  <a:lnTo>
                    <a:pt x="209" y="265"/>
                  </a:lnTo>
                  <a:lnTo>
                    <a:pt x="216" y="256"/>
                  </a:lnTo>
                  <a:lnTo>
                    <a:pt x="209" y="256"/>
                  </a:lnTo>
                  <a:lnTo>
                    <a:pt x="209" y="281"/>
                  </a:lnTo>
                  <a:lnTo>
                    <a:pt x="200" y="281"/>
                  </a:lnTo>
                  <a:lnTo>
                    <a:pt x="182" y="281"/>
                  </a:lnTo>
                  <a:lnTo>
                    <a:pt x="192" y="265"/>
                  </a:lnTo>
                  <a:lnTo>
                    <a:pt x="165" y="265"/>
                  </a:lnTo>
                  <a:lnTo>
                    <a:pt x="175" y="243"/>
                  </a:lnTo>
                  <a:lnTo>
                    <a:pt x="165" y="256"/>
                  </a:lnTo>
                  <a:lnTo>
                    <a:pt x="151" y="232"/>
                  </a:lnTo>
                  <a:lnTo>
                    <a:pt x="151" y="256"/>
                  </a:lnTo>
                  <a:lnTo>
                    <a:pt x="134" y="256"/>
                  </a:lnTo>
                  <a:lnTo>
                    <a:pt x="123" y="232"/>
                  </a:lnTo>
                  <a:lnTo>
                    <a:pt x="134" y="232"/>
                  </a:lnTo>
                  <a:lnTo>
                    <a:pt x="134" y="223"/>
                  </a:lnTo>
                  <a:lnTo>
                    <a:pt x="117" y="208"/>
                  </a:lnTo>
                  <a:lnTo>
                    <a:pt x="123" y="199"/>
                  </a:lnTo>
                  <a:lnTo>
                    <a:pt x="134" y="199"/>
                  </a:lnTo>
                  <a:lnTo>
                    <a:pt x="123" y="184"/>
                  </a:lnTo>
                  <a:lnTo>
                    <a:pt x="117" y="199"/>
                  </a:lnTo>
                  <a:lnTo>
                    <a:pt x="109" y="199"/>
                  </a:lnTo>
                  <a:lnTo>
                    <a:pt x="117" y="223"/>
                  </a:lnTo>
                  <a:lnTo>
                    <a:pt x="109" y="223"/>
                  </a:lnTo>
                  <a:lnTo>
                    <a:pt x="109" y="243"/>
                  </a:lnTo>
                  <a:lnTo>
                    <a:pt x="100" y="243"/>
                  </a:lnTo>
                  <a:lnTo>
                    <a:pt x="100" y="223"/>
                  </a:lnTo>
                  <a:lnTo>
                    <a:pt x="82" y="232"/>
                  </a:lnTo>
                  <a:lnTo>
                    <a:pt x="92" y="256"/>
                  </a:lnTo>
                  <a:lnTo>
                    <a:pt x="75" y="256"/>
                  </a:lnTo>
                  <a:lnTo>
                    <a:pt x="65" y="232"/>
                  </a:lnTo>
                  <a:lnTo>
                    <a:pt x="65" y="243"/>
                  </a:lnTo>
                  <a:lnTo>
                    <a:pt x="51" y="232"/>
                  </a:lnTo>
                  <a:lnTo>
                    <a:pt x="58" y="208"/>
                  </a:lnTo>
                  <a:lnTo>
                    <a:pt x="65" y="223"/>
                  </a:lnTo>
                  <a:lnTo>
                    <a:pt x="51" y="208"/>
                  </a:lnTo>
                  <a:lnTo>
                    <a:pt x="34" y="199"/>
                  </a:lnTo>
                  <a:lnTo>
                    <a:pt x="51" y="184"/>
                  </a:lnTo>
                  <a:lnTo>
                    <a:pt x="75" y="199"/>
                  </a:lnTo>
                  <a:lnTo>
                    <a:pt x="58" y="174"/>
                  </a:lnTo>
                  <a:lnTo>
                    <a:pt x="51" y="174"/>
                  </a:lnTo>
                  <a:lnTo>
                    <a:pt x="40" y="184"/>
                  </a:lnTo>
                  <a:lnTo>
                    <a:pt x="24" y="159"/>
                  </a:lnTo>
                  <a:lnTo>
                    <a:pt x="75" y="159"/>
                  </a:lnTo>
                  <a:lnTo>
                    <a:pt x="82" y="150"/>
                  </a:lnTo>
                  <a:lnTo>
                    <a:pt x="100" y="117"/>
                  </a:lnTo>
                  <a:lnTo>
                    <a:pt x="82" y="117"/>
                  </a:lnTo>
                  <a:lnTo>
                    <a:pt x="65" y="93"/>
                  </a:lnTo>
                  <a:lnTo>
                    <a:pt x="51" y="93"/>
                  </a:lnTo>
                  <a:lnTo>
                    <a:pt x="17" y="68"/>
                  </a:lnTo>
                  <a:lnTo>
                    <a:pt x="17" y="34"/>
                  </a:lnTo>
                  <a:lnTo>
                    <a:pt x="0" y="0"/>
                  </a:lnTo>
                  <a:lnTo>
                    <a:pt x="123" y="9"/>
                  </a:lnTo>
                  <a:lnTo>
                    <a:pt x="200" y="9"/>
                  </a:lnTo>
                  <a:lnTo>
                    <a:pt x="182" y="77"/>
                  </a:lnTo>
                  <a:lnTo>
                    <a:pt x="233" y="93"/>
                  </a:lnTo>
                  <a:lnTo>
                    <a:pt x="250" y="9"/>
                  </a:lnTo>
                  <a:lnTo>
                    <a:pt x="268" y="0"/>
                  </a:lnTo>
                  <a:lnTo>
                    <a:pt x="298" y="20"/>
                  </a:lnTo>
                  <a:lnTo>
                    <a:pt x="327" y="34"/>
                  </a:lnTo>
                  <a:lnTo>
                    <a:pt x="350" y="34"/>
                  </a:lnTo>
                  <a:lnTo>
                    <a:pt x="398" y="34"/>
                  </a:lnTo>
                  <a:lnTo>
                    <a:pt x="416" y="68"/>
                  </a:lnTo>
                  <a:lnTo>
                    <a:pt x="398" y="77"/>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96" name="Freeform 61">
              <a:extLst>
                <a:ext uri="{FF2B5EF4-FFF2-40B4-BE49-F238E27FC236}">
                  <a16:creationId xmlns:a16="http://schemas.microsoft.com/office/drawing/2014/main" id="{C123D712-02D7-4CD1-B19E-69C5B7BA3F1D}"/>
                </a:ext>
              </a:extLst>
            </p:cNvPr>
            <p:cNvSpPr>
              <a:spLocks/>
            </p:cNvSpPr>
            <p:nvPr/>
          </p:nvSpPr>
          <p:spPr bwMode="auto">
            <a:xfrm>
              <a:off x="2162" y="1560"/>
              <a:ext cx="228" cy="392"/>
            </a:xfrm>
            <a:custGeom>
              <a:avLst/>
              <a:gdLst>
                <a:gd name="T0" fmla="*/ 38 w 231"/>
                <a:gd name="T1" fmla="*/ 113 h 429"/>
                <a:gd name="T2" fmla="*/ 52 w 231"/>
                <a:gd name="T3" fmla="*/ 63 h 429"/>
                <a:gd name="T4" fmla="*/ 45 w 231"/>
                <a:gd name="T5" fmla="*/ 6 h 429"/>
                <a:gd name="T6" fmla="*/ 69 w 231"/>
                <a:gd name="T7" fmla="*/ 0 h 429"/>
                <a:gd name="T8" fmla="*/ 118 w 231"/>
                <a:gd name="T9" fmla="*/ 0 h 429"/>
                <a:gd name="T10" fmla="*/ 221 w 231"/>
                <a:gd name="T11" fmla="*/ 0 h 429"/>
                <a:gd name="T12" fmla="*/ 214 w 231"/>
                <a:gd name="T13" fmla="*/ 113 h 429"/>
                <a:gd name="T14" fmla="*/ 183 w 231"/>
                <a:gd name="T15" fmla="*/ 220 h 429"/>
                <a:gd name="T16" fmla="*/ 197 w 231"/>
                <a:gd name="T17" fmla="*/ 326 h 429"/>
                <a:gd name="T18" fmla="*/ 176 w 231"/>
                <a:gd name="T19" fmla="*/ 326 h 429"/>
                <a:gd name="T20" fmla="*/ 86 w 231"/>
                <a:gd name="T21" fmla="*/ 320 h 429"/>
                <a:gd name="T22" fmla="*/ 86 w 231"/>
                <a:gd name="T23" fmla="*/ 313 h 429"/>
                <a:gd name="T24" fmla="*/ 86 w 231"/>
                <a:gd name="T25" fmla="*/ 302 h 429"/>
                <a:gd name="T26" fmla="*/ 104 w 231"/>
                <a:gd name="T27" fmla="*/ 257 h 429"/>
                <a:gd name="T28" fmla="*/ 52 w 231"/>
                <a:gd name="T29" fmla="*/ 206 h 429"/>
                <a:gd name="T30" fmla="*/ 24 w 231"/>
                <a:gd name="T31" fmla="*/ 206 h 429"/>
                <a:gd name="T32" fmla="*/ 0 w 231"/>
                <a:gd name="T33" fmla="*/ 169 h 429"/>
                <a:gd name="T34" fmla="*/ 38 w 231"/>
                <a:gd name="T35" fmla="*/ 113 h 4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1"/>
                <a:gd name="T55" fmla="*/ 0 h 429"/>
                <a:gd name="T56" fmla="*/ 231 w 231"/>
                <a:gd name="T57" fmla="*/ 429 h 4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1" h="429">
                  <a:moveTo>
                    <a:pt x="41" y="149"/>
                  </a:moveTo>
                  <a:lnTo>
                    <a:pt x="55" y="82"/>
                  </a:lnTo>
                  <a:lnTo>
                    <a:pt x="48" y="9"/>
                  </a:lnTo>
                  <a:lnTo>
                    <a:pt x="72" y="0"/>
                  </a:lnTo>
                  <a:lnTo>
                    <a:pt x="124" y="0"/>
                  </a:lnTo>
                  <a:lnTo>
                    <a:pt x="230" y="0"/>
                  </a:lnTo>
                  <a:lnTo>
                    <a:pt x="223" y="149"/>
                  </a:lnTo>
                  <a:lnTo>
                    <a:pt x="189" y="289"/>
                  </a:lnTo>
                  <a:lnTo>
                    <a:pt x="206" y="428"/>
                  </a:lnTo>
                  <a:lnTo>
                    <a:pt x="182" y="428"/>
                  </a:lnTo>
                  <a:lnTo>
                    <a:pt x="89" y="419"/>
                  </a:lnTo>
                  <a:lnTo>
                    <a:pt x="89" y="410"/>
                  </a:lnTo>
                  <a:lnTo>
                    <a:pt x="89" y="395"/>
                  </a:lnTo>
                  <a:lnTo>
                    <a:pt x="107" y="337"/>
                  </a:lnTo>
                  <a:lnTo>
                    <a:pt x="55" y="269"/>
                  </a:lnTo>
                  <a:lnTo>
                    <a:pt x="24" y="269"/>
                  </a:lnTo>
                  <a:lnTo>
                    <a:pt x="0" y="222"/>
                  </a:lnTo>
                  <a:lnTo>
                    <a:pt x="41" y="149"/>
                  </a:lnTo>
                </a:path>
              </a:pathLst>
            </a:custGeom>
            <a:solidFill>
              <a:schemeClr val="accent5">
                <a:lumMod val="40000"/>
                <a:lumOff val="6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97" name="Freeform 62">
              <a:extLst>
                <a:ext uri="{FF2B5EF4-FFF2-40B4-BE49-F238E27FC236}">
                  <a16:creationId xmlns:a16="http://schemas.microsoft.com/office/drawing/2014/main" id="{C54FF702-3592-469A-88A5-6997BEA2BFE2}"/>
                </a:ext>
              </a:extLst>
            </p:cNvPr>
            <p:cNvSpPr>
              <a:spLocks/>
            </p:cNvSpPr>
            <p:nvPr/>
          </p:nvSpPr>
          <p:spPr bwMode="auto">
            <a:xfrm>
              <a:off x="918" y="1936"/>
              <a:ext cx="240" cy="370"/>
            </a:xfrm>
            <a:custGeom>
              <a:avLst/>
              <a:gdLst>
                <a:gd name="T0" fmla="*/ 139 w 242"/>
                <a:gd name="T1" fmla="*/ 308 h 405"/>
                <a:gd name="T2" fmla="*/ 108 w 242"/>
                <a:gd name="T3" fmla="*/ 275 h 405"/>
                <a:gd name="T4" fmla="*/ 114 w 242"/>
                <a:gd name="T5" fmla="*/ 257 h 405"/>
                <a:gd name="T6" fmla="*/ 73 w 242"/>
                <a:gd name="T7" fmla="*/ 213 h 405"/>
                <a:gd name="T8" fmla="*/ 73 w 242"/>
                <a:gd name="T9" fmla="*/ 176 h 405"/>
                <a:gd name="T10" fmla="*/ 42 w 242"/>
                <a:gd name="T11" fmla="*/ 176 h 405"/>
                <a:gd name="T12" fmla="*/ 7 w 242"/>
                <a:gd name="T13" fmla="*/ 113 h 405"/>
                <a:gd name="T14" fmla="*/ 17 w 242"/>
                <a:gd name="T15" fmla="*/ 88 h 405"/>
                <a:gd name="T16" fmla="*/ 0 w 242"/>
                <a:gd name="T17" fmla="*/ 69 h 405"/>
                <a:gd name="T18" fmla="*/ 7 w 242"/>
                <a:gd name="T19" fmla="*/ 34 h 405"/>
                <a:gd name="T20" fmla="*/ 24 w 242"/>
                <a:gd name="T21" fmla="*/ 34 h 405"/>
                <a:gd name="T22" fmla="*/ 73 w 242"/>
                <a:gd name="T23" fmla="*/ 0 h 405"/>
                <a:gd name="T24" fmla="*/ 97 w 242"/>
                <a:gd name="T25" fmla="*/ 6 h 405"/>
                <a:gd name="T26" fmla="*/ 121 w 242"/>
                <a:gd name="T27" fmla="*/ 14 h 405"/>
                <a:gd name="T28" fmla="*/ 121 w 242"/>
                <a:gd name="T29" fmla="*/ 34 h 405"/>
                <a:gd name="T30" fmla="*/ 148 w 242"/>
                <a:gd name="T31" fmla="*/ 44 h 405"/>
                <a:gd name="T32" fmla="*/ 179 w 242"/>
                <a:gd name="T33" fmla="*/ 78 h 405"/>
                <a:gd name="T34" fmla="*/ 205 w 242"/>
                <a:gd name="T35" fmla="*/ 94 h 405"/>
                <a:gd name="T36" fmla="*/ 218 w 242"/>
                <a:gd name="T37" fmla="*/ 125 h 405"/>
                <a:gd name="T38" fmla="*/ 235 w 242"/>
                <a:gd name="T39" fmla="*/ 139 h 405"/>
                <a:gd name="T40" fmla="*/ 235 w 242"/>
                <a:gd name="T41" fmla="*/ 176 h 405"/>
                <a:gd name="T42" fmla="*/ 205 w 242"/>
                <a:gd name="T43" fmla="*/ 219 h 405"/>
                <a:gd name="T44" fmla="*/ 211 w 242"/>
                <a:gd name="T45" fmla="*/ 232 h 405"/>
                <a:gd name="T46" fmla="*/ 173 w 242"/>
                <a:gd name="T47" fmla="*/ 282 h 405"/>
                <a:gd name="T48" fmla="*/ 194 w 242"/>
                <a:gd name="T49" fmla="*/ 301 h 405"/>
                <a:gd name="T50" fmla="*/ 139 w 242"/>
                <a:gd name="T51" fmla="*/ 308 h 4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2"/>
                <a:gd name="T79" fmla="*/ 0 h 405"/>
                <a:gd name="T80" fmla="*/ 242 w 242"/>
                <a:gd name="T81" fmla="*/ 405 h 4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2" h="405">
                  <a:moveTo>
                    <a:pt x="142" y="404"/>
                  </a:moveTo>
                  <a:lnTo>
                    <a:pt x="111" y="360"/>
                  </a:lnTo>
                  <a:lnTo>
                    <a:pt x="117" y="337"/>
                  </a:lnTo>
                  <a:lnTo>
                    <a:pt x="76" y="279"/>
                  </a:lnTo>
                  <a:lnTo>
                    <a:pt x="76" y="231"/>
                  </a:lnTo>
                  <a:lnTo>
                    <a:pt x="42" y="231"/>
                  </a:lnTo>
                  <a:lnTo>
                    <a:pt x="7" y="149"/>
                  </a:lnTo>
                  <a:lnTo>
                    <a:pt x="17" y="115"/>
                  </a:lnTo>
                  <a:lnTo>
                    <a:pt x="0" y="91"/>
                  </a:lnTo>
                  <a:lnTo>
                    <a:pt x="7" y="44"/>
                  </a:lnTo>
                  <a:lnTo>
                    <a:pt x="24" y="44"/>
                  </a:lnTo>
                  <a:lnTo>
                    <a:pt x="76" y="0"/>
                  </a:lnTo>
                  <a:lnTo>
                    <a:pt x="100" y="9"/>
                  </a:lnTo>
                  <a:lnTo>
                    <a:pt x="124" y="18"/>
                  </a:lnTo>
                  <a:lnTo>
                    <a:pt x="124" y="44"/>
                  </a:lnTo>
                  <a:lnTo>
                    <a:pt x="151" y="58"/>
                  </a:lnTo>
                  <a:lnTo>
                    <a:pt x="183" y="102"/>
                  </a:lnTo>
                  <a:lnTo>
                    <a:pt x="211" y="124"/>
                  </a:lnTo>
                  <a:lnTo>
                    <a:pt x="224" y="164"/>
                  </a:lnTo>
                  <a:lnTo>
                    <a:pt x="241" y="182"/>
                  </a:lnTo>
                  <a:lnTo>
                    <a:pt x="241" y="231"/>
                  </a:lnTo>
                  <a:lnTo>
                    <a:pt x="211" y="288"/>
                  </a:lnTo>
                  <a:lnTo>
                    <a:pt x="217" y="304"/>
                  </a:lnTo>
                  <a:lnTo>
                    <a:pt x="176" y="370"/>
                  </a:lnTo>
                  <a:lnTo>
                    <a:pt x="200" y="395"/>
                  </a:lnTo>
                  <a:lnTo>
                    <a:pt x="142" y="404"/>
                  </a:lnTo>
                </a:path>
              </a:pathLst>
            </a:custGeom>
            <a:solidFill>
              <a:schemeClr val="accent4">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98" name="Freeform 63">
              <a:extLst>
                <a:ext uri="{FF2B5EF4-FFF2-40B4-BE49-F238E27FC236}">
                  <a16:creationId xmlns:a16="http://schemas.microsoft.com/office/drawing/2014/main" id="{3E4FDE7C-55B0-41B9-AD19-74F5E6C5D562}"/>
                </a:ext>
              </a:extLst>
            </p:cNvPr>
            <p:cNvSpPr>
              <a:spLocks/>
            </p:cNvSpPr>
            <p:nvPr/>
          </p:nvSpPr>
          <p:spPr bwMode="auto">
            <a:xfrm>
              <a:off x="3494" y="1733"/>
              <a:ext cx="345" cy="393"/>
            </a:xfrm>
            <a:custGeom>
              <a:avLst/>
              <a:gdLst>
                <a:gd name="T0" fmla="*/ 87 w 349"/>
                <a:gd name="T1" fmla="*/ 283 h 430"/>
                <a:gd name="T2" fmla="*/ 41 w 349"/>
                <a:gd name="T3" fmla="*/ 214 h 430"/>
                <a:gd name="T4" fmla="*/ 0 w 349"/>
                <a:gd name="T5" fmla="*/ 176 h 430"/>
                <a:gd name="T6" fmla="*/ 127 w 349"/>
                <a:gd name="T7" fmla="*/ 63 h 430"/>
                <a:gd name="T8" fmla="*/ 239 w 349"/>
                <a:gd name="T9" fmla="*/ 0 h 430"/>
                <a:gd name="T10" fmla="*/ 239 w 349"/>
                <a:gd name="T11" fmla="*/ 26 h 430"/>
                <a:gd name="T12" fmla="*/ 273 w 349"/>
                <a:gd name="T13" fmla="*/ 44 h 430"/>
                <a:gd name="T14" fmla="*/ 291 w 349"/>
                <a:gd name="T15" fmla="*/ 63 h 430"/>
                <a:gd name="T16" fmla="*/ 305 w 349"/>
                <a:gd name="T17" fmla="*/ 121 h 430"/>
                <a:gd name="T18" fmla="*/ 336 w 349"/>
                <a:gd name="T19" fmla="*/ 133 h 430"/>
                <a:gd name="T20" fmla="*/ 291 w 349"/>
                <a:gd name="T21" fmla="*/ 239 h 430"/>
                <a:gd name="T22" fmla="*/ 291 w 349"/>
                <a:gd name="T23" fmla="*/ 277 h 430"/>
                <a:gd name="T24" fmla="*/ 221 w 349"/>
                <a:gd name="T25" fmla="*/ 294 h 430"/>
                <a:gd name="T26" fmla="*/ 211 w 349"/>
                <a:gd name="T27" fmla="*/ 308 h 430"/>
                <a:gd name="T28" fmla="*/ 152 w 349"/>
                <a:gd name="T29" fmla="*/ 327 h 430"/>
                <a:gd name="T30" fmla="*/ 114 w 349"/>
                <a:gd name="T31" fmla="*/ 327 h 430"/>
                <a:gd name="T32" fmla="*/ 79 w 349"/>
                <a:gd name="T33" fmla="*/ 294 h 430"/>
                <a:gd name="T34" fmla="*/ 87 w 349"/>
                <a:gd name="T35" fmla="*/ 283 h 4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9"/>
                <a:gd name="T55" fmla="*/ 0 h 430"/>
                <a:gd name="T56" fmla="*/ 349 w 349"/>
                <a:gd name="T57" fmla="*/ 430 h 4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9" h="430">
                  <a:moveTo>
                    <a:pt x="90" y="371"/>
                  </a:moveTo>
                  <a:lnTo>
                    <a:pt x="41" y="280"/>
                  </a:lnTo>
                  <a:lnTo>
                    <a:pt x="0" y="231"/>
                  </a:lnTo>
                  <a:lnTo>
                    <a:pt x="131" y="82"/>
                  </a:lnTo>
                  <a:lnTo>
                    <a:pt x="248" y="0"/>
                  </a:lnTo>
                  <a:lnTo>
                    <a:pt x="248" y="34"/>
                  </a:lnTo>
                  <a:lnTo>
                    <a:pt x="282" y="58"/>
                  </a:lnTo>
                  <a:lnTo>
                    <a:pt x="300" y="82"/>
                  </a:lnTo>
                  <a:lnTo>
                    <a:pt x="317" y="158"/>
                  </a:lnTo>
                  <a:lnTo>
                    <a:pt x="348" y="174"/>
                  </a:lnTo>
                  <a:lnTo>
                    <a:pt x="300" y="313"/>
                  </a:lnTo>
                  <a:lnTo>
                    <a:pt x="300" y="362"/>
                  </a:lnTo>
                  <a:lnTo>
                    <a:pt x="230" y="385"/>
                  </a:lnTo>
                  <a:lnTo>
                    <a:pt x="217" y="404"/>
                  </a:lnTo>
                  <a:lnTo>
                    <a:pt x="158" y="429"/>
                  </a:lnTo>
                  <a:lnTo>
                    <a:pt x="117" y="429"/>
                  </a:lnTo>
                  <a:lnTo>
                    <a:pt x="82" y="385"/>
                  </a:lnTo>
                  <a:lnTo>
                    <a:pt x="90" y="371"/>
                  </a:lnTo>
                </a:path>
              </a:pathLst>
            </a:custGeom>
            <a:solidFill>
              <a:srgbClr val="0099FF"/>
            </a:solidFill>
            <a:ln w="12700" cap="rnd" cmpd="sng">
              <a:solidFill>
                <a:srgbClr val="000000"/>
              </a:solidFill>
              <a:prstDash val="solid"/>
              <a:round/>
              <a:headEnd type="none" w="med" len="med"/>
              <a:tailEnd type="none" w="med" len="med"/>
            </a:ln>
            <a:effectLst/>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299" name="Freeform 64">
              <a:extLst>
                <a:ext uri="{FF2B5EF4-FFF2-40B4-BE49-F238E27FC236}">
                  <a16:creationId xmlns:a16="http://schemas.microsoft.com/office/drawing/2014/main" id="{DBCDC4AE-9301-455F-AB55-428791E44CAE}"/>
                </a:ext>
              </a:extLst>
            </p:cNvPr>
            <p:cNvSpPr>
              <a:spLocks/>
            </p:cNvSpPr>
            <p:nvPr/>
          </p:nvSpPr>
          <p:spPr bwMode="auto">
            <a:xfrm>
              <a:off x="4023" y="2137"/>
              <a:ext cx="379" cy="332"/>
            </a:xfrm>
            <a:custGeom>
              <a:avLst/>
              <a:gdLst>
                <a:gd name="T0" fmla="*/ 344 w 384"/>
                <a:gd name="T1" fmla="*/ 259 h 363"/>
                <a:gd name="T2" fmla="*/ 306 w 384"/>
                <a:gd name="T3" fmla="*/ 265 h 363"/>
                <a:gd name="T4" fmla="*/ 306 w 384"/>
                <a:gd name="T5" fmla="*/ 277 h 363"/>
                <a:gd name="T6" fmla="*/ 289 w 384"/>
                <a:gd name="T7" fmla="*/ 259 h 363"/>
                <a:gd name="T8" fmla="*/ 306 w 384"/>
                <a:gd name="T9" fmla="*/ 240 h 363"/>
                <a:gd name="T10" fmla="*/ 289 w 384"/>
                <a:gd name="T11" fmla="*/ 240 h 363"/>
                <a:gd name="T12" fmla="*/ 250 w 384"/>
                <a:gd name="T13" fmla="*/ 188 h 363"/>
                <a:gd name="T14" fmla="*/ 226 w 384"/>
                <a:gd name="T15" fmla="*/ 188 h 363"/>
                <a:gd name="T16" fmla="*/ 198 w 384"/>
                <a:gd name="T17" fmla="*/ 196 h 363"/>
                <a:gd name="T18" fmla="*/ 125 w 384"/>
                <a:gd name="T19" fmla="*/ 170 h 363"/>
                <a:gd name="T20" fmla="*/ 45 w 384"/>
                <a:gd name="T21" fmla="*/ 152 h 363"/>
                <a:gd name="T22" fmla="*/ 31 w 384"/>
                <a:gd name="T23" fmla="*/ 158 h 363"/>
                <a:gd name="T24" fmla="*/ 0 w 384"/>
                <a:gd name="T25" fmla="*/ 141 h 363"/>
                <a:gd name="T26" fmla="*/ 73 w 384"/>
                <a:gd name="T27" fmla="*/ 96 h 363"/>
                <a:gd name="T28" fmla="*/ 119 w 384"/>
                <a:gd name="T29" fmla="*/ 44 h 363"/>
                <a:gd name="T30" fmla="*/ 113 w 384"/>
                <a:gd name="T31" fmla="*/ 0 h 363"/>
                <a:gd name="T32" fmla="*/ 142 w 384"/>
                <a:gd name="T33" fmla="*/ 8 h 363"/>
                <a:gd name="T34" fmla="*/ 184 w 384"/>
                <a:gd name="T35" fmla="*/ 44 h 363"/>
                <a:gd name="T36" fmla="*/ 289 w 384"/>
                <a:gd name="T37" fmla="*/ 96 h 363"/>
                <a:gd name="T38" fmla="*/ 295 w 384"/>
                <a:gd name="T39" fmla="*/ 107 h 363"/>
                <a:gd name="T40" fmla="*/ 323 w 384"/>
                <a:gd name="T41" fmla="*/ 113 h 363"/>
                <a:gd name="T42" fmla="*/ 329 w 384"/>
                <a:gd name="T43" fmla="*/ 96 h 363"/>
                <a:gd name="T44" fmla="*/ 336 w 384"/>
                <a:gd name="T45" fmla="*/ 96 h 363"/>
                <a:gd name="T46" fmla="*/ 336 w 384"/>
                <a:gd name="T47" fmla="*/ 240 h 363"/>
                <a:gd name="T48" fmla="*/ 368 w 384"/>
                <a:gd name="T49" fmla="*/ 240 h 363"/>
                <a:gd name="T50" fmla="*/ 344 w 384"/>
                <a:gd name="T51" fmla="*/ 259 h 3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4"/>
                <a:gd name="T79" fmla="*/ 0 h 363"/>
                <a:gd name="T80" fmla="*/ 384 w 384"/>
                <a:gd name="T81" fmla="*/ 363 h 3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4" h="363">
                  <a:moveTo>
                    <a:pt x="359" y="338"/>
                  </a:moveTo>
                  <a:lnTo>
                    <a:pt x="318" y="347"/>
                  </a:lnTo>
                  <a:lnTo>
                    <a:pt x="318" y="362"/>
                  </a:lnTo>
                  <a:lnTo>
                    <a:pt x="301" y="338"/>
                  </a:lnTo>
                  <a:lnTo>
                    <a:pt x="318" y="314"/>
                  </a:lnTo>
                  <a:lnTo>
                    <a:pt x="301" y="314"/>
                  </a:lnTo>
                  <a:lnTo>
                    <a:pt x="259" y="246"/>
                  </a:lnTo>
                  <a:lnTo>
                    <a:pt x="235" y="246"/>
                  </a:lnTo>
                  <a:lnTo>
                    <a:pt x="207" y="256"/>
                  </a:lnTo>
                  <a:lnTo>
                    <a:pt x="131" y="222"/>
                  </a:lnTo>
                  <a:lnTo>
                    <a:pt x="48" y="198"/>
                  </a:lnTo>
                  <a:lnTo>
                    <a:pt x="31" y="207"/>
                  </a:lnTo>
                  <a:lnTo>
                    <a:pt x="0" y="184"/>
                  </a:lnTo>
                  <a:lnTo>
                    <a:pt x="76" y="126"/>
                  </a:lnTo>
                  <a:lnTo>
                    <a:pt x="125" y="58"/>
                  </a:lnTo>
                  <a:lnTo>
                    <a:pt x="117" y="0"/>
                  </a:lnTo>
                  <a:lnTo>
                    <a:pt x="148" y="11"/>
                  </a:lnTo>
                  <a:lnTo>
                    <a:pt x="190" y="58"/>
                  </a:lnTo>
                  <a:lnTo>
                    <a:pt x="301" y="126"/>
                  </a:lnTo>
                  <a:lnTo>
                    <a:pt x="307" y="140"/>
                  </a:lnTo>
                  <a:lnTo>
                    <a:pt x="335" y="149"/>
                  </a:lnTo>
                  <a:lnTo>
                    <a:pt x="341" y="126"/>
                  </a:lnTo>
                  <a:lnTo>
                    <a:pt x="349" y="126"/>
                  </a:lnTo>
                  <a:lnTo>
                    <a:pt x="349" y="314"/>
                  </a:lnTo>
                  <a:lnTo>
                    <a:pt x="383" y="314"/>
                  </a:lnTo>
                  <a:lnTo>
                    <a:pt x="359" y="338"/>
                  </a:lnTo>
                </a:path>
              </a:pathLst>
            </a:custGeom>
            <a:solidFill>
              <a:srgbClr val="FF99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00" name="Freeform 65">
              <a:extLst>
                <a:ext uri="{FF2B5EF4-FFF2-40B4-BE49-F238E27FC236}">
                  <a16:creationId xmlns:a16="http://schemas.microsoft.com/office/drawing/2014/main" id="{CEDFD974-A302-47ED-AB38-816E1A54B96E}"/>
                </a:ext>
              </a:extLst>
            </p:cNvPr>
            <p:cNvSpPr>
              <a:spLocks/>
            </p:cNvSpPr>
            <p:nvPr/>
          </p:nvSpPr>
          <p:spPr bwMode="auto">
            <a:xfrm>
              <a:off x="3128" y="1869"/>
              <a:ext cx="216" cy="225"/>
            </a:xfrm>
            <a:custGeom>
              <a:avLst/>
              <a:gdLst>
                <a:gd name="T0" fmla="*/ 24 w 219"/>
                <a:gd name="T1" fmla="*/ 55 h 246"/>
                <a:gd name="T2" fmla="*/ 34 w 219"/>
                <a:gd name="T3" fmla="*/ 38 h 246"/>
                <a:gd name="T4" fmla="*/ 39 w 219"/>
                <a:gd name="T5" fmla="*/ 38 h 246"/>
                <a:gd name="T6" fmla="*/ 34 w 219"/>
                <a:gd name="T7" fmla="*/ 55 h 246"/>
                <a:gd name="T8" fmla="*/ 48 w 219"/>
                <a:gd name="T9" fmla="*/ 55 h 246"/>
                <a:gd name="T10" fmla="*/ 62 w 219"/>
                <a:gd name="T11" fmla="*/ 26 h 246"/>
                <a:gd name="T12" fmla="*/ 73 w 219"/>
                <a:gd name="T13" fmla="*/ 38 h 246"/>
                <a:gd name="T14" fmla="*/ 80 w 219"/>
                <a:gd name="T15" fmla="*/ 38 h 246"/>
                <a:gd name="T16" fmla="*/ 129 w 219"/>
                <a:gd name="T17" fmla="*/ 0 h 246"/>
                <a:gd name="T18" fmla="*/ 160 w 219"/>
                <a:gd name="T19" fmla="*/ 6 h 246"/>
                <a:gd name="T20" fmla="*/ 177 w 219"/>
                <a:gd name="T21" fmla="*/ 44 h 246"/>
                <a:gd name="T22" fmla="*/ 209 w 219"/>
                <a:gd name="T23" fmla="*/ 55 h 246"/>
                <a:gd name="T24" fmla="*/ 97 w 219"/>
                <a:gd name="T25" fmla="*/ 188 h 246"/>
                <a:gd name="T26" fmla="*/ 48 w 219"/>
                <a:gd name="T27" fmla="*/ 162 h 246"/>
                <a:gd name="T28" fmla="*/ 39 w 219"/>
                <a:gd name="T29" fmla="*/ 133 h 246"/>
                <a:gd name="T30" fmla="*/ 17 w 219"/>
                <a:gd name="T31" fmla="*/ 118 h 246"/>
                <a:gd name="T32" fmla="*/ 0 w 219"/>
                <a:gd name="T33" fmla="*/ 89 h 246"/>
                <a:gd name="T34" fmla="*/ 17 w 219"/>
                <a:gd name="T35" fmla="*/ 70 h 246"/>
                <a:gd name="T36" fmla="*/ 0 w 219"/>
                <a:gd name="T37" fmla="*/ 63 h 246"/>
                <a:gd name="T38" fmla="*/ 24 w 219"/>
                <a:gd name="T39" fmla="*/ 55 h 2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9"/>
                <a:gd name="T61" fmla="*/ 0 h 246"/>
                <a:gd name="T62" fmla="*/ 219 w 219"/>
                <a:gd name="T63" fmla="*/ 246 h 2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9" h="246">
                  <a:moveTo>
                    <a:pt x="24" y="72"/>
                  </a:moveTo>
                  <a:lnTo>
                    <a:pt x="34" y="49"/>
                  </a:lnTo>
                  <a:lnTo>
                    <a:pt x="42" y="49"/>
                  </a:lnTo>
                  <a:lnTo>
                    <a:pt x="34" y="72"/>
                  </a:lnTo>
                  <a:lnTo>
                    <a:pt x="51" y="72"/>
                  </a:lnTo>
                  <a:lnTo>
                    <a:pt x="65" y="34"/>
                  </a:lnTo>
                  <a:lnTo>
                    <a:pt x="76" y="49"/>
                  </a:lnTo>
                  <a:lnTo>
                    <a:pt x="83" y="49"/>
                  </a:lnTo>
                  <a:lnTo>
                    <a:pt x="135" y="0"/>
                  </a:lnTo>
                  <a:lnTo>
                    <a:pt x="166" y="9"/>
                  </a:lnTo>
                  <a:lnTo>
                    <a:pt x="184" y="58"/>
                  </a:lnTo>
                  <a:lnTo>
                    <a:pt x="218" y="72"/>
                  </a:lnTo>
                  <a:lnTo>
                    <a:pt x="100" y="245"/>
                  </a:lnTo>
                  <a:lnTo>
                    <a:pt x="51" y="212"/>
                  </a:lnTo>
                  <a:lnTo>
                    <a:pt x="42" y="174"/>
                  </a:lnTo>
                  <a:lnTo>
                    <a:pt x="17" y="154"/>
                  </a:lnTo>
                  <a:lnTo>
                    <a:pt x="0" y="116"/>
                  </a:lnTo>
                  <a:lnTo>
                    <a:pt x="17" y="91"/>
                  </a:lnTo>
                  <a:lnTo>
                    <a:pt x="0" y="82"/>
                  </a:lnTo>
                  <a:lnTo>
                    <a:pt x="24" y="72"/>
                  </a:lnTo>
                </a:path>
              </a:pathLst>
            </a:custGeom>
            <a:solidFill>
              <a:schemeClr val="accent3">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01" name="Freeform 66">
              <a:extLst>
                <a:ext uri="{FF2B5EF4-FFF2-40B4-BE49-F238E27FC236}">
                  <a16:creationId xmlns:a16="http://schemas.microsoft.com/office/drawing/2014/main" id="{9F377FC6-E6EE-4664-B1AA-2611DB8AEB2F}"/>
                </a:ext>
              </a:extLst>
            </p:cNvPr>
            <p:cNvSpPr>
              <a:spLocks/>
            </p:cNvSpPr>
            <p:nvPr/>
          </p:nvSpPr>
          <p:spPr bwMode="auto">
            <a:xfrm>
              <a:off x="3972" y="2011"/>
              <a:ext cx="248" cy="295"/>
            </a:xfrm>
            <a:custGeom>
              <a:avLst/>
              <a:gdLst>
                <a:gd name="T0" fmla="*/ 209 w 250"/>
                <a:gd name="T1" fmla="*/ 62 h 323"/>
                <a:gd name="T2" fmla="*/ 209 w 250"/>
                <a:gd name="T3" fmla="*/ 76 h 323"/>
                <a:gd name="T4" fmla="*/ 226 w 250"/>
                <a:gd name="T5" fmla="*/ 95 h 323"/>
                <a:gd name="T6" fmla="*/ 192 w 250"/>
                <a:gd name="T7" fmla="*/ 113 h 323"/>
                <a:gd name="T8" fmla="*/ 165 w 250"/>
                <a:gd name="T9" fmla="*/ 106 h 323"/>
                <a:gd name="T10" fmla="*/ 172 w 250"/>
                <a:gd name="T11" fmla="*/ 150 h 323"/>
                <a:gd name="T12" fmla="*/ 123 w 250"/>
                <a:gd name="T13" fmla="*/ 201 h 323"/>
                <a:gd name="T14" fmla="*/ 51 w 250"/>
                <a:gd name="T15" fmla="*/ 246 h 323"/>
                <a:gd name="T16" fmla="*/ 35 w 250"/>
                <a:gd name="T17" fmla="*/ 169 h 323"/>
                <a:gd name="T18" fmla="*/ 0 w 250"/>
                <a:gd name="T19" fmla="*/ 150 h 323"/>
                <a:gd name="T20" fmla="*/ 0 w 250"/>
                <a:gd name="T21" fmla="*/ 44 h 323"/>
                <a:gd name="T22" fmla="*/ 17 w 250"/>
                <a:gd name="T23" fmla="*/ 32 h 323"/>
                <a:gd name="T24" fmla="*/ 65 w 250"/>
                <a:gd name="T25" fmla="*/ 25 h 323"/>
                <a:gd name="T26" fmla="*/ 79 w 250"/>
                <a:gd name="T27" fmla="*/ 44 h 323"/>
                <a:gd name="T28" fmla="*/ 107 w 250"/>
                <a:gd name="T29" fmla="*/ 44 h 323"/>
                <a:gd name="T30" fmla="*/ 113 w 250"/>
                <a:gd name="T31" fmla="*/ 25 h 323"/>
                <a:gd name="T32" fmla="*/ 137 w 250"/>
                <a:gd name="T33" fmla="*/ 25 h 323"/>
                <a:gd name="T34" fmla="*/ 172 w 250"/>
                <a:gd name="T35" fmla="*/ 6 h 323"/>
                <a:gd name="T36" fmla="*/ 186 w 250"/>
                <a:gd name="T37" fmla="*/ 6 h 323"/>
                <a:gd name="T38" fmla="*/ 192 w 250"/>
                <a:gd name="T39" fmla="*/ 0 h 323"/>
                <a:gd name="T40" fmla="*/ 209 w 250"/>
                <a:gd name="T41" fmla="*/ 25 h 323"/>
                <a:gd name="T42" fmla="*/ 243 w 250"/>
                <a:gd name="T43" fmla="*/ 44 h 323"/>
                <a:gd name="T44" fmla="*/ 209 w 250"/>
                <a:gd name="T45" fmla="*/ 62 h 3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323"/>
                <a:gd name="T71" fmla="*/ 250 w 250"/>
                <a:gd name="T72" fmla="*/ 323 h 3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323">
                  <a:moveTo>
                    <a:pt x="215" y="82"/>
                  </a:moveTo>
                  <a:lnTo>
                    <a:pt x="215" y="100"/>
                  </a:lnTo>
                  <a:lnTo>
                    <a:pt x="232" y="125"/>
                  </a:lnTo>
                  <a:lnTo>
                    <a:pt x="198" y="149"/>
                  </a:lnTo>
                  <a:lnTo>
                    <a:pt x="168" y="139"/>
                  </a:lnTo>
                  <a:lnTo>
                    <a:pt x="175" y="197"/>
                  </a:lnTo>
                  <a:lnTo>
                    <a:pt x="126" y="264"/>
                  </a:lnTo>
                  <a:lnTo>
                    <a:pt x="51" y="322"/>
                  </a:lnTo>
                  <a:lnTo>
                    <a:pt x="35" y="222"/>
                  </a:lnTo>
                  <a:lnTo>
                    <a:pt x="0" y="197"/>
                  </a:lnTo>
                  <a:lnTo>
                    <a:pt x="0" y="58"/>
                  </a:lnTo>
                  <a:lnTo>
                    <a:pt x="17" y="42"/>
                  </a:lnTo>
                  <a:lnTo>
                    <a:pt x="68" y="33"/>
                  </a:lnTo>
                  <a:lnTo>
                    <a:pt x="82" y="58"/>
                  </a:lnTo>
                  <a:lnTo>
                    <a:pt x="110" y="58"/>
                  </a:lnTo>
                  <a:lnTo>
                    <a:pt x="116" y="33"/>
                  </a:lnTo>
                  <a:lnTo>
                    <a:pt x="140" y="33"/>
                  </a:lnTo>
                  <a:lnTo>
                    <a:pt x="175" y="9"/>
                  </a:lnTo>
                  <a:lnTo>
                    <a:pt x="192" y="9"/>
                  </a:lnTo>
                  <a:lnTo>
                    <a:pt x="198" y="0"/>
                  </a:lnTo>
                  <a:lnTo>
                    <a:pt x="215" y="33"/>
                  </a:lnTo>
                  <a:lnTo>
                    <a:pt x="249" y="58"/>
                  </a:lnTo>
                  <a:lnTo>
                    <a:pt x="215" y="82"/>
                  </a:lnTo>
                </a:path>
              </a:pathLst>
            </a:custGeom>
            <a:solidFill>
              <a:srgbClr val="FF99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02" name="Freeform 67">
              <a:extLst>
                <a:ext uri="{FF2B5EF4-FFF2-40B4-BE49-F238E27FC236}">
                  <a16:creationId xmlns:a16="http://schemas.microsoft.com/office/drawing/2014/main" id="{8124C16C-0020-44A9-B216-A16E45B86099}"/>
                </a:ext>
              </a:extLst>
            </p:cNvPr>
            <p:cNvSpPr>
              <a:spLocks/>
            </p:cNvSpPr>
            <p:nvPr/>
          </p:nvSpPr>
          <p:spPr bwMode="auto">
            <a:xfrm>
              <a:off x="1929" y="1913"/>
              <a:ext cx="321" cy="106"/>
            </a:xfrm>
            <a:custGeom>
              <a:avLst/>
              <a:gdLst>
                <a:gd name="T0" fmla="*/ 314 w 324"/>
                <a:gd name="T1" fmla="*/ 6 h 116"/>
                <a:gd name="T2" fmla="*/ 314 w 324"/>
                <a:gd name="T3" fmla="*/ 18 h 116"/>
                <a:gd name="T4" fmla="*/ 314 w 324"/>
                <a:gd name="T5" fmla="*/ 25 h 116"/>
                <a:gd name="T6" fmla="*/ 314 w 324"/>
                <a:gd name="T7" fmla="*/ 88 h 116"/>
                <a:gd name="T8" fmla="*/ 41 w 324"/>
                <a:gd name="T9" fmla="*/ 88 h 116"/>
                <a:gd name="T10" fmla="*/ 17 w 324"/>
                <a:gd name="T11" fmla="*/ 0 h 116"/>
                <a:gd name="T12" fmla="*/ 0 w 324"/>
                <a:gd name="T13" fmla="*/ 0 h 116"/>
                <a:gd name="T14" fmla="*/ 314 w 324"/>
                <a:gd name="T15" fmla="*/ 6 h 116"/>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116"/>
                <a:gd name="T26" fmla="*/ 324 w 324"/>
                <a:gd name="T27" fmla="*/ 116 h 1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116">
                  <a:moveTo>
                    <a:pt x="323" y="9"/>
                  </a:moveTo>
                  <a:lnTo>
                    <a:pt x="323" y="24"/>
                  </a:lnTo>
                  <a:lnTo>
                    <a:pt x="323" y="33"/>
                  </a:lnTo>
                  <a:lnTo>
                    <a:pt x="323" y="115"/>
                  </a:lnTo>
                  <a:lnTo>
                    <a:pt x="41" y="115"/>
                  </a:lnTo>
                  <a:lnTo>
                    <a:pt x="17" y="0"/>
                  </a:lnTo>
                  <a:lnTo>
                    <a:pt x="0" y="0"/>
                  </a:lnTo>
                  <a:lnTo>
                    <a:pt x="323" y="9"/>
                  </a:lnTo>
                </a:path>
              </a:pathLst>
            </a:custGeom>
            <a:solidFill>
              <a:schemeClr val="accent6">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03" name="Freeform 68">
              <a:extLst>
                <a:ext uri="{FF2B5EF4-FFF2-40B4-BE49-F238E27FC236}">
                  <a16:creationId xmlns:a16="http://schemas.microsoft.com/office/drawing/2014/main" id="{8E029773-80B2-40AB-A2F3-428B921FF819}"/>
                </a:ext>
              </a:extLst>
            </p:cNvPr>
            <p:cNvSpPr>
              <a:spLocks/>
            </p:cNvSpPr>
            <p:nvPr/>
          </p:nvSpPr>
          <p:spPr bwMode="auto">
            <a:xfrm>
              <a:off x="1505" y="1636"/>
              <a:ext cx="269" cy="301"/>
            </a:xfrm>
            <a:custGeom>
              <a:avLst/>
              <a:gdLst>
                <a:gd name="T0" fmla="*/ 198 w 271"/>
                <a:gd name="T1" fmla="*/ 0 h 329"/>
                <a:gd name="T2" fmla="*/ 212 w 271"/>
                <a:gd name="T3" fmla="*/ 44 h 329"/>
                <a:gd name="T4" fmla="*/ 205 w 271"/>
                <a:gd name="T5" fmla="*/ 63 h 329"/>
                <a:gd name="T6" fmla="*/ 173 w 271"/>
                <a:gd name="T7" fmla="*/ 89 h 329"/>
                <a:gd name="T8" fmla="*/ 237 w 271"/>
                <a:gd name="T9" fmla="*/ 144 h 329"/>
                <a:gd name="T10" fmla="*/ 264 w 271"/>
                <a:gd name="T11" fmla="*/ 221 h 329"/>
                <a:gd name="T12" fmla="*/ 247 w 271"/>
                <a:gd name="T13" fmla="*/ 240 h 329"/>
                <a:gd name="T14" fmla="*/ 181 w 271"/>
                <a:gd name="T15" fmla="*/ 251 h 329"/>
                <a:gd name="T16" fmla="*/ 167 w 271"/>
                <a:gd name="T17" fmla="*/ 240 h 329"/>
                <a:gd name="T18" fmla="*/ 149 w 271"/>
                <a:gd name="T19" fmla="*/ 251 h 329"/>
                <a:gd name="T20" fmla="*/ 65 w 271"/>
                <a:gd name="T21" fmla="*/ 251 h 329"/>
                <a:gd name="T22" fmla="*/ 0 w 271"/>
                <a:gd name="T23" fmla="*/ 214 h 329"/>
                <a:gd name="T24" fmla="*/ 17 w 271"/>
                <a:gd name="T25" fmla="*/ 195 h 329"/>
                <a:gd name="T26" fmla="*/ 0 w 271"/>
                <a:gd name="T27" fmla="*/ 159 h 329"/>
                <a:gd name="T28" fmla="*/ 17 w 271"/>
                <a:gd name="T29" fmla="*/ 144 h 329"/>
                <a:gd name="T30" fmla="*/ 24 w 271"/>
                <a:gd name="T31" fmla="*/ 151 h 329"/>
                <a:gd name="T32" fmla="*/ 59 w 271"/>
                <a:gd name="T33" fmla="*/ 125 h 329"/>
                <a:gd name="T34" fmla="*/ 91 w 271"/>
                <a:gd name="T35" fmla="*/ 70 h 329"/>
                <a:gd name="T36" fmla="*/ 114 w 271"/>
                <a:gd name="T37" fmla="*/ 51 h 329"/>
                <a:gd name="T38" fmla="*/ 149 w 271"/>
                <a:gd name="T39" fmla="*/ 51 h 329"/>
                <a:gd name="T40" fmla="*/ 149 w 271"/>
                <a:gd name="T41" fmla="*/ 34 h 329"/>
                <a:gd name="T42" fmla="*/ 167 w 271"/>
                <a:gd name="T43" fmla="*/ 44 h 329"/>
                <a:gd name="T44" fmla="*/ 173 w 271"/>
                <a:gd name="T45" fmla="*/ 18 h 329"/>
                <a:gd name="T46" fmla="*/ 198 w 271"/>
                <a:gd name="T47" fmla="*/ 0 h 3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1"/>
                <a:gd name="T73" fmla="*/ 0 h 329"/>
                <a:gd name="T74" fmla="*/ 271 w 271"/>
                <a:gd name="T75" fmla="*/ 329 h 3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1" h="329">
                  <a:moveTo>
                    <a:pt x="201" y="0"/>
                  </a:moveTo>
                  <a:lnTo>
                    <a:pt x="218" y="58"/>
                  </a:lnTo>
                  <a:lnTo>
                    <a:pt x="211" y="82"/>
                  </a:lnTo>
                  <a:lnTo>
                    <a:pt x="176" y="116"/>
                  </a:lnTo>
                  <a:lnTo>
                    <a:pt x="243" y="188"/>
                  </a:lnTo>
                  <a:lnTo>
                    <a:pt x="270" y="290"/>
                  </a:lnTo>
                  <a:lnTo>
                    <a:pt x="253" y="313"/>
                  </a:lnTo>
                  <a:lnTo>
                    <a:pt x="184" y="328"/>
                  </a:lnTo>
                  <a:lnTo>
                    <a:pt x="170" y="313"/>
                  </a:lnTo>
                  <a:lnTo>
                    <a:pt x="152" y="328"/>
                  </a:lnTo>
                  <a:lnTo>
                    <a:pt x="65" y="328"/>
                  </a:lnTo>
                  <a:lnTo>
                    <a:pt x="0" y="280"/>
                  </a:lnTo>
                  <a:lnTo>
                    <a:pt x="17" y="255"/>
                  </a:lnTo>
                  <a:lnTo>
                    <a:pt x="0" y="208"/>
                  </a:lnTo>
                  <a:lnTo>
                    <a:pt x="17" y="188"/>
                  </a:lnTo>
                  <a:lnTo>
                    <a:pt x="24" y="197"/>
                  </a:lnTo>
                  <a:lnTo>
                    <a:pt x="59" y="164"/>
                  </a:lnTo>
                  <a:lnTo>
                    <a:pt x="94" y="91"/>
                  </a:lnTo>
                  <a:lnTo>
                    <a:pt x="117" y="67"/>
                  </a:lnTo>
                  <a:lnTo>
                    <a:pt x="152" y="67"/>
                  </a:lnTo>
                  <a:lnTo>
                    <a:pt x="152" y="44"/>
                  </a:lnTo>
                  <a:lnTo>
                    <a:pt x="170" y="58"/>
                  </a:lnTo>
                  <a:lnTo>
                    <a:pt x="176" y="24"/>
                  </a:lnTo>
                  <a:lnTo>
                    <a:pt x="201" y="0"/>
                  </a:lnTo>
                </a:path>
              </a:pathLst>
            </a:custGeom>
            <a:solidFill>
              <a:schemeClr val="accent1">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04" name="Freeform 69">
              <a:extLst>
                <a:ext uri="{FF2B5EF4-FFF2-40B4-BE49-F238E27FC236}">
                  <a16:creationId xmlns:a16="http://schemas.microsoft.com/office/drawing/2014/main" id="{08E5E7AB-A47F-4C03-86AD-BDEF7EDCD351}"/>
                </a:ext>
              </a:extLst>
            </p:cNvPr>
            <p:cNvSpPr>
              <a:spLocks/>
            </p:cNvSpPr>
            <p:nvPr/>
          </p:nvSpPr>
          <p:spPr bwMode="auto">
            <a:xfrm>
              <a:off x="711" y="2072"/>
              <a:ext cx="350" cy="246"/>
            </a:xfrm>
            <a:custGeom>
              <a:avLst/>
              <a:gdLst>
                <a:gd name="T0" fmla="*/ 141 w 353"/>
                <a:gd name="T1" fmla="*/ 205 h 269"/>
                <a:gd name="T2" fmla="*/ 114 w 353"/>
                <a:gd name="T3" fmla="*/ 194 h 269"/>
                <a:gd name="T4" fmla="*/ 52 w 353"/>
                <a:gd name="T5" fmla="*/ 105 h 269"/>
                <a:gd name="T6" fmla="*/ 10 w 353"/>
                <a:gd name="T7" fmla="*/ 118 h 269"/>
                <a:gd name="T8" fmla="*/ 0 w 353"/>
                <a:gd name="T9" fmla="*/ 105 h 269"/>
                <a:gd name="T10" fmla="*/ 17 w 353"/>
                <a:gd name="T11" fmla="*/ 80 h 269"/>
                <a:gd name="T12" fmla="*/ 10 w 353"/>
                <a:gd name="T13" fmla="*/ 80 h 269"/>
                <a:gd name="T14" fmla="*/ 27 w 353"/>
                <a:gd name="T15" fmla="*/ 62 h 269"/>
                <a:gd name="T16" fmla="*/ 17 w 353"/>
                <a:gd name="T17" fmla="*/ 44 h 269"/>
                <a:gd name="T18" fmla="*/ 35 w 353"/>
                <a:gd name="T19" fmla="*/ 37 h 269"/>
                <a:gd name="T20" fmla="*/ 141 w 353"/>
                <a:gd name="T21" fmla="*/ 18 h 269"/>
                <a:gd name="T22" fmla="*/ 149 w 353"/>
                <a:gd name="T23" fmla="*/ 25 h 269"/>
                <a:gd name="T24" fmla="*/ 166 w 353"/>
                <a:gd name="T25" fmla="*/ 11 h 269"/>
                <a:gd name="T26" fmla="*/ 211 w 353"/>
                <a:gd name="T27" fmla="*/ 0 h 269"/>
                <a:gd name="T28" fmla="*/ 246 w 353"/>
                <a:gd name="T29" fmla="*/ 62 h 269"/>
                <a:gd name="T30" fmla="*/ 280 w 353"/>
                <a:gd name="T31" fmla="*/ 62 h 269"/>
                <a:gd name="T32" fmla="*/ 280 w 353"/>
                <a:gd name="T33" fmla="*/ 99 h 269"/>
                <a:gd name="T34" fmla="*/ 318 w 353"/>
                <a:gd name="T35" fmla="*/ 143 h 269"/>
                <a:gd name="T36" fmla="*/ 312 w 353"/>
                <a:gd name="T37" fmla="*/ 161 h 269"/>
                <a:gd name="T38" fmla="*/ 343 w 353"/>
                <a:gd name="T39" fmla="*/ 194 h 269"/>
                <a:gd name="T40" fmla="*/ 141 w 353"/>
                <a:gd name="T41" fmla="*/ 205 h 2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3"/>
                <a:gd name="T64" fmla="*/ 0 h 269"/>
                <a:gd name="T65" fmla="*/ 353 w 353"/>
                <a:gd name="T66" fmla="*/ 269 h 2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3" h="269">
                  <a:moveTo>
                    <a:pt x="144" y="268"/>
                  </a:moveTo>
                  <a:lnTo>
                    <a:pt x="117" y="254"/>
                  </a:lnTo>
                  <a:lnTo>
                    <a:pt x="52" y="138"/>
                  </a:lnTo>
                  <a:lnTo>
                    <a:pt x="10" y="154"/>
                  </a:lnTo>
                  <a:lnTo>
                    <a:pt x="0" y="138"/>
                  </a:lnTo>
                  <a:lnTo>
                    <a:pt x="17" y="105"/>
                  </a:lnTo>
                  <a:lnTo>
                    <a:pt x="10" y="105"/>
                  </a:lnTo>
                  <a:lnTo>
                    <a:pt x="27" y="81"/>
                  </a:lnTo>
                  <a:lnTo>
                    <a:pt x="17" y="58"/>
                  </a:lnTo>
                  <a:lnTo>
                    <a:pt x="35" y="49"/>
                  </a:lnTo>
                  <a:lnTo>
                    <a:pt x="144" y="24"/>
                  </a:lnTo>
                  <a:lnTo>
                    <a:pt x="152" y="33"/>
                  </a:lnTo>
                  <a:lnTo>
                    <a:pt x="169" y="14"/>
                  </a:lnTo>
                  <a:lnTo>
                    <a:pt x="217" y="0"/>
                  </a:lnTo>
                  <a:lnTo>
                    <a:pt x="252" y="81"/>
                  </a:lnTo>
                  <a:lnTo>
                    <a:pt x="286" y="81"/>
                  </a:lnTo>
                  <a:lnTo>
                    <a:pt x="286" y="129"/>
                  </a:lnTo>
                  <a:lnTo>
                    <a:pt x="327" y="187"/>
                  </a:lnTo>
                  <a:lnTo>
                    <a:pt x="321" y="210"/>
                  </a:lnTo>
                  <a:lnTo>
                    <a:pt x="352" y="254"/>
                  </a:lnTo>
                  <a:lnTo>
                    <a:pt x="144" y="268"/>
                  </a:lnTo>
                </a:path>
              </a:pathLst>
            </a:custGeom>
            <a:solidFill>
              <a:schemeClr val="accent4">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05" name="Freeform 70">
              <a:extLst>
                <a:ext uri="{FF2B5EF4-FFF2-40B4-BE49-F238E27FC236}">
                  <a16:creationId xmlns:a16="http://schemas.microsoft.com/office/drawing/2014/main" id="{58340FEC-244B-40C0-8B3A-AA868CC9EE86}"/>
                </a:ext>
              </a:extLst>
            </p:cNvPr>
            <p:cNvSpPr>
              <a:spLocks/>
            </p:cNvSpPr>
            <p:nvPr/>
          </p:nvSpPr>
          <p:spPr bwMode="auto">
            <a:xfrm>
              <a:off x="1140" y="1547"/>
              <a:ext cx="308" cy="280"/>
            </a:xfrm>
            <a:custGeom>
              <a:avLst/>
              <a:gdLst>
                <a:gd name="T0" fmla="*/ 34 w 311"/>
                <a:gd name="T1" fmla="*/ 119 h 306"/>
                <a:gd name="T2" fmla="*/ 17 w 311"/>
                <a:gd name="T3" fmla="*/ 93 h 306"/>
                <a:gd name="T4" fmla="*/ 51 w 311"/>
                <a:gd name="T5" fmla="*/ 74 h 306"/>
                <a:gd name="T6" fmla="*/ 84 w 311"/>
                <a:gd name="T7" fmla="*/ 93 h 306"/>
                <a:gd name="T8" fmla="*/ 101 w 311"/>
                <a:gd name="T9" fmla="*/ 38 h 306"/>
                <a:gd name="T10" fmla="*/ 156 w 311"/>
                <a:gd name="T11" fmla="*/ 12 h 306"/>
                <a:gd name="T12" fmla="*/ 180 w 311"/>
                <a:gd name="T13" fmla="*/ 0 h 306"/>
                <a:gd name="T14" fmla="*/ 198 w 311"/>
                <a:gd name="T15" fmla="*/ 18 h 306"/>
                <a:gd name="T16" fmla="*/ 187 w 311"/>
                <a:gd name="T17" fmla="*/ 38 h 306"/>
                <a:gd name="T18" fmla="*/ 198 w 311"/>
                <a:gd name="T19" fmla="*/ 63 h 306"/>
                <a:gd name="T20" fmla="*/ 211 w 311"/>
                <a:gd name="T21" fmla="*/ 74 h 306"/>
                <a:gd name="T22" fmla="*/ 246 w 311"/>
                <a:gd name="T23" fmla="*/ 56 h 306"/>
                <a:gd name="T24" fmla="*/ 260 w 311"/>
                <a:gd name="T25" fmla="*/ 74 h 306"/>
                <a:gd name="T26" fmla="*/ 255 w 311"/>
                <a:gd name="T27" fmla="*/ 93 h 306"/>
                <a:gd name="T28" fmla="*/ 277 w 311"/>
                <a:gd name="T29" fmla="*/ 108 h 306"/>
                <a:gd name="T30" fmla="*/ 301 w 311"/>
                <a:gd name="T31" fmla="*/ 156 h 306"/>
                <a:gd name="T32" fmla="*/ 260 w 311"/>
                <a:gd name="T33" fmla="*/ 164 h 306"/>
                <a:gd name="T34" fmla="*/ 246 w 311"/>
                <a:gd name="T35" fmla="*/ 164 h 306"/>
                <a:gd name="T36" fmla="*/ 156 w 311"/>
                <a:gd name="T37" fmla="*/ 208 h 306"/>
                <a:gd name="T38" fmla="*/ 142 w 311"/>
                <a:gd name="T39" fmla="*/ 200 h 306"/>
                <a:gd name="T40" fmla="*/ 132 w 311"/>
                <a:gd name="T41" fmla="*/ 219 h 306"/>
                <a:gd name="T42" fmla="*/ 125 w 311"/>
                <a:gd name="T43" fmla="*/ 208 h 306"/>
                <a:gd name="T44" fmla="*/ 84 w 311"/>
                <a:gd name="T45" fmla="*/ 233 h 306"/>
                <a:gd name="T46" fmla="*/ 55 w 311"/>
                <a:gd name="T47" fmla="*/ 219 h 306"/>
                <a:gd name="T48" fmla="*/ 45 w 311"/>
                <a:gd name="T49" fmla="*/ 233 h 306"/>
                <a:gd name="T50" fmla="*/ 27 w 311"/>
                <a:gd name="T51" fmla="*/ 200 h 306"/>
                <a:gd name="T52" fmla="*/ 0 w 311"/>
                <a:gd name="T53" fmla="*/ 200 h 306"/>
                <a:gd name="T54" fmla="*/ 0 w 311"/>
                <a:gd name="T55" fmla="*/ 164 h 306"/>
                <a:gd name="T56" fmla="*/ 34 w 311"/>
                <a:gd name="T57" fmla="*/ 119 h 3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1"/>
                <a:gd name="T88" fmla="*/ 0 h 306"/>
                <a:gd name="T89" fmla="*/ 311 w 311"/>
                <a:gd name="T90" fmla="*/ 306 h 3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1" h="306">
                  <a:moveTo>
                    <a:pt x="34" y="155"/>
                  </a:moveTo>
                  <a:lnTo>
                    <a:pt x="17" y="121"/>
                  </a:lnTo>
                  <a:lnTo>
                    <a:pt x="52" y="97"/>
                  </a:lnTo>
                  <a:lnTo>
                    <a:pt x="87" y="121"/>
                  </a:lnTo>
                  <a:lnTo>
                    <a:pt x="104" y="49"/>
                  </a:lnTo>
                  <a:lnTo>
                    <a:pt x="162" y="15"/>
                  </a:lnTo>
                  <a:lnTo>
                    <a:pt x="186" y="0"/>
                  </a:lnTo>
                  <a:lnTo>
                    <a:pt x="204" y="24"/>
                  </a:lnTo>
                  <a:lnTo>
                    <a:pt x="193" y="49"/>
                  </a:lnTo>
                  <a:lnTo>
                    <a:pt x="204" y="82"/>
                  </a:lnTo>
                  <a:lnTo>
                    <a:pt x="217" y="97"/>
                  </a:lnTo>
                  <a:lnTo>
                    <a:pt x="252" y="73"/>
                  </a:lnTo>
                  <a:lnTo>
                    <a:pt x="269" y="97"/>
                  </a:lnTo>
                  <a:lnTo>
                    <a:pt x="262" y="121"/>
                  </a:lnTo>
                  <a:lnTo>
                    <a:pt x="286" y="141"/>
                  </a:lnTo>
                  <a:lnTo>
                    <a:pt x="310" y="203"/>
                  </a:lnTo>
                  <a:lnTo>
                    <a:pt x="269" y="214"/>
                  </a:lnTo>
                  <a:lnTo>
                    <a:pt x="252" y="214"/>
                  </a:lnTo>
                  <a:lnTo>
                    <a:pt x="162" y="271"/>
                  </a:lnTo>
                  <a:lnTo>
                    <a:pt x="145" y="261"/>
                  </a:lnTo>
                  <a:lnTo>
                    <a:pt x="135" y="285"/>
                  </a:lnTo>
                  <a:lnTo>
                    <a:pt x="128" y="271"/>
                  </a:lnTo>
                  <a:lnTo>
                    <a:pt x="87" y="305"/>
                  </a:lnTo>
                  <a:lnTo>
                    <a:pt x="58" y="285"/>
                  </a:lnTo>
                  <a:lnTo>
                    <a:pt x="45" y="305"/>
                  </a:lnTo>
                  <a:lnTo>
                    <a:pt x="27" y="261"/>
                  </a:lnTo>
                  <a:lnTo>
                    <a:pt x="0" y="261"/>
                  </a:lnTo>
                  <a:lnTo>
                    <a:pt x="0" y="214"/>
                  </a:lnTo>
                  <a:lnTo>
                    <a:pt x="34" y="155"/>
                  </a:lnTo>
                </a:path>
              </a:pathLst>
            </a:custGeom>
            <a:solidFill>
              <a:schemeClr val="accent4">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06" name="Freeform 71">
              <a:extLst>
                <a:ext uri="{FF2B5EF4-FFF2-40B4-BE49-F238E27FC236}">
                  <a16:creationId xmlns:a16="http://schemas.microsoft.com/office/drawing/2014/main" id="{3125306D-C7B5-45F2-9515-88F1734373B9}"/>
                </a:ext>
              </a:extLst>
            </p:cNvPr>
            <p:cNvSpPr>
              <a:spLocks/>
            </p:cNvSpPr>
            <p:nvPr/>
          </p:nvSpPr>
          <p:spPr bwMode="auto">
            <a:xfrm>
              <a:off x="4203" y="1547"/>
              <a:ext cx="356" cy="300"/>
            </a:xfrm>
            <a:custGeom>
              <a:avLst/>
              <a:gdLst>
                <a:gd name="T0" fmla="*/ 239 w 359"/>
                <a:gd name="T1" fmla="*/ 299 h 328"/>
                <a:gd name="T2" fmla="*/ 134 w 359"/>
                <a:gd name="T3" fmla="*/ 238 h 328"/>
                <a:gd name="T4" fmla="*/ 110 w 359"/>
                <a:gd name="T5" fmla="*/ 216 h 328"/>
                <a:gd name="T6" fmla="*/ 82 w 359"/>
                <a:gd name="T7" fmla="*/ 216 h 328"/>
                <a:gd name="T8" fmla="*/ 82 w 359"/>
                <a:gd name="T9" fmla="*/ 203 h 328"/>
                <a:gd name="T10" fmla="*/ 35 w 359"/>
                <a:gd name="T11" fmla="*/ 185 h 328"/>
                <a:gd name="T12" fmla="*/ 35 w 359"/>
                <a:gd name="T13" fmla="*/ 110 h 328"/>
                <a:gd name="T14" fmla="*/ 17 w 359"/>
                <a:gd name="T15" fmla="*/ 88 h 328"/>
                <a:gd name="T16" fmla="*/ 0 w 359"/>
                <a:gd name="T17" fmla="*/ 45 h 328"/>
                <a:gd name="T18" fmla="*/ 52 w 359"/>
                <a:gd name="T19" fmla="*/ 0 h 328"/>
                <a:gd name="T20" fmla="*/ 52 w 359"/>
                <a:gd name="T21" fmla="*/ 14 h 328"/>
                <a:gd name="T22" fmla="*/ 117 w 359"/>
                <a:gd name="T23" fmla="*/ 45 h 328"/>
                <a:gd name="T24" fmla="*/ 123 w 359"/>
                <a:gd name="T25" fmla="*/ 96 h 328"/>
                <a:gd name="T26" fmla="*/ 151 w 359"/>
                <a:gd name="T27" fmla="*/ 88 h 328"/>
                <a:gd name="T28" fmla="*/ 157 w 359"/>
                <a:gd name="T29" fmla="*/ 110 h 328"/>
                <a:gd name="T30" fmla="*/ 165 w 359"/>
                <a:gd name="T31" fmla="*/ 96 h 328"/>
                <a:gd name="T32" fmla="*/ 175 w 359"/>
                <a:gd name="T33" fmla="*/ 110 h 328"/>
                <a:gd name="T34" fmla="*/ 198 w 359"/>
                <a:gd name="T35" fmla="*/ 88 h 328"/>
                <a:gd name="T36" fmla="*/ 216 w 359"/>
                <a:gd name="T37" fmla="*/ 96 h 328"/>
                <a:gd name="T38" fmla="*/ 198 w 359"/>
                <a:gd name="T39" fmla="*/ 150 h 328"/>
                <a:gd name="T40" fmla="*/ 233 w 359"/>
                <a:gd name="T41" fmla="*/ 150 h 328"/>
                <a:gd name="T42" fmla="*/ 256 w 359"/>
                <a:gd name="T43" fmla="*/ 118 h 328"/>
                <a:gd name="T44" fmla="*/ 267 w 359"/>
                <a:gd name="T45" fmla="*/ 128 h 328"/>
                <a:gd name="T46" fmla="*/ 291 w 359"/>
                <a:gd name="T47" fmla="*/ 185 h 328"/>
                <a:gd name="T48" fmla="*/ 314 w 359"/>
                <a:gd name="T49" fmla="*/ 150 h 328"/>
                <a:gd name="T50" fmla="*/ 324 w 359"/>
                <a:gd name="T51" fmla="*/ 128 h 328"/>
                <a:gd name="T52" fmla="*/ 355 w 359"/>
                <a:gd name="T53" fmla="*/ 150 h 328"/>
                <a:gd name="T54" fmla="*/ 314 w 359"/>
                <a:gd name="T55" fmla="*/ 259 h 328"/>
                <a:gd name="T56" fmla="*/ 239 w 359"/>
                <a:gd name="T57" fmla="*/ 299 h 3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9"/>
                <a:gd name="T88" fmla="*/ 0 h 328"/>
                <a:gd name="T89" fmla="*/ 359 w 359"/>
                <a:gd name="T90" fmla="*/ 328 h 3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9" h="328">
                  <a:moveTo>
                    <a:pt x="241" y="327"/>
                  </a:moveTo>
                  <a:lnTo>
                    <a:pt x="135" y="260"/>
                  </a:lnTo>
                  <a:lnTo>
                    <a:pt x="111" y="236"/>
                  </a:lnTo>
                  <a:lnTo>
                    <a:pt x="83" y="236"/>
                  </a:lnTo>
                  <a:lnTo>
                    <a:pt x="83" y="222"/>
                  </a:lnTo>
                  <a:lnTo>
                    <a:pt x="35" y="202"/>
                  </a:lnTo>
                  <a:lnTo>
                    <a:pt x="35" y="120"/>
                  </a:lnTo>
                  <a:lnTo>
                    <a:pt x="17" y="96"/>
                  </a:lnTo>
                  <a:lnTo>
                    <a:pt x="0" y="49"/>
                  </a:lnTo>
                  <a:lnTo>
                    <a:pt x="52" y="0"/>
                  </a:lnTo>
                  <a:lnTo>
                    <a:pt x="52" y="15"/>
                  </a:lnTo>
                  <a:lnTo>
                    <a:pt x="118" y="49"/>
                  </a:lnTo>
                  <a:lnTo>
                    <a:pt x="124" y="105"/>
                  </a:lnTo>
                  <a:lnTo>
                    <a:pt x="152" y="96"/>
                  </a:lnTo>
                  <a:lnTo>
                    <a:pt x="158" y="120"/>
                  </a:lnTo>
                  <a:lnTo>
                    <a:pt x="166" y="105"/>
                  </a:lnTo>
                  <a:lnTo>
                    <a:pt x="176" y="120"/>
                  </a:lnTo>
                  <a:lnTo>
                    <a:pt x="200" y="96"/>
                  </a:lnTo>
                  <a:lnTo>
                    <a:pt x="218" y="105"/>
                  </a:lnTo>
                  <a:lnTo>
                    <a:pt x="200" y="164"/>
                  </a:lnTo>
                  <a:lnTo>
                    <a:pt x="235" y="164"/>
                  </a:lnTo>
                  <a:lnTo>
                    <a:pt x="258" y="129"/>
                  </a:lnTo>
                  <a:lnTo>
                    <a:pt x="269" y="140"/>
                  </a:lnTo>
                  <a:lnTo>
                    <a:pt x="293" y="202"/>
                  </a:lnTo>
                  <a:lnTo>
                    <a:pt x="317" y="164"/>
                  </a:lnTo>
                  <a:lnTo>
                    <a:pt x="327" y="140"/>
                  </a:lnTo>
                  <a:lnTo>
                    <a:pt x="358" y="164"/>
                  </a:lnTo>
                  <a:lnTo>
                    <a:pt x="317" y="283"/>
                  </a:lnTo>
                  <a:lnTo>
                    <a:pt x="241" y="327"/>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07" name="Freeform 72">
              <a:extLst>
                <a:ext uri="{FF2B5EF4-FFF2-40B4-BE49-F238E27FC236}">
                  <a16:creationId xmlns:a16="http://schemas.microsoft.com/office/drawing/2014/main" id="{0F22D9F6-BA40-48DC-ABF8-154C39E586DA}"/>
                </a:ext>
              </a:extLst>
            </p:cNvPr>
            <p:cNvSpPr>
              <a:spLocks/>
            </p:cNvSpPr>
            <p:nvPr/>
          </p:nvSpPr>
          <p:spPr bwMode="auto">
            <a:xfrm>
              <a:off x="2193" y="1943"/>
              <a:ext cx="273" cy="363"/>
            </a:xfrm>
            <a:custGeom>
              <a:avLst/>
              <a:gdLst>
                <a:gd name="T0" fmla="*/ 66 w 276"/>
                <a:gd name="T1" fmla="*/ 240 h 397"/>
                <a:gd name="T2" fmla="*/ 10 w 276"/>
                <a:gd name="T3" fmla="*/ 277 h 397"/>
                <a:gd name="T4" fmla="*/ 0 w 276"/>
                <a:gd name="T5" fmla="*/ 259 h 397"/>
                <a:gd name="T6" fmla="*/ 10 w 276"/>
                <a:gd name="T7" fmla="*/ 240 h 397"/>
                <a:gd name="T8" fmla="*/ 0 w 276"/>
                <a:gd name="T9" fmla="*/ 226 h 397"/>
                <a:gd name="T10" fmla="*/ 10 w 276"/>
                <a:gd name="T11" fmla="*/ 226 h 397"/>
                <a:gd name="T12" fmla="*/ 24 w 276"/>
                <a:gd name="T13" fmla="*/ 207 h 397"/>
                <a:gd name="T14" fmla="*/ 24 w 276"/>
                <a:gd name="T15" fmla="*/ 152 h 397"/>
                <a:gd name="T16" fmla="*/ 41 w 276"/>
                <a:gd name="T17" fmla="*/ 107 h 397"/>
                <a:gd name="T18" fmla="*/ 73 w 276"/>
                <a:gd name="T19" fmla="*/ 88 h 397"/>
                <a:gd name="T20" fmla="*/ 55 w 276"/>
                <a:gd name="T21" fmla="*/ 81 h 397"/>
                <a:gd name="T22" fmla="*/ 41 w 276"/>
                <a:gd name="T23" fmla="*/ 88 h 397"/>
                <a:gd name="T24" fmla="*/ 55 w 276"/>
                <a:gd name="T25" fmla="*/ 63 h 397"/>
                <a:gd name="T26" fmla="*/ 55 w 276"/>
                <a:gd name="T27" fmla="*/ 0 h 397"/>
                <a:gd name="T28" fmla="*/ 146 w 276"/>
                <a:gd name="T29" fmla="*/ 6 h 397"/>
                <a:gd name="T30" fmla="*/ 163 w 276"/>
                <a:gd name="T31" fmla="*/ 63 h 397"/>
                <a:gd name="T32" fmla="*/ 152 w 276"/>
                <a:gd name="T33" fmla="*/ 63 h 397"/>
                <a:gd name="T34" fmla="*/ 194 w 276"/>
                <a:gd name="T35" fmla="*/ 101 h 397"/>
                <a:gd name="T36" fmla="*/ 211 w 276"/>
                <a:gd name="T37" fmla="*/ 152 h 397"/>
                <a:gd name="T38" fmla="*/ 266 w 276"/>
                <a:gd name="T39" fmla="*/ 188 h 397"/>
                <a:gd name="T40" fmla="*/ 163 w 276"/>
                <a:gd name="T41" fmla="*/ 277 h 397"/>
                <a:gd name="T42" fmla="*/ 115 w 276"/>
                <a:gd name="T43" fmla="*/ 303 h 397"/>
                <a:gd name="T44" fmla="*/ 66 w 276"/>
                <a:gd name="T45" fmla="*/ 240 h 39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6"/>
                <a:gd name="T70" fmla="*/ 0 h 397"/>
                <a:gd name="T71" fmla="*/ 276 w 276"/>
                <a:gd name="T72" fmla="*/ 397 h 39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6" h="397">
                  <a:moveTo>
                    <a:pt x="69" y="314"/>
                  </a:moveTo>
                  <a:lnTo>
                    <a:pt x="10" y="362"/>
                  </a:lnTo>
                  <a:lnTo>
                    <a:pt x="0" y="338"/>
                  </a:lnTo>
                  <a:lnTo>
                    <a:pt x="10" y="314"/>
                  </a:lnTo>
                  <a:lnTo>
                    <a:pt x="0" y="295"/>
                  </a:lnTo>
                  <a:lnTo>
                    <a:pt x="10" y="295"/>
                  </a:lnTo>
                  <a:lnTo>
                    <a:pt x="24" y="270"/>
                  </a:lnTo>
                  <a:lnTo>
                    <a:pt x="24" y="199"/>
                  </a:lnTo>
                  <a:lnTo>
                    <a:pt x="41" y="140"/>
                  </a:lnTo>
                  <a:lnTo>
                    <a:pt x="76" y="115"/>
                  </a:lnTo>
                  <a:lnTo>
                    <a:pt x="58" y="106"/>
                  </a:lnTo>
                  <a:lnTo>
                    <a:pt x="41" y="115"/>
                  </a:lnTo>
                  <a:lnTo>
                    <a:pt x="58" y="82"/>
                  </a:lnTo>
                  <a:lnTo>
                    <a:pt x="58" y="0"/>
                  </a:lnTo>
                  <a:lnTo>
                    <a:pt x="152" y="9"/>
                  </a:lnTo>
                  <a:lnTo>
                    <a:pt x="169" y="82"/>
                  </a:lnTo>
                  <a:lnTo>
                    <a:pt x="158" y="82"/>
                  </a:lnTo>
                  <a:lnTo>
                    <a:pt x="200" y="131"/>
                  </a:lnTo>
                  <a:lnTo>
                    <a:pt x="217" y="199"/>
                  </a:lnTo>
                  <a:lnTo>
                    <a:pt x="275" y="246"/>
                  </a:lnTo>
                  <a:lnTo>
                    <a:pt x="169" y="362"/>
                  </a:lnTo>
                  <a:lnTo>
                    <a:pt x="118" y="396"/>
                  </a:lnTo>
                  <a:lnTo>
                    <a:pt x="69" y="314"/>
                  </a:lnTo>
                </a:path>
              </a:pathLst>
            </a:custGeom>
            <a:solidFill>
              <a:schemeClr val="accent4">
                <a:lumMod val="20000"/>
                <a:lumOff val="80000"/>
              </a:schemeClr>
            </a:solidFill>
            <a:ln w="28575" cap="rnd" cmpd="sng">
              <a:solidFill>
                <a:schemeClr val="tx1"/>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08" name="Freeform 73">
              <a:extLst>
                <a:ext uri="{FF2B5EF4-FFF2-40B4-BE49-F238E27FC236}">
                  <a16:creationId xmlns:a16="http://schemas.microsoft.com/office/drawing/2014/main" id="{55315C0E-C9AB-45CD-A88C-E4F131CBD232}"/>
                </a:ext>
              </a:extLst>
            </p:cNvPr>
            <p:cNvSpPr>
              <a:spLocks/>
            </p:cNvSpPr>
            <p:nvPr/>
          </p:nvSpPr>
          <p:spPr bwMode="auto">
            <a:xfrm>
              <a:off x="1441" y="1485"/>
              <a:ext cx="240" cy="235"/>
            </a:xfrm>
            <a:custGeom>
              <a:avLst/>
              <a:gdLst>
                <a:gd name="T0" fmla="*/ 30 w 241"/>
                <a:gd name="T1" fmla="*/ 25 h 257"/>
                <a:gd name="T2" fmla="*/ 65 w 241"/>
                <a:gd name="T3" fmla="*/ 18 h 257"/>
                <a:gd name="T4" fmla="*/ 100 w 241"/>
                <a:gd name="T5" fmla="*/ 18 h 257"/>
                <a:gd name="T6" fmla="*/ 117 w 241"/>
                <a:gd name="T7" fmla="*/ 0 h 257"/>
                <a:gd name="T8" fmla="*/ 127 w 241"/>
                <a:gd name="T9" fmla="*/ 6 h 257"/>
                <a:gd name="T10" fmla="*/ 145 w 241"/>
                <a:gd name="T11" fmla="*/ 6 h 257"/>
                <a:gd name="T12" fmla="*/ 162 w 241"/>
                <a:gd name="T13" fmla="*/ 37 h 257"/>
                <a:gd name="T14" fmla="*/ 179 w 241"/>
                <a:gd name="T15" fmla="*/ 37 h 257"/>
                <a:gd name="T16" fmla="*/ 203 w 241"/>
                <a:gd name="T17" fmla="*/ 90 h 257"/>
                <a:gd name="T18" fmla="*/ 196 w 241"/>
                <a:gd name="T19" fmla="*/ 108 h 257"/>
                <a:gd name="T20" fmla="*/ 203 w 241"/>
                <a:gd name="T21" fmla="*/ 114 h 257"/>
                <a:gd name="T22" fmla="*/ 237 w 241"/>
                <a:gd name="T23" fmla="*/ 144 h 257"/>
                <a:gd name="T24" fmla="*/ 230 w 241"/>
                <a:gd name="T25" fmla="*/ 171 h 257"/>
                <a:gd name="T26" fmla="*/ 213 w 241"/>
                <a:gd name="T27" fmla="*/ 159 h 257"/>
                <a:gd name="T28" fmla="*/ 213 w 241"/>
                <a:gd name="T29" fmla="*/ 177 h 257"/>
                <a:gd name="T30" fmla="*/ 179 w 241"/>
                <a:gd name="T31" fmla="*/ 177 h 257"/>
                <a:gd name="T32" fmla="*/ 155 w 241"/>
                <a:gd name="T33" fmla="*/ 196 h 257"/>
                <a:gd name="T34" fmla="*/ 145 w 241"/>
                <a:gd name="T35" fmla="*/ 133 h 257"/>
                <a:gd name="T36" fmla="*/ 138 w 241"/>
                <a:gd name="T37" fmla="*/ 144 h 257"/>
                <a:gd name="T38" fmla="*/ 120 w 241"/>
                <a:gd name="T39" fmla="*/ 125 h 257"/>
                <a:gd name="T40" fmla="*/ 120 w 241"/>
                <a:gd name="T41" fmla="*/ 90 h 257"/>
                <a:gd name="T42" fmla="*/ 88 w 241"/>
                <a:gd name="T43" fmla="*/ 90 h 257"/>
                <a:gd name="T44" fmla="*/ 88 w 241"/>
                <a:gd name="T45" fmla="*/ 108 h 257"/>
                <a:gd name="T46" fmla="*/ 65 w 241"/>
                <a:gd name="T47" fmla="*/ 70 h 257"/>
                <a:gd name="T48" fmla="*/ 58 w 241"/>
                <a:gd name="T49" fmla="*/ 81 h 257"/>
                <a:gd name="T50" fmla="*/ 47 w 241"/>
                <a:gd name="T51" fmla="*/ 81 h 257"/>
                <a:gd name="T52" fmla="*/ 30 w 241"/>
                <a:gd name="T53" fmla="*/ 44 h 257"/>
                <a:gd name="T54" fmla="*/ 24 w 241"/>
                <a:gd name="T55" fmla="*/ 52 h 257"/>
                <a:gd name="T56" fmla="*/ 17 w 241"/>
                <a:gd name="T57" fmla="*/ 44 h 257"/>
                <a:gd name="T58" fmla="*/ 0 w 241"/>
                <a:gd name="T59" fmla="*/ 52 h 257"/>
                <a:gd name="T60" fmla="*/ 30 w 241"/>
                <a:gd name="T61" fmla="*/ 25 h 25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1"/>
                <a:gd name="T94" fmla="*/ 0 h 257"/>
                <a:gd name="T95" fmla="*/ 241 w 241"/>
                <a:gd name="T96" fmla="*/ 257 h 25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1" h="257">
                  <a:moveTo>
                    <a:pt x="30" y="33"/>
                  </a:moveTo>
                  <a:lnTo>
                    <a:pt x="65" y="24"/>
                  </a:lnTo>
                  <a:lnTo>
                    <a:pt x="100" y="24"/>
                  </a:lnTo>
                  <a:lnTo>
                    <a:pt x="117" y="0"/>
                  </a:lnTo>
                  <a:lnTo>
                    <a:pt x="130" y="9"/>
                  </a:lnTo>
                  <a:lnTo>
                    <a:pt x="148" y="9"/>
                  </a:lnTo>
                  <a:lnTo>
                    <a:pt x="165" y="49"/>
                  </a:lnTo>
                  <a:lnTo>
                    <a:pt x="182" y="49"/>
                  </a:lnTo>
                  <a:lnTo>
                    <a:pt x="206" y="117"/>
                  </a:lnTo>
                  <a:lnTo>
                    <a:pt x="199" y="141"/>
                  </a:lnTo>
                  <a:lnTo>
                    <a:pt x="206" y="150"/>
                  </a:lnTo>
                  <a:lnTo>
                    <a:pt x="240" y="188"/>
                  </a:lnTo>
                  <a:lnTo>
                    <a:pt x="233" y="223"/>
                  </a:lnTo>
                  <a:lnTo>
                    <a:pt x="216" y="208"/>
                  </a:lnTo>
                  <a:lnTo>
                    <a:pt x="216" y="232"/>
                  </a:lnTo>
                  <a:lnTo>
                    <a:pt x="182" y="232"/>
                  </a:lnTo>
                  <a:lnTo>
                    <a:pt x="158" y="256"/>
                  </a:lnTo>
                  <a:lnTo>
                    <a:pt x="148" y="174"/>
                  </a:lnTo>
                  <a:lnTo>
                    <a:pt x="141" y="188"/>
                  </a:lnTo>
                  <a:lnTo>
                    <a:pt x="123" y="164"/>
                  </a:lnTo>
                  <a:lnTo>
                    <a:pt x="123" y="117"/>
                  </a:lnTo>
                  <a:lnTo>
                    <a:pt x="88" y="117"/>
                  </a:lnTo>
                  <a:lnTo>
                    <a:pt x="88" y="141"/>
                  </a:lnTo>
                  <a:lnTo>
                    <a:pt x="65" y="92"/>
                  </a:lnTo>
                  <a:lnTo>
                    <a:pt x="58" y="106"/>
                  </a:lnTo>
                  <a:lnTo>
                    <a:pt x="47" y="106"/>
                  </a:lnTo>
                  <a:lnTo>
                    <a:pt x="30" y="58"/>
                  </a:lnTo>
                  <a:lnTo>
                    <a:pt x="24" y="68"/>
                  </a:lnTo>
                  <a:lnTo>
                    <a:pt x="17" y="58"/>
                  </a:lnTo>
                  <a:lnTo>
                    <a:pt x="0" y="68"/>
                  </a:lnTo>
                  <a:lnTo>
                    <a:pt x="30" y="33"/>
                  </a:lnTo>
                </a:path>
              </a:pathLst>
            </a:custGeom>
            <a:solidFill>
              <a:schemeClr val="accent1">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09" name="Freeform 74">
              <a:extLst>
                <a:ext uri="{FF2B5EF4-FFF2-40B4-BE49-F238E27FC236}">
                  <a16:creationId xmlns:a16="http://schemas.microsoft.com/office/drawing/2014/main" id="{D814C5D9-0DF0-4BAA-B797-2B4C1C4AF8A9}"/>
                </a:ext>
              </a:extLst>
            </p:cNvPr>
            <p:cNvSpPr>
              <a:spLocks/>
            </p:cNvSpPr>
            <p:nvPr/>
          </p:nvSpPr>
          <p:spPr bwMode="auto">
            <a:xfrm>
              <a:off x="2674" y="1943"/>
              <a:ext cx="315" cy="271"/>
            </a:xfrm>
            <a:custGeom>
              <a:avLst/>
              <a:gdLst>
                <a:gd name="T0" fmla="*/ 62 w 318"/>
                <a:gd name="T1" fmla="*/ 6 h 296"/>
                <a:gd name="T2" fmla="*/ 228 w 318"/>
                <a:gd name="T3" fmla="*/ 0 h 296"/>
                <a:gd name="T4" fmla="*/ 253 w 318"/>
                <a:gd name="T5" fmla="*/ 145 h 296"/>
                <a:gd name="T6" fmla="*/ 274 w 318"/>
                <a:gd name="T7" fmla="*/ 163 h 296"/>
                <a:gd name="T8" fmla="*/ 284 w 318"/>
                <a:gd name="T9" fmla="*/ 189 h 296"/>
                <a:gd name="T10" fmla="*/ 308 w 318"/>
                <a:gd name="T11" fmla="*/ 207 h 296"/>
                <a:gd name="T12" fmla="*/ 291 w 318"/>
                <a:gd name="T13" fmla="*/ 213 h 296"/>
                <a:gd name="T14" fmla="*/ 266 w 318"/>
                <a:gd name="T15" fmla="*/ 207 h 296"/>
                <a:gd name="T16" fmla="*/ 236 w 318"/>
                <a:gd name="T17" fmla="*/ 207 h 296"/>
                <a:gd name="T18" fmla="*/ 177 w 318"/>
                <a:gd name="T19" fmla="*/ 195 h 296"/>
                <a:gd name="T20" fmla="*/ 156 w 318"/>
                <a:gd name="T21" fmla="*/ 207 h 296"/>
                <a:gd name="T22" fmla="*/ 104 w 318"/>
                <a:gd name="T23" fmla="*/ 213 h 296"/>
                <a:gd name="T24" fmla="*/ 87 w 318"/>
                <a:gd name="T25" fmla="*/ 226 h 296"/>
                <a:gd name="T26" fmla="*/ 55 w 318"/>
                <a:gd name="T27" fmla="*/ 226 h 296"/>
                <a:gd name="T28" fmla="*/ 73 w 318"/>
                <a:gd name="T29" fmla="*/ 207 h 296"/>
                <a:gd name="T30" fmla="*/ 48 w 318"/>
                <a:gd name="T31" fmla="*/ 152 h 296"/>
                <a:gd name="T32" fmla="*/ 73 w 318"/>
                <a:gd name="T33" fmla="*/ 81 h 296"/>
                <a:gd name="T34" fmla="*/ 48 w 318"/>
                <a:gd name="T35" fmla="*/ 63 h 296"/>
                <a:gd name="T36" fmla="*/ 42 w 318"/>
                <a:gd name="T37" fmla="*/ 26 h 296"/>
                <a:gd name="T38" fmla="*/ 7 w 318"/>
                <a:gd name="T39" fmla="*/ 26 h 296"/>
                <a:gd name="T40" fmla="*/ 0 w 318"/>
                <a:gd name="T41" fmla="*/ 6 h 296"/>
                <a:gd name="T42" fmla="*/ 62 w 318"/>
                <a:gd name="T43" fmla="*/ 6 h 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8"/>
                <a:gd name="T67" fmla="*/ 0 h 296"/>
                <a:gd name="T68" fmla="*/ 318 w 318"/>
                <a:gd name="T69" fmla="*/ 296 h 2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8" h="296">
                  <a:moveTo>
                    <a:pt x="65" y="9"/>
                  </a:moveTo>
                  <a:lnTo>
                    <a:pt x="234" y="0"/>
                  </a:lnTo>
                  <a:lnTo>
                    <a:pt x="259" y="189"/>
                  </a:lnTo>
                  <a:lnTo>
                    <a:pt x="283" y="212"/>
                  </a:lnTo>
                  <a:lnTo>
                    <a:pt x="293" y="246"/>
                  </a:lnTo>
                  <a:lnTo>
                    <a:pt x="317" y="270"/>
                  </a:lnTo>
                  <a:lnTo>
                    <a:pt x="300" y="279"/>
                  </a:lnTo>
                  <a:lnTo>
                    <a:pt x="275" y="270"/>
                  </a:lnTo>
                  <a:lnTo>
                    <a:pt x="242" y="270"/>
                  </a:lnTo>
                  <a:lnTo>
                    <a:pt x="183" y="255"/>
                  </a:lnTo>
                  <a:lnTo>
                    <a:pt x="159" y="270"/>
                  </a:lnTo>
                  <a:lnTo>
                    <a:pt x="107" y="279"/>
                  </a:lnTo>
                  <a:lnTo>
                    <a:pt x="90" y="295"/>
                  </a:lnTo>
                  <a:lnTo>
                    <a:pt x="58" y="295"/>
                  </a:lnTo>
                  <a:lnTo>
                    <a:pt x="76" y="270"/>
                  </a:lnTo>
                  <a:lnTo>
                    <a:pt x="48" y="198"/>
                  </a:lnTo>
                  <a:lnTo>
                    <a:pt x="76" y="106"/>
                  </a:lnTo>
                  <a:lnTo>
                    <a:pt x="48" y="82"/>
                  </a:lnTo>
                  <a:lnTo>
                    <a:pt x="42" y="34"/>
                  </a:lnTo>
                  <a:lnTo>
                    <a:pt x="7" y="34"/>
                  </a:lnTo>
                  <a:lnTo>
                    <a:pt x="0" y="9"/>
                  </a:lnTo>
                  <a:lnTo>
                    <a:pt x="65" y="9"/>
                  </a:lnTo>
                </a:path>
              </a:pathLst>
            </a:custGeom>
            <a:solidFill>
              <a:schemeClr val="accent5">
                <a:lumMod val="40000"/>
                <a:lumOff val="6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10" name="Freeform 75">
              <a:extLst>
                <a:ext uri="{FF2B5EF4-FFF2-40B4-BE49-F238E27FC236}">
                  <a16:creationId xmlns:a16="http://schemas.microsoft.com/office/drawing/2014/main" id="{C7EEEA5D-D833-4777-89CB-A7A81C135723}"/>
                </a:ext>
              </a:extLst>
            </p:cNvPr>
            <p:cNvSpPr>
              <a:spLocks/>
            </p:cNvSpPr>
            <p:nvPr/>
          </p:nvSpPr>
          <p:spPr bwMode="auto">
            <a:xfrm>
              <a:off x="2905" y="1943"/>
              <a:ext cx="374" cy="331"/>
            </a:xfrm>
            <a:custGeom>
              <a:avLst/>
              <a:gdLst>
                <a:gd name="T0" fmla="*/ 218 w 377"/>
                <a:gd name="T1" fmla="*/ 0 h 362"/>
                <a:gd name="T2" fmla="*/ 235 w 377"/>
                <a:gd name="T3" fmla="*/ 6 h 362"/>
                <a:gd name="T4" fmla="*/ 218 w 377"/>
                <a:gd name="T5" fmla="*/ 26 h 362"/>
                <a:gd name="T6" fmla="*/ 235 w 377"/>
                <a:gd name="T7" fmla="*/ 56 h 362"/>
                <a:gd name="T8" fmla="*/ 260 w 377"/>
                <a:gd name="T9" fmla="*/ 71 h 362"/>
                <a:gd name="T10" fmla="*/ 269 w 377"/>
                <a:gd name="T11" fmla="*/ 101 h 362"/>
                <a:gd name="T12" fmla="*/ 315 w 377"/>
                <a:gd name="T13" fmla="*/ 125 h 362"/>
                <a:gd name="T14" fmla="*/ 294 w 377"/>
                <a:gd name="T15" fmla="*/ 152 h 362"/>
                <a:gd name="T16" fmla="*/ 367 w 377"/>
                <a:gd name="T17" fmla="*/ 188 h 362"/>
                <a:gd name="T18" fmla="*/ 367 w 377"/>
                <a:gd name="T19" fmla="*/ 207 h 362"/>
                <a:gd name="T20" fmla="*/ 332 w 377"/>
                <a:gd name="T21" fmla="*/ 207 h 362"/>
                <a:gd name="T22" fmla="*/ 283 w 377"/>
                <a:gd name="T23" fmla="*/ 176 h 362"/>
                <a:gd name="T24" fmla="*/ 235 w 377"/>
                <a:gd name="T25" fmla="*/ 213 h 362"/>
                <a:gd name="T26" fmla="*/ 169 w 377"/>
                <a:gd name="T27" fmla="*/ 276 h 362"/>
                <a:gd name="T28" fmla="*/ 138 w 377"/>
                <a:gd name="T29" fmla="*/ 269 h 362"/>
                <a:gd name="T30" fmla="*/ 103 w 377"/>
                <a:gd name="T31" fmla="*/ 269 h 362"/>
                <a:gd name="T32" fmla="*/ 103 w 377"/>
                <a:gd name="T33" fmla="*/ 232 h 362"/>
                <a:gd name="T34" fmla="*/ 80 w 377"/>
                <a:gd name="T35" fmla="*/ 207 h 362"/>
                <a:gd name="T36" fmla="*/ 59 w 377"/>
                <a:gd name="T37" fmla="*/ 188 h 362"/>
                <a:gd name="T38" fmla="*/ 49 w 377"/>
                <a:gd name="T39" fmla="*/ 162 h 362"/>
                <a:gd name="T40" fmla="*/ 25 w 377"/>
                <a:gd name="T41" fmla="*/ 144 h 362"/>
                <a:gd name="T42" fmla="*/ 0 w 377"/>
                <a:gd name="T43" fmla="*/ 0 h 362"/>
                <a:gd name="T44" fmla="*/ 115 w 377"/>
                <a:gd name="T45" fmla="*/ 0 h 362"/>
                <a:gd name="T46" fmla="*/ 218 w 377"/>
                <a:gd name="T47" fmla="*/ 0 h 3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7"/>
                <a:gd name="T73" fmla="*/ 0 h 362"/>
                <a:gd name="T74" fmla="*/ 377 w 377"/>
                <a:gd name="T75" fmla="*/ 362 h 3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7" h="362">
                  <a:moveTo>
                    <a:pt x="224" y="0"/>
                  </a:moveTo>
                  <a:lnTo>
                    <a:pt x="241" y="9"/>
                  </a:lnTo>
                  <a:lnTo>
                    <a:pt x="224" y="34"/>
                  </a:lnTo>
                  <a:lnTo>
                    <a:pt x="241" y="73"/>
                  </a:lnTo>
                  <a:lnTo>
                    <a:pt x="266" y="93"/>
                  </a:lnTo>
                  <a:lnTo>
                    <a:pt x="275" y="131"/>
                  </a:lnTo>
                  <a:lnTo>
                    <a:pt x="324" y="164"/>
                  </a:lnTo>
                  <a:lnTo>
                    <a:pt x="300" y="198"/>
                  </a:lnTo>
                  <a:lnTo>
                    <a:pt x="376" y="246"/>
                  </a:lnTo>
                  <a:lnTo>
                    <a:pt x="376" y="270"/>
                  </a:lnTo>
                  <a:lnTo>
                    <a:pt x="341" y="270"/>
                  </a:lnTo>
                  <a:lnTo>
                    <a:pt x="289" y="231"/>
                  </a:lnTo>
                  <a:lnTo>
                    <a:pt x="241" y="279"/>
                  </a:lnTo>
                  <a:lnTo>
                    <a:pt x="172" y="361"/>
                  </a:lnTo>
                  <a:lnTo>
                    <a:pt x="141" y="352"/>
                  </a:lnTo>
                  <a:lnTo>
                    <a:pt x="106" y="352"/>
                  </a:lnTo>
                  <a:lnTo>
                    <a:pt x="106" y="304"/>
                  </a:lnTo>
                  <a:lnTo>
                    <a:pt x="83" y="270"/>
                  </a:lnTo>
                  <a:lnTo>
                    <a:pt x="59" y="246"/>
                  </a:lnTo>
                  <a:lnTo>
                    <a:pt x="49" y="212"/>
                  </a:lnTo>
                  <a:lnTo>
                    <a:pt x="25" y="189"/>
                  </a:lnTo>
                  <a:lnTo>
                    <a:pt x="0" y="0"/>
                  </a:lnTo>
                  <a:lnTo>
                    <a:pt x="118" y="0"/>
                  </a:lnTo>
                  <a:lnTo>
                    <a:pt x="224" y="0"/>
                  </a:lnTo>
                </a:path>
              </a:pathLst>
            </a:custGeom>
            <a:solidFill>
              <a:srgbClr val="00CC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11" name="Freeform 76">
              <a:extLst>
                <a:ext uri="{FF2B5EF4-FFF2-40B4-BE49-F238E27FC236}">
                  <a16:creationId xmlns:a16="http://schemas.microsoft.com/office/drawing/2014/main" id="{2DDF2DB5-E7F3-4EC3-8CB2-04357B4C6841}"/>
                </a:ext>
              </a:extLst>
            </p:cNvPr>
            <p:cNvSpPr>
              <a:spLocks/>
            </p:cNvSpPr>
            <p:nvPr/>
          </p:nvSpPr>
          <p:spPr bwMode="auto">
            <a:xfrm>
              <a:off x="3739" y="1454"/>
              <a:ext cx="308" cy="333"/>
            </a:xfrm>
            <a:custGeom>
              <a:avLst/>
              <a:gdLst/>
              <a:ahLst/>
              <a:cxnLst>
                <a:cxn ang="0">
                  <a:pos x="234" y="266"/>
                </a:cxn>
                <a:cxn ang="0">
                  <a:pos x="228" y="290"/>
                </a:cxn>
                <a:cxn ang="0">
                  <a:pos x="210" y="281"/>
                </a:cxn>
                <a:cxn ang="0">
                  <a:pos x="200" y="281"/>
                </a:cxn>
                <a:cxn ang="0">
                  <a:pos x="34" y="363"/>
                </a:cxn>
                <a:cxn ang="0">
                  <a:pos x="0" y="339"/>
                </a:cxn>
                <a:cxn ang="0">
                  <a:pos x="0" y="305"/>
                </a:cxn>
                <a:cxn ang="0">
                  <a:pos x="134" y="0"/>
                </a:cxn>
                <a:cxn ang="0">
                  <a:pos x="151" y="20"/>
                </a:cxn>
                <a:cxn ang="0">
                  <a:pos x="159" y="9"/>
                </a:cxn>
                <a:cxn ang="0">
                  <a:pos x="169" y="9"/>
                </a:cxn>
                <a:cxn ang="0">
                  <a:pos x="186" y="9"/>
                </a:cxn>
                <a:cxn ang="0">
                  <a:pos x="200" y="44"/>
                </a:cxn>
                <a:cxn ang="0">
                  <a:pos x="259" y="44"/>
                </a:cxn>
                <a:cxn ang="0">
                  <a:pos x="276" y="34"/>
                </a:cxn>
                <a:cxn ang="0">
                  <a:pos x="293" y="58"/>
                </a:cxn>
                <a:cxn ang="0">
                  <a:pos x="310" y="34"/>
                </a:cxn>
                <a:cxn ang="0">
                  <a:pos x="234" y="266"/>
                </a:cxn>
              </a:cxnLst>
              <a:rect l="0" t="0" r="r" b="b"/>
              <a:pathLst>
                <a:path w="311" h="364">
                  <a:moveTo>
                    <a:pt x="234" y="266"/>
                  </a:moveTo>
                  <a:lnTo>
                    <a:pt x="228" y="290"/>
                  </a:lnTo>
                  <a:lnTo>
                    <a:pt x="210" y="281"/>
                  </a:lnTo>
                  <a:lnTo>
                    <a:pt x="200" y="281"/>
                  </a:lnTo>
                  <a:lnTo>
                    <a:pt x="34" y="363"/>
                  </a:lnTo>
                  <a:lnTo>
                    <a:pt x="0" y="339"/>
                  </a:lnTo>
                  <a:lnTo>
                    <a:pt x="0" y="305"/>
                  </a:lnTo>
                  <a:lnTo>
                    <a:pt x="134" y="0"/>
                  </a:lnTo>
                  <a:lnTo>
                    <a:pt x="151" y="20"/>
                  </a:lnTo>
                  <a:lnTo>
                    <a:pt x="159" y="9"/>
                  </a:lnTo>
                  <a:lnTo>
                    <a:pt x="169" y="9"/>
                  </a:lnTo>
                  <a:lnTo>
                    <a:pt x="186" y="9"/>
                  </a:lnTo>
                  <a:lnTo>
                    <a:pt x="200" y="44"/>
                  </a:lnTo>
                  <a:lnTo>
                    <a:pt x="259" y="44"/>
                  </a:lnTo>
                  <a:lnTo>
                    <a:pt x="276" y="34"/>
                  </a:lnTo>
                  <a:lnTo>
                    <a:pt x="293" y="58"/>
                  </a:lnTo>
                  <a:lnTo>
                    <a:pt x="310" y="34"/>
                  </a:lnTo>
                  <a:lnTo>
                    <a:pt x="234" y="266"/>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12" name="Freeform 77">
              <a:extLst>
                <a:ext uri="{FF2B5EF4-FFF2-40B4-BE49-F238E27FC236}">
                  <a16:creationId xmlns:a16="http://schemas.microsoft.com/office/drawing/2014/main" id="{E2932806-129A-46CE-BE45-8E79E04AA4C5}"/>
                </a:ext>
              </a:extLst>
            </p:cNvPr>
            <p:cNvSpPr>
              <a:spLocks/>
            </p:cNvSpPr>
            <p:nvPr/>
          </p:nvSpPr>
          <p:spPr bwMode="auto">
            <a:xfrm>
              <a:off x="3855" y="2744"/>
              <a:ext cx="169" cy="318"/>
            </a:xfrm>
            <a:custGeom>
              <a:avLst/>
              <a:gdLst>
                <a:gd name="T0" fmla="*/ 114 w 170"/>
                <a:gd name="T1" fmla="*/ 106 h 348"/>
                <a:gd name="T2" fmla="*/ 97 w 170"/>
                <a:gd name="T3" fmla="*/ 143 h 348"/>
                <a:gd name="T4" fmla="*/ 69 w 170"/>
                <a:gd name="T5" fmla="*/ 265 h 348"/>
                <a:gd name="T6" fmla="*/ 76 w 170"/>
                <a:gd name="T7" fmla="*/ 196 h 348"/>
                <a:gd name="T8" fmla="*/ 52 w 170"/>
                <a:gd name="T9" fmla="*/ 114 h 348"/>
                <a:gd name="T10" fmla="*/ 52 w 170"/>
                <a:gd name="T11" fmla="*/ 88 h 348"/>
                <a:gd name="T12" fmla="*/ 0 w 170"/>
                <a:gd name="T13" fmla="*/ 32 h 348"/>
                <a:gd name="T14" fmla="*/ 27 w 170"/>
                <a:gd name="T15" fmla="*/ 32 h 348"/>
                <a:gd name="T16" fmla="*/ 34 w 170"/>
                <a:gd name="T17" fmla="*/ 6 h 348"/>
                <a:gd name="T18" fmla="*/ 42 w 170"/>
                <a:gd name="T19" fmla="*/ 0 h 348"/>
                <a:gd name="T20" fmla="*/ 59 w 170"/>
                <a:gd name="T21" fmla="*/ 18 h 348"/>
                <a:gd name="T22" fmla="*/ 69 w 170"/>
                <a:gd name="T23" fmla="*/ 6 h 348"/>
                <a:gd name="T24" fmla="*/ 76 w 170"/>
                <a:gd name="T25" fmla="*/ 6 h 348"/>
                <a:gd name="T26" fmla="*/ 83 w 170"/>
                <a:gd name="T27" fmla="*/ 18 h 348"/>
                <a:gd name="T28" fmla="*/ 114 w 170"/>
                <a:gd name="T29" fmla="*/ 0 h 348"/>
                <a:gd name="T30" fmla="*/ 166 w 170"/>
                <a:gd name="T31" fmla="*/ 50 h 348"/>
                <a:gd name="T32" fmla="*/ 114 w 170"/>
                <a:gd name="T33" fmla="*/ 106 h 3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0"/>
                <a:gd name="T52" fmla="*/ 0 h 348"/>
                <a:gd name="T53" fmla="*/ 170 w 170"/>
                <a:gd name="T54" fmla="*/ 348 h 3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0" h="348">
                  <a:moveTo>
                    <a:pt x="117" y="139"/>
                  </a:moveTo>
                  <a:lnTo>
                    <a:pt x="100" y="188"/>
                  </a:lnTo>
                  <a:lnTo>
                    <a:pt x="69" y="347"/>
                  </a:lnTo>
                  <a:lnTo>
                    <a:pt x="76" y="256"/>
                  </a:lnTo>
                  <a:lnTo>
                    <a:pt x="52" y="150"/>
                  </a:lnTo>
                  <a:lnTo>
                    <a:pt x="52" y="115"/>
                  </a:lnTo>
                  <a:lnTo>
                    <a:pt x="0" y="42"/>
                  </a:lnTo>
                  <a:lnTo>
                    <a:pt x="27" y="42"/>
                  </a:lnTo>
                  <a:lnTo>
                    <a:pt x="34" y="9"/>
                  </a:lnTo>
                  <a:lnTo>
                    <a:pt x="42" y="0"/>
                  </a:lnTo>
                  <a:lnTo>
                    <a:pt x="59" y="24"/>
                  </a:lnTo>
                  <a:lnTo>
                    <a:pt x="69" y="9"/>
                  </a:lnTo>
                  <a:lnTo>
                    <a:pt x="76" y="9"/>
                  </a:lnTo>
                  <a:lnTo>
                    <a:pt x="83" y="24"/>
                  </a:lnTo>
                  <a:lnTo>
                    <a:pt x="117" y="0"/>
                  </a:lnTo>
                  <a:lnTo>
                    <a:pt x="169" y="66"/>
                  </a:lnTo>
                  <a:lnTo>
                    <a:pt x="117" y="139"/>
                  </a:lnTo>
                </a:path>
              </a:pathLst>
            </a:custGeom>
            <a:solidFill>
              <a:srgbClr val="FF99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13" name="Freeform 78">
              <a:extLst>
                <a:ext uri="{FF2B5EF4-FFF2-40B4-BE49-F238E27FC236}">
                  <a16:creationId xmlns:a16="http://schemas.microsoft.com/office/drawing/2014/main" id="{D9DA24BC-7A9B-4F9E-AC65-D291118D3CCC}"/>
                </a:ext>
              </a:extLst>
            </p:cNvPr>
            <p:cNvSpPr>
              <a:spLocks/>
            </p:cNvSpPr>
            <p:nvPr/>
          </p:nvSpPr>
          <p:spPr bwMode="auto">
            <a:xfrm>
              <a:off x="3929" y="1209"/>
              <a:ext cx="468" cy="277"/>
            </a:xfrm>
            <a:custGeom>
              <a:avLst/>
              <a:gdLst>
                <a:gd name="T0" fmla="*/ 409 w 472"/>
                <a:gd name="T1" fmla="*/ 0 h 303"/>
                <a:gd name="T2" fmla="*/ 425 w 472"/>
                <a:gd name="T3" fmla="*/ 20 h 303"/>
                <a:gd name="T4" fmla="*/ 457 w 472"/>
                <a:gd name="T5" fmla="*/ 20 h 303"/>
                <a:gd name="T6" fmla="*/ 467 w 472"/>
                <a:gd name="T7" fmla="*/ 43 h 303"/>
                <a:gd name="T8" fmla="*/ 432 w 472"/>
                <a:gd name="T9" fmla="*/ 52 h 303"/>
                <a:gd name="T10" fmla="*/ 425 w 472"/>
                <a:gd name="T11" fmla="*/ 61 h 303"/>
                <a:gd name="T12" fmla="*/ 392 w 472"/>
                <a:gd name="T13" fmla="*/ 209 h 303"/>
                <a:gd name="T14" fmla="*/ 374 w 472"/>
                <a:gd name="T15" fmla="*/ 233 h 303"/>
                <a:gd name="T16" fmla="*/ 340 w 472"/>
                <a:gd name="T17" fmla="*/ 245 h 303"/>
                <a:gd name="T18" fmla="*/ 340 w 472"/>
                <a:gd name="T19" fmla="*/ 276 h 303"/>
                <a:gd name="T20" fmla="*/ 292 w 472"/>
                <a:gd name="T21" fmla="*/ 233 h 303"/>
                <a:gd name="T22" fmla="*/ 292 w 472"/>
                <a:gd name="T23" fmla="*/ 209 h 303"/>
                <a:gd name="T24" fmla="*/ 275 w 472"/>
                <a:gd name="T25" fmla="*/ 201 h 303"/>
                <a:gd name="T26" fmla="*/ 258 w 472"/>
                <a:gd name="T27" fmla="*/ 158 h 303"/>
                <a:gd name="T28" fmla="*/ 209 w 472"/>
                <a:gd name="T29" fmla="*/ 170 h 303"/>
                <a:gd name="T30" fmla="*/ 182 w 472"/>
                <a:gd name="T31" fmla="*/ 170 h 303"/>
                <a:gd name="T32" fmla="*/ 176 w 472"/>
                <a:gd name="T33" fmla="*/ 148 h 303"/>
                <a:gd name="T34" fmla="*/ 199 w 472"/>
                <a:gd name="T35" fmla="*/ 126 h 303"/>
                <a:gd name="T36" fmla="*/ 199 w 472"/>
                <a:gd name="T37" fmla="*/ 105 h 303"/>
                <a:gd name="T38" fmla="*/ 158 w 472"/>
                <a:gd name="T39" fmla="*/ 73 h 303"/>
                <a:gd name="T40" fmla="*/ 141 w 472"/>
                <a:gd name="T41" fmla="*/ 52 h 303"/>
                <a:gd name="T42" fmla="*/ 99 w 472"/>
                <a:gd name="T43" fmla="*/ 43 h 303"/>
                <a:gd name="T44" fmla="*/ 82 w 472"/>
                <a:gd name="T45" fmla="*/ 52 h 303"/>
                <a:gd name="T46" fmla="*/ 52 w 472"/>
                <a:gd name="T47" fmla="*/ 30 h 303"/>
                <a:gd name="T48" fmla="*/ 8 w 472"/>
                <a:gd name="T49" fmla="*/ 30 h 303"/>
                <a:gd name="T50" fmla="*/ 0 w 472"/>
                <a:gd name="T51" fmla="*/ 0 h 303"/>
                <a:gd name="T52" fmla="*/ 409 w 472"/>
                <a:gd name="T53" fmla="*/ 0 h 3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2"/>
                <a:gd name="T82" fmla="*/ 0 h 303"/>
                <a:gd name="T83" fmla="*/ 472 w 472"/>
                <a:gd name="T84" fmla="*/ 303 h 3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2" h="303">
                  <a:moveTo>
                    <a:pt x="412" y="0"/>
                  </a:moveTo>
                  <a:lnTo>
                    <a:pt x="429" y="22"/>
                  </a:lnTo>
                  <a:lnTo>
                    <a:pt x="461" y="22"/>
                  </a:lnTo>
                  <a:lnTo>
                    <a:pt x="471" y="47"/>
                  </a:lnTo>
                  <a:lnTo>
                    <a:pt x="436" y="57"/>
                  </a:lnTo>
                  <a:lnTo>
                    <a:pt x="429" y="67"/>
                  </a:lnTo>
                  <a:lnTo>
                    <a:pt x="395" y="229"/>
                  </a:lnTo>
                  <a:lnTo>
                    <a:pt x="377" y="255"/>
                  </a:lnTo>
                  <a:lnTo>
                    <a:pt x="343" y="268"/>
                  </a:lnTo>
                  <a:lnTo>
                    <a:pt x="343" y="302"/>
                  </a:lnTo>
                  <a:lnTo>
                    <a:pt x="294" y="255"/>
                  </a:lnTo>
                  <a:lnTo>
                    <a:pt x="294" y="229"/>
                  </a:lnTo>
                  <a:lnTo>
                    <a:pt x="277" y="220"/>
                  </a:lnTo>
                  <a:lnTo>
                    <a:pt x="260" y="173"/>
                  </a:lnTo>
                  <a:lnTo>
                    <a:pt x="211" y="186"/>
                  </a:lnTo>
                  <a:lnTo>
                    <a:pt x="184" y="186"/>
                  </a:lnTo>
                  <a:lnTo>
                    <a:pt x="177" y="162"/>
                  </a:lnTo>
                  <a:lnTo>
                    <a:pt x="201" y="138"/>
                  </a:lnTo>
                  <a:lnTo>
                    <a:pt x="201" y="115"/>
                  </a:lnTo>
                  <a:lnTo>
                    <a:pt x="159" y="80"/>
                  </a:lnTo>
                  <a:lnTo>
                    <a:pt x="142" y="57"/>
                  </a:lnTo>
                  <a:lnTo>
                    <a:pt x="100" y="47"/>
                  </a:lnTo>
                  <a:lnTo>
                    <a:pt x="83" y="57"/>
                  </a:lnTo>
                  <a:lnTo>
                    <a:pt x="52" y="33"/>
                  </a:lnTo>
                  <a:lnTo>
                    <a:pt x="8" y="33"/>
                  </a:lnTo>
                  <a:lnTo>
                    <a:pt x="0" y="0"/>
                  </a:lnTo>
                  <a:lnTo>
                    <a:pt x="412" y="0"/>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14" name="Freeform 79">
              <a:extLst>
                <a:ext uri="{FF2B5EF4-FFF2-40B4-BE49-F238E27FC236}">
                  <a16:creationId xmlns:a16="http://schemas.microsoft.com/office/drawing/2014/main" id="{DFE9A638-30DA-4BB7-B7D2-1BCCC015EF27}"/>
                </a:ext>
              </a:extLst>
            </p:cNvPr>
            <p:cNvSpPr>
              <a:spLocks/>
            </p:cNvSpPr>
            <p:nvPr/>
          </p:nvSpPr>
          <p:spPr bwMode="auto">
            <a:xfrm>
              <a:off x="4054" y="2317"/>
              <a:ext cx="314" cy="385"/>
            </a:xfrm>
            <a:custGeom>
              <a:avLst/>
              <a:gdLst>
                <a:gd name="T0" fmla="*/ 305 w 318"/>
                <a:gd name="T1" fmla="*/ 177 h 421"/>
                <a:gd name="T2" fmla="*/ 291 w 318"/>
                <a:gd name="T3" fmla="*/ 188 h 421"/>
                <a:gd name="T4" fmla="*/ 266 w 318"/>
                <a:gd name="T5" fmla="*/ 177 h 421"/>
                <a:gd name="T6" fmla="*/ 280 w 318"/>
                <a:gd name="T7" fmla="*/ 196 h 421"/>
                <a:gd name="T8" fmla="*/ 260 w 318"/>
                <a:gd name="T9" fmla="*/ 214 h 421"/>
                <a:gd name="T10" fmla="*/ 195 w 318"/>
                <a:gd name="T11" fmla="*/ 269 h 421"/>
                <a:gd name="T12" fmla="*/ 180 w 318"/>
                <a:gd name="T13" fmla="*/ 251 h 421"/>
                <a:gd name="T14" fmla="*/ 162 w 318"/>
                <a:gd name="T15" fmla="*/ 240 h 421"/>
                <a:gd name="T16" fmla="*/ 153 w 318"/>
                <a:gd name="T17" fmla="*/ 233 h 421"/>
                <a:gd name="T18" fmla="*/ 145 w 318"/>
                <a:gd name="T19" fmla="*/ 240 h 421"/>
                <a:gd name="T20" fmla="*/ 186 w 318"/>
                <a:gd name="T21" fmla="*/ 214 h 421"/>
                <a:gd name="T22" fmla="*/ 195 w 318"/>
                <a:gd name="T23" fmla="*/ 214 h 421"/>
                <a:gd name="T24" fmla="*/ 162 w 318"/>
                <a:gd name="T25" fmla="*/ 188 h 421"/>
                <a:gd name="T26" fmla="*/ 180 w 318"/>
                <a:gd name="T27" fmla="*/ 177 h 421"/>
                <a:gd name="T28" fmla="*/ 169 w 318"/>
                <a:gd name="T29" fmla="*/ 177 h 421"/>
                <a:gd name="T30" fmla="*/ 153 w 318"/>
                <a:gd name="T31" fmla="*/ 171 h 421"/>
                <a:gd name="T32" fmla="*/ 180 w 318"/>
                <a:gd name="T33" fmla="*/ 152 h 421"/>
                <a:gd name="T34" fmla="*/ 145 w 318"/>
                <a:gd name="T35" fmla="*/ 159 h 421"/>
                <a:gd name="T36" fmla="*/ 138 w 318"/>
                <a:gd name="T37" fmla="*/ 152 h 421"/>
                <a:gd name="T38" fmla="*/ 138 w 318"/>
                <a:gd name="T39" fmla="*/ 177 h 421"/>
                <a:gd name="T40" fmla="*/ 145 w 318"/>
                <a:gd name="T41" fmla="*/ 171 h 421"/>
                <a:gd name="T42" fmla="*/ 162 w 318"/>
                <a:gd name="T43" fmla="*/ 207 h 421"/>
                <a:gd name="T44" fmla="*/ 153 w 318"/>
                <a:gd name="T45" fmla="*/ 221 h 421"/>
                <a:gd name="T46" fmla="*/ 128 w 318"/>
                <a:gd name="T47" fmla="*/ 214 h 421"/>
                <a:gd name="T48" fmla="*/ 121 w 318"/>
                <a:gd name="T49" fmla="*/ 221 h 421"/>
                <a:gd name="T50" fmla="*/ 138 w 318"/>
                <a:gd name="T51" fmla="*/ 251 h 421"/>
                <a:gd name="T52" fmla="*/ 153 w 318"/>
                <a:gd name="T53" fmla="*/ 251 h 421"/>
                <a:gd name="T54" fmla="*/ 180 w 318"/>
                <a:gd name="T55" fmla="*/ 259 h 421"/>
                <a:gd name="T56" fmla="*/ 162 w 318"/>
                <a:gd name="T57" fmla="*/ 269 h 421"/>
                <a:gd name="T58" fmla="*/ 153 w 318"/>
                <a:gd name="T59" fmla="*/ 269 h 421"/>
                <a:gd name="T60" fmla="*/ 169 w 318"/>
                <a:gd name="T61" fmla="*/ 278 h 421"/>
                <a:gd name="T62" fmla="*/ 114 w 318"/>
                <a:gd name="T63" fmla="*/ 296 h 421"/>
                <a:gd name="T64" fmla="*/ 83 w 318"/>
                <a:gd name="T65" fmla="*/ 321 h 421"/>
                <a:gd name="T66" fmla="*/ 55 w 318"/>
                <a:gd name="T67" fmla="*/ 303 h 421"/>
                <a:gd name="T68" fmla="*/ 0 w 318"/>
                <a:gd name="T69" fmla="*/ 159 h 421"/>
                <a:gd name="T70" fmla="*/ 17 w 318"/>
                <a:gd name="T71" fmla="*/ 37 h 421"/>
                <a:gd name="T72" fmla="*/ 0 w 318"/>
                <a:gd name="T73" fmla="*/ 6 h 421"/>
                <a:gd name="T74" fmla="*/ 17 w 318"/>
                <a:gd name="T75" fmla="*/ 0 h 421"/>
                <a:gd name="T76" fmla="*/ 97 w 318"/>
                <a:gd name="T77" fmla="*/ 18 h 421"/>
                <a:gd name="T78" fmla="*/ 169 w 318"/>
                <a:gd name="T79" fmla="*/ 44 h 421"/>
                <a:gd name="T80" fmla="*/ 195 w 318"/>
                <a:gd name="T81" fmla="*/ 37 h 421"/>
                <a:gd name="T82" fmla="*/ 218 w 318"/>
                <a:gd name="T83" fmla="*/ 37 h 421"/>
                <a:gd name="T84" fmla="*/ 260 w 318"/>
                <a:gd name="T85" fmla="*/ 90 h 421"/>
                <a:gd name="T86" fmla="*/ 275 w 318"/>
                <a:gd name="T87" fmla="*/ 90 h 421"/>
                <a:gd name="T88" fmla="*/ 260 w 318"/>
                <a:gd name="T89" fmla="*/ 107 h 421"/>
                <a:gd name="T90" fmla="*/ 275 w 318"/>
                <a:gd name="T91" fmla="*/ 125 h 421"/>
                <a:gd name="T92" fmla="*/ 291 w 318"/>
                <a:gd name="T93" fmla="*/ 144 h 421"/>
                <a:gd name="T94" fmla="*/ 305 w 318"/>
                <a:gd name="T95" fmla="*/ 177 h 4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8"/>
                <a:gd name="T145" fmla="*/ 0 h 421"/>
                <a:gd name="T146" fmla="*/ 318 w 318"/>
                <a:gd name="T147" fmla="*/ 421 h 4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8" h="421">
                  <a:moveTo>
                    <a:pt x="317" y="232"/>
                  </a:moveTo>
                  <a:lnTo>
                    <a:pt x="303" y="246"/>
                  </a:lnTo>
                  <a:lnTo>
                    <a:pt x="275" y="232"/>
                  </a:lnTo>
                  <a:lnTo>
                    <a:pt x="292" y="256"/>
                  </a:lnTo>
                  <a:lnTo>
                    <a:pt x="269" y="280"/>
                  </a:lnTo>
                  <a:lnTo>
                    <a:pt x="203" y="352"/>
                  </a:lnTo>
                  <a:lnTo>
                    <a:pt x="186" y="329"/>
                  </a:lnTo>
                  <a:lnTo>
                    <a:pt x="168" y="314"/>
                  </a:lnTo>
                  <a:lnTo>
                    <a:pt x="159" y="305"/>
                  </a:lnTo>
                  <a:lnTo>
                    <a:pt x="151" y="314"/>
                  </a:lnTo>
                  <a:lnTo>
                    <a:pt x="192" y="280"/>
                  </a:lnTo>
                  <a:lnTo>
                    <a:pt x="203" y="280"/>
                  </a:lnTo>
                  <a:lnTo>
                    <a:pt x="168" y="246"/>
                  </a:lnTo>
                  <a:lnTo>
                    <a:pt x="186" y="232"/>
                  </a:lnTo>
                  <a:lnTo>
                    <a:pt x="175" y="232"/>
                  </a:lnTo>
                  <a:lnTo>
                    <a:pt x="159" y="223"/>
                  </a:lnTo>
                  <a:lnTo>
                    <a:pt x="186" y="199"/>
                  </a:lnTo>
                  <a:lnTo>
                    <a:pt x="151" y="208"/>
                  </a:lnTo>
                  <a:lnTo>
                    <a:pt x="144" y="199"/>
                  </a:lnTo>
                  <a:lnTo>
                    <a:pt x="144" y="232"/>
                  </a:lnTo>
                  <a:lnTo>
                    <a:pt x="151" y="223"/>
                  </a:lnTo>
                  <a:lnTo>
                    <a:pt x="168" y="270"/>
                  </a:lnTo>
                  <a:lnTo>
                    <a:pt x="159" y="290"/>
                  </a:lnTo>
                  <a:lnTo>
                    <a:pt x="134" y="280"/>
                  </a:lnTo>
                  <a:lnTo>
                    <a:pt x="127" y="290"/>
                  </a:lnTo>
                  <a:lnTo>
                    <a:pt x="144" y="329"/>
                  </a:lnTo>
                  <a:lnTo>
                    <a:pt x="159" y="329"/>
                  </a:lnTo>
                  <a:lnTo>
                    <a:pt x="186" y="338"/>
                  </a:lnTo>
                  <a:lnTo>
                    <a:pt x="168" y="352"/>
                  </a:lnTo>
                  <a:lnTo>
                    <a:pt x="159" y="352"/>
                  </a:lnTo>
                  <a:lnTo>
                    <a:pt x="175" y="363"/>
                  </a:lnTo>
                  <a:lnTo>
                    <a:pt x="117" y="387"/>
                  </a:lnTo>
                  <a:lnTo>
                    <a:pt x="86" y="420"/>
                  </a:lnTo>
                  <a:lnTo>
                    <a:pt x="58" y="396"/>
                  </a:lnTo>
                  <a:lnTo>
                    <a:pt x="0" y="208"/>
                  </a:lnTo>
                  <a:lnTo>
                    <a:pt x="17" y="48"/>
                  </a:lnTo>
                  <a:lnTo>
                    <a:pt x="0" y="9"/>
                  </a:lnTo>
                  <a:lnTo>
                    <a:pt x="17" y="0"/>
                  </a:lnTo>
                  <a:lnTo>
                    <a:pt x="100" y="24"/>
                  </a:lnTo>
                  <a:lnTo>
                    <a:pt x="175" y="58"/>
                  </a:lnTo>
                  <a:lnTo>
                    <a:pt x="203" y="48"/>
                  </a:lnTo>
                  <a:lnTo>
                    <a:pt x="227" y="48"/>
                  </a:lnTo>
                  <a:lnTo>
                    <a:pt x="269" y="117"/>
                  </a:lnTo>
                  <a:lnTo>
                    <a:pt x="286" y="117"/>
                  </a:lnTo>
                  <a:lnTo>
                    <a:pt x="269" y="140"/>
                  </a:lnTo>
                  <a:lnTo>
                    <a:pt x="286" y="164"/>
                  </a:lnTo>
                  <a:lnTo>
                    <a:pt x="303" y="188"/>
                  </a:lnTo>
                  <a:lnTo>
                    <a:pt x="317" y="232"/>
                  </a:lnTo>
                </a:path>
              </a:pathLst>
            </a:custGeom>
            <a:solidFill>
              <a:srgbClr val="FF99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15" name="Freeform 80">
              <a:extLst>
                <a:ext uri="{FF2B5EF4-FFF2-40B4-BE49-F238E27FC236}">
                  <a16:creationId xmlns:a16="http://schemas.microsoft.com/office/drawing/2014/main" id="{F7C57394-873C-4539-A328-A551686971FD}"/>
                </a:ext>
              </a:extLst>
            </p:cNvPr>
            <p:cNvSpPr>
              <a:spLocks/>
            </p:cNvSpPr>
            <p:nvPr/>
          </p:nvSpPr>
          <p:spPr bwMode="auto">
            <a:xfrm>
              <a:off x="3188" y="1418"/>
              <a:ext cx="163" cy="278"/>
            </a:xfrm>
            <a:custGeom>
              <a:avLst/>
              <a:gdLst>
                <a:gd name="T0" fmla="*/ 0 w 165"/>
                <a:gd name="T1" fmla="*/ 0 h 305"/>
                <a:gd name="T2" fmla="*/ 55 w 165"/>
                <a:gd name="T3" fmla="*/ 0 h 305"/>
                <a:gd name="T4" fmla="*/ 158 w 165"/>
                <a:gd name="T5" fmla="*/ 12 h 305"/>
                <a:gd name="T6" fmla="*/ 127 w 165"/>
                <a:gd name="T7" fmla="*/ 230 h 305"/>
                <a:gd name="T8" fmla="*/ 7 w 165"/>
                <a:gd name="T9" fmla="*/ 223 h 305"/>
                <a:gd name="T10" fmla="*/ 0 w 165"/>
                <a:gd name="T11" fmla="*/ 0 h 305"/>
                <a:gd name="T12" fmla="*/ 0 60000 65536"/>
                <a:gd name="T13" fmla="*/ 0 60000 65536"/>
                <a:gd name="T14" fmla="*/ 0 60000 65536"/>
                <a:gd name="T15" fmla="*/ 0 60000 65536"/>
                <a:gd name="T16" fmla="*/ 0 60000 65536"/>
                <a:gd name="T17" fmla="*/ 0 60000 65536"/>
                <a:gd name="T18" fmla="*/ 0 w 165"/>
                <a:gd name="T19" fmla="*/ 0 h 305"/>
                <a:gd name="T20" fmla="*/ 165 w 165"/>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65" h="305">
                  <a:moveTo>
                    <a:pt x="0" y="0"/>
                  </a:moveTo>
                  <a:lnTo>
                    <a:pt x="58" y="0"/>
                  </a:lnTo>
                  <a:lnTo>
                    <a:pt x="164" y="15"/>
                  </a:lnTo>
                  <a:lnTo>
                    <a:pt x="133" y="304"/>
                  </a:lnTo>
                  <a:lnTo>
                    <a:pt x="7" y="295"/>
                  </a:lnTo>
                  <a:lnTo>
                    <a:pt x="0" y="0"/>
                  </a:lnTo>
                </a:path>
              </a:pathLst>
            </a:custGeom>
            <a:solidFill>
              <a:srgbClr val="618FFD">
                <a:lumMod val="75000"/>
              </a:srgbClr>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16" name="Freeform 81">
              <a:extLst>
                <a:ext uri="{FF2B5EF4-FFF2-40B4-BE49-F238E27FC236}">
                  <a16:creationId xmlns:a16="http://schemas.microsoft.com/office/drawing/2014/main" id="{D5CC1EB0-CBD2-4707-A7E1-71E58D28E272}"/>
                </a:ext>
              </a:extLst>
            </p:cNvPr>
            <p:cNvSpPr>
              <a:spLocks/>
            </p:cNvSpPr>
            <p:nvPr/>
          </p:nvSpPr>
          <p:spPr bwMode="auto">
            <a:xfrm>
              <a:off x="4437" y="2072"/>
              <a:ext cx="280" cy="269"/>
            </a:xfrm>
            <a:custGeom>
              <a:avLst/>
              <a:gdLst>
                <a:gd name="T0" fmla="*/ 209 w 284"/>
                <a:gd name="T1" fmla="*/ 38 h 294"/>
                <a:gd name="T2" fmla="*/ 215 w 284"/>
                <a:gd name="T3" fmla="*/ 25 h 294"/>
                <a:gd name="T4" fmla="*/ 209 w 284"/>
                <a:gd name="T5" fmla="*/ 12 h 294"/>
                <a:gd name="T6" fmla="*/ 242 w 284"/>
                <a:gd name="T7" fmla="*/ 12 h 294"/>
                <a:gd name="T8" fmla="*/ 242 w 284"/>
                <a:gd name="T9" fmla="*/ 18 h 294"/>
                <a:gd name="T10" fmla="*/ 242 w 284"/>
                <a:gd name="T11" fmla="*/ 12 h 294"/>
                <a:gd name="T12" fmla="*/ 254 w 284"/>
                <a:gd name="T13" fmla="*/ 38 h 294"/>
                <a:gd name="T14" fmla="*/ 271 w 284"/>
                <a:gd name="T15" fmla="*/ 44 h 294"/>
                <a:gd name="T16" fmla="*/ 242 w 284"/>
                <a:gd name="T17" fmla="*/ 44 h 294"/>
                <a:gd name="T18" fmla="*/ 232 w 284"/>
                <a:gd name="T19" fmla="*/ 54 h 294"/>
                <a:gd name="T20" fmla="*/ 226 w 284"/>
                <a:gd name="T21" fmla="*/ 70 h 294"/>
                <a:gd name="T22" fmla="*/ 242 w 284"/>
                <a:gd name="T23" fmla="*/ 81 h 294"/>
                <a:gd name="T24" fmla="*/ 209 w 284"/>
                <a:gd name="T25" fmla="*/ 63 h 294"/>
                <a:gd name="T26" fmla="*/ 192 w 284"/>
                <a:gd name="T27" fmla="*/ 81 h 294"/>
                <a:gd name="T28" fmla="*/ 192 w 284"/>
                <a:gd name="T29" fmla="*/ 99 h 294"/>
                <a:gd name="T30" fmla="*/ 175 w 284"/>
                <a:gd name="T31" fmla="*/ 81 h 294"/>
                <a:gd name="T32" fmla="*/ 153 w 284"/>
                <a:gd name="T33" fmla="*/ 118 h 294"/>
                <a:gd name="T34" fmla="*/ 143 w 284"/>
                <a:gd name="T35" fmla="*/ 118 h 294"/>
                <a:gd name="T36" fmla="*/ 143 w 284"/>
                <a:gd name="T37" fmla="*/ 133 h 294"/>
                <a:gd name="T38" fmla="*/ 160 w 284"/>
                <a:gd name="T39" fmla="*/ 118 h 294"/>
                <a:gd name="T40" fmla="*/ 192 w 284"/>
                <a:gd name="T41" fmla="*/ 99 h 294"/>
                <a:gd name="T42" fmla="*/ 192 w 284"/>
                <a:gd name="T43" fmla="*/ 106 h 294"/>
                <a:gd name="T44" fmla="*/ 198 w 284"/>
                <a:gd name="T45" fmla="*/ 125 h 294"/>
                <a:gd name="T46" fmla="*/ 226 w 284"/>
                <a:gd name="T47" fmla="*/ 118 h 294"/>
                <a:gd name="T48" fmla="*/ 242 w 284"/>
                <a:gd name="T49" fmla="*/ 106 h 294"/>
                <a:gd name="T50" fmla="*/ 215 w 284"/>
                <a:gd name="T51" fmla="*/ 125 h 294"/>
                <a:gd name="T52" fmla="*/ 209 w 284"/>
                <a:gd name="T53" fmla="*/ 133 h 294"/>
                <a:gd name="T54" fmla="*/ 185 w 284"/>
                <a:gd name="T55" fmla="*/ 133 h 294"/>
                <a:gd name="T56" fmla="*/ 192 w 284"/>
                <a:gd name="T57" fmla="*/ 151 h 294"/>
                <a:gd name="T58" fmla="*/ 198 w 284"/>
                <a:gd name="T59" fmla="*/ 151 h 294"/>
                <a:gd name="T60" fmla="*/ 175 w 284"/>
                <a:gd name="T61" fmla="*/ 162 h 294"/>
                <a:gd name="T62" fmla="*/ 170 w 284"/>
                <a:gd name="T63" fmla="*/ 168 h 294"/>
                <a:gd name="T64" fmla="*/ 160 w 284"/>
                <a:gd name="T65" fmla="*/ 188 h 294"/>
                <a:gd name="T66" fmla="*/ 143 w 284"/>
                <a:gd name="T67" fmla="*/ 168 h 294"/>
                <a:gd name="T68" fmla="*/ 135 w 284"/>
                <a:gd name="T69" fmla="*/ 168 h 294"/>
                <a:gd name="T70" fmla="*/ 143 w 284"/>
                <a:gd name="T71" fmla="*/ 188 h 294"/>
                <a:gd name="T72" fmla="*/ 128 w 284"/>
                <a:gd name="T73" fmla="*/ 206 h 294"/>
                <a:gd name="T74" fmla="*/ 111 w 284"/>
                <a:gd name="T75" fmla="*/ 195 h 294"/>
                <a:gd name="T76" fmla="*/ 118 w 284"/>
                <a:gd name="T77" fmla="*/ 206 h 294"/>
                <a:gd name="T78" fmla="*/ 62 w 284"/>
                <a:gd name="T79" fmla="*/ 188 h 294"/>
                <a:gd name="T80" fmla="*/ 34 w 284"/>
                <a:gd name="T81" fmla="*/ 188 h 294"/>
                <a:gd name="T82" fmla="*/ 24 w 284"/>
                <a:gd name="T83" fmla="*/ 168 h 294"/>
                <a:gd name="T84" fmla="*/ 34 w 284"/>
                <a:gd name="T85" fmla="*/ 151 h 294"/>
                <a:gd name="T86" fmla="*/ 0 w 284"/>
                <a:gd name="T87" fmla="*/ 106 h 294"/>
                <a:gd name="T88" fmla="*/ 45 w 284"/>
                <a:gd name="T89" fmla="*/ 44 h 294"/>
                <a:gd name="T90" fmla="*/ 192 w 284"/>
                <a:gd name="T91" fmla="*/ 63 h 294"/>
                <a:gd name="T92" fmla="*/ 198 w 284"/>
                <a:gd name="T93" fmla="*/ 25 h 2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84"/>
                <a:gd name="T142" fmla="*/ 0 h 294"/>
                <a:gd name="T143" fmla="*/ 284 w 284"/>
                <a:gd name="T144" fmla="*/ 294 h 29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84" h="294">
                  <a:moveTo>
                    <a:pt x="207" y="33"/>
                  </a:moveTo>
                  <a:lnTo>
                    <a:pt x="218" y="49"/>
                  </a:lnTo>
                  <a:lnTo>
                    <a:pt x="218" y="33"/>
                  </a:lnTo>
                  <a:lnTo>
                    <a:pt x="224" y="33"/>
                  </a:lnTo>
                  <a:lnTo>
                    <a:pt x="218" y="24"/>
                  </a:lnTo>
                  <a:lnTo>
                    <a:pt x="218" y="15"/>
                  </a:lnTo>
                  <a:lnTo>
                    <a:pt x="224" y="0"/>
                  </a:lnTo>
                  <a:lnTo>
                    <a:pt x="252" y="15"/>
                  </a:lnTo>
                  <a:lnTo>
                    <a:pt x="252" y="33"/>
                  </a:lnTo>
                  <a:lnTo>
                    <a:pt x="252" y="24"/>
                  </a:lnTo>
                  <a:lnTo>
                    <a:pt x="266" y="24"/>
                  </a:lnTo>
                  <a:lnTo>
                    <a:pt x="252" y="15"/>
                  </a:lnTo>
                  <a:lnTo>
                    <a:pt x="283" y="15"/>
                  </a:lnTo>
                  <a:lnTo>
                    <a:pt x="266" y="49"/>
                  </a:lnTo>
                  <a:lnTo>
                    <a:pt x="283" y="33"/>
                  </a:lnTo>
                  <a:lnTo>
                    <a:pt x="283" y="58"/>
                  </a:lnTo>
                  <a:lnTo>
                    <a:pt x="266" y="71"/>
                  </a:lnTo>
                  <a:lnTo>
                    <a:pt x="252" y="58"/>
                  </a:lnTo>
                  <a:lnTo>
                    <a:pt x="266" y="91"/>
                  </a:lnTo>
                  <a:lnTo>
                    <a:pt x="241" y="71"/>
                  </a:lnTo>
                  <a:lnTo>
                    <a:pt x="218" y="71"/>
                  </a:lnTo>
                  <a:lnTo>
                    <a:pt x="235" y="91"/>
                  </a:lnTo>
                  <a:lnTo>
                    <a:pt x="259" y="106"/>
                  </a:lnTo>
                  <a:lnTo>
                    <a:pt x="252" y="106"/>
                  </a:lnTo>
                  <a:lnTo>
                    <a:pt x="224" y="106"/>
                  </a:lnTo>
                  <a:lnTo>
                    <a:pt x="218" y="82"/>
                  </a:lnTo>
                  <a:lnTo>
                    <a:pt x="218" y="106"/>
                  </a:lnTo>
                  <a:lnTo>
                    <a:pt x="201" y="106"/>
                  </a:lnTo>
                  <a:lnTo>
                    <a:pt x="207" y="115"/>
                  </a:lnTo>
                  <a:lnTo>
                    <a:pt x="201" y="129"/>
                  </a:lnTo>
                  <a:lnTo>
                    <a:pt x="176" y="106"/>
                  </a:lnTo>
                  <a:lnTo>
                    <a:pt x="183" y="106"/>
                  </a:lnTo>
                  <a:lnTo>
                    <a:pt x="166" y="129"/>
                  </a:lnTo>
                  <a:lnTo>
                    <a:pt x="159" y="154"/>
                  </a:lnTo>
                  <a:lnTo>
                    <a:pt x="149" y="129"/>
                  </a:lnTo>
                  <a:lnTo>
                    <a:pt x="149" y="154"/>
                  </a:lnTo>
                  <a:lnTo>
                    <a:pt x="134" y="154"/>
                  </a:lnTo>
                  <a:lnTo>
                    <a:pt x="149" y="173"/>
                  </a:lnTo>
                  <a:lnTo>
                    <a:pt x="149" y="154"/>
                  </a:lnTo>
                  <a:lnTo>
                    <a:pt x="166" y="154"/>
                  </a:lnTo>
                  <a:lnTo>
                    <a:pt x="183" y="129"/>
                  </a:lnTo>
                  <a:lnTo>
                    <a:pt x="201" y="129"/>
                  </a:lnTo>
                  <a:lnTo>
                    <a:pt x="218" y="129"/>
                  </a:lnTo>
                  <a:lnTo>
                    <a:pt x="201" y="139"/>
                  </a:lnTo>
                  <a:lnTo>
                    <a:pt x="218" y="139"/>
                  </a:lnTo>
                  <a:lnTo>
                    <a:pt x="207" y="164"/>
                  </a:lnTo>
                  <a:lnTo>
                    <a:pt x="224" y="139"/>
                  </a:lnTo>
                  <a:lnTo>
                    <a:pt x="235" y="154"/>
                  </a:lnTo>
                  <a:lnTo>
                    <a:pt x="224" y="129"/>
                  </a:lnTo>
                  <a:lnTo>
                    <a:pt x="252" y="139"/>
                  </a:lnTo>
                  <a:lnTo>
                    <a:pt x="235" y="173"/>
                  </a:lnTo>
                  <a:lnTo>
                    <a:pt x="224" y="164"/>
                  </a:lnTo>
                  <a:lnTo>
                    <a:pt x="224" y="187"/>
                  </a:lnTo>
                  <a:lnTo>
                    <a:pt x="218" y="173"/>
                  </a:lnTo>
                  <a:lnTo>
                    <a:pt x="201" y="187"/>
                  </a:lnTo>
                  <a:lnTo>
                    <a:pt x="194" y="173"/>
                  </a:lnTo>
                  <a:lnTo>
                    <a:pt x="183" y="197"/>
                  </a:lnTo>
                  <a:lnTo>
                    <a:pt x="201" y="197"/>
                  </a:lnTo>
                  <a:lnTo>
                    <a:pt x="218" y="187"/>
                  </a:lnTo>
                  <a:lnTo>
                    <a:pt x="207" y="197"/>
                  </a:lnTo>
                  <a:lnTo>
                    <a:pt x="194" y="220"/>
                  </a:lnTo>
                  <a:lnTo>
                    <a:pt x="183" y="211"/>
                  </a:lnTo>
                  <a:lnTo>
                    <a:pt x="183" y="220"/>
                  </a:lnTo>
                  <a:lnTo>
                    <a:pt x="176" y="220"/>
                  </a:lnTo>
                  <a:lnTo>
                    <a:pt x="176" y="235"/>
                  </a:lnTo>
                  <a:lnTo>
                    <a:pt x="166" y="245"/>
                  </a:lnTo>
                  <a:lnTo>
                    <a:pt x="159" y="220"/>
                  </a:lnTo>
                  <a:lnTo>
                    <a:pt x="149" y="220"/>
                  </a:lnTo>
                  <a:lnTo>
                    <a:pt x="149" y="245"/>
                  </a:lnTo>
                  <a:lnTo>
                    <a:pt x="141" y="220"/>
                  </a:lnTo>
                  <a:lnTo>
                    <a:pt x="134" y="245"/>
                  </a:lnTo>
                  <a:lnTo>
                    <a:pt x="149" y="245"/>
                  </a:lnTo>
                  <a:lnTo>
                    <a:pt x="149" y="255"/>
                  </a:lnTo>
                  <a:lnTo>
                    <a:pt x="134" y="269"/>
                  </a:lnTo>
                  <a:lnTo>
                    <a:pt x="124" y="245"/>
                  </a:lnTo>
                  <a:lnTo>
                    <a:pt x="117" y="255"/>
                  </a:lnTo>
                  <a:lnTo>
                    <a:pt x="107" y="245"/>
                  </a:lnTo>
                  <a:lnTo>
                    <a:pt x="124" y="269"/>
                  </a:lnTo>
                  <a:lnTo>
                    <a:pt x="99" y="293"/>
                  </a:lnTo>
                  <a:lnTo>
                    <a:pt x="65" y="245"/>
                  </a:lnTo>
                  <a:lnTo>
                    <a:pt x="65" y="255"/>
                  </a:lnTo>
                  <a:lnTo>
                    <a:pt x="34" y="245"/>
                  </a:lnTo>
                  <a:lnTo>
                    <a:pt x="42" y="220"/>
                  </a:lnTo>
                  <a:lnTo>
                    <a:pt x="24" y="220"/>
                  </a:lnTo>
                  <a:lnTo>
                    <a:pt x="17" y="220"/>
                  </a:lnTo>
                  <a:lnTo>
                    <a:pt x="34" y="197"/>
                  </a:lnTo>
                  <a:lnTo>
                    <a:pt x="34" y="173"/>
                  </a:lnTo>
                  <a:lnTo>
                    <a:pt x="0" y="139"/>
                  </a:lnTo>
                  <a:lnTo>
                    <a:pt x="24" y="82"/>
                  </a:lnTo>
                  <a:lnTo>
                    <a:pt x="48" y="58"/>
                  </a:lnTo>
                  <a:lnTo>
                    <a:pt x="82" y="91"/>
                  </a:lnTo>
                  <a:lnTo>
                    <a:pt x="201" y="82"/>
                  </a:lnTo>
                  <a:lnTo>
                    <a:pt x="207" y="58"/>
                  </a:lnTo>
                  <a:lnTo>
                    <a:pt x="207" y="33"/>
                  </a:lnTo>
                </a:path>
              </a:pathLst>
            </a:custGeom>
            <a:solidFill>
              <a:srgbClr val="FF99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17" name="Freeform 82">
              <a:extLst>
                <a:ext uri="{FF2B5EF4-FFF2-40B4-BE49-F238E27FC236}">
                  <a16:creationId xmlns:a16="http://schemas.microsoft.com/office/drawing/2014/main" id="{7BCB86FF-F231-4BCC-9D76-AEF82926CFAC}"/>
                </a:ext>
              </a:extLst>
            </p:cNvPr>
            <p:cNvSpPr>
              <a:spLocks/>
            </p:cNvSpPr>
            <p:nvPr/>
          </p:nvSpPr>
          <p:spPr bwMode="auto">
            <a:xfrm>
              <a:off x="4709" y="1229"/>
              <a:ext cx="242" cy="279"/>
            </a:xfrm>
            <a:custGeom>
              <a:avLst/>
              <a:gdLst>
                <a:gd name="T0" fmla="*/ 199 w 244"/>
                <a:gd name="T1" fmla="*/ 190 h 305"/>
                <a:gd name="T2" fmla="*/ 206 w 244"/>
                <a:gd name="T3" fmla="*/ 213 h 305"/>
                <a:gd name="T4" fmla="*/ 182 w 244"/>
                <a:gd name="T5" fmla="*/ 213 h 305"/>
                <a:gd name="T6" fmla="*/ 199 w 244"/>
                <a:gd name="T7" fmla="*/ 213 h 305"/>
                <a:gd name="T8" fmla="*/ 223 w 244"/>
                <a:gd name="T9" fmla="*/ 233 h 305"/>
                <a:gd name="T10" fmla="*/ 233 w 244"/>
                <a:gd name="T11" fmla="*/ 233 h 305"/>
                <a:gd name="T12" fmla="*/ 241 w 244"/>
                <a:gd name="T13" fmla="*/ 256 h 305"/>
                <a:gd name="T14" fmla="*/ 216 w 244"/>
                <a:gd name="T15" fmla="*/ 278 h 305"/>
                <a:gd name="T16" fmla="*/ 193 w 244"/>
                <a:gd name="T17" fmla="*/ 256 h 305"/>
                <a:gd name="T18" fmla="*/ 206 w 244"/>
                <a:gd name="T19" fmla="*/ 278 h 305"/>
                <a:gd name="T20" fmla="*/ 165 w 244"/>
                <a:gd name="T21" fmla="*/ 278 h 305"/>
                <a:gd name="T22" fmla="*/ 141 w 244"/>
                <a:gd name="T23" fmla="*/ 243 h 305"/>
                <a:gd name="T24" fmla="*/ 124 w 244"/>
                <a:gd name="T25" fmla="*/ 225 h 305"/>
                <a:gd name="T26" fmla="*/ 100 w 244"/>
                <a:gd name="T27" fmla="*/ 203 h 305"/>
                <a:gd name="T28" fmla="*/ 64 w 244"/>
                <a:gd name="T29" fmla="*/ 190 h 305"/>
                <a:gd name="T30" fmla="*/ 25 w 244"/>
                <a:gd name="T31" fmla="*/ 106 h 305"/>
                <a:gd name="T32" fmla="*/ 0 w 244"/>
                <a:gd name="T33" fmla="*/ 41 h 305"/>
                <a:gd name="T34" fmla="*/ 0 w 244"/>
                <a:gd name="T35" fmla="*/ 0 h 305"/>
                <a:gd name="T36" fmla="*/ 42 w 244"/>
                <a:gd name="T37" fmla="*/ 41 h 305"/>
                <a:gd name="T38" fmla="*/ 75 w 244"/>
                <a:gd name="T39" fmla="*/ 53 h 305"/>
                <a:gd name="T40" fmla="*/ 75 w 244"/>
                <a:gd name="T41" fmla="*/ 63 h 305"/>
                <a:gd name="T42" fmla="*/ 89 w 244"/>
                <a:gd name="T43" fmla="*/ 63 h 305"/>
                <a:gd name="T44" fmla="*/ 117 w 244"/>
                <a:gd name="T45" fmla="*/ 93 h 305"/>
                <a:gd name="T46" fmla="*/ 134 w 244"/>
                <a:gd name="T47" fmla="*/ 93 h 305"/>
                <a:gd name="T48" fmla="*/ 134 w 244"/>
                <a:gd name="T49" fmla="*/ 106 h 305"/>
                <a:gd name="T50" fmla="*/ 141 w 244"/>
                <a:gd name="T51" fmla="*/ 106 h 305"/>
                <a:gd name="T52" fmla="*/ 158 w 244"/>
                <a:gd name="T53" fmla="*/ 138 h 305"/>
                <a:gd name="T54" fmla="*/ 176 w 244"/>
                <a:gd name="T55" fmla="*/ 138 h 305"/>
                <a:gd name="T56" fmla="*/ 158 w 244"/>
                <a:gd name="T57" fmla="*/ 159 h 305"/>
                <a:gd name="T58" fmla="*/ 199 w 244"/>
                <a:gd name="T59" fmla="*/ 190 h 30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4"/>
                <a:gd name="T91" fmla="*/ 0 h 305"/>
                <a:gd name="T92" fmla="*/ 244 w 244"/>
                <a:gd name="T93" fmla="*/ 305 h 30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4" h="305">
                  <a:moveTo>
                    <a:pt x="201" y="208"/>
                  </a:moveTo>
                  <a:lnTo>
                    <a:pt x="208" y="233"/>
                  </a:lnTo>
                  <a:lnTo>
                    <a:pt x="183" y="233"/>
                  </a:lnTo>
                  <a:lnTo>
                    <a:pt x="201" y="233"/>
                  </a:lnTo>
                  <a:lnTo>
                    <a:pt x="225" y="255"/>
                  </a:lnTo>
                  <a:lnTo>
                    <a:pt x="235" y="255"/>
                  </a:lnTo>
                  <a:lnTo>
                    <a:pt x="243" y="280"/>
                  </a:lnTo>
                  <a:lnTo>
                    <a:pt x="218" y="304"/>
                  </a:lnTo>
                  <a:lnTo>
                    <a:pt x="195" y="280"/>
                  </a:lnTo>
                  <a:lnTo>
                    <a:pt x="208" y="304"/>
                  </a:lnTo>
                  <a:lnTo>
                    <a:pt x="166" y="304"/>
                  </a:lnTo>
                  <a:lnTo>
                    <a:pt x="142" y="266"/>
                  </a:lnTo>
                  <a:lnTo>
                    <a:pt x="125" y="246"/>
                  </a:lnTo>
                  <a:lnTo>
                    <a:pt x="101" y="222"/>
                  </a:lnTo>
                  <a:lnTo>
                    <a:pt x="65" y="208"/>
                  </a:lnTo>
                  <a:lnTo>
                    <a:pt x="25" y="116"/>
                  </a:lnTo>
                  <a:lnTo>
                    <a:pt x="0" y="45"/>
                  </a:lnTo>
                  <a:lnTo>
                    <a:pt x="0" y="0"/>
                  </a:lnTo>
                  <a:lnTo>
                    <a:pt x="42" y="45"/>
                  </a:lnTo>
                  <a:lnTo>
                    <a:pt x="76" y="58"/>
                  </a:lnTo>
                  <a:lnTo>
                    <a:pt x="76" y="69"/>
                  </a:lnTo>
                  <a:lnTo>
                    <a:pt x="90" y="69"/>
                  </a:lnTo>
                  <a:lnTo>
                    <a:pt x="118" y="102"/>
                  </a:lnTo>
                  <a:lnTo>
                    <a:pt x="135" y="102"/>
                  </a:lnTo>
                  <a:lnTo>
                    <a:pt x="135" y="116"/>
                  </a:lnTo>
                  <a:lnTo>
                    <a:pt x="142" y="116"/>
                  </a:lnTo>
                  <a:lnTo>
                    <a:pt x="159" y="151"/>
                  </a:lnTo>
                  <a:lnTo>
                    <a:pt x="177" y="151"/>
                  </a:lnTo>
                  <a:lnTo>
                    <a:pt x="159" y="174"/>
                  </a:lnTo>
                  <a:lnTo>
                    <a:pt x="201" y="208"/>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18" name="Freeform 83">
              <a:extLst>
                <a:ext uri="{FF2B5EF4-FFF2-40B4-BE49-F238E27FC236}">
                  <a16:creationId xmlns:a16="http://schemas.microsoft.com/office/drawing/2014/main" id="{B99A762E-08D8-4542-931B-D8420AA9719A}"/>
                </a:ext>
              </a:extLst>
            </p:cNvPr>
            <p:cNvSpPr>
              <a:spLocks/>
            </p:cNvSpPr>
            <p:nvPr/>
          </p:nvSpPr>
          <p:spPr bwMode="auto">
            <a:xfrm>
              <a:off x="3721" y="2499"/>
              <a:ext cx="419" cy="308"/>
            </a:xfrm>
            <a:custGeom>
              <a:avLst/>
              <a:gdLst>
                <a:gd name="T0" fmla="*/ 383 w 423"/>
                <a:gd name="T1" fmla="*/ 187 h 337"/>
                <a:gd name="T2" fmla="*/ 376 w 423"/>
                <a:gd name="T3" fmla="*/ 187 h 337"/>
                <a:gd name="T4" fmla="*/ 344 w 423"/>
                <a:gd name="T5" fmla="*/ 213 h 337"/>
                <a:gd name="T6" fmla="*/ 327 w 423"/>
                <a:gd name="T7" fmla="*/ 225 h 337"/>
                <a:gd name="T8" fmla="*/ 337 w 423"/>
                <a:gd name="T9" fmla="*/ 213 h 337"/>
                <a:gd name="T10" fmla="*/ 327 w 423"/>
                <a:gd name="T11" fmla="*/ 213 h 337"/>
                <a:gd name="T12" fmla="*/ 327 w 423"/>
                <a:gd name="T13" fmla="*/ 225 h 337"/>
                <a:gd name="T14" fmla="*/ 296 w 423"/>
                <a:gd name="T15" fmla="*/ 257 h 337"/>
                <a:gd name="T16" fmla="*/ 247 w 423"/>
                <a:gd name="T17" fmla="*/ 207 h 337"/>
                <a:gd name="T18" fmla="*/ 213 w 423"/>
                <a:gd name="T19" fmla="*/ 225 h 337"/>
                <a:gd name="T20" fmla="*/ 205 w 423"/>
                <a:gd name="T21" fmla="*/ 213 h 337"/>
                <a:gd name="T22" fmla="*/ 198 w 423"/>
                <a:gd name="T23" fmla="*/ 213 h 337"/>
                <a:gd name="T24" fmla="*/ 188 w 423"/>
                <a:gd name="T25" fmla="*/ 225 h 337"/>
                <a:gd name="T26" fmla="*/ 171 w 423"/>
                <a:gd name="T27" fmla="*/ 207 h 337"/>
                <a:gd name="T28" fmla="*/ 163 w 423"/>
                <a:gd name="T29" fmla="*/ 213 h 337"/>
                <a:gd name="T30" fmla="*/ 157 w 423"/>
                <a:gd name="T31" fmla="*/ 238 h 337"/>
                <a:gd name="T32" fmla="*/ 132 w 423"/>
                <a:gd name="T33" fmla="*/ 238 h 337"/>
                <a:gd name="T34" fmla="*/ 115 w 423"/>
                <a:gd name="T35" fmla="*/ 238 h 337"/>
                <a:gd name="T36" fmla="*/ 84 w 423"/>
                <a:gd name="T37" fmla="*/ 213 h 337"/>
                <a:gd name="T38" fmla="*/ 67 w 423"/>
                <a:gd name="T39" fmla="*/ 225 h 337"/>
                <a:gd name="T40" fmla="*/ 45 w 423"/>
                <a:gd name="T41" fmla="*/ 225 h 337"/>
                <a:gd name="T42" fmla="*/ 18 w 423"/>
                <a:gd name="T43" fmla="*/ 207 h 337"/>
                <a:gd name="T44" fmla="*/ 52 w 423"/>
                <a:gd name="T45" fmla="*/ 162 h 337"/>
                <a:gd name="T46" fmla="*/ 18 w 423"/>
                <a:gd name="T47" fmla="*/ 132 h 337"/>
                <a:gd name="T48" fmla="*/ 0 w 423"/>
                <a:gd name="T49" fmla="*/ 117 h 337"/>
                <a:gd name="T50" fmla="*/ 18 w 423"/>
                <a:gd name="T51" fmla="*/ 106 h 337"/>
                <a:gd name="T52" fmla="*/ 91 w 423"/>
                <a:gd name="T53" fmla="*/ 6 h 337"/>
                <a:gd name="T54" fmla="*/ 149 w 423"/>
                <a:gd name="T55" fmla="*/ 0 h 337"/>
                <a:gd name="T56" fmla="*/ 163 w 423"/>
                <a:gd name="T57" fmla="*/ 6 h 337"/>
                <a:gd name="T58" fmla="*/ 327 w 423"/>
                <a:gd name="T59" fmla="*/ 6 h 337"/>
                <a:gd name="T60" fmla="*/ 383 w 423"/>
                <a:gd name="T61" fmla="*/ 151 h 337"/>
                <a:gd name="T62" fmla="*/ 410 w 423"/>
                <a:gd name="T63" fmla="*/ 169 h 337"/>
                <a:gd name="T64" fmla="*/ 383 w 423"/>
                <a:gd name="T65" fmla="*/ 187 h 3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3"/>
                <a:gd name="T100" fmla="*/ 0 h 337"/>
                <a:gd name="T101" fmla="*/ 423 w 423"/>
                <a:gd name="T102" fmla="*/ 337 h 3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3" h="337">
                  <a:moveTo>
                    <a:pt x="395" y="245"/>
                  </a:moveTo>
                  <a:lnTo>
                    <a:pt x="388" y="245"/>
                  </a:lnTo>
                  <a:lnTo>
                    <a:pt x="353" y="279"/>
                  </a:lnTo>
                  <a:lnTo>
                    <a:pt x="336" y="294"/>
                  </a:lnTo>
                  <a:lnTo>
                    <a:pt x="346" y="279"/>
                  </a:lnTo>
                  <a:lnTo>
                    <a:pt x="336" y="279"/>
                  </a:lnTo>
                  <a:lnTo>
                    <a:pt x="336" y="294"/>
                  </a:lnTo>
                  <a:lnTo>
                    <a:pt x="305" y="336"/>
                  </a:lnTo>
                  <a:lnTo>
                    <a:pt x="253" y="270"/>
                  </a:lnTo>
                  <a:lnTo>
                    <a:pt x="219" y="294"/>
                  </a:lnTo>
                  <a:lnTo>
                    <a:pt x="211" y="279"/>
                  </a:lnTo>
                  <a:lnTo>
                    <a:pt x="204" y="279"/>
                  </a:lnTo>
                  <a:lnTo>
                    <a:pt x="194" y="294"/>
                  </a:lnTo>
                  <a:lnTo>
                    <a:pt x="177" y="270"/>
                  </a:lnTo>
                  <a:lnTo>
                    <a:pt x="169" y="279"/>
                  </a:lnTo>
                  <a:lnTo>
                    <a:pt x="163" y="312"/>
                  </a:lnTo>
                  <a:lnTo>
                    <a:pt x="135" y="312"/>
                  </a:lnTo>
                  <a:lnTo>
                    <a:pt x="118" y="312"/>
                  </a:lnTo>
                  <a:lnTo>
                    <a:pt x="87" y="279"/>
                  </a:lnTo>
                  <a:lnTo>
                    <a:pt x="70" y="294"/>
                  </a:lnTo>
                  <a:lnTo>
                    <a:pt x="45" y="294"/>
                  </a:lnTo>
                  <a:lnTo>
                    <a:pt x="18" y="270"/>
                  </a:lnTo>
                  <a:lnTo>
                    <a:pt x="52" y="212"/>
                  </a:lnTo>
                  <a:lnTo>
                    <a:pt x="18" y="173"/>
                  </a:lnTo>
                  <a:lnTo>
                    <a:pt x="0" y="153"/>
                  </a:lnTo>
                  <a:lnTo>
                    <a:pt x="18" y="139"/>
                  </a:lnTo>
                  <a:lnTo>
                    <a:pt x="94" y="9"/>
                  </a:lnTo>
                  <a:lnTo>
                    <a:pt x="152" y="0"/>
                  </a:lnTo>
                  <a:lnTo>
                    <a:pt x="169" y="9"/>
                  </a:lnTo>
                  <a:lnTo>
                    <a:pt x="336" y="9"/>
                  </a:lnTo>
                  <a:lnTo>
                    <a:pt x="395" y="197"/>
                  </a:lnTo>
                  <a:lnTo>
                    <a:pt x="422" y="221"/>
                  </a:lnTo>
                  <a:lnTo>
                    <a:pt x="395" y="245"/>
                  </a:lnTo>
                </a:path>
              </a:pathLst>
            </a:custGeom>
            <a:solidFill>
              <a:srgbClr val="FF99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19" name="Freeform 84">
              <a:extLst>
                <a:ext uri="{FF2B5EF4-FFF2-40B4-BE49-F238E27FC236}">
                  <a16:creationId xmlns:a16="http://schemas.microsoft.com/office/drawing/2014/main" id="{515E7B4F-E09C-4467-B971-4E2E9DFEFE08}"/>
                </a:ext>
              </a:extLst>
            </p:cNvPr>
            <p:cNvSpPr>
              <a:spLocks/>
            </p:cNvSpPr>
            <p:nvPr/>
          </p:nvSpPr>
          <p:spPr bwMode="auto">
            <a:xfrm>
              <a:off x="4656" y="1335"/>
              <a:ext cx="228" cy="213"/>
            </a:xfrm>
            <a:custGeom>
              <a:avLst/>
              <a:gdLst>
                <a:gd name="T0" fmla="*/ 176 w 230"/>
                <a:gd name="T1" fmla="*/ 127 h 233"/>
                <a:gd name="T2" fmla="*/ 159 w 230"/>
                <a:gd name="T3" fmla="*/ 137 h 233"/>
                <a:gd name="T4" fmla="*/ 176 w 230"/>
                <a:gd name="T5" fmla="*/ 137 h 233"/>
                <a:gd name="T6" fmla="*/ 227 w 230"/>
                <a:gd name="T7" fmla="*/ 195 h 233"/>
                <a:gd name="T8" fmla="*/ 210 w 230"/>
                <a:gd name="T9" fmla="*/ 195 h 233"/>
                <a:gd name="T10" fmla="*/ 176 w 230"/>
                <a:gd name="T11" fmla="*/ 195 h 233"/>
                <a:gd name="T12" fmla="*/ 176 w 230"/>
                <a:gd name="T13" fmla="*/ 172 h 233"/>
                <a:gd name="T14" fmla="*/ 169 w 230"/>
                <a:gd name="T15" fmla="*/ 181 h 233"/>
                <a:gd name="T16" fmla="*/ 142 w 230"/>
                <a:gd name="T17" fmla="*/ 159 h 233"/>
                <a:gd name="T18" fmla="*/ 117 w 230"/>
                <a:gd name="T19" fmla="*/ 172 h 233"/>
                <a:gd name="T20" fmla="*/ 110 w 230"/>
                <a:gd name="T21" fmla="*/ 127 h 233"/>
                <a:gd name="T22" fmla="*/ 110 w 230"/>
                <a:gd name="T23" fmla="*/ 150 h 233"/>
                <a:gd name="T24" fmla="*/ 76 w 230"/>
                <a:gd name="T25" fmla="*/ 119 h 233"/>
                <a:gd name="T26" fmla="*/ 68 w 230"/>
                <a:gd name="T27" fmla="*/ 127 h 233"/>
                <a:gd name="T28" fmla="*/ 117 w 230"/>
                <a:gd name="T29" fmla="*/ 172 h 233"/>
                <a:gd name="T30" fmla="*/ 135 w 230"/>
                <a:gd name="T31" fmla="*/ 172 h 233"/>
                <a:gd name="T32" fmla="*/ 159 w 230"/>
                <a:gd name="T33" fmla="*/ 195 h 233"/>
                <a:gd name="T34" fmla="*/ 142 w 230"/>
                <a:gd name="T35" fmla="*/ 204 h 233"/>
                <a:gd name="T36" fmla="*/ 93 w 230"/>
                <a:gd name="T37" fmla="*/ 212 h 233"/>
                <a:gd name="T38" fmla="*/ 58 w 230"/>
                <a:gd name="T39" fmla="*/ 195 h 233"/>
                <a:gd name="T40" fmla="*/ 42 w 230"/>
                <a:gd name="T41" fmla="*/ 204 h 233"/>
                <a:gd name="T42" fmla="*/ 10 w 230"/>
                <a:gd name="T43" fmla="*/ 195 h 233"/>
                <a:gd name="T44" fmla="*/ 0 w 230"/>
                <a:gd name="T45" fmla="*/ 83 h 233"/>
                <a:gd name="T46" fmla="*/ 10 w 230"/>
                <a:gd name="T47" fmla="*/ 22 h 233"/>
                <a:gd name="T48" fmla="*/ 17 w 230"/>
                <a:gd name="T49" fmla="*/ 8 h 233"/>
                <a:gd name="T50" fmla="*/ 76 w 230"/>
                <a:gd name="T51" fmla="*/ 0 h 233"/>
                <a:gd name="T52" fmla="*/ 117 w 230"/>
                <a:gd name="T53" fmla="*/ 83 h 233"/>
                <a:gd name="T54" fmla="*/ 152 w 230"/>
                <a:gd name="T55" fmla="*/ 97 h 233"/>
                <a:gd name="T56" fmla="*/ 176 w 230"/>
                <a:gd name="T57" fmla="*/ 119 h 233"/>
                <a:gd name="T58" fmla="*/ 176 w 230"/>
                <a:gd name="T59" fmla="*/ 127 h 2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0"/>
                <a:gd name="T91" fmla="*/ 0 h 233"/>
                <a:gd name="T92" fmla="*/ 230 w 230"/>
                <a:gd name="T93" fmla="*/ 233 h 2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0" h="233">
                  <a:moveTo>
                    <a:pt x="178" y="139"/>
                  </a:moveTo>
                  <a:lnTo>
                    <a:pt x="160" y="150"/>
                  </a:lnTo>
                  <a:lnTo>
                    <a:pt x="178" y="150"/>
                  </a:lnTo>
                  <a:lnTo>
                    <a:pt x="229" y="213"/>
                  </a:lnTo>
                  <a:lnTo>
                    <a:pt x="212" y="213"/>
                  </a:lnTo>
                  <a:lnTo>
                    <a:pt x="178" y="213"/>
                  </a:lnTo>
                  <a:lnTo>
                    <a:pt x="178" y="188"/>
                  </a:lnTo>
                  <a:lnTo>
                    <a:pt x="170" y="198"/>
                  </a:lnTo>
                  <a:lnTo>
                    <a:pt x="143" y="174"/>
                  </a:lnTo>
                  <a:lnTo>
                    <a:pt x="118" y="188"/>
                  </a:lnTo>
                  <a:lnTo>
                    <a:pt x="111" y="139"/>
                  </a:lnTo>
                  <a:lnTo>
                    <a:pt x="111" y="164"/>
                  </a:lnTo>
                  <a:lnTo>
                    <a:pt x="77" y="130"/>
                  </a:lnTo>
                  <a:lnTo>
                    <a:pt x="69" y="139"/>
                  </a:lnTo>
                  <a:lnTo>
                    <a:pt x="118" y="188"/>
                  </a:lnTo>
                  <a:lnTo>
                    <a:pt x="136" y="188"/>
                  </a:lnTo>
                  <a:lnTo>
                    <a:pt x="160" y="213"/>
                  </a:lnTo>
                  <a:lnTo>
                    <a:pt x="143" y="223"/>
                  </a:lnTo>
                  <a:lnTo>
                    <a:pt x="94" y="232"/>
                  </a:lnTo>
                  <a:lnTo>
                    <a:pt x="59" y="213"/>
                  </a:lnTo>
                  <a:lnTo>
                    <a:pt x="42" y="223"/>
                  </a:lnTo>
                  <a:lnTo>
                    <a:pt x="10" y="213"/>
                  </a:lnTo>
                  <a:lnTo>
                    <a:pt x="0" y="91"/>
                  </a:lnTo>
                  <a:lnTo>
                    <a:pt x="10" y="24"/>
                  </a:lnTo>
                  <a:lnTo>
                    <a:pt x="17" y="9"/>
                  </a:lnTo>
                  <a:lnTo>
                    <a:pt x="77" y="0"/>
                  </a:lnTo>
                  <a:lnTo>
                    <a:pt x="118" y="91"/>
                  </a:lnTo>
                  <a:lnTo>
                    <a:pt x="153" y="106"/>
                  </a:lnTo>
                  <a:lnTo>
                    <a:pt x="178" y="130"/>
                  </a:lnTo>
                  <a:lnTo>
                    <a:pt x="178" y="139"/>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20" name="Freeform 85">
              <a:extLst>
                <a:ext uri="{FF2B5EF4-FFF2-40B4-BE49-F238E27FC236}">
                  <a16:creationId xmlns:a16="http://schemas.microsoft.com/office/drawing/2014/main" id="{342BD268-B924-4671-8563-762047E905B7}"/>
                </a:ext>
              </a:extLst>
            </p:cNvPr>
            <p:cNvSpPr>
              <a:spLocks/>
            </p:cNvSpPr>
            <p:nvPr/>
          </p:nvSpPr>
          <p:spPr bwMode="auto">
            <a:xfrm>
              <a:off x="3245" y="1209"/>
              <a:ext cx="198" cy="223"/>
            </a:xfrm>
            <a:custGeom>
              <a:avLst/>
              <a:gdLst>
                <a:gd name="T0" fmla="*/ 193 w 200"/>
                <a:gd name="T1" fmla="*/ 0 h 244"/>
                <a:gd name="T2" fmla="*/ 186 w 200"/>
                <a:gd name="T3" fmla="*/ 186 h 244"/>
                <a:gd name="T4" fmla="*/ 103 w 200"/>
                <a:gd name="T5" fmla="*/ 186 h 244"/>
                <a:gd name="T6" fmla="*/ 0 w 200"/>
                <a:gd name="T7" fmla="*/ 175 h 244"/>
                <a:gd name="T8" fmla="*/ 7 w 200"/>
                <a:gd name="T9" fmla="*/ 0 h 244"/>
                <a:gd name="T10" fmla="*/ 193 w 200"/>
                <a:gd name="T11" fmla="*/ 0 h 244"/>
                <a:gd name="T12" fmla="*/ 0 60000 65536"/>
                <a:gd name="T13" fmla="*/ 0 60000 65536"/>
                <a:gd name="T14" fmla="*/ 0 60000 65536"/>
                <a:gd name="T15" fmla="*/ 0 60000 65536"/>
                <a:gd name="T16" fmla="*/ 0 60000 65536"/>
                <a:gd name="T17" fmla="*/ 0 60000 65536"/>
                <a:gd name="T18" fmla="*/ 0 w 200"/>
                <a:gd name="T19" fmla="*/ 0 h 244"/>
                <a:gd name="T20" fmla="*/ 200 w 200"/>
                <a:gd name="T21" fmla="*/ 244 h 244"/>
              </a:gdLst>
              <a:ahLst/>
              <a:cxnLst>
                <a:cxn ang="T12">
                  <a:pos x="T0" y="T1"/>
                </a:cxn>
                <a:cxn ang="T13">
                  <a:pos x="T2" y="T3"/>
                </a:cxn>
                <a:cxn ang="T14">
                  <a:pos x="T4" y="T5"/>
                </a:cxn>
                <a:cxn ang="T15">
                  <a:pos x="T6" y="T7"/>
                </a:cxn>
                <a:cxn ang="T16">
                  <a:pos x="T8" y="T9"/>
                </a:cxn>
                <a:cxn ang="T17">
                  <a:pos x="T10" y="T11"/>
                </a:cxn>
              </a:cxnLst>
              <a:rect l="T18" t="T19" r="T20" b="T21"/>
              <a:pathLst>
                <a:path w="200" h="244">
                  <a:moveTo>
                    <a:pt x="199" y="0"/>
                  </a:moveTo>
                  <a:lnTo>
                    <a:pt x="192" y="243"/>
                  </a:lnTo>
                  <a:lnTo>
                    <a:pt x="106" y="243"/>
                  </a:lnTo>
                  <a:lnTo>
                    <a:pt x="0" y="229"/>
                  </a:lnTo>
                  <a:lnTo>
                    <a:pt x="7" y="0"/>
                  </a:lnTo>
                  <a:lnTo>
                    <a:pt x="199" y="0"/>
                  </a:lnTo>
                </a:path>
              </a:pathLst>
            </a:custGeom>
            <a:solidFill>
              <a:schemeClr val="accent3">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21" name="Freeform 86">
              <a:extLst>
                <a:ext uri="{FF2B5EF4-FFF2-40B4-BE49-F238E27FC236}">
                  <a16:creationId xmlns:a16="http://schemas.microsoft.com/office/drawing/2014/main" id="{C00D5D57-861D-4A77-86FD-86647492F5BD}"/>
                </a:ext>
              </a:extLst>
            </p:cNvPr>
            <p:cNvSpPr>
              <a:spLocks/>
            </p:cNvSpPr>
            <p:nvPr/>
          </p:nvSpPr>
          <p:spPr bwMode="auto">
            <a:xfrm>
              <a:off x="4046" y="1719"/>
              <a:ext cx="339" cy="354"/>
            </a:xfrm>
            <a:custGeom>
              <a:avLst/>
              <a:gdLst>
                <a:gd name="T0" fmla="*/ 274 w 342"/>
                <a:gd name="T1" fmla="*/ 97 h 387"/>
                <a:gd name="T2" fmla="*/ 290 w 342"/>
                <a:gd name="T3" fmla="*/ 128 h 387"/>
                <a:gd name="T4" fmla="*/ 307 w 342"/>
                <a:gd name="T5" fmla="*/ 173 h 387"/>
                <a:gd name="T6" fmla="*/ 338 w 342"/>
                <a:gd name="T7" fmla="*/ 195 h 387"/>
                <a:gd name="T8" fmla="*/ 331 w 342"/>
                <a:gd name="T9" fmla="*/ 195 h 387"/>
                <a:gd name="T10" fmla="*/ 307 w 342"/>
                <a:gd name="T11" fmla="*/ 195 h 387"/>
                <a:gd name="T12" fmla="*/ 290 w 342"/>
                <a:gd name="T13" fmla="*/ 225 h 387"/>
                <a:gd name="T14" fmla="*/ 274 w 342"/>
                <a:gd name="T15" fmla="*/ 300 h 387"/>
                <a:gd name="T16" fmla="*/ 256 w 342"/>
                <a:gd name="T17" fmla="*/ 322 h 387"/>
                <a:gd name="T18" fmla="*/ 256 w 342"/>
                <a:gd name="T19" fmla="*/ 330 h 387"/>
                <a:gd name="T20" fmla="*/ 239 w 342"/>
                <a:gd name="T21" fmla="*/ 345 h 387"/>
                <a:gd name="T22" fmla="*/ 222 w 342"/>
                <a:gd name="T23" fmla="*/ 322 h 387"/>
                <a:gd name="T24" fmla="*/ 191 w 342"/>
                <a:gd name="T25" fmla="*/ 353 h 387"/>
                <a:gd name="T26" fmla="*/ 173 w 342"/>
                <a:gd name="T27" fmla="*/ 345 h 387"/>
                <a:gd name="T28" fmla="*/ 140 w 342"/>
                <a:gd name="T29" fmla="*/ 322 h 387"/>
                <a:gd name="T30" fmla="*/ 123 w 342"/>
                <a:gd name="T31" fmla="*/ 292 h 387"/>
                <a:gd name="T32" fmla="*/ 100 w 342"/>
                <a:gd name="T33" fmla="*/ 225 h 387"/>
                <a:gd name="T34" fmla="*/ 41 w 342"/>
                <a:gd name="T35" fmla="*/ 173 h 387"/>
                <a:gd name="T36" fmla="*/ 0 w 342"/>
                <a:gd name="T37" fmla="*/ 128 h 387"/>
                <a:gd name="T38" fmla="*/ 24 w 342"/>
                <a:gd name="T39" fmla="*/ 106 h 387"/>
                <a:gd name="T40" fmla="*/ 123 w 342"/>
                <a:gd name="T41" fmla="*/ 23 h 387"/>
                <a:gd name="T42" fmla="*/ 151 w 342"/>
                <a:gd name="T43" fmla="*/ 23 h 387"/>
                <a:gd name="T44" fmla="*/ 165 w 342"/>
                <a:gd name="T45" fmla="*/ 0 h 387"/>
                <a:gd name="T46" fmla="*/ 191 w 342"/>
                <a:gd name="T47" fmla="*/ 14 h 387"/>
                <a:gd name="T48" fmla="*/ 239 w 342"/>
                <a:gd name="T49" fmla="*/ 31 h 387"/>
                <a:gd name="T50" fmla="*/ 239 w 342"/>
                <a:gd name="T51" fmla="*/ 45 h 387"/>
                <a:gd name="T52" fmla="*/ 267 w 342"/>
                <a:gd name="T53" fmla="*/ 45 h 387"/>
                <a:gd name="T54" fmla="*/ 290 w 342"/>
                <a:gd name="T55" fmla="*/ 67 h 387"/>
                <a:gd name="T56" fmla="*/ 274 w 342"/>
                <a:gd name="T57" fmla="*/ 97 h 3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2"/>
                <a:gd name="T88" fmla="*/ 0 h 387"/>
                <a:gd name="T89" fmla="*/ 342 w 342"/>
                <a:gd name="T90" fmla="*/ 387 h 3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2" h="387">
                  <a:moveTo>
                    <a:pt x="276" y="106"/>
                  </a:moveTo>
                  <a:lnTo>
                    <a:pt x="293" y="140"/>
                  </a:lnTo>
                  <a:lnTo>
                    <a:pt x="310" y="189"/>
                  </a:lnTo>
                  <a:lnTo>
                    <a:pt x="341" y="213"/>
                  </a:lnTo>
                  <a:lnTo>
                    <a:pt x="334" y="213"/>
                  </a:lnTo>
                  <a:lnTo>
                    <a:pt x="310" y="213"/>
                  </a:lnTo>
                  <a:lnTo>
                    <a:pt x="293" y="246"/>
                  </a:lnTo>
                  <a:lnTo>
                    <a:pt x="276" y="328"/>
                  </a:lnTo>
                  <a:lnTo>
                    <a:pt x="258" y="352"/>
                  </a:lnTo>
                  <a:lnTo>
                    <a:pt x="258" y="361"/>
                  </a:lnTo>
                  <a:lnTo>
                    <a:pt x="241" y="377"/>
                  </a:lnTo>
                  <a:lnTo>
                    <a:pt x="224" y="352"/>
                  </a:lnTo>
                  <a:lnTo>
                    <a:pt x="193" y="386"/>
                  </a:lnTo>
                  <a:lnTo>
                    <a:pt x="175" y="377"/>
                  </a:lnTo>
                  <a:lnTo>
                    <a:pt x="141" y="352"/>
                  </a:lnTo>
                  <a:lnTo>
                    <a:pt x="124" y="319"/>
                  </a:lnTo>
                  <a:lnTo>
                    <a:pt x="101" y="246"/>
                  </a:lnTo>
                  <a:lnTo>
                    <a:pt x="41" y="189"/>
                  </a:lnTo>
                  <a:lnTo>
                    <a:pt x="0" y="140"/>
                  </a:lnTo>
                  <a:lnTo>
                    <a:pt x="24" y="116"/>
                  </a:lnTo>
                  <a:lnTo>
                    <a:pt x="124" y="25"/>
                  </a:lnTo>
                  <a:lnTo>
                    <a:pt x="152" y="25"/>
                  </a:lnTo>
                  <a:lnTo>
                    <a:pt x="166" y="0"/>
                  </a:lnTo>
                  <a:lnTo>
                    <a:pt x="193" y="15"/>
                  </a:lnTo>
                  <a:lnTo>
                    <a:pt x="241" y="34"/>
                  </a:lnTo>
                  <a:lnTo>
                    <a:pt x="241" y="49"/>
                  </a:lnTo>
                  <a:lnTo>
                    <a:pt x="269" y="49"/>
                  </a:lnTo>
                  <a:lnTo>
                    <a:pt x="293" y="73"/>
                  </a:lnTo>
                  <a:lnTo>
                    <a:pt x="276" y="106"/>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22" name="Freeform 87">
              <a:extLst>
                <a:ext uri="{FF2B5EF4-FFF2-40B4-BE49-F238E27FC236}">
                  <a16:creationId xmlns:a16="http://schemas.microsoft.com/office/drawing/2014/main" id="{3B611778-7005-4747-B273-FAE98F72DF84}"/>
                </a:ext>
              </a:extLst>
            </p:cNvPr>
            <p:cNvSpPr>
              <a:spLocks/>
            </p:cNvSpPr>
            <p:nvPr/>
          </p:nvSpPr>
          <p:spPr bwMode="auto">
            <a:xfrm>
              <a:off x="1472" y="2018"/>
              <a:ext cx="216" cy="160"/>
            </a:xfrm>
            <a:custGeom>
              <a:avLst/>
              <a:gdLst>
                <a:gd name="T0" fmla="*/ 49 w 219"/>
                <a:gd name="T1" fmla="*/ 126 h 175"/>
                <a:gd name="T2" fmla="*/ 17 w 219"/>
                <a:gd name="T3" fmla="*/ 133 h 175"/>
                <a:gd name="T4" fmla="*/ 0 w 219"/>
                <a:gd name="T5" fmla="*/ 126 h 175"/>
                <a:gd name="T6" fmla="*/ 10 w 219"/>
                <a:gd name="T7" fmla="*/ 70 h 175"/>
                <a:gd name="T8" fmla="*/ 49 w 219"/>
                <a:gd name="T9" fmla="*/ 8 h 175"/>
                <a:gd name="T10" fmla="*/ 107 w 219"/>
                <a:gd name="T11" fmla="*/ 0 h 175"/>
                <a:gd name="T12" fmla="*/ 129 w 219"/>
                <a:gd name="T13" fmla="*/ 8 h 175"/>
                <a:gd name="T14" fmla="*/ 209 w 219"/>
                <a:gd name="T15" fmla="*/ 90 h 175"/>
                <a:gd name="T16" fmla="*/ 209 w 219"/>
                <a:gd name="T17" fmla="*/ 133 h 175"/>
                <a:gd name="T18" fmla="*/ 49 w 219"/>
                <a:gd name="T19" fmla="*/ 126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9"/>
                <a:gd name="T31" fmla="*/ 0 h 175"/>
                <a:gd name="T32" fmla="*/ 219 w 219"/>
                <a:gd name="T33" fmla="*/ 175 h 1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9" h="175">
                  <a:moveTo>
                    <a:pt x="52" y="165"/>
                  </a:moveTo>
                  <a:lnTo>
                    <a:pt x="17" y="174"/>
                  </a:lnTo>
                  <a:lnTo>
                    <a:pt x="0" y="165"/>
                  </a:lnTo>
                  <a:lnTo>
                    <a:pt x="10" y="92"/>
                  </a:lnTo>
                  <a:lnTo>
                    <a:pt x="52" y="11"/>
                  </a:lnTo>
                  <a:lnTo>
                    <a:pt x="111" y="0"/>
                  </a:lnTo>
                  <a:lnTo>
                    <a:pt x="135" y="11"/>
                  </a:lnTo>
                  <a:lnTo>
                    <a:pt x="218" y="117"/>
                  </a:lnTo>
                  <a:lnTo>
                    <a:pt x="218" y="174"/>
                  </a:lnTo>
                  <a:lnTo>
                    <a:pt x="52" y="165"/>
                  </a:lnTo>
                </a:path>
              </a:pathLst>
            </a:custGeom>
            <a:solidFill>
              <a:schemeClr val="accent6">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23" name="Freeform 88">
              <a:extLst>
                <a:ext uri="{FF2B5EF4-FFF2-40B4-BE49-F238E27FC236}">
                  <a16:creationId xmlns:a16="http://schemas.microsoft.com/office/drawing/2014/main" id="{028EB50C-D08F-4544-B5CC-B0627E96AAEC}"/>
                </a:ext>
              </a:extLst>
            </p:cNvPr>
            <p:cNvSpPr>
              <a:spLocks/>
            </p:cNvSpPr>
            <p:nvPr/>
          </p:nvSpPr>
          <p:spPr bwMode="auto">
            <a:xfrm>
              <a:off x="2738" y="1657"/>
              <a:ext cx="292" cy="295"/>
            </a:xfrm>
            <a:custGeom>
              <a:avLst/>
              <a:gdLst>
                <a:gd name="T0" fmla="*/ 285 w 295"/>
                <a:gd name="T1" fmla="*/ 44 h 323"/>
                <a:gd name="T2" fmla="*/ 278 w 295"/>
                <a:gd name="T3" fmla="*/ 238 h 323"/>
                <a:gd name="T4" fmla="*/ 163 w 295"/>
                <a:gd name="T5" fmla="*/ 238 h 323"/>
                <a:gd name="T6" fmla="*/ 0 w 295"/>
                <a:gd name="T7" fmla="*/ 246 h 323"/>
                <a:gd name="T8" fmla="*/ 11 w 295"/>
                <a:gd name="T9" fmla="*/ 0 h 323"/>
                <a:gd name="T10" fmla="*/ 285 w 295"/>
                <a:gd name="T11" fmla="*/ 15 h 323"/>
                <a:gd name="T12" fmla="*/ 285 w 295"/>
                <a:gd name="T13" fmla="*/ 44 h 323"/>
                <a:gd name="T14" fmla="*/ 0 60000 65536"/>
                <a:gd name="T15" fmla="*/ 0 60000 65536"/>
                <a:gd name="T16" fmla="*/ 0 60000 65536"/>
                <a:gd name="T17" fmla="*/ 0 60000 65536"/>
                <a:gd name="T18" fmla="*/ 0 60000 65536"/>
                <a:gd name="T19" fmla="*/ 0 60000 65536"/>
                <a:gd name="T20" fmla="*/ 0 60000 65536"/>
                <a:gd name="T21" fmla="*/ 0 w 295"/>
                <a:gd name="T22" fmla="*/ 0 h 323"/>
                <a:gd name="T23" fmla="*/ 295 w 295"/>
                <a:gd name="T24" fmla="*/ 323 h 3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5" h="323">
                  <a:moveTo>
                    <a:pt x="294" y="58"/>
                  </a:moveTo>
                  <a:lnTo>
                    <a:pt x="287" y="313"/>
                  </a:lnTo>
                  <a:lnTo>
                    <a:pt x="169" y="313"/>
                  </a:lnTo>
                  <a:lnTo>
                    <a:pt x="0" y="322"/>
                  </a:lnTo>
                  <a:lnTo>
                    <a:pt x="11" y="0"/>
                  </a:lnTo>
                  <a:lnTo>
                    <a:pt x="294" y="20"/>
                  </a:lnTo>
                  <a:lnTo>
                    <a:pt x="294" y="58"/>
                  </a:lnTo>
                </a:path>
              </a:pathLst>
            </a:custGeom>
            <a:solidFill>
              <a:schemeClr val="accent3">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24" name="Freeform 89">
              <a:extLst>
                <a:ext uri="{FF2B5EF4-FFF2-40B4-BE49-F238E27FC236}">
                  <a16:creationId xmlns:a16="http://schemas.microsoft.com/office/drawing/2014/main" id="{C34E2A80-A88C-4133-AC25-62E09CDF1C70}"/>
                </a:ext>
              </a:extLst>
            </p:cNvPr>
            <p:cNvSpPr>
              <a:spLocks/>
            </p:cNvSpPr>
            <p:nvPr/>
          </p:nvSpPr>
          <p:spPr bwMode="auto">
            <a:xfrm>
              <a:off x="2732" y="2177"/>
              <a:ext cx="346" cy="271"/>
            </a:xfrm>
            <a:custGeom>
              <a:avLst/>
              <a:gdLst>
                <a:gd name="T0" fmla="*/ 80 w 349"/>
                <a:gd name="T1" fmla="*/ 226 h 296"/>
                <a:gd name="T2" fmla="*/ 128 w 349"/>
                <a:gd name="T3" fmla="*/ 170 h 296"/>
                <a:gd name="T4" fmla="*/ 114 w 349"/>
                <a:gd name="T5" fmla="*/ 125 h 296"/>
                <a:gd name="T6" fmla="*/ 97 w 349"/>
                <a:gd name="T7" fmla="*/ 107 h 296"/>
                <a:gd name="T8" fmla="*/ 114 w 349"/>
                <a:gd name="T9" fmla="*/ 81 h 296"/>
                <a:gd name="T10" fmla="*/ 87 w 349"/>
                <a:gd name="T11" fmla="*/ 74 h 296"/>
                <a:gd name="T12" fmla="*/ 80 w 349"/>
                <a:gd name="T13" fmla="*/ 45 h 296"/>
                <a:gd name="T14" fmla="*/ 41 w 349"/>
                <a:gd name="T15" fmla="*/ 63 h 296"/>
                <a:gd name="T16" fmla="*/ 7 w 349"/>
                <a:gd name="T17" fmla="*/ 45 h 296"/>
                <a:gd name="T18" fmla="*/ 0 w 349"/>
                <a:gd name="T19" fmla="*/ 31 h 296"/>
                <a:gd name="T20" fmla="*/ 31 w 349"/>
                <a:gd name="T21" fmla="*/ 31 h 296"/>
                <a:gd name="T22" fmla="*/ 48 w 349"/>
                <a:gd name="T23" fmla="*/ 18 h 296"/>
                <a:gd name="T24" fmla="*/ 97 w 349"/>
                <a:gd name="T25" fmla="*/ 12 h 296"/>
                <a:gd name="T26" fmla="*/ 121 w 349"/>
                <a:gd name="T27" fmla="*/ 0 h 296"/>
                <a:gd name="T28" fmla="*/ 177 w 349"/>
                <a:gd name="T29" fmla="*/ 12 h 296"/>
                <a:gd name="T30" fmla="*/ 211 w 349"/>
                <a:gd name="T31" fmla="*/ 12 h 296"/>
                <a:gd name="T32" fmla="*/ 235 w 349"/>
                <a:gd name="T33" fmla="*/ 18 h 296"/>
                <a:gd name="T34" fmla="*/ 252 w 349"/>
                <a:gd name="T35" fmla="*/ 12 h 296"/>
                <a:gd name="T36" fmla="*/ 276 w 349"/>
                <a:gd name="T37" fmla="*/ 38 h 296"/>
                <a:gd name="T38" fmla="*/ 276 w 349"/>
                <a:gd name="T39" fmla="*/ 74 h 296"/>
                <a:gd name="T40" fmla="*/ 308 w 349"/>
                <a:gd name="T41" fmla="*/ 74 h 296"/>
                <a:gd name="T42" fmla="*/ 339 w 349"/>
                <a:gd name="T43" fmla="*/ 81 h 296"/>
                <a:gd name="T44" fmla="*/ 276 w 349"/>
                <a:gd name="T45" fmla="*/ 119 h 296"/>
                <a:gd name="T46" fmla="*/ 269 w 349"/>
                <a:gd name="T47" fmla="*/ 137 h 296"/>
                <a:gd name="T48" fmla="*/ 276 w 349"/>
                <a:gd name="T49" fmla="*/ 164 h 296"/>
                <a:gd name="T50" fmla="*/ 242 w 349"/>
                <a:gd name="T51" fmla="*/ 201 h 296"/>
                <a:gd name="T52" fmla="*/ 252 w 349"/>
                <a:gd name="T53" fmla="*/ 226 h 296"/>
                <a:gd name="T54" fmla="*/ 242 w 349"/>
                <a:gd name="T55" fmla="*/ 214 h 296"/>
                <a:gd name="T56" fmla="*/ 211 w 349"/>
                <a:gd name="T57" fmla="*/ 226 h 296"/>
                <a:gd name="T58" fmla="*/ 80 w 349"/>
                <a:gd name="T59" fmla="*/ 226 h 2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9"/>
                <a:gd name="T91" fmla="*/ 0 h 296"/>
                <a:gd name="T92" fmla="*/ 349 w 349"/>
                <a:gd name="T93" fmla="*/ 296 h 2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9" h="296">
                  <a:moveTo>
                    <a:pt x="83" y="295"/>
                  </a:moveTo>
                  <a:lnTo>
                    <a:pt x="131" y="222"/>
                  </a:lnTo>
                  <a:lnTo>
                    <a:pt x="117" y="164"/>
                  </a:lnTo>
                  <a:lnTo>
                    <a:pt x="100" y="140"/>
                  </a:lnTo>
                  <a:lnTo>
                    <a:pt x="117" y="106"/>
                  </a:lnTo>
                  <a:lnTo>
                    <a:pt x="90" y="97"/>
                  </a:lnTo>
                  <a:lnTo>
                    <a:pt x="83" y="58"/>
                  </a:lnTo>
                  <a:lnTo>
                    <a:pt x="41" y="82"/>
                  </a:lnTo>
                  <a:lnTo>
                    <a:pt x="7" y="58"/>
                  </a:lnTo>
                  <a:lnTo>
                    <a:pt x="0" y="40"/>
                  </a:lnTo>
                  <a:lnTo>
                    <a:pt x="31" y="40"/>
                  </a:lnTo>
                  <a:lnTo>
                    <a:pt x="48" y="24"/>
                  </a:lnTo>
                  <a:lnTo>
                    <a:pt x="100" y="15"/>
                  </a:lnTo>
                  <a:lnTo>
                    <a:pt x="124" y="0"/>
                  </a:lnTo>
                  <a:lnTo>
                    <a:pt x="183" y="15"/>
                  </a:lnTo>
                  <a:lnTo>
                    <a:pt x="217" y="15"/>
                  </a:lnTo>
                  <a:lnTo>
                    <a:pt x="241" y="24"/>
                  </a:lnTo>
                  <a:lnTo>
                    <a:pt x="258" y="15"/>
                  </a:lnTo>
                  <a:lnTo>
                    <a:pt x="282" y="49"/>
                  </a:lnTo>
                  <a:lnTo>
                    <a:pt x="282" y="97"/>
                  </a:lnTo>
                  <a:lnTo>
                    <a:pt x="317" y="97"/>
                  </a:lnTo>
                  <a:lnTo>
                    <a:pt x="348" y="106"/>
                  </a:lnTo>
                  <a:lnTo>
                    <a:pt x="282" y="155"/>
                  </a:lnTo>
                  <a:lnTo>
                    <a:pt x="275" y="179"/>
                  </a:lnTo>
                  <a:lnTo>
                    <a:pt x="282" y="213"/>
                  </a:lnTo>
                  <a:lnTo>
                    <a:pt x="248" y="261"/>
                  </a:lnTo>
                  <a:lnTo>
                    <a:pt x="258" y="295"/>
                  </a:lnTo>
                  <a:lnTo>
                    <a:pt x="248" y="280"/>
                  </a:lnTo>
                  <a:lnTo>
                    <a:pt x="217" y="295"/>
                  </a:lnTo>
                  <a:lnTo>
                    <a:pt x="83" y="295"/>
                  </a:lnTo>
                </a:path>
              </a:pathLst>
            </a:custGeom>
            <a:solidFill>
              <a:srgbClr val="00CC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25" name="Freeform 90">
              <a:extLst>
                <a:ext uri="{FF2B5EF4-FFF2-40B4-BE49-F238E27FC236}">
                  <a16:creationId xmlns:a16="http://schemas.microsoft.com/office/drawing/2014/main" id="{D1A20458-D4CA-4853-A86F-2FCC607C369E}"/>
                </a:ext>
              </a:extLst>
            </p:cNvPr>
            <p:cNvSpPr>
              <a:spLocks/>
            </p:cNvSpPr>
            <p:nvPr/>
          </p:nvSpPr>
          <p:spPr bwMode="auto">
            <a:xfrm>
              <a:off x="3068" y="2340"/>
              <a:ext cx="369" cy="467"/>
            </a:xfrm>
            <a:custGeom>
              <a:avLst/>
              <a:gdLst>
                <a:gd name="T0" fmla="*/ 0 w 371"/>
                <a:gd name="T1" fmla="*/ 195 h 511"/>
                <a:gd name="T2" fmla="*/ 76 w 371"/>
                <a:gd name="T3" fmla="*/ 113 h 511"/>
                <a:gd name="T4" fmla="*/ 65 w 371"/>
                <a:gd name="T5" fmla="*/ 70 h 511"/>
                <a:gd name="T6" fmla="*/ 148 w 371"/>
                <a:gd name="T7" fmla="*/ 70 h 511"/>
                <a:gd name="T8" fmla="*/ 239 w 371"/>
                <a:gd name="T9" fmla="*/ 0 h 511"/>
                <a:gd name="T10" fmla="*/ 287 w 371"/>
                <a:gd name="T11" fmla="*/ 34 h 511"/>
                <a:gd name="T12" fmla="*/ 305 w 371"/>
                <a:gd name="T13" fmla="*/ 70 h 511"/>
                <a:gd name="T14" fmla="*/ 336 w 371"/>
                <a:gd name="T15" fmla="*/ 133 h 511"/>
                <a:gd name="T16" fmla="*/ 364 w 371"/>
                <a:gd name="T17" fmla="*/ 158 h 511"/>
                <a:gd name="T18" fmla="*/ 336 w 371"/>
                <a:gd name="T19" fmla="*/ 232 h 511"/>
                <a:gd name="T20" fmla="*/ 336 w 371"/>
                <a:gd name="T21" fmla="*/ 265 h 511"/>
                <a:gd name="T22" fmla="*/ 322 w 371"/>
                <a:gd name="T23" fmla="*/ 283 h 511"/>
                <a:gd name="T24" fmla="*/ 305 w 371"/>
                <a:gd name="T25" fmla="*/ 302 h 511"/>
                <a:gd name="T26" fmla="*/ 277 w 371"/>
                <a:gd name="T27" fmla="*/ 302 h 511"/>
                <a:gd name="T28" fmla="*/ 273 w 371"/>
                <a:gd name="T29" fmla="*/ 339 h 511"/>
                <a:gd name="T30" fmla="*/ 256 w 371"/>
                <a:gd name="T31" fmla="*/ 339 h 511"/>
                <a:gd name="T32" fmla="*/ 239 w 371"/>
                <a:gd name="T33" fmla="*/ 371 h 511"/>
                <a:gd name="T34" fmla="*/ 215 w 371"/>
                <a:gd name="T35" fmla="*/ 389 h 511"/>
                <a:gd name="T36" fmla="*/ 0 w 371"/>
                <a:gd name="T37" fmla="*/ 195 h 5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1"/>
                <a:gd name="T58" fmla="*/ 0 h 511"/>
                <a:gd name="T59" fmla="*/ 371 w 371"/>
                <a:gd name="T60" fmla="*/ 511 h 5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1" h="511">
                  <a:moveTo>
                    <a:pt x="0" y="255"/>
                  </a:moveTo>
                  <a:lnTo>
                    <a:pt x="76" y="149"/>
                  </a:lnTo>
                  <a:lnTo>
                    <a:pt x="65" y="92"/>
                  </a:lnTo>
                  <a:lnTo>
                    <a:pt x="151" y="92"/>
                  </a:lnTo>
                  <a:lnTo>
                    <a:pt x="242" y="0"/>
                  </a:lnTo>
                  <a:lnTo>
                    <a:pt x="293" y="44"/>
                  </a:lnTo>
                  <a:lnTo>
                    <a:pt x="311" y="92"/>
                  </a:lnTo>
                  <a:lnTo>
                    <a:pt x="342" y="174"/>
                  </a:lnTo>
                  <a:lnTo>
                    <a:pt x="370" y="207"/>
                  </a:lnTo>
                  <a:lnTo>
                    <a:pt x="342" y="304"/>
                  </a:lnTo>
                  <a:lnTo>
                    <a:pt x="342" y="347"/>
                  </a:lnTo>
                  <a:lnTo>
                    <a:pt x="328" y="371"/>
                  </a:lnTo>
                  <a:lnTo>
                    <a:pt x="311" y="395"/>
                  </a:lnTo>
                  <a:lnTo>
                    <a:pt x="283" y="395"/>
                  </a:lnTo>
                  <a:lnTo>
                    <a:pt x="276" y="444"/>
                  </a:lnTo>
                  <a:lnTo>
                    <a:pt x="259" y="444"/>
                  </a:lnTo>
                  <a:lnTo>
                    <a:pt x="242" y="486"/>
                  </a:lnTo>
                  <a:lnTo>
                    <a:pt x="218" y="510"/>
                  </a:lnTo>
                  <a:lnTo>
                    <a:pt x="0" y="255"/>
                  </a:lnTo>
                </a:path>
              </a:pathLst>
            </a:custGeom>
            <a:solidFill>
              <a:srgbClr val="00CC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26" name="Freeform 91">
              <a:extLst>
                <a:ext uri="{FF2B5EF4-FFF2-40B4-BE49-F238E27FC236}">
                  <a16:creationId xmlns:a16="http://schemas.microsoft.com/office/drawing/2014/main" id="{A2C55BC0-B6A4-48D9-A502-1B7357EAB9A8}"/>
                </a:ext>
              </a:extLst>
            </p:cNvPr>
            <p:cNvSpPr>
              <a:spLocks/>
            </p:cNvSpPr>
            <p:nvPr/>
          </p:nvSpPr>
          <p:spPr bwMode="auto">
            <a:xfrm>
              <a:off x="2754" y="1209"/>
              <a:ext cx="291" cy="210"/>
            </a:xfrm>
            <a:custGeom>
              <a:avLst/>
              <a:gdLst>
                <a:gd name="T0" fmla="*/ 286 w 293"/>
                <a:gd name="T1" fmla="*/ 0 h 230"/>
                <a:gd name="T2" fmla="*/ 269 w 293"/>
                <a:gd name="T3" fmla="*/ 174 h 230"/>
                <a:gd name="T4" fmla="*/ 0 w 293"/>
                <a:gd name="T5" fmla="*/ 174 h 230"/>
                <a:gd name="T6" fmla="*/ 7 w 293"/>
                <a:gd name="T7" fmla="*/ 0 h 230"/>
                <a:gd name="T8" fmla="*/ 286 w 293"/>
                <a:gd name="T9" fmla="*/ 0 h 230"/>
                <a:gd name="T10" fmla="*/ 0 60000 65536"/>
                <a:gd name="T11" fmla="*/ 0 60000 65536"/>
                <a:gd name="T12" fmla="*/ 0 60000 65536"/>
                <a:gd name="T13" fmla="*/ 0 60000 65536"/>
                <a:gd name="T14" fmla="*/ 0 60000 65536"/>
                <a:gd name="T15" fmla="*/ 0 w 293"/>
                <a:gd name="T16" fmla="*/ 0 h 230"/>
                <a:gd name="T17" fmla="*/ 293 w 293"/>
                <a:gd name="T18" fmla="*/ 230 h 230"/>
              </a:gdLst>
              <a:ahLst/>
              <a:cxnLst>
                <a:cxn ang="T10">
                  <a:pos x="T0" y="T1"/>
                </a:cxn>
                <a:cxn ang="T11">
                  <a:pos x="T2" y="T3"/>
                </a:cxn>
                <a:cxn ang="T12">
                  <a:pos x="T4" y="T5"/>
                </a:cxn>
                <a:cxn ang="T13">
                  <a:pos x="T6" y="T7"/>
                </a:cxn>
                <a:cxn ang="T14">
                  <a:pos x="T8" y="T9"/>
                </a:cxn>
              </a:cxnLst>
              <a:rect l="T15" t="T16" r="T17" b="T18"/>
              <a:pathLst>
                <a:path w="293" h="230">
                  <a:moveTo>
                    <a:pt x="292" y="0"/>
                  </a:moveTo>
                  <a:lnTo>
                    <a:pt x="275" y="229"/>
                  </a:lnTo>
                  <a:lnTo>
                    <a:pt x="0" y="229"/>
                  </a:lnTo>
                  <a:lnTo>
                    <a:pt x="7" y="0"/>
                  </a:lnTo>
                  <a:lnTo>
                    <a:pt x="292" y="0"/>
                  </a:lnTo>
                </a:path>
              </a:pathLst>
            </a:custGeom>
            <a:solidFill>
              <a:schemeClr val="accent3">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27" name="Freeform 92">
              <a:extLst>
                <a:ext uri="{FF2B5EF4-FFF2-40B4-BE49-F238E27FC236}">
                  <a16:creationId xmlns:a16="http://schemas.microsoft.com/office/drawing/2014/main" id="{D22B78E7-D737-4CED-801B-EBF1D83A18A9}"/>
                </a:ext>
              </a:extLst>
            </p:cNvPr>
            <p:cNvSpPr>
              <a:spLocks/>
            </p:cNvSpPr>
            <p:nvPr/>
          </p:nvSpPr>
          <p:spPr bwMode="auto">
            <a:xfrm>
              <a:off x="2349" y="1696"/>
              <a:ext cx="326" cy="256"/>
            </a:xfrm>
            <a:custGeom>
              <a:avLst/>
              <a:gdLst>
                <a:gd name="T0" fmla="*/ 17 w 329"/>
                <a:gd name="T1" fmla="*/ 213 h 280"/>
                <a:gd name="T2" fmla="*/ 0 w 329"/>
                <a:gd name="T3" fmla="*/ 107 h 280"/>
                <a:gd name="T4" fmla="*/ 35 w 329"/>
                <a:gd name="T5" fmla="*/ 0 h 280"/>
                <a:gd name="T6" fmla="*/ 52 w 329"/>
                <a:gd name="T7" fmla="*/ 0 h 280"/>
                <a:gd name="T8" fmla="*/ 56 w 329"/>
                <a:gd name="T9" fmla="*/ 12 h 280"/>
                <a:gd name="T10" fmla="*/ 73 w 329"/>
                <a:gd name="T11" fmla="*/ 12 h 280"/>
                <a:gd name="T12" fmla="*/ 132 w 329"/>
                <a:gd name="T13" fmla="*/ 44 h 280"/>
                <a:gd name="T14" fmla="*/ 139 w 329"/>
                <a:gd name="T15" fmla="*/ 56 h 280"/>
                <a:gd name="T16" fmla="*/ 149 w 329"/>
                <a:gd name="T17" fmla="*/ 44 h 280"/>
                <a:gd name="T18" fmla="*/ 156 w 329"/>
                <a:gd name="T19" fmla="*/ 56 h 280"/>
                <a:gd name="T20" fmla="*/ 163 w 329"/>
                <a:gd name="T21" fmla="*/ 56 h 280"/>
                <a:gd name="T22" fmla="*/ 170 w 329"/>
                <a:gd name="T23" fmla="*/ 74 h 280"/>
                <a:gd name="T24" fmla="*/ 194 w 329"/>
                <a:gd name="T25" fmla="*/ 81 h 280"/>
                <a:gd name="T26" fmla="*/ 239 w 329"/>
                <a:gd name="T27" fmla="*/ 92 h 280"/>
                <a:gd name="T28" fmla="*/ 239 w 329"/>
                <a:gd name="T29" fmla="*/ 107 h 280"/>
                <a:gd name="T30" fmla="*/ 309 w 329"/>
                <a:gd name="T31" fmla="*/ 163 h 280"/>
                <a:gd name="T32" fmla="*/ 319 w 329"/>
                <a:gd name="T33" fmla="*/ 213 h 280"/>
                <a:gd name="T34" fmla="*/ 263 w 329"/>
                <a:gd name="T35" fmla="*/ 213 h 280"/>
                <a:gd name="T36" fmla="*/ 17 w 329"/>
                <a:gd name="T37" fmla="*/ 213 h 2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9"/>
                <a:gd name="T58" fmla="*/ 0 h 280"/>
                <a:gd name="T59" fmla="*/ 329 w 329"/>
                <a:gd name="T60" fmla="*/ 280 h 2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9" h="280">
                  <a:moveTo>
                    <a:pt x="17" y="279"/>
                  </a:moveTo>
                  <a:lnTo>
                    <a:pt x="0" y="140"/>
                  </a:lnTo>
                  <a:lnTo>
                    <a:pt x="35" y="0"/>
                  </a:lnTo>
                  <a:lnTo>
                    <a:pt x="52" y="0"/>
                  </a:lnTo>
                  <a:lnTo>
                    <a:pt x="59" y="15"/>
                  </a:lnTo>
                  <a:lnTo>
                    <a:pt x="76" y="15"/>
                  </a:lnTo>
                  <a:lnTo>
                    <a:pt x="135" y="58"/>
                  </a:lnTo>
                  <a:lnTo>
                    <a:pt x="142" y="73"/>
                  </a:lnTo>
                  <a:lnTo>
                    <a:pt x="152" y="58"/>
                  </a:lnTo>
                  <a:lnTo>
                    <a:pt x="159" y="73"/>
                  </a:lnTo>
                  <a:lnTo>
                    <a:pt x="169" y="73"/>
                  </a:lnTo>
                  <a:lnTo>
                    <a:pt x="176" y="97"/>
                  </a:lnTo>
                  <a:lnTo>
                    <a:pt x="200" y="106"/>
                  </a:lnTo>
                  <a:lnTo>
                    <a:pt x="245" y="120"/>
                  </a:lnTo>
                  <a:lnTo>
                    <a:pt x="245" y="140"/>
                  </a:lnTo>
                  <a:lnTo>
                    <a:pt x="318" y="213"/>
                  </a:lnTo>
                  <a:lnTo>
                    <a:pt x="328" y="279"/>
                  </a:lnTo>
                  <a:lnTo>
                    <a:pt x="269" y="279"/>
                  </a:lnTo>
                  <a:lnTo>
                    <a:pt x="17" y="279"/>
                  </a:lnTo>
                </a:path>
              </a:pathLst>
            </a:custGeom>
            <a:solidFill>
              <a:schemeClr val="accent5">
                <a:lumMod val="40000"/>
                <a:lumOff val="6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28" name="Freeform 93">
              <a:extLst>
                <a:ext uri="{FF2B5EF4-FFF2-40B4-BE49-F238E27FC236}">
                  <a16:creationId xmlns:a16="http://schemas.microsoft.com/office/drawing/2014/main" id="{CD696ED0-8588-4CAC-9B6D-177E08F0034A}"/>
                </a:ext>
              </a:extLst>
            </p:cNvPr>
            <p:cNvSpPr>
              <a:spLocks/>
            </p:cNvSpPr>
            <p:nvPr/>
          </p:nvSpPr>
          <p:spPr bwMode="auto">
            <a:xfrm>
              <a:off x="1522" y="1869"/>
              <a:ext cx="316" cy="309"/>
            </a:xfrm>
            <a:custGeom>
              <a:avLst/>
              <a:gdLst>
                <a:gd name="T0" fmla="*/ 161 w 319"/>
                <a:gd name="T1" fmla="*/ 258 h 338"/>
                <a:gd name="T2" fmla="*/ 161 w 319"/>
                <a:gd name="T3" fmla="*/ 214 h 338"/>
                <a:gd name="T4" fmla="*/ 80 w 319"/>
                <a:gd name="T5" fmla="*/ 133 h 338"/>
                <a:gd name="T6" fmla="*/ 57 w 319"/>
                <a:gd name="T7" fmla="*/ 125 h 338"/>
                <a:gd name="T8" fmla="*/ 0 w 319"/>
                <a:gd name="T9" fmla="*/ 133 h 338"/>
                <a:gd name="T10" fmla="*/ 0 w 319"/>
                <a:gd name="T11" fmla="*/ 107 h 338"/>
                <a:gd name="T12" fmla="*/ 0 w 319"/>
                <a:gd name="T13" fmla="*/ 89 h 338"/>
                <a:gd name="T14" fmla="*/ 7 w 319"/>
                <a:gd name="T15" fmla="*/ 89 h 338"/>
                <a:gd name="T16" fmla="*/ 18 w 319"/>
                <a:gd name="T17" fmla="*/ 89 h 338"/>
                <a:gd name="T18" fmla="*/ 18 w 319"/>
                <a:gd name="T19" fmla="*/ 63 h 338"/>
                <a:gd name="T20" fmla="*/ 48 w 319"/>
                <a:gd name="T21" fmla="*/ 56 h 338"/>
                <a:gd name="T22" fmla="*/ 131 w 319"/>
                <a:gd name="T23" fmla="*/ 56 h 338"/>
                <a:gd name="T24" fmla="*/ 149 w 319"/>
                <a:gd name="T25" fmla="*/ 44 h 338"/>
                <a:gd name="T26" fmla="*/ 161 w 319"/>
                <a:gd name="T27" fmla="*/ 56 h 338"/>
                <a:gd name="T28" fmla="*/ 230 w 319"/>
                <a:gd name="T29" fmla="*/ 44 h 338"/>
                <a:gd name="T30" fmla="*/ 247 w 319"/>
                <a:gd name="T31" fmla="*/ 26 h 338"/>
                <a:gd name="T32" fmla="*/ 275 w 319"/>
                <a:gd name="T33" fmla="*/ 0 h 338"/>
                <a:gd name="T34" fmla="*/ 302 w 319"/>
                <a:gd name="T35" fmla="*/ 6 h 338"/>
                <a:gd name="T36" fmla="*/ 309 w 319"/>
                <a:gd name="T37" fmla="*/ 26 h 338"/>
                <a:gd name="T38" fmla="*/ 309 w 319"/>
                <a:gd name="T39" fmla="*/ 163 h 338"/>
                <a:gd name="T40" fmla="*/ 275 w 319"/>
                <a:gd name="T41" fmla="*/ 258 h 338"/>
                <a:gd name="T42" fmla="*/ 161 w 319"/>
                <a:gd name="T43" fmla="*/ 258 h 3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9"/>
                <a:gd name="T67" fmla="*/ 0 h 338"/>
                <a:gd name="T68" fmla="*/ 319 w 319"/>
                <a:gd name="T69" fmla="*/ 338 h 3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9" h="338">
                  <a:moveTo>
                    <a:pt x="167" y="337"/>
                  </a:moveTo>
                  <a:lnTo>
                    <a:pt x="167" y="280"/>
                  </a:lnTo>
                  <a:lnTo>
                    <a:pt x="83" y="174"/>
                  </a:lnTo>
                  <a:lnTo>
                    <a:pt x="60" y="164"/>
                  </a:lnTo>
                  <a:lnTo>
                    <a:pt x="0" y="174"/>
                  </a:lnTo>
                  <a:lnTo>
                    <a:pt x="0" y="140"/>
                  </a:lnTo>
                  <a:lnTo>
                    <a:pt x="0" y="116"/>
                  </a:lnTo>
                  <a:lnTo>
                    <a:pt x="7" y="116"/>
                  </a:lnTo>
                  <a:lnTo>
                    <a:pt x="18" y="116"/>
                  </a:lnTo>
                  <a:lnTo>
                    <a:pt x="18" y="82"/>
                  </a:lnTo>
                  <a:lnTo>
                    <a:pt x="48" y="73"/>
                  </a:lnTo>
                  <a:lnTo>
                    <a:pt x="134" y="73"/>
                  </a:lnTo>
                  <a:lnTo>
                    <a:pt x="152" y="58"/>
                  </a:lnTo>
                  <a:lnTo>
                    <a:pt x="167" y="73"/>
                  </a:lnTo>
                  <a:lnTo>
                    <a:pt x="236" y="58"/>
                  </a:lnTo>
                  <a:lnTo>
                    <a:pt x="253" y="34"/>
                  </a:lnTo>
                  <a:lnTo>
                    <a:pt x="284" y="0"/>
                  </a:lnTo>
                  <a:lnTo>
                    <a:pt x="311" y="9"/>
                  </a:lnTo>
                  <a:lnTo>
                    <a:pt x="318" y="34"/>
                  </a:lnTo>
                  <a:lnTo>
                    <a:pt x="318" y="213"/>
                  </a:lnTo>
                  <a:lnTo>
                    <a:pt x="284" y="337"/>
                  </a:lnTo>
                  <a:lnTo>
                    <a:pt x="167" y="337"/>
                  </a:lnTo>
                </a:path>
              </a:pathLst>
            </a:custGeom>
            <a:solidFill>
              <a:schemeClr val="accent6">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29" name="Freeform 94">
              <a:extLst>
                <a:ext uri="{FF2B5EF4-FFF2-40B4-BE49-F238E27FC236}">
                  <a16:creationId xmlns:a16="http://schemas.microsoft.com/office/drawing/2014/main" id="{680D2CFE-0CB1-4C64-A029-E91ACDEEC5AF}"/>
                </a:ext>
              </a:extLst>
            </p:cNvPr>
            <p:cNvSpPr>
              <a:spLocks/>
            </p:cNvSpPr>
            <p:nvPr/>
          </p:nvSpPr>
          <p:spPr bwMode="auto">
            <a:xfrm>
              <a:off x="3506" y="2085"/>
              <a:ext cx="309" cy="543"/>
            </a:xfrm>
            <a:custGeom>
              <a:avLst/>
              <a:gdLst>
                <a:gd name="T0" fmla="*/ 188 w 312"/>
                <a:gd name="T1" fmla="*/ 409 h 594"/>
                <a:gd name="T2" fmla="*/ 188 w 312"/>
                <a:gd name="T3" fmla="*/ 390 h 594"/>
                <a:gd name="T4" fmla="*/ 163 w 312"/>
                <a:gd name="T5" fmla="*/ 365 h 594"/>
                <a:gd name="T6" fmla="*/ 149 w 312"/>
                <a:gd name="T7" fmla="*/ 338 h 594"/>
                <a:gd name="T8" fmla="*/ 91 w 312"/>
                <a:gd name="T9" fmla="*/ 276 h 594"/>
                <a:gd name="T10" fmla="*/ 18 w 312"/>
                <a:gd name="T11" fmla="*/ 195 h 594"/>
                <a:gd name="T12" fmla="*/ 0 w 312"/>
                <a:gd name="T13" fmla="*/ 140 h 594"/>
                <a:gd name="T14" fmla="*/ 18 w 312"/>
                <a:gd name="T15" fmla="*/ 122 h 594"/>
                <a:gd name="T16" fmla="*/ 27 w 312"/>
                <a:gd name="T17" fmla="*/ 88 h 594"/>
                <a:gd name="T18" fmla="*/ 18 w 312"/>
                <a:gd name="T19" fmla="*/ 69 h 594"/>
                <a:gd name="T20" fmla="*/ 27 w 312"/>
                <a:gd name="T21" fmla="*/ 69 h 594"/>
                <a:gd name="T22" fmla="*/ 35 w 312"/>
                <a:gd name="T23" fmla="*/ 44 h 594"/>
                <a:gd name="T24" fmla="*/ 51 w 312"/>
                <a:gd name="T25" fmla="*/ 15 h 594"/>
                <a:gd name="T26" fmla="*/ 66 w 312"/>
                <a:gd name="T27" fmla="*/ 0 h 594"/>
                <a:gd name="T28" fmla="*/ 101 w 312"/>
                <a:gd name="T29" fmla="*/ 34 h 594"/>
                <a:gd name="T30" fmla="*/ 143 w 312"/>
                <a:gd name="T31" fmla="*/ 34 h 594"/>
                <a:gd name="T32" fmla="*/ 198 w 312"/>
                <a:gd name="T33" fmla="*/ 15 h 594"/>
                <a:gd name="T34" fmla="*/ 229 w 312"/>
                <a:gd name="T35" fmla="*/ 52 h 594"/>
                <a:gd name="T36" fmla="*/ 278 w 312"/>
                <a:gd name="T37" fmla="*/ 69 h 594"/>
                <a:gd name="T38" fmla="*/ 278 w 312"/>
                <a:gd name="T39" fmla="*/ 77 h 594"/>
                <a:gd name="T40" fmla="*/ 285 w 312"/>
                <a:gd name="T41" fmla="*/ 247 h 594"/>
                <a:gd name="T42" fmla="*/ 260 w 312"/>
                <a:gd name="T43" fmla="*/ 338 h 594"/>
                <a:gd name="T44" fmla="*/ 295 w 312"/>
                <a:gd name="T45" fmla="*/ 354 h 594"/>
                <a:gd name="T46" fmla="*/ 302 w 312"/>
                <a:gd name="T47" fmla="*/ 354 h 594"/>
                <a:gd name="T48" fmla="*/ 229 w 312"/>
                <a:gd name="T49" fmla="*/ 453 h 594"/>
                <a:gd name="T50" fmla="*/ 188 w 312"/>
                <a:gd name="T51" fmla="*/ 409 h 5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2"/>
                <a:gd name="T79" fmla="*/ 0 h 594"/>
                <a:gd name="T80" fmla="*/ 312 w 312"/>
                <a:gd name="T81" fmla="*/ 594 h 5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2" h="594">
                  <a:moveTo>
                    <a:pt x="194" y="535"/>
                  </a:moveTo>
                  <a:lnTo>
                    <a:pt x="194" y="511"/>
                  </a:lnTo>
                  <a:lnTo>
                    <a:pt x="169" y="478"/>
                  </a:lnTo>
                  <a:lnTo>
                    <a:pt x="152" y="443"/>
                  </a:lnTo>
                  <a:lnTo>
                    <a:pt x="94" y="361"/>
                  </a:lnTo>
                  <a:lnTo>
                    <a:pt x="18" y="255"/>
                  </a:lnTo>
                  <a:lnTo>
                    <a:pt x="0" y="183"/>
                  </a:lnTo>
                  <a:lnTo>
                    <a:pt x="18" y="159"/>
                  </a:lnTo>
                  <a:lnTo>
                    <a:pt x="27" y="115"/>
                  </a:lnTo>
                  <a:lnTo>
                    <a:pt x="18" y="91"/>
                  </a:lnTo>
                  <a:lnTo>
                    <a:pt x="27" y="91"/>
                  </a:lnTo>
                  <a:lnTo>
                    <a:pt x="35" y="57"/>
                  </a:lnTo>
                  <a:lnTo>
                    <a:pt x="52" y="19"/>
                  </a:lnTo>
                  <a:lnTo>
                    <a:pt x="69" y="0"/>
                  </a:lnTo>
                  <a:lnTo>
                    <a:pt x="104" y="44"/>
                  </a:lnTo>
                  <a:lnTo>
                    <a:pt x="146" y="44"/>
                  </a:lnTo>
                  <a:lnTo>
                    <a:pt x="204" y="19"/>
                  </a:lnTo>
                  <a:lnTo>
                    <a:pt x="235" y="68"/>
                  </a:lnTo>
                  <a:lnTo>
                    <a:pt x="287" y="91"/>
                  </a:lnTo>
                  <a:lnTo>
                    <a:pt x="287" y="101"/>
                  </a:lnTo>
                  <a:lnTo>
                    <a:pt x="294" y="323"/>
                  </a:lnTo>
                  <a:lnTo>
                    <a:pt x="269" y="443"/>
                  </a:lnTo>
                  <a:lnTo>
                    <a:pt x="304" y="463"/>
                  </a:lnTo>
                  <a:lnTo>
                    <a:pt x="311" y="463"/>
                  </a:lnTo>
                  <a:lnTo>
                    <a:pt x="235" y="593"/>
                  </a:lnTo>
                  <a:lnTo>
                    <a:pt x="194" y="535"/>
                  </a:lnTo>
                </a:path>
              </a:pathLst>
            </a:custGeom>
            <a:solidFill>
              <a:srgbClr val="00FF99"/>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30" name="Freeform 95">
              <a:extLst>
                <a:ext uri="{FF2B5EF4-FFF2-40B4-BE49-F238E27FC236}">
                  <a16:creationId xmlns:a16="http://schemas.microsoft.com/office/drawing/2014/main" id="{58601C37-1AB1-488A-80CD-807BCAEA8CCD}"/>
                </a:ext>
              </a:extLst>
            </p:cNvPr>
            <p:cNvSpPr>
              <a:spLocks/>
            </p:cNvSpPr>
            <p:nvPr/>
          </p:nvSpPr>
          <p:spPr bwMode="auto">
            <a:xfrm>
              <a:off x="2947" y="2273"/>
              <a:ext cx="198" cy="301"/>
            </a:xfrm>
            <a:custGeom>
              <a:avLst/>
              <a:gdLst>
                <a:gd name="T0" fmla="*/ 0 w 200"/>
                <a:gd name="T1" fmla="*/ 145 h 329"/>
                <a:gd name="T2" fmla="*/ 31 w 200"/>
                <a:gd name="T3" fmla="*/ 134 h 329"/>
                <a:gd name="T4" fmla="*/ 41 w 200"/>
                <a:gd name="T5" fmla="*/ 145 h 329"/>
                <a:gd name="T6" fmla="*/ 31 w 200"/>
                <a:gd name="T7" fmla="*/ 119 h 329"/>
                <a:gd name="T8" fmla="*/ 62 w 200"/>
                <a:gd name="T9" fmla="*/ 82 h 329"/>
                <a:gd name="T10" fmla="*/ 55 w 200"/>
                <a:gd name="T11" fmla="*/ 56 h 329"/>
                <a:gd name="T12" fmla="*/ 62 w 200"/>
                <a:gd name="T13" fmla="*/ 38 h 329"/>
                <a:gd name="T14" fmla="*/ 127 w 200"/>
                <a:gd name="T15" fmla="*/ 0 h 329"/>
                <a:gd name="T16" fmla="*/ 176 w 200"/>
                <a:gd name="T17" fmla="*/ 64 h 329"/>
                <a:gd name="T18" fmla="*/ 183 w 200"/>
                <a:gd name="T19" fmla="*/ 126 h 329"/>
                <a:gd name="T20" fmla="*/ 193 w 200"/>
                <a:gd name="T21" fmla="*/ 170 h 329"/>
                <a:gd name="T22" fmla="*/ 121 w 200"/>
                <a:gd name="T23" fmla="*/ 251 h 329"/>
                <a:gd name="T24" fmla="*/ 0 w 200"/>
                <a:gd name="T25" fmla="*/ 145 h 3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0"/>
                <a:gd name="T40" fmla="*/ 0 h 329"/>
                <a:gd name="T41" fmla="*/ 200 w 200"/>
                <a:gd name="T42" fmla="*/ 329 h 3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0" h="329">
                  <a:moveTo>
                    <a:pt x="0" y="189"/>
                  </a:moveTo>
                  <a:lnTo>
                    <a:pt x="31" y="175"/>
                  </a:lnTo>
                  <a:lnTo>
                    <a:pt x="41" y="189"/>
                  </a:lnTo>
                  <a:lnTo>
                    <a:pt x="31" y="155"/>
                  </a:lnTo>
                  <a:lnTo>
                    <a:pt x="65" y="107"/>
                  </a:lnTo>
                  <a:lnTo>
                    <a:pt x="58" y="73"/>
                  </a:lnTo>
                  <a:lnTo>
                    <a:pt x="65" y="49"/>
                  </a:lnTo>
                  <a:lnTo>
                    <a:pt x="130" y="0"/>
                  </a:lnTo>
                  <a:lnTo>
                    <a:pt x="182" y="83"/>
                  </a:lnTo>
                  <a:lnTo>
                    <a:pt x="189" y="165"/>
                  </a:lnTo>
                  <a:lnTo>
                    <a:pt x="199" y="222"/>
                  </a:lnTo>
                  <a:lnTo>
                    <a:pt x="124" y="328"/>
                  </a:lnTo>
                  <a:lnTo>
                    <a:pt x="0" y="189"/>
                  </a:lnTo>
                </a:path>
              </a:pathLst>
            </a:custGeom>
            <a:solidFill>
              <a:srgbClr val="00CC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31" name="Freeform 96">
              <a:extLst>
                <a:ext uri="{FF2B5EF4-FFF2-40B4-BE49-F238E27FC236}">
                  <a16:creationId xmlns:a16="http://schemas.microsoft.com/office/drawing/2014/main" id="{96B0AE27-387D-462B-B2C4-9E9D470D88F6}"/>
                </a:ext>
              </a:extLst>
            </p:cNvPr>
            <p:cNvSpPr>
              <a:spLocks/>
            </p:cNvSpPr>
            <p:nvPr/>
          </p:nvSpPr>
          <p:spPr bwMode="auto">
            <a:xfrm>
              <a:off x="2501" y="1951"/>
              <a:ext cx="249" cy="263"/>
            </a:xfrm>
            <a:custGeom>
              <a:avLst/>
              <a:gdLst>
                <a:gd name="T0" fmla="*/ 208 w 253"/>
                <a:gd name="T1" fmla="*/ 182 h 287"/>
                <a:gd name="T2" fmla="*/ 190 w 253"/>
                <a:gd name="T3" fmla="*/ 201 h 287"/>
                <a:gd name="T4" fmla="*/ 184 w 253"/>
                <a:gd name="T5" fmla="*/ 201 h 287"/>
                <a:gd name="T6" fmla="*/ 173 w 253"/>
                <a:gd name="T7" fmla="*/ 220 h 287"/>
                <a:gd name="T8" fmla="*/ 156 w 253"/>
                <a:gd name="T9" fmla="*/ 201 h 287"/>
                <a:gd name="T10" fmla="*/ 142 w 253"/>
                <a:gd name="T11" fmla="*/ 207 h 287"/>
                <a:gd name="T12" fmla="*/ 128 w 253"/>
                <a:gd name="T13" fmla="*/ 170 h 287"/>
                <a:gd name="T14" fmla="*/ 119 w 253"/>
                <a:gd name="T15" fmla="*/ 182 h 287"/>
                <a:gd name="T16" fmla="*/ 80 w 253"/>
                <a:gd name="T17" fmla="*/ 201 h 287"/>
                <a:gd name="T18" fmla="*/ 62 w 253"/>
                <a:gd name="T19" fmla="*/ 201 h 287"/>
                <a:gd name="T20" fmla="*/ 39 w 253"/>
                <a:gd name="T21" fmla="*/ 201 h 287"/>
                <a:gd name="T22" fmla="*/ 31 w 253"/>
                <a:gd name="T23" fmla="*/ 201 h 287"/>
                <a:gd name="T24" fmla="*/ 0 w 253"/>
                <a:gd name="T25" fmla="*/ 189 h 287"/>
                <a:gd name="T26" fmla="*/ 111 w 253"/>
                <a:gd name="T27" fmla="*/ 0 h 287"/>
                <a:gd name="T28" fmla="*/ 167 w 253"/>
                <a:gd name="T29" fmla="*/ 0 h 287"/>
                <a:gd name="T30" fmla="*/ 173 w 253"/>
                <a:gd name="T31" fmla="*/ 19 h 287"/>
                <a:gd name="T32" fmla="*/ 208 w 253"/>
                <a:gd name="T33" fmla="*/ 19 h 287"/>
                <a:gd name="T34" fmla="*/ 214 w 253"/>
                <a:gd name="T35" fmla="*/ 56 h 287"/>
                <a:gd name="T36" fmla="*/ 240 w 253"/>
                <a:gd name="T37" fmla="*/ 75 h 287"/>
                <a:gd name="T38" fmla="*/ 214 w 253"/>
                <a:gd name="T39" fmla="*/ 146 h 287"/>
                <a:gd name="T40" fmla="*/ 240 w 253"/>
                <a:gd name="T41" fmla="*/ 201 h 287"/>
                <a:gd name="T42" fmla="*/ 222 w 253"/>
                <a:gd name="T43" fmla="*/ 220 h 287"/>
                <a:gd name="T44" fmla="*/ 208 w 253"/>
                <a:gd name="T45" fmla="*/ 182 h 2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287"/>
                <a:gd name="T71" fmla="*/ 253 w 253"/>
                <a:gd name="T72" fmla="*/ 287 h 2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287">
                  <a:moveTo>
                    <a:pt x="217" y="237"/>
                  </a:moveTo>
                  <a:lnTo>
                    <a:pt x="199" y="261"/>
                  </a:lnTo>
                  <a:lnTo>
                    <a:pt x="193" y="261"/>
                  </a:lnTo>
                  <a:lnTo>
                    <a:pt x="182" y="286"/>
                  </a:lnTo>
                  <a:lnTo>
                    <a:pt x="165" y="261"/>
                  </a:lnTo>
                  <a:lnTo>
                    <a:pt x="148" y="270"/>
                  </a:lnTo>
                  <a:lnTo>
                    <a:pt x="134" y="222"/>
                  </a:lnTo>
                  <a:lnTo>
                    <a:pt x="125" y="237"/>
                  </a:lnTo>
                  <a:lnTo>
                    <a:pt x="83" y="261"/>
                  </a:lnTo>
                  <a:lnTo>
                    <a:pt x="65" y="261"/>
                  </a:lnTo>
                  <a:lnTo>
                    <a:pt x="42" y="261"/>
                  </a:lnTo>
                  <a:lnTo>
                    <a:pt x="34" y="261"/>
                  </a:lnTo>
                  <a:lnTo>
                    <a:pt x="0" y="246"/>
                  </a:lnTo>
                  <a:lnTo>
                    <a:pt x="117" y="0"/>
                  </a:lnTo>
                  <a:lnTo>
                    <a:pt x="176" y="0"/>
                  </a:lnTo>
                  <a:lnTo>
                    <a:pt x="182" y="25"/>
                  </a:lnTo>
                  <a:lnTo>
                    <a:pt x="217" y="25"/>
                  </a:lnTo>
                  <a:lnTo>
                    <a:pt x="224" y="73"/>
                  </a:lnTo>
                  <a:lnTo>
                    <a:pt x="252" y="97"/>
                  </a:lnTo>
                  <a:lnTo>
                    <a:pt x="224" y="189"/>
                  </a:lnTo>
                  <a:lnTo>
                    <a:pt x="252" y="261"/>
                  </a:lnTo>
                  <a:lnTo>
                    <a:pt x="234" y="286"/>
                  </a:lnTo>
                  <a:lnTo>
                    <a:pt x="217" y="237"/>
                  </a:lnTo>
                </a:path>
              </a:pathLst>
            </a:custGeom>
            <a:solidFill>
              <a:schemeClr val="accent5">
                <a:lumMod val="40000"/>
                <a:lumOff val="6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32" name="Freeform 97">
              <a:extLst>
                <a:ext uri="{FF2B5EF4-FFF2-40B4-BE49-F238E27FC236}">
                  <a16:creationId xmlns:a16="http://schemas.microsoft.com/office/drawing/2014/main" id="{1C74DC27-9C6F-4757-AD38-4FB1390100FF}"/>
                </a:ext>
              </a:extLst>
            </p:cNvPr>
            <p:cNvSpPr>
              <a:spLocks/>
            </p:cNvSpPr>
            <p:nvPr/>
          </p:nvSpPr>
          <p:spPr bwMode="auto">
            <a:xfrm>
              <a:off x="2523" y="1209"/>
              <a:ext cx="240" cy="210"/>
            </a:xfrm>
            <a:custGeom>
              <a:avLst/>
              <a:gdLst>
                <a:gd name="T0" fmla="*/ 235 w 242"/>
                <a:gd name="T1" fmla="*/ 0 h 230"/>
                <a:gd name="T2" fmla="*/ 228 w 242"/>
                <a:gd name="T3" fmla="*/ 174 h 230"/>
                <a:gd name="T4" fmla="*/ 0 w 242"/>
                <a:gd name="T5" fmla="*/ 168 h 230"/>
                <a:gd name="T6" fmla="*/ 10 w 242"/>
                <a:gd name="T7" fmla="*/ 0 h 230"/>
                <a:gd name="T8" fmla="*/ 235 w 242"/>
                <a:gd name="T9" fmla="*/ 0 h 230"/>
                <a:gd name="T10" fmla="*/ 0 60000 65536"/>
                <a:gd name="T11" fmla="*/ 0 60000 65536"/>
                <a:gd name="T12" fmla="*/ 0 60000 65536"/>
                <a:gd name="T13" fmla="*/ 0 60000 65536"/>
                <a:gd name="T14" fmla="*/ 0 60000 65536"/>
                <a:gd name="T15" fmla="*/ 0 w 242"/>
                <a:gd name="T16" fmla="*/ 0 h 230"/>
                <a:gd name="T17" fmla="*/ 242 w 242"/>
                <a:gd name="T18" fmla="*/ 230 h 230"/>
              </a:gdLst>
              <a:ahLst/>
              <a:cxnLst>
                <a:cxn ang="T10">
                  <a:pos x="T0" y="T1"/>
                </a:cxn>
                <a:cxn ang="T11">
                  <a:pos x="T2" y="T3"/>
                </a:cxn>
                <a:cxn ang="T12">
                  <a:pos x="T4" y="T5"/>
                </a:cxn>
                <a:cxn ang="T13">
                  <a:pos x="T6" y="T7"/>
                </a:cxn>
                <a:cxn ang="T14">
                  <a:pos x="T8" y="T9"/>
                </a:cxn>
              </a:cxnLst>
              <a:rect l="T15" t="T16" r="T17" b="T18"/>
              <a:pathLst>
                <a:path w="242" h="230">
                  <a:moveTo>
                    <a:pt x="241" y="0"/>
                  </a:moveTo>
                  <a:lnTo>
                    <a:pt x="234" y="229"/>
                  </a:lnTo>
                  <a:lnTo>
                    <a:pt x="0" y="220"/>
                  </a:lnTo>
                  <a:lnTo>
                    <a:pt x="10" y="0"/>
                  </a:lnTo>
                  <a:lnTo>
                    <a:pt x="241" y="0"/>
                  </a:lnTo>
                </a:path>
              </a:pathLst>
            </a:custGeom>
            <a:solidFill>
              <a:srgbClr val="FFCCFF"/>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33" name="Freeform 98">
              <a:extLst>
                <a:ext uri="{FF2B5EF4-FFF2-40B4-BE49-F238E27FC236}">
                  <a16:creationId xmlns:a16="http://schemas.microsoft.com/office/drawing/2014/main" id="{021BB14F-91F9-4127-B22C-899214332BB9}"/>
                </a:ext>
              </a:extLst>
            </p:cNvPr>
            <p:cNvSpPr>
              <a:spLocks/>
            </p:cNvSpPr>
            <p:nvPr/>
          </p:nvSpPr>
          <p:spPr bwMode="auto">
            <a:xfrm>
              <a:off x="2233" y="1195"/>
              <a:ext cx="300" cy="237"/>
            </a:xfrm>
            <a:custGeom>
              <a:avLst/>
              <a:gdLst>
                <a:gd name="T0" fmla="*/ 293 w 303"/>
                <a:gd name="T1" fmla="*/ 13 h 260"/>
                <a:gd name="T2" fmla="*/ 283 w 303"/>
                <a:gd name="T3" fmla="*/ 178 h 260"/>
                <a:gd name="T4" fmla="*/ 283 w 303"/>
                <a:gd name="T5" fmla="*/ 185 h 260"/>
                <a:gd name="T6" fmla="*/ 276 w 303"/>
                <a:gd name="T7" fmla="*/ 185 h 260"/>
                <a:gd name="T8" fmla="*/ 245 w 303"/>
                <a:gd name="T9" fmla="*/ 185 h 260"/>
                <a:gd name="T10" fmla="*/ 239 w 303"/>
                <a:gd name="T11" fmla="*/ 167 h 260"/>
                <a:gd name="T12" fmla="*/ 210 w 303"/>
                <a:gd name="T13" fmla="*/ 167 h 260"/>
                <a:gd name="T14" fmla="*/ 193 w 303"/>
                <a:gd name="T15" fmla="*/ 167 h 260"/>
                <a:gd name="T16" fmla="*/ 179 w 303"/>
                <a:gd name="T17" fmla="*/ 185 h 260"/>
                <a:gd name="T18" fmla="*/ 162 w 303"/>
                <a:gd name="T19" fmla="*/ 178 h 260"/>
                <a:gd name="T20" fmla="*/ 131 w 303"/>
                <a:gd name="T21" fmla="*/ 178 h 260"/>
                <a:gd name="T22" fmla="*/ 131 w 303"/>
                <a:gd name="T23" fmla="*/ 167 h 260"/>
                <a:gd name="T24" fmla="*/ 124 w 303"/>
                <a:gd name="T25" fmla="*/ 178 h 260"/>
                <a:gd name="T26" fmla="*/ 114 w 303"/>
                <a:gd name="T27" fmla="*/ 167 h 260"/>
                <a:gd name="T28" fmla="*/ 97 w 303"/>
                <a:gd name="T29" fmla="*/ 185 h 260"/>
                <a:gd name="T30" fmla="*/ 89 w 303"/>
                <a:gd name="T31" fmla="*/ 185 h 260"/>
                <a:gd name="T32" fmla="*/ 55 w 303"/>
                <a:gd name="T33" fmla="*/ 196 h 260"/>
                <a:gd name="T34" fmla="*/ 66 w 303"/>
                <a:gd name="T35" fmla="*/ 142 h 260"/>
                <a:gd name="T36" fmla="*/ 10 w 303"/>
                <a:gd name="T37" fmla="*/ 98 h 260"/>
                <a:gd name="T38" fmla="*/ 0 w 303"/>
                <a:gd name="T39" fmla="*/ 63 h 260"/>
                <a:gd name="T40" fmla="*/ 41 w 303"/>
                <a:gd name="T41" fmla="*/ 0 h 260"/>
                <a:gd name="T42" fmla="*/ 293 w 303"/>
                <a:gd name="T43" fmla="*/ 13 h 2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3"/>
                <a:gd name="T67" fmla="*/ 0 h 260"/>
                <a:gd name="T68" fmla="*/ 303 w 303"/>
                <a:gd name="T69" fmla="*/ 260 h 2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3" h="260">
                  <a:moveTo>
                    <a:pt x="302" y="16"/>
                  </a:moveTo>
                  <a:lnTo>
                    <a:pt x="292" y="235"/>
                  </a:lnTo>
                  <a:lnTo>
                    <a:pt x="292" y="245"/>
                  </a:lnTo>
                  <a:lnTo>
                    <a:pt x="285" y="245"/>
                  </a:lnTo>
                  <a:lnTo>
                    <a:pt x="251" y="245"/>
                  </a:lnTo>
                  <a:lnTo>
                    <a:pt x="245" y="221"/>
                  </a:lnTo>
                  <a:lnTo>
                    <a:pt x="216" y="221"/>
                  </a:lnTo>
                  <a:lnTo>
                    <a:pt x="199" y="221"/>
                  </a:lnTo>
                  <a:lnTo>
                    <a:pt x="185" y="245"/>
                  </a:lnTo>
                  <a:lnTo>
                    <a:pt x="168" y="235"/>
                  </a:lnTo>
                  <a:lnTo>
                    <a:pt x="134" y="235"/>
                  </a:lnTo>
                  <a:lnTo>
                    <a:pt x="134" y="221"/>
                  </a:lnTo>
                  <a:lnTo>
                    <a:pt x="127" y="235"/>
                  </a:lnTo>
                  <a:lnTo>
                    <a:pt x="117" y="221"/>
                  </a:lnTo>
                  <a:lnTo>
                    <a:pt x="100" y="245"/>
                  </a:lnTo>
                  <a:lnTo>
                    <a:pt x="92" y="245"/>
                  </a:lnTo>
                  <a:lnTo>
                    <a:pt x="58" y="259"/>
                  </a:lnTo>
                  <a:lnTo>
                    <a:pt x="69" y="188"/>
                  </a:lnTo>
                  <a:lnTo>
                    <a:pt x="10" y="130"/>
                  </a:lnTo>
                  <a:lnTo>
                    <a:pt x="0" y="83"/>
                  </a:lnTo>
                  <a:lnTo>
                    <a:pt x="41" y="0"/>
                  </a:lnTo>
                  <a:lnTo>
                    <a:pt x="302" y="16"/>
                  </a:lnTo>
                </a:path>
              </a:pathLst>
            </a:custGeom>
            <a:solidFill>
              <a:srgbClr val="FFCCFF"/>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34" name="Freeform 99">
              <a:extLst>
                <a:ext uri="{FF2B5EF4-FFF2-40B4-BE49-F238E27FC236}">
                  <a16:creationId xmlns:a16="http://schemas.microsoft.com/office/drawing/2014/main" id="{0557568A-CA62-4449-8163-703AE7148322}"/>
                </a:ext>
              </a:extLst>
            </p:cNvPr>
            <p:cNvSpPr>
              <a:spLocks/>
            </p:cNvSpPr>
            <p:nvPr/>
          </p:nvSpPr>
          <p:spPr bwMode="auto">
            <a:xfrm>
              <a:off x="598" y="1815"/>
              <a:ext cx="438" cy="302"/>
            </a:xfrm>
            <a:custGeom>
              <a:avLst/>
              <a:gdLst>
                <a:gd name="T0" fmla="*/ 13 w 443"/>
                <a:gd name="T1" fmla="*/ 134 h 330"/>
                <a:gd name="T2" fmla="*/ 30 w 443"/>
                <a:gd name="T3" fmla="*/ 107 h 330"/>
                <a:gd name="T4" fmla="*/ 62 w 443"/>
                <a:gd name="T5" fmla="*/ 101 h 330"/>
                <a:gd name="T6" fmla="*/ 96 w 443"/>
                <a:gd name="T7" fmla="*/ 82 h 330"/>
                <a:gd name="T8" fmla="*/ 160 w 443"/>
                <a:gd name="T9" fmla="*/ 82 h 330"/>
                <a:gd name="T10" fmla="*/ 184 w 443"/>
                <a:gd name="T11" fmla="*/ 70 h 330"/>
                <a:gd name="T12" fmla="*/ 194 w 443"/>
                <a:gd name="T13" fmla="*/ 82 h 330"/>
                <a:gd name="T14" fmla="*/ 239 w 443"/>
                <a:gd name="T15" fmla="*/ 82 h 330"/>
                <a:gd name="T16" fmla="*/ 274 w 443"/>
                <a:gd name="T17" fmla="*/ 45 h 330"/>
                <a:gd name="T18" fmla="*/ 298 w 443"/>
                <a:gd name="T19" fmla="*/ 45 h 330"/>
                <a:gd name="T20" fmla="*/ 319 w 443"/>
                <a:gd name="T21" fmla="*/ 19 h 330"/>
                <a:gd name="T22" fmla="*/ 354 w 443"/>
                <a:gd name="T23" fmla="*/ 26 h 330"/>
                <a:gd name="T24" fmla="*/ 371 w 443"/>
                <a:gd name="T25" fmla="*/ 0 h 330"/>
                <a:gd name="T26" fmla="*/ 393 w 443"/>
                <a:gd name="T27" fmla="*/ 0 h 330"/>
                <a:gd name="T28" fmla="*/ 410 w 443"/>
                <a:gd name="T29" fmla="*/ 8 h 330"/>
                <a:gd name="T30" fmla="*/ 402 w 443"/>
                <a:gd name="T31" fmla="*/ 26 h 330"/>
                <a:gd name="T32" fmla="*/ 420 w 443"/>
                <a:gd name="T33" fmla="*/ 38 h 330"/>
                <a:gd name="T34" fmla="*/ 410 w 443"/>
                <a:gd name="T35" fmla="*/ 64 h 330"/>
                <a:gd name="T36" fmla="*/ 427 w 443"/>
                <a:gd name="T37" fmla="*/ 82 h 330"/>
                <a:gd name="T38" fmla="*/ 410 w 443"/>
                <a:gd name="T39" fmla="*/ 107 h 330"/>
                <a:gd name="T40" fmla="*/ 387 w 443"/>
                <a:gd name="T41" fmla="*/ 101 h 330"/>
                <a:gd name="T42" fmla="*/ 336 w 443"/>
                <a:gd name="T43" fmla="*/ 134 h 330"/>
                <a:gd name="T44" fmla="*/ 319 w 443"/>
                <a:gd name="T45" fmla="*/ 134 h 330"/>
                <a:gd name="T46" fmla="*/ 313 w 443"/>
                <a:gd name="T47" fmla="*/ 170 h 330"/>
                <a:gd name="T48" fmla="*/ 330 w 443"/>
                <a:gd name="T49" fmla="*/ 189 h 330"/>
                <a:gd name="T50" fmla="*/ 319 w 443"/>
                <a:gd name="T51" fmla="*/ 214 h 330"/>
                <a:gd name="T52" fmla="*/ 274 w 443"/>
                <a:gd name="T53" fmla="*/ 226 h 330"/>
                <a:gd name="T54" fmla="*/ 257 w 443"/>
                <a:gd name="T55" fmla="*/ 240 h 330"/>
                <a:gd name="T56" fmla="*/ 249 w 443"/>
                <a:gd name="T57" fmla="*/ 232 h 330"/>
                <a:gd name="T58" fmla="*/ 143 w 443"/>
                <a:gd name="T59" fmla="*/ 252 h 330"/>
                <a:gd name="T60" fmla="*/ 135 w 443"/>
                <a:gd name="T61" fmla="*/ 226 h 330"/>
                <a:gd name="T62" fmla="*/ 177 w 443"/>
                <a:gd name="T63" fmla="*/ 208 h 330"/>
                <a:gd name="T64" fmla="*/ 194 w 443"/>
                <a:gd name="T65" fmla="*/ 189 h 330"/>
                <a:gd name="T66" fmla="*/ 194 w 443"/>
                <a:gd name="T67" fmla="*/ 152 h 330"/>
                <a:gd name="T68" fmla="*/ 177 w 443"/>
                <a:gd name="T69" fmla="*/ 163 h 330"/>
                <a:gd name="T70" fmla="*/ 160 w 443"/>
                <a:gd name="T71" fmla="*/ 152 h 330"/>
                <a:gd name="T72" fmla="*/ 160 w 443"/>
                <a:gd name="T73" fmla="*/ 163 h 330"/>
                <a:gd name="T74" fmla="*/ 79 w 443"/>
                <a:gd name="T75" fmla="*/ 145 h 330"/>
                <a:gd name="T76" fmla="*/ 79 w 443"/>
                <a:gd name="T77" fmla="*/ 152 h 330"/>
                <a:gd name="T78" fmla="*/ 45 w 443"/>
                <a:gd name="T79" fmla="*/ 152 h 330"/>
                <a:gd name="T80" fmla="*/ 13 w 443"/>
                <a:gd name="T81" fmla="*/ 134 h 330"/>
                <a:gd name="T82" fmla="*/ 7 w 443"/>
                <a:gd name="T83" fmla="*/ 152 h 330"/>
                <a:gd name="T84" fmla="*/ 0 w 443"/>
                <a:gd name="T85" fmla="*/ 134 h 330"/>
                <a:gd name="T86" fmla="*/ 13 w 443"/>
                <a:gd name="T87" fmla="*/ 134 h 3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3"/>
                <a:gd name="T133" fmla="*/ 0 h 330"/>
                <a:gd name="T134" fmla="*/ 443 w 443"/>
                <a:gd name="T135" fmla="*/ 330 h 3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3" h="330">
                  <a:moveTo>
                    <a:pt x="13" y="174"/>
                  </a:moveTo>
                  <a:lnTo>
                    <a:pt x="30" y="140"/>
                  </a:lnTo>
                  <a:lnTo>
                    <a:pt x="65" y="131"/>
                  </a:lnTo>
                  <a:lnTo>
                    <a:pt x="99" y="107"/>
                  </a:lnTo>
                  <a:lnTo>
                    <a:pt x="166" y="107"/>
                  </a:lnTo>
                  <a:lnTo>
                    <a:pt x="190" y="92"/>
                  </a:lnTo>
                  <a:lnTo>
                    <a:pt x="200" y="107"/>
                  </a:lnTo>
                  <a:lnTo>
                    <a:pt x="248" y="107"/>
                  </a:lnTo>
                  <a:lnTo>
                    <a:pt x="283" y="58"/>
                  </a:lnTo>
                  <a:lnTo>
                    <a:pt x="307" y="58"/>
                  </a:lnTo>
                  <a:lnTo>
                    <a:pt x="331" y="25"/>
                  </a:lnTo>
                  <a:lnTo>
                    <a:pt x="366" y="34"/>
                  </a:lnTo>
                  <a:lnTo>
                    <a:pt x="383" y="0"/>
                  </a:lnTo>
                  <a:lnTo>
                    <a:pt x="407" y="0"/>
                  </a:lnTo>
                  <a:lnTo>
                    <a:pt x="425" y="11"/>
                  </a:lnTo>
                  <a:lnTo>
                    <a:pt x="417" y="34"/>
                  </a:lnTo>
                  <a:lnTo>
                    <a:pt x="435" y="49"/>
                  </a:lnTo>
                  <a:lnTo>
                    <a:pt x="425" y="83"/>
                  </a:lnTo>
                  <a:lnTo>
                    <a:pt x="442" y="107"/>
                  </a:lnTo>
                  <a:lnTo>
                    <a:pt x="425" y="140"/>
                  </a:lnTo>
                  <a:lnTo>
                    <a:pt x="400" y="131"/>
                  </a:lnTo>
                  <a:lnTo>
                    <a:pt x="348" y="174"/>
                  </a:lnTo>
                  <a:lnTo>
                    <a:pt x="331" y="174"/>
                  </a:lnTo>
                  <a:lnTo>
                    <a:pt x="325" y="222"/>
                  </a:lnTo>
                  <a:lnTo>
                    <a:pt x="342" y="246"/>
                  </a:lnTo>
                  <a:lnTo>
                    <a:pt x="331" y="280"/>
                  </a:lnTo>
                  <a:lnTo>
                    <a:pt x="283" y="295"/>
                  </a:lnTo>
                  <a:lnTo>
                    <a:pt x="266" y="313"/>
                  </a:lnTo>
                  <a:lnTo>
                    <a:pt x="258" y="304"/>
                  </a:lnTo>
                  <a:lnTo>
                    <a:pt x="149" y="329"/>
                  </a:lnTo>
                  <a:lnTo>
                    <a:pt x="141" y="295"/>
                  </a:lnTo>
                  <a:lnTo>
                    <a:pt x="183" y="271"/>
                  </a:lnTo>
                  <a:lnTo>
                    <a:pt x="200" y="246"/>
                  </a:lnTo>
                  <a:lnTo>
                    <a:pt x="200" y="198"/>
                  </a:lnTo>
                  <a:lnTo>
                    <a:pt x="183" y="213"/>
                  </a:lnTo>
                  <a:lnTo>
                    <a:pt x="166" y="198"/>
                  </a:lnTo>
                  <a:lnTo>
                    <a:pt x="166" y="213"/>
                  </a:lnTo>
                  <a:lnTo>
                    <a:pt x="82" y="189"/>
                  </a:lnTo>
                  <a:lnTo>
                    <a:pt x="82" y="198"/>
                  </a:lnTo>
                  <a:lnTo>
                    <a:pt x="48" y="198"/>
                  </a:lnTo>
                  <a:lnTo>
                    <a:pt x="13" y="174"/>
                  </a:lnTo>
                  <a:lnTo>
                    <a:pt x="7" y="198"/>
                  </a:lnTo>
                  <a:lnTo>
                    <a:pt x="0" y="174"/>
                  </a:lnTo>
                  <a:lnTo>
                    <a:pt x="13" y="174"/>
                  </a:lnTo>
                </a:path>
              </a:pathLst>
            </a:custGeom>
            <a:solidFill>
              <a:schemeClr val="accent4">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35" name="Freeform 100">
              <a:extLst>
                <a:ext uri="{FF2B5EF4-FFF2-40B4-BE49-F238E27FC236}">
                  <a16:creationId xmlns:a16="http://schemas.microsoft.com/office/drawing/2014/main" id="{B2557801-4729-469C-B5FF-6C9AAAE8F4A0}"/>
                </a:ext>
              </a:extLst>
            </p:cNvPr>
            <p:cNvSpPr>
              <a:spLocks/>
            </p:cNvSpPr>
            <p:nvPr/>
          </p:nvSpPr>
          <p:spPr bwMode="auto">
            <a:xfrm>
              <a:off x="1093" y="2011"/>
              <a:ext cx="264" cy="286"/>
            </a:xfrm>
            <a:custGeom>
              <a:avLst/>
              <a:gdLst>
                <a:gd name="T0" fmla="*/ 211 w 266"/>
                <a:gd name="T1" fmla="*/ 183 h 313"/>
                <a:gd name="T2" fmla="*/ 196 w 266"/>
                <a:gd name="T3" fmla="*/ 175 h 313"/>
                <a:gd name="T4" fmla="*/ 196 w 266"/>
                <a:gd name="T5" fmla="*/ 194 h 313"/>
                <a:gd name="T6" fmla="*/ 180 w 266"/>
                <a:gd name="T7" fmla="*/ 194 h 313"/>
                <a:gd name="T8" fmla="*/ 162 w 266"/>
                <a:gd name="T9" fmla="*/ 212 h 313"/>
                <a:gd name="T10" fmla="*/ 149 w 266"/>
                <a:gd name="T11" fmla="*/ 212 h 313"/>
                <a:gd name="T12" fmla="*/ 149 w 266"/>
                <a:gd name="T13" fmla="*/ 200 h 313"/>
                <a:gd name="T14" fmla="*/ 25 w 266"/>
                <a:gd name="T15" fmla="*/ 238 h 313"/>
                <a:gd name="T16" fmla="*/ 0 w 266"/>
                <a:gd name="T17" fmla="*/ 218 h 313"/>
                <a:gd name="T18" fmla="*/ 41 w 266"/>
                <a:gd name="T19" fmla="*/ 169 h 313"/>
                <a:gd name="T20" fmla="*/ 35 w 266"/>
                <a:gd name="T21" fmla="*/ 156 h 313"/>
                <a:gd name="T22" fmla="*/ 65 w 266"/>
                <a:gd name="T23" fmla="*/ 113 h 313"/>
                <a:gd name="T24" fmla="*/ 65 w 266"/>
                <a:gd name="T25" fmla="*/ 76 h 313"/>
                <a:gd name="T26" fmla="*/ 97 w 266"/>
                <a:gd name="T27" fmla="*/ 63 h 313"/>
                <a:gd name="T28" fmla="*/ 114 w 266"/>
                <a:gd name="T29" fmla="*/ 63 h 313"/>
                <a:gd name="T30" fmla="*/ 162 w 266"/>
                <a:gd name="T31" fmla="*/ 0 h 313"/>
                <a:gd name="T32" fmla="*/ 228 w 266"/>
                <a:gd name="T33" fmla="*/ 69 h 313"/>
                <a:gd name="T34" fmla="*/ 259 w 266"/>
                <a:gd name="T35" fmla="*/ 169 h 313"/>
                <a:gd name="T36" fmla="*/ 211 w 266"/>
                <a:gd name="T37" fmla="*/ 183 h 3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6"/>
                <a:gd name="T58" fmla="*/ 0 h 313"/>
                <a:gd name="T59" fmla="*/ 266 w 266"/>
                <a:gd name="T60" fmla="*/ 313 h 3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6" h="313">
                  <a:moveTo>
                    <a:pt x="217" y="240"/>
                  </a:moveTo>
                  <a:lnTo>
                    <a:pt x="200" y="230"/>
                  </a:lnTo>
                  <a:lnTo>
                    <a:pt x="200" y="254"/>
                  </a:lnTo>
                  <a:lnTo>
                    <a:pt x="183" y="254"/>
                  </a:lnTo>
                  <a:lnTo>
                    <a:pt x="165" y="278"/>
                  </a:lnTo>
                  <a:lnTo>
                    <a:pt x="152" y="278"/>
                  </a:lnTo>
                  <a:lnTo>
                    <a:pt x="152" y="263"/>
                  </a:lnTo>
                  <a:lnTo>
                    <a:pt x="25" y="312"/>
                  </a:lnTo>
                  <a:lnTo>
                    <a:pt x="0" y="287"/>
                  </a:lnTo>
                  <a:lnTo>
                    <a:pt x="41" y="221"/>
                  </a:lnTo>
                  <a:lnTo>
                    <a:pt x="35" y="205"/>
                  </a:lnTo>
                  <a:lnTo>
                    <a:pt x="65" y="149"/>
                  </a:lnTo>
                  <a:lnTo>
                    <a:pt x="65" y="100"/>
                  </a:lnTo>
                  <a:lnTo>
                    <a:pt x="100" y="82"/>
                  </a:lnTo>
                  <a:lnTo>
                    <a:pt x="117" y="82"/>
                  </a:lnTo>
                  <a:lnTo>
                    <a:pt x="165" y="0"/>
                  </a:lnTo>
                  <a:lnTo>
                    <a:pt x="234" y="91"/>
                  </a:lnTo>
                  <a:lnTo>
                    <a:pt x="265" y="221"/>
                  </a:lnTo>
                  <a:lnTo>
                    <a:pt x="217" y="240"/>
                  </a:lnTo>
                </a:path>
              </a:pathLst>
            </a:custGeom>
            <a:solidFill>
              <a:schemeClr val="accent6">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36" name="Freeform 101">
              <a:extLst>
                <a:ext uri="{FF2B5EF4-FFF2-40B4-BE49-F238E27FC236}">
                  <a16:creationId xmlns:a16="http://schemas.microsoft.com/office/drawing/2014/main" id="{F67B39FA-EF72-4CB8-92B4-9BEDA248C69E}"/>
                </a:ext>
              </a:extLst>
            </p:cNvPr>
            <p:cNvSpPr>
              <a:spLocks/>
            </p:cNvSpPr>
            <p:nvPr/>
          </p:nvSpPr>
          <p:spPr bwMode="auto">
            <a:xfrm>
              <a:off x="4756" y="1591"/>
              <a:ext cx="226" cy="301"/>
            </a:xfrm>
            <a:custGeom>
              <a:avLst/>
              <a:gdLst>
                <a:gd name="T0" fmla="*/ 27 w 228"/>
                <a:gd name="T1" fmla="*/ 44 h 329"/>
                <a:gd name="T2" fmla="*/ 41 w 228"/>
                <a:gd name="T3" fmla="*/ 44 h 329"/>
                <a:gd name="T4" fmla="*/ 57 w 228"/>
                <a:gd name="T5" fmla="*/ 52 h 329"/>
                <a:gd name="T6" fmla="*/ 85 w 228"/>
                <a:gd name="T7" fmla="*/ 52 h 329"/>
                <a:gd name="T8" fmla="*/ 85 w 228"/>
                <a:gd name="T9" fmla="*/ 74 h 329"/>
                <a:gd name="T10" fmla="*/ 92 w 228"/>
                <a:gd name="T11" fmla="*/ 65 h 329"/>
                <a:gd name="T12" fmla="*/ 57 w 228"/>
                <a:gd name="T13" fmla="*/ 44 h 329"/>
                <a:gd name="T14" fmla="*/ 75 w 228"/>
                <a:gd name="T15" fmla="*/ 22 h 329"/>
                <a:gd name="T16" fmla="*/ 144 w 228"/>
                <a:gd name="T17" fmla="*/ 0 h 329"/>
                <a:gd name="T18" fmla="*/ 191 w 228"/>
                <a:gd name="T19" fmla="*/ 0 h 329"/>
                <a:gd name="T20" fmla="*/ 225 w 228"/>
                <a:gd name="T21" fmla="*/ 8 h 329"/>
                <a:gd name="T22" fmla="*/ 215 w 228"/>
                <a:gd name="T23" fmla="*/ 30 h 329"/>
                <a:gd name="T24" fmla="*/ 201 w 228"/>
                <a:gd name="T25" fmla="*/ 22 h 329"/>
                <a:gd name="T26" fmla="*/ 191 w 228"/>
                <a:gd name="T27" fmla="*/ 44 h 329"/>
                <a:gd name="T28" fmla="*/ 173 w 228"/>
                <a:gd name="T29" fmla="*/ 22 h 329"/>
                <a:gd name="T30" fmla="*/ 157 w 228"/>
                <a:gd name="T31" fmla="*/ 30 h 329"/>
                <a:gd name="T32" fmla="*/ 191 w 228"/>
                <a:gd name="T33" fmla="*/ 65 h 329"/>
                <a:gd name="T34" fmla="*/ 208 w 228"/>
                <a:gd name="T35" fmla="*/ 44 h 329"/>
                <a:gd name="T36" fmla="*/ 225 w 228"/>
                <a:gd name="T37" fmla="*/ 44 h 329"/>
                <a:gd name="T38" fmla="*/ 208 w 228"/>
                <a:gd name="T39" fmla="*/ 83 h 329"/>
                <a:gd name="T40" fmla="*/ 173 w 228"/>
                <a:gd name="T41" fmla="*/ 83 h 329"/>
                <a:gd name="T42" fmla="*/ 173 w 228"/>
                <a:gd name="T43" fmla="*/ 74 h 329"/>
                <a:gd name="T44" fmla="*/ 173 w 228"/>
                <a:gd name="T45" fmla="*/ 97 h 329"/>
                <a:gd name="T46" fmla="*/ 201 w 228"/>
                <a:gd name="T47" fmla="*/ 105 h 329"/>
                <a:gd name="T48" fmla="*/ 201 w 228"/>
                <a:gd name="T49" fmla="*/ 172 h 329"/>
                <a:gd name="T50" fmla="*/ 191 w 228"/>
                <a:gd name="T51" fmla="*/ 150 h 329"/>
                <a:gd name="T52" fmla="*/ 184 w 228"/>
                <a:gd name="T53" fmla="*/ 158 h 329"/>
                <a:gd name="T54" fmla="*/ 173 w 228"/>
                <a:gd name="T55" fmla="*/ 140 h 329"/>
                <a:gd name="T56" fmla="*/ 157 w 228"/>
                <a:gd name="T57" fmla="*/ 150 h 329"/>
                <a:gd name="T58" fmla="*/ 184 w 228"/>
                <a:gd name="T59" fmla="*/ 172 h 329"/>
                <a:gd name="T60" fmla="*/ 191 w 228"/>
                <a:gd name="T61" fmla="*/ 172 h 329"/>
                <a:gd name="T62" fmla="*/ 201 w 228"/>
                <a:gd name="T63" fmla="*/ 172 h 329"/>
                <a:gd name="T64" fmla="*/ 191 w 228"/>
                <a:gd name="T65" fmla="*/ 215 h 329"/>
                <a:gd name="T66" fmla="*/ 208 w 228"/>
                <a:gd name="T67" fmla="*/ 215 h 329"/>
                <a:gd name="T68" fmla="*/ 201 w 228"/>
                <a:gd name="T69" fmla="*/ 247 h 329"/>
                <a:gd name="T70" fmla="*/ 173 w 228"/>
                <a:gd name="T71" fmla="*/ 233 h 329"/>
                <a:gd name="T72" fmla="*/ 144 w 228"/>
                <a:gd name="T73" fmla="*/ 215 h 329"/>
                <a:gd name="T74" fmla="*/ 126 w 228"/>
                <a:gd name="T75" fmla="*/ 224 h 329"/>
                <a:gd name="T76" fmla="*/ 109 w 228"/>
                <a:gd name="T77" fmla="*/ 300 h 329"/>
                <a:gd name="T78" fmla="*/ 57 w 228"/>
                <a:gd name="T79" fmla="*/ 285 h 329"/>
                <a:gd name="T80" fmla="*/ 75 w 228"/>
                <a:gd name="T81" fmla="*/ 224 h 329"/>
                <a:gd name="T82" fmla="*/ 0 w 228"/>
                <a:gd name="T83" fmla="*/ 224 h 329"/>
                <a:gd name="T84" fmla="*/ 0 w 228"/>
                <a:gd name="T85" fmla="*/ 158 h 329"/>
                <a:gd name="T86" fmla="*/ 27 w 228"/>
                <a:gd name="T87" fmla="*/ 105 h 329"/>
                <a:gd name="T88" fmla="*/ 17 w 228"/>
                <a:gd name="T89" fmla="*/ 65 h 329"/>
                <a:gd name="T90" fmla="*/ 27 w 228"/>
                <a:gd name="T91" fmla="*/ 44 h 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8"/>
                <a:gd name="T139" fmla="*/ 0 h 329"/>
                <a:gd name="T140" fmla="*/ 228 w 228"/>
                <a:gd name="T141" fmla="*/ 329 h 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8" h="329">
                  <a:moveTo>
                    <a:pt x="27" y="48"/>
                  </a:moveTo>
                  <a:lnTo>
                    <a:pt x="41" y="48"/>
                  </a:lnTo>
                  <a:lnTo>
                    <a:pt x="58" y="57"/>
                  </a:lnTo>
                  <a:lnTo>
                    <a:pt x="86" y="57"/>
                  </a:lnTo>
                  <a:lnTo>
                    <a:pt x="86" y="81"/>
                  </a:lnTo>
                  <a:lnTo>
                    <a:pt x="93" y="71"/>
                  </a:lnTo>
                  <a:lnTo>
                    <a:pt x="58" y="48"/>
                  </a:lnTo>
                  <a:lnTo>
                    <a:pt x="76" y="24"/>
                  </a:lnTo>
                  <a:lnTo>
                    <a:pt x="145" y="0"/>
                  </a:lnTo>
                  <a:lnTo>
                    <a:pt x="193" y="0"/>
                  </a:lnTo>
                  <a:lnTo>
                    <a:pt x="227" y="9"/>
                  </a:lnTo>
                  <a:lnTo>
                    <a:pt x="217" y="33"/>
                  </a:lnTo>
                  <a:lnTo>
                    <a:pt x="203" y="24"/>
                  </a:lnTo>
                  <a:lnTo>
                    <a:pt x="193" y="48"/>
                  </a:lnTo>
                  <a:lnTo>
                    <a:pt x="175" y="24"/>
                  </a:lnTo>
                  <a:lnTo>
                    <a:pt x="158" y="33"/>
                  </a:lnTo>
                  <a:lnTo>
                    <a:pt x="193" y="71"/>
                  </a:lnTo>
                  <a:lnTo>
                    <a:pt x="210" y="48"/>
                  </a:lnTo>
                  <a:lnTo>
                    <a:pt x="227" y="48"/>
                  </a:lnTo>
                  <a:lnTo>
                    <a:pt x="210" y="91"/>
                  </a:lnTo>
                  <a:lnTo>
                    <a:pt x="175" y="91"/>
                  </a:lnTo>
                  <a:lnTo>
                    <a:pt x="175" y="81"/>
                  </a:lnTo>
                  <a:lnTo>
                    <a:pt x="175" y="106"/>
                  </a:lnTo>
                  <a:lnTo>
                    <a:pt x="203" y="115"/>
                  </a:lnTo>
                  <a:lnTo>
                    <a:pt x="203" y="188"/>
                  </a:lnTo>
                  <a:lnTo>
                    <a:pt x="193" y="164"/>
                  </a:lnTo>
                  <a:lnTo>
                    <a:pt x="186" y="173"/>
                  </a:lnTo>
                  <a:lnTo>
                    <a:pt x="175" y="153"/>
                  </a:lnTo>
                  <a:lnTo>
                    <a:pt x="158" y="164"/>
                  </a:lnTo>
                  <a:lnTo>
                    <a:pt x="186" y="188"/>
                  </a:lnTo>
                  <a:lnTo>
                    <a:pt x="193" y="188"/>
                  </a:lnTo>
                  <a:lnTo>
                    <a:pt x="203" y="188"/>
                  </a:lnTo>
                  <a:lnTo>
                    <a:pt x="193" y="235"/>
                  </a:lnTo>
                  <a:lnTo>
                    <a:pt x="210" y="235"/>
                  </a:lnTo>
                  <a:lnTo>
                    <a:pt x="203" y="270"/>
                  </a:lnTo>
                  <a:lnTo>
                    <a:pt x="175" y="255"/>
                  </a:lnTo>
                  <a:lnTo>
                    <a:pt x="145" y="235"/>
                  </a:lnTo>
                  <a:lnTo>
                    <a:pt x="127" y="245"/>
                  </a:lnTo>
                  <a:lnTo>
                    <a:pt x="110" y="328"/>
                  </a:lnTo>
                  <a:lnTo>
                    <a:pt x="58" y="312"/>
                  </a:lnTo>
                  <a:lnTo>
                    <a:pt x="76" y="245"/>
                  </a:lnTo>
                  <a:lnTo>
                    <a:pt x="0" y="245"/>
                  </a:lnTo>
                  <a:lnTo>
                    <a:pt x="0" y="173"/>
                  </a:lnTo>
                  <a:lnTo>
                    <a:pt x="27" y="115"/>
                  </a:lnTo>
                  <a:lnTo>
                    <a:pt x="17" y="71"/>
                  </a:lnTo>
                  <a:lnTo>
                    <a:pt x="27" y="48"/>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37" name="Freeform 102">
              <a:extLst>
                <a:ext uri="{FF2B5EF4-FFF2-40B4-BE49-F238E27FC236}">
                  <a16:creationId xmlns:a16="http://schemas.microsoft.com/office/drawing/2014/main" id="{39D6C454-9F1C-4AAB-BD1C-B53087BB1490}"/>
                </a:ext>
              </a:extLst>
            </p:cNvPr>
            <p:cNvSpPr>
              <a:spLocks/>
            </p:cNvSpPr>
            <p:nvPr/>
          </p:nvSpPr>
          <p:spPr bwMode="auto">
            <a:xfrm>
              <a:off x="2309" y="2168"/>
              <a:ext cx="315" cy="280"/>
            </a:xfrm>
            <a:custGeom>
              <a:avLst/>
              <a:gdLst>
                <a:gd name="T0" fmla="*/ 24 w 318"/>
                <a:gd name="T1" fmla="*/ 233 h 306"/>
                <a:gd name="T2" fmla="*/ 34 w 318"/>
                <a:gd name="T3" fmla="*/ 163 h 306"/>
                <a:gd name="T4" fmla="*/ 0 w 318"/>
                <a:gd name="T5" fmla="*/ 114 h 306"/>
                <a:gd name="T6" fmla="*/ 51 w 318"/>
                <a:gd name="T7" fmla="*/ 88 h 306"/>
                <a:gd name="T8" fmla="*/ 155 w 318"/>
                <a:gd name="T9" fmla="*/ 0 h 306"/>
                <a:gd name="T10" fmla="*/ 186 w 318"/>
                <a:gd name="T11" fmla="*/ 6 h 306"/>
                <a:gd name="T12" fmla="*/ 220 w 318"/>
                <a:gd name="T13" fmla="*/ 18 h 306"/>
                <a:gd name="T14" fmla="*/ 228 w 318"/>
                <a:gd name="T15" fmla="*/ 18 h 306"/>
                <a:gd name="T16" fmla="*/ 252 w 318"/>
                <a:gd name="T17" fmla="*/ 18 h 306"/>
                <a:gd name="T18" fmla="*/ 266 w 318"/>
                <a:gd name="T19" fmla="*/ 18 h 306"/>
                <a:gd name="T20" fmla="*/ 308 w 318"/>
                <a:gd name="T21" fmla="*/ 0 h 306"/>
                <a:gd name="T22" fmla="*/ 283 w 318"/>
                <a:gd name="T23" fmla="*/ 233 h 306"/>
                <a:gd name="T24" fmla="*/ 24 w 318"/>
                <a:gd name="T25" fmla="*/ 233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8"/>
                <a:gd name="T40" fmla="*/ 0 h 306"/>
                <a:gd name="T41" fmla="*/ 318 w 318"/>
                <a:gd name="T42" fmla="*/ 306 h 3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8" h="306">
                  <a:moveTo>
                    <a:pt x="24" y="305"/>
                  </a:moveTo>
                  <a:lnTo>
                    <a:pt x="34" y="212"/>
                  </a:lnTo>
                  <a:lnTo>
                    <a:pt x="0" y="150"/>
                  </a:lnTo>
                  <a:lnTo>
                    <a:pt x="51" y="115"/>
                  </a:lnTo>
                  <a:lnTo>
                    <a:pt x="158" y="0"/>
                  </a:lnTo>
                  <a:lnTo>
                    <a:pt x="192" y="9"/>
                  </a:lnTo>
                  <a:lnTo>
                    <a:pt x="226" y="24"/>
                  </a:lnTo>
                  <a:lnTo>
                    <a:pt x="234" y="24"/>
                  </a:lnTo>
                  <a:lnTo>
                    <a:pt x="258" y="24"/>
                  </a:lnTo>
                  <a:lnTo>
                    <a:pt x="275" y="24"/>
                  </a:lnTo>
                  <a:lnTo>
                    <a:pt x="317" y="0"/>
                  </a:lnTo>
                  <a:lnTo>
                    <a:pt x="292" y="305"/>
                  </a:lnTo>
                  <a:lnTo>
                    <a:pt x="24" y="305"/>
                  </a:lnTo>
                </a:path>
              </a:pathLst>
            </a:custGeom>
            <a:solidFill>
              <a:srgbClr val="00CC00"/>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38" name="Freeform 103">
              <a:extLst>
                <a:ext uri="{FF2B5EF4-FFF2-40B4-BE49-F238E27FC236}">
                  <a16:creationId xmlns:a16="http://schemas.microsoft.com/office/drawing/2014/main" id="{D4D2E119-FA1F-4172-B37D-0A3ED14004A9}"/>
                </a:ext>
              </a:extLst>
            </p:cNvPr>
            <p:cNvSpPr>
              <a:spLocks/>
            </p:cNvSpPr>
            <p:nvPr/>
          </p:nvSpPr>
          <p:spPr bwMode="auto">
            <a:xfrm>
              <a:off x="3593" y="1209"/>
              <a:ext cx="129" cy="277"/>
            </a:xfrm>
            <a:custGeom>
              <a:avLst/>
              <a:gdLst>
                <a:gd name="T0" fmla="*/ 100 w 131"/>
                <a:gd name="T1" fmla="*/ 0 h 303"/>
                <a:gd name="T2" fmla="*/ 124 w 131"/>
                <a:gd name="T3" fmla="*/ 142 h 303"/>
                <a:gd name="T4" fmla="*/ 111 w 131"/>
                <a:gd name="T5" fmla="*/ 168 h 303"/>
                <a:gd name="T6" fmla="*/ 96 w 131"/>
                <a:gd name="T7" fmla="*/ 186 h 303"/>
                <a:gd name="T8" fmla="*/ 72 w 131"/>
                <a:gd name="T9" fmla="*/ 186 h 303"/>
                <a:gd name="T10" fmla="*/ 45 w 131"/>
                <a:gd name="T11" fmla="*/ 230 h 303"/>
                <a:gd name="T12" fmla="*/ 31 w 131"/>
                <a:gd name="T13" fmla="*/ 230 h 303"/>
                <a:gd name="T14" fmla="*/ 17 w 131"/>
                <a:gd name="T15" fmla="*/ 211 h 303"/>
                <a:gd name="T16" fmla="*/ 17 w 131"/>
                <a:gd name="T17" fmla="*/ 219 h 303"/>
                <a:gd name="T18" fmla="*/ 0 w 131"/>
                <a:gd name="T19" fmla="*/ 51 h 303"/>
                <a:gd name="T20" fmla="*/ 17 w 131"/>
                <a:gd name="T21" fmla="*/ 16 h 303"/>
                <a:gd name="T22" fmla="*/ 31 w 131"/>
                <a:gd name="T23" fmla="*/ 0 h 303"/>
                <a:gd name="T24" fmla="*/ 100 w 131"/>
                <a:gd name="T25" fmla="*/ 0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1"/>
                <a:gd name="T40" fmla="*/ 0 h 303"/>
                <a:gd name="T41" fmla="*/ 131 w 131"/>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1" h="303">
                  <a:moveTo>
                    <a:pt x="106" y="0"/>
                  </a:moveTo>
                  <a:lnTo>
                    <a:pt x="130" y="186"/>
                  </a:lnTo>
                  <a:lnTo>
                    <a:pt x="117" y="220"/>
                  </a:lnTo>
                  <a:lnTo>
                    <a:pt x="100" y="244"/>
                  </a:lnTo>
                  <a:lnTo>
                    <a:pt x="75" y="244"/>
                  </a:lnTo>
                  <a:lnTo>
                    <a:pt x="48" y="302"/>
                  </a:lnTo>
                  <a:lnTo>
                    <a:pt x="31" y="302"/>
                  </a:lnTo>
                  <a:lnTo>
                    <a:pt x="17" y="277"/>
                  </a:lnTo>
                  <a:lnTo>
                    <a:pt x="17" y="287"/>
                  </a:lnTo>
                  <a:lnTo>
                    <a:pt x="0" y="67"/>
                  </a:lnTo>
                  <a:lnTo>
                    <a:pt x="17" y="22"/>
                  </a:lnTo>
                  <a:lnTo>
                    <a:pt x="31" y="0"/>
                  </a:lnTo>
                  <a:lnTo>
                    <a:pt x="106" y="0"/>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39" name="Freeform 104">
              <a:extLst>
                <a:ext uri="{FF2B5EF4-FFF2-40B4-BE49-F238E27FC236}">
                  <a16:creationId xmlns:a16="http://schemas.microsoft.com/office/drawing/2014/main" id="{0C1D95E2-23AF-4250-99C1-D9B7770460AB}"/>
                </a:ext>
              </a:extLst>
            </p:cNvPr>
            <p:cNvSpPr>
              <a:spLocks/>
            </p:cNvSpPr>
            <p:nvPr/>
          </p:nvSpPr>
          <p:spPr bwMode="auto">
            <a:xfrm>
              <a:off x="3326" y="1547"/>
              <a:ext cx="414" cy="397"/>
            </a:xfrm>
            <a:custGeom>
              <a:avLst/>
              <a:gdLst>
                <a:gd name="T0" fmla="*/ 0 w 418"/>
                <a:gd name="T1" fmla="*/ 269 h 434"/>
                <a:gd name="T2" fmla="*/ 52 w 418"/>
                <a:gd name="T3" fmla="*/ 125 h 434"/>
                <a:gd name="T4" fmla="*/ 89 w 418"/>
                <a:gd name="T5" fmla="*/ 125 h 434"/>
                <a:gd name="T6" fmla="*/ 107 w 418"/>
                <a:gd name="T7" fmla="*/ 92 h 434"/>
                <a:gd name="T8" fmla="*/ 131 w 418"/>
                <a:gd name="T9" fmla="*/ 92 h 434"/>
                <a:gd name="T10" fmla="*/ 149 w 418"/>
                <a:gd name="T11" fmla="*/ 73 h 434"/>
                <a:gd name="T12" fmla="*/ 163 w 418"/>
                <a:gd name="T13" fmla="*/ 38 h 434"/>
                <a:gd name="T14" fmla="*/ 149 w 418"/>
                <a:gd name="T15" fmla="*/ 18 h 434"/>
                <a:gd name="T16" fmla="*/ 138 w 418"/>
                <a:gd name="T17" fmla="*/ 38 h 434"/>
                <a:gd name="T18" fmla="*/ 131 w 418"/>
                <a:gd name="T19" fmla="*/ 18 h 434"/>
                <a:gd name="T20" fmla="*/ 138 w 418"/>
                <a:gd name="T21" fmla="*/ 0 h 434"/>
                <a:gd name="T22" fmla="*/ 169 w 418"/>
                <a:gd name="T23" fmla="*/ 0 h 434"/>
                <a:gd name="T24" fmla="*/ 245 w 418"/>
                <a:gd name="T25" fmla="*/ 29 h 434"/>
                <a:gd name="T26" fmla="*/ 308 w 418"/>
                <a:gd name="T27" fmla="*/ 56 h 434"/>
                <a:gd name="T28" fmla="*/ 325 w 418"/>
                <a:gd name="T29" fmla="*/ 81 h 434"/>
                <a:gd name="T30" fmla="*/ 349 w 418"/>
                <a:gd name="T31" fmla="*/ 81 h 434"/>
                <a:gd name="T32" fmla="*/ 349 w 418"/>
                <a:gd name="T33" fmla="*/ 99 h 434"/>
                <a:gd name="T34" fmla="*/ 387 w 418"/>
                <a:gd name="T35" fmla="*/ 118 h 434"/>
                <a:gd name="T36" fmla="*/ 405 w 418"/>
                <a:gd name="T37" fmla="*/ 155 h 434"/>
                <a:gd name="T38" fmla="*/ 291 w 418"/>
                <a:gd name="T39" fmla="*/ 218 h 434"/>
                <a:gd name="T40" fmla="*/ 163 w 418"/>
                <a:gd name="T41" fmla="*/ 331 h 434"/>
                <a:gd name="T42" fmla="*/ 52 w 418"/>
                <a:gd name="T43" fmla="*/ 288 h 434"/>
                <a:gd name="T44" fmla="*/ 0 w 418"/>
                <a:gd name="T45" fmla="*/ 269 h 4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8"/>
                <a:gd name="T70" fmla="*/ 0 h 434"/>
                <a:gd name="T71" fmla="*/ 418 w 418"/>
                <a:gd name="T72" fmla="*/ 434 h 43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8" h="434">
                  <a:moveTo>
                    <a:pt x="0" y="351"/>
                  </a:moveTo>
                  <a:lnTo>
                    <a:pt x="52" y="164"/>
                  </a:lnTo>
                  <a:lnTo>
                    <a:pt x="92" y="164"/>
                  </a:lnTo>
                  <a:lnTo>
                    <a:pt x="110" y="120"/>
                  </a:lnTo>
                  <a:lnTo>
                    <a:pt x="134" y="120"/>
                  </a:lnTo>
                  <a:lnTo>
                    <a:pt x="152" y="96"/>
                  </a:lnTo>
                  <a:lnTo>
                    <a:pt x="169" y="49"/>
                  </a:lnTo>
                  <a:lnTo>
                    <a:pt x="152" y="24"/>
                  </a:lnTo>
                  <a:lnTo>
                    <a:pt x="141" y="49"/>
                  </a:lnTo>
                  <a:lnTo>
                    <a:pt x="134" y="24"/>
                  </a:lnTo>
                  <a:lnTo>
                    <a:pt x="141" y="0"/>
                  </a:lnTo>
                  <a:lnTo>
                    <a:pt x="175" y="0"/>
                  </a:lnTo>
                  <a:lnTo>
                    <a:pt x="251" y="38"/>
                  </a:lnTo>
                  <a:lnTo>
                    <a:pt x="317" y="73"/>
                  </a:lnTo>
                  <a:lnTo>
                    <a:pt x="334" y="106"/>
                  </a:lnTo>
                  <a:lnTo>
                    <a:pt x="358" y="106"/>
                  </a:lnTo>
                  <a:lnTo>
                    <a:pt x="358" y="129"/>
                  </a:lnTo>
                  <a:lnTo>
                    <a:pt x="399" y="154"/>
                  </a:lnTo>
                  <a:lnTo>
                    <a:pt x="417" y="202"/>
                  </a:lnTo>
                  <a:lnTo>
                    <a:pt x="300" y="284"/>
                  </a:lnTo>
                  <a:lnTo>
                    <a:pt x="169" y="433"/>
                  </a:lnTo>
                  <a:lnTo>
                    <a:pt x="52" y="376"/>
                  </a:lnTo>
                  <a:lnTo>
                    <a:pt x="0" y="351"/>
                  </a:lnTo>
                </a:path>
              </a:pathLst>
            </a:custGeom>
            <a:solidFill>
              <a:srgbClr val="0099FF"/>
            </a:solidFill>
            <a:ln w="12700" cap="rnd" cmpd="sng">
              <a:solidFill>
                <a:srgbClr val="000000"/>
              </a:solidFill>
              <a:prstDash val="solid"/>
              <a:round/>
              <a:headEnd type="none" w="med" len="med"/>
              <a:tailEnd type="none" w="med" len="med"/>
            </a:ln>
            <a:effectLst/>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40" name="Freeform 105">
              <a:extLst>
                <a:ext uri="{FF2B5EF4-FFF2-40B4-BE49-F238E27FC236}">
                  <a16:creationId xmlns:a16="http://schemas.microsoft.com/office/drawing/2014/main" id="{BFB02BA0-0871-4EF4-A742-766DF043B662}"/>
                </a:ext>
              </a:extLst>
            </p:cNvPr>
            <p:cNvSpPr>
              <a:spLocks/>
            </p:cNvSpPr>
            <p:nvPr/>
          </p:nvSpPr>
          <p:spPr bwMode="auto">
            <a:xfrm>
              <a:off x="3699" y="1209"/>
              <a:ext cx="238" cy="246"/>
            </a:xfrm>
            <a:custGeom>
              <a:avLst/>
              <a:gdLst>
                <a:gd name="T0" fmla="*/ 224 w 241"/>
                <a:gd name="T1" fmla="*/ 0 h 269"/>
                <a:gd name="T2" fmla="*/ 231 w 241"/>
                <a:gd name="T3" fmla="*/ 25 h 269"/>
                <a:gd name="T4" fmla="*/ 217 w 241"/>
                <a:gd name="T5" fmla="*/ 94 h 269"/>
                <a:gd name="T6" fmla="*/ 168 w 241"/>
                <a:gd name="T7" fmla="*/ 205 h 269"/>
                <a:gd name="T8" fmla="*/ 152 w 241"/>
                <a:gd name="T9" fmla="*/ 195 h 269"/>
                <a:gd name="T10" fmla="*/ 121 w 241"/>
                <a:gd name="T11" fmla="*/ 195 h 269"/>
                <a:gd name="T12" fmla="*/ 107 w 241"/>
                <a:gd name="T13" fmla="*/ 176 h 269"/>
                <a:gd name="T14" fmla="*/ 79 w 241"/>
                <a:gd name="T15" fmla="*/ 176 h 269"/>
                <a:gd name="T16" fmla="*/ 72 w 241"/>
                <a:gd name="T17" fmla="*/ 176 h 269"/>
                <a:gd name="T18" fmla="*/ 10 w 241"/>
                <a:gd name="T19" fmla="*/ 168 h 269"/>
                <a:gd name="T20" fmla="*/ 23 w 241"/>
                <a:gd name="T21" fmla="*/ 142 h 269"/>
                <a:gd name="T22" fmla="*/ 0 w 241"/>
                <a:gd name="T23" fmla="*/ 0 h 269"/>
                <a:gd name="T24" fmla="*/ 224 w 241"/>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1"/>
                <a:gd name="T40" fmla="*/ 0 h 269"/>
                <a:gd name="T41" fmla="*/ 241 w 241"/>
                <a:gd name="T42" fmla="*/ 269 h 2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1" h="269">
                  <a:moveTo>
                    <a:pt x="233" y="0"/>
                  </a:moveTo>
                  <a:lnTo>
                    <a:pt x="240" y="33"/>
                  </a:lnTo>
                  <a:lnTo>
                    <a:pt x="226" y="124"/>
                  </a:lnTo>
                  <a:lnTo>
                    <a:pt x="174" y="268"/>
                  </a:lnTo>
                  <a:lnTo>
                    <a:pt x="158" y="255"/>
                  </a:lnTo>
                  <a:lnTo>
                    <a:pt x="127" y="255"/>
                  </a:lnTo>
                  <a:lnTo>
                    <a:pt x="110" y="230"/>
                  </a:lnTo>
                  <a:lnTo>
                    <a:pt x="82" y="230"/>
                  </a:lnTo>
                  <a:lnTo>
                    <a:pt x="75" y="230"/>
                  </a:lnTo>
                  <a:lnTo>
                    <a:pt x="10" y="220"/>
                  </a:lnTo>
                  <a:lnTo>
                    <a:pt x="23" y="186"/>
                  </a:lnTo>
                  <a:lnTo>
                    <a:pt x="0" y="0"/>
                  </a:lnTo>
                  <a:lnTo>
                    <a:pt x="233" y="0"/>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41" name="Freeform 106">
              <a:extLst>
                <a:ext uri="{FF2B5EF4-FFF2-40B4-BE49-F238E27FC236}">
                  <a16:creationId xmlns:a16="http://schemas.microsoft.com/office/drawing/2014/main" id="{2C011514-8C51-4B52-8C41-5BA0041BE667}"/>
                </a:ext>
              </a:extLst>
            </p:cNvPr>
            <p:cNvSpPr>
              <a:spLocks/>
            </p:cNvSpPr>
            <p:nvPr/>
          </p:nvSpPr>
          <p:spPr bwMode="auto">
            <a:xfrm>
              <a:off x="4517" y="1614"/>
              <a:ext cx="266" cy="202"/>
            </a:xfrm>
            <a:custGeom>
              <a:avLst/>
              <a:gdLst>
                <a:gd name="T0" fmla="*/ 65 w 269"/>
                <a:gd name="T1" fmla="*/ 61 h 221"/>
                <a:gd name="T2" fmla="*/ 82 w 269"/>
                <a:gd name="T3" fmla="*/ 30 h 221"/>
                <a:gd name="T4" fmla="*/ 174 w 269"/>
                <a:gd name="T5" fmla="*/ 30 h 221"/>
                <a:gd name="T6" fmla="*/ 231 w 269"/>
                <a:gd name="T7" fmla="*/ 0 h 221"/>
                <a:gd name="T8" fmla="*/ 248 w 269"/>
                <a:gd name="T9" fmla="*/ 8 h 221"/>
                <a:gd name="T10" fmla="*/ 255 w 269"/>
                <a:gd name="T11" fmla="*/ 43 h 221"/>
                <a:gd name="T12" fmla="*/ 265 w 269"/>
                <a:gd name="T13" fmla="*/ 83 h 221"/>
                <a:gd name="T14" fmla="*/ 238 w 269"/>
                <a:gd name="T15" fmla="*/ 136 h 221"/>
                <a:gd name="T16" fmla="*/ 238 w 269"/>
                <a:gd name="T17" fmla="*/ 201 h 221"/>
                <a:gd name="T18" fmla="*/ 117 w 269"/>
                <a:gd name="T19" fmla="*/ 193 h 221"/>
                <a:gd name="T20" fmla="*/ 0 w 269"/>
                <a:gd name="T21" fmla="*/ 193 h 221"/>
                <a:gd name="T22" fmla="*/ 41 w 269"/>
                <a:gd name="T23" fmla="*/ 83 h 221"/>
                <a:gd name="T24" fmla="*/ 65 w 269"/>
                <a:gd name="T25" fmla="*/ 52 h 221"/>
                <a:gd name="T26" fmla="*/ 65 w 269"/>
                <a:gd name="T27" fmla="*/ 61 h 2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9"/>
                <a:gd name="T43" fmla="*/ 0 h 221"/>
                <a:gd name="T44" fmla="*/ 269 w 269"/>
                <a:gd name="T45" fmla="*/ 221 h 2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9" h="221">
                  <a:moveTo>
                    <a:pt x="66" y="67"/>
                  </a:moveTo>
                  <a:lnTo>
                    <a:pt x="83" y="33"/>
                  </a:lnTo>
                  <a:lnTo>
                    <a:pt x="176" y="33"/>
                  </a:lnTo>
                  <a:lnTo>
                    <a:pt x="234" y="0"/>
                  </a:lnTo>
                  <a:lnTo>
                    <a:pt x="251" y="9"/>
                  </a:lnTo>
                  <a:lnTo>
                    <a:pt x="258" y="47"/>
                  </a:lnTo>
                  <a:lnTo>
                    <a:pt x="268" y="91"/>
                  </a:lnTo>
                  <a:lnTo>
                    <a:pt x="241" y="149"/>
                  </a:lnTo>
                  <a:lnTo>
                    <a:pt x="241" y="220"/>
                  </a:lnTo>
                  <a:lnTo>
                    <a:pt x="118" y="211"/>
                  </a:lnTo>
                  <a:lnTo>
                    <a:pt x="0" y="211"/>
                  </a:lnTo>
                  <a:lnTo>
                    <a:pt x="41" y="91"/>
                  </a:lnTo>
                  <a:lnTo>
                    <a:pt x="66" y="57"/>
                  </a:lnTo>
                  <a:lnTo>
                    <a:pt x="66" y="67"/>
                  </a:lnTo>
                </a:path>
              </a:pathLst>
            </a:custGeom>
            <a:solidFill>
              <a:srgbClr val="FFE0B3"/>
            </a:solidFill>
            <a:ln w="12700">
              <a:solidFill>
                <a:srgbClr val="000000"/>
              </a:solidFill>
              <a:miter lim="800000"/>
              <a:headEnd/>
              <a:tailEnd/>
            </a:ln>
          </p:spPr>
          <p:txBody>
            <a:bodyPr wrap="none" anchor="ct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42" name="Freeform 107">
              <a:extLst>
                <a:ext uri="{FF2B5EF4-FFF2-40B4-BE49-F238E27FC236}">
                  <a16:creationId xmlns:a16="http://schemas.microsoft.com/office/drawing/2014/main" id="{45657042-3C5C-49A1-9130-1FCFA7A11C49}"/>
                </a:ext>
              </a:extLst>
            </p:cNvPr>
            <p:cNvSpPr>
              <a:spLocks/>
            </p:cNvSpPr>
            <p:nvPr/>
          </p:nvSpPr>
          <p:spPr bwMode="auto">
            <a:xfrm>
              <a:off x="1722" y="1315"/>
              <a:ext cx="248" cy="202"/>
            </a:xfrm>
            <a:custGeom>
              <a:avLst/>
              <a:gdLst>
                <a:gd name="T0" fmla="*/ 35 w 251"/>
                <a:gd name="T1" fmla="*/ 36 h 221"/>
                <a:gd name="T2" fmla="*/ 63 w 251"/>
                <a:gd name="T3" fmla="*/ 25 h 221"/>
                <a:gd name="T4" fmla="*/ 79 w 251"/>
                <a:gd name="T5" fmla="*/ 36 h 221"/>
                <a:gd name="T6" fmla="*/ 113 w 251"/>
                <a:gd name="T7" fmla="*/ 36 h 221"/>
                <a:gd name="T8" fmla="*/ 96 w 251"/>
                <a:gd name="T9" fmla="*/ 0 h 221"/>
                <a:gd name="T10" fmla="*/ 145 w 251"/>
                <a:gd name="T11" fmla="*/ 36 h 221"/>
                <a:gd name="T12" fmla="*/ 186 w 251"/>
                <a:gd name="T13" fmla="*/ 69 h 221"/>
                <a:gd name="T14" fmla="*/ 231 w 251"/>
                <a:gd name="T15" fmla="*/ 88 h 221"/>
                <a:gd name="T16" fmla="*/ 241 w 251"/>
                <a:gd name="T17" fmla="*/ 117 h 221"/>
                <a:gd name="T18" fmla="*/ 203 w 251"/>
                <a:gd name="T19" fmla="*/ 161 h 221"/>
                <a:gd name="T20" fmla="*/ 193 w 251"/>
                <a:gd name="T21" fmla="*/ 168 h 221"/>
                <a:gd name="T22" fmla="*/ 128 w 251"/>
                <a:gd name="T23" fmla="*/ 161 h 221"/>
                <a:gd name="T24" fmla="*/ 48 w 251"/>
                <a:gd name="T25" fmla="*/ 168 h 221"/>
                <a:gd name="T26" fmla="*/ 48 w 251"/>
                <a:gd name="T27" fmla="*/ 143 h 221"/>
                <a:gd name="T28" fmla="*/ 0 w 251"/>
                <a:gd name="T29" fmla="*/ 107 h 221"/>
                <a:gd name="T30" fmla="*/ 10 w 251"/>
                <a:gd name="T31" fmla="*/ 80 h 221"/>
                <a:gd name="T32" fmla="*/ 0 w 251"/>
                <a:gd name="T33" fmla="*/ 69 h 221"/>
                <a:gd name="T34" fmla="*/ 35 w 251"/>
                <a:gd name="T35" fmla="*/ 36 h 2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1"/>
                <a:gd name="T55" fmla="*/ 0 h 221"/>
                <a:gd name="T56" fmla="*/ 251 w 251"/>
                <a:gd name="T57" fmla="*/ 221 h 2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1" h="221">
                  <a:moveTo>
                    <a:pt x="35" y="47"/>
                  </a:moveTo>
                  <a:lnTo>
                    <a:pt x="66" y="33"/>
                  </a:lnTo>
                  <a:lnTo>
                    <a:pt x="82" y="47"/>
                  </a:lnTo>
                  <a:lnTo>
                    <a:pt x="116" y="47"/>
                  </a:lnTo>
                  <a:lnTo>
                    <a:pt x="99" y="0"/>
                  </a:lnTo>
                  <a:lnTo>
                    <a:pt x="151" y="47"/>
                  </a:lnTo>
                  <a:lnTo>
                    <a:pt x="192" y="91"/>
                  </a:lnTo>
                  <a:lnTo>
                    <a:pt x="240" y="115"/>
                  </a:lnTo>
                  <a:lnTo>
                    <a:pt x="250" y="153"/>
                  </a:lnTo>
                  <a:lnTo>
                    <a:pt x="209" y="211"/>
                  </a:lnTo>
                  <a:lnTo>
                    <a:pt x="199" y="220"/>
                  </a:lnTo>
                  <a:lnTo>
                    <a:pt x="134" y="211"/>
                  </a:lnTo>
                  <a:lnTo>
                    <a:pt x="51" y="220"/>
                  </a:lnTo>
                  <a:lnTo>
                    <a:pt x="51" y="187"/>
                  </a:lnTo>
                  <a:lnTo>
                    <a:pt x="0" y="140"/>
                  </a:lnTo>
                  <a:lnTo>
                    <a:pt x="10" y="105"/>
                  </a:lnTo>
                  <a:lnTo>
                    <a:pt x="0" y="91"/>
                  </a:lnTo>
                  <a:lnTo>
                    <a:pt x="35" y="47"/>
                  </a:lnTo>
                </a:path>
              </a:pathLst>
            </a:custGeom>
            <a:solidFill>
              <a:schemeClr val="accent1">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43" name="Freeform 108">
              <a:extLst>
                <a:ext uri="{FF2B5EF4-FFF2-40B4-BE49-F238E27FC236}">
                  <a16:creationId xmlns:a16="http://schemas.microsoft.com/office/drawing/2014/main" id="{E8388E13-1E8D-4550-8DE3-2CF82C088BCB}"/>
                </a:ext>
              </a:extLst>
            </p:cNvPr>
            <p:cNvSpPr>
              <a:spLocks/>
            </p:cNvSpPr>
            <p:nvPr/>
          </p:nvSpPr>
          <p:spPr bwMode="auto">
            <a:xfrm>
              <a:off x="3708" y="1891"/>
              <a:ext cx="281" cy="323"/>
            </a:xfrm>
            <a:custGeom>
              <a:avLst/>
              <a:gdLst>
                <a:gd name="T0" fmla="*/ 226 w 284"/>
                <a:gd name="T1" fmla="*/ 251 h 353"/>
                <a:gd name="T2" fmla="*/ 226 w 284"/>
                <a:gd name="T3" fmla="*/ 270 h 353"/>
                <a:gd name="T4" fmla="*/ 212 w 284"/>
                <a:gd name="T5" fmla="*/ 251 h 353"/>
                <a:gd name="T6" fmla="*/ 177 w 284"/>
                <a:gd name="T7" fmla="*/ 251 h 353"/>
                <a:gd name="T8" fmla="*/ 177 w 284"/>
                <a:gd name="T9" fmla="*/ 239 h 353"/>
                <a:gd name="T10" fmla="*/ 153 w 284"/>
                <a:gd name="T11" fmla="*/ 231 h 353"/>
                <a:gd name="T12" fmla="*/ 129 w 284"/>
                <a:gd name="T13" fmla="*/ 251 h 353"/>
                <a:gd name="T14" fmla="*/ 80 w 284"/>
                <a:gd name="T15" fmla="*/ 239 h 353"/>
                <a:gd name="T16" fmla="*/ 80 w 284"/>
                <a:gd name="T17" fmla="*/ 231 h 353"/>
                <a:gd name="T18" fmla="*/ 31 w 284"/>
                <a:gd name="T19" fmla="*/ 213 h 353"/>
                <a:gd name="T20" fmla="*/ 0 w 284"/>
                <a:gd name="T21" fmla="*/ 176 h 353"/>
                <a:gd name="T22" fmla="*/ 13 w 284"/>
                <a:gd name="T23" fmla="*/ 163 h 353"/>
                <a:gd name="T24" fmla="*/ 80 w 284"/>
                <a:gd name="T25" fmla="*/ 144 h 353"/>
                <a:gd name="T26" fmla="*/ 80 w 284"/>
                <a:gd name="T27" fmla="*/ 106 h 353"/>
                <a:gd name="T28" fmla="*/ 129 w 284"/>
                <a:gd name="T29" fmla="*/ 0 h 353"/>
                <a:gd name="T30" fmla="*/ 138 w 284"/>
                <a:gd name="T31" fmla="*/ 0 h 353"/>
                <a:gd name="T32" fmla="*/ 257 w 284"/>
                <a:gd name="T33" fmla="*/ 0 h 353"/>
                <a:gd name="T34" fmla="*/ 257 w 284"/>
                <a:gd name="T35" fmla="*/ 6 h 353"/>
                <a:gd name="T36" fmla="*/ 257 w 284"/>
                <a:gd name="T37" fmla="*/ 100 h 353"/>
                <a:gd name="T38" fmla="*/ 274 w 284"/>
                <a:gd name="T39" fmla="*/ 132 h 353"/>
                <a:gd name="T40" fmla="*/ 257 w 284"/>
                <a:gd name="T41" fmla="*/ 144 h 353"/>
                <a:gd name="T42" fmla="*/ 257 w 284"/>
                <a:gd name="T43" fmla="*/ 251 h 353"/>
                <a:gd name="T44" fmla="*/ 226 w 284"/>
                <a:gd name="T45" fmla="*/ 251 h 35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4"/>
                <a:gd name="T70" fmla="*/ 0 h 353"/>
                <a:gd name="T71" fmla="*/ 284 w 284"/>
                <a:gd name="T72" fmla="*/ 353 h 35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4" h="353">
                  <a:moveTo>
                    <a:pt x="232" y="327"/>
                  </a:moveTo>
                  <a:lnTo>
                    <a:pt x="232" y="352"/>
                  </a:lnTo>
                  <a:lnTo>
                    <a:pt x="218" y="327"/>
                  </a:lnTo>
                  <a:lnTo>
                    <a:pt x="183" y="327"/>
                  </a:lnTo>
                  <a:lnTo>
                    <a:pt x="183" y="312"/>
                  </a:lnTo>
                  <a:lnTo>
                    <a:pt x="159" y="303"/>
                  </a:lnTo>
                  <a:lnTo>
                    <a:pt x="132" y="327"/>
                  </a:lnTo>
                  <a:lnTo>
                    <a:pt x="83" y="312"/>
                  </a:lnTo>
                  <a:lnTo>
                    <a:pt x="83" y="303"/>
                  </a:lnTo>
                  <a:lnTo>
                    <a:pt x="31" y="279"/>
                  </a:lnTo>
                  <a:lnTo>
                    <a:pt x="0" y="230"/>
                  </a:lnTo>
                  <a:lnTo>
                    <a:pt x="13" y="212"/>
                  </a:lnTo>
                  <a:lnTo>
                    <a:pt x="83" y="188"/>
                  </a:lnTo>
                  <a:lnTo>
                    <a:pt x="83" y="139"/>
                  </a:lnTo>
                  <a:lnTo>
                    <a:pt x="132" y="0"/>
                  </a:lnTo>
                  <a:lnTo>
                    <a:pt x="141" y="0"/>
                  </a:lnTo>
                  <a:lnTo>
                    <a:pt x="266" y="0"/>
                  </a:lnTo>
                  <a:lnTo>
                    <a:pt x="266" y="9"/>
                  </a:lnTo>
                  <a:lnTo>
                    <a:pt x="266" y="130"/>
                  </a:lnTo>
                  <a:lnTo>
                    <a:pt x="283" y="172"/>
                  </a:lnTo>
                  <a:lnTo>
                    <a:pt x="266" y="188"/>
                  </a:lnTo>
                  <a:lnTo>
                    <a:pt x="266" y="327"/>
                  </a:lnTo>
                  <a:lnTo>
                    <a:pt x="232" y="327"/>
                  </a:lnTo>
                </a:path>
              </a:pathLst>
            </a:custGeom>
            <a:solidFill>
              <a:srgbClr val="FF9900"/>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44" name="Freeform 109">
              <a:extLst>
                <a:ext uri="{FF2B5EF4-FFF2-40B4-BE49-F238E27FC236}">
                  <a16:creationId xmlns:a16="http://schemas.microsoft.com/office/drawing/2014/main" id="{BF29EC67-3F3A-4823-870A-C27BDBC7A311}"/>
                </a:ext>
              </a:extLst>
            </p:cNvPr>
            <p:cNvSpPr>
              <a:spLocks/>
            </p:cNvSpPr>
            <p:nvPr/>
          </p:nvSpPr>
          <p:spPr bwMode="auto">
            <a:xfrm>
              <a:off x="1929" y="1282"/>
              <a:ext cx="373" cy="319"/>
            </a:xfrm>
            <a:custGeom>
              <a:avLst/>
              <a:gdLst>
                <a:gd name="T0" fmla="*/ 250 w 377"/>
                <a:gd name="T1" fmla="*/ 250 h 349"/>
                <a:gd name="T2" fmla="*/ 218 w 377"/>
                <a:gd name="T3" fmla="*/ 239 h 349"/>
                <a:gd name="T4" fmla="*/ 194 w 377"/>
                <a:gd name="T5" fmla="*/ 250 h 349"/>
                <a:gd name="T6" fmla="*/ 176 w 377"/>
                <a:gd name="T7" fmla="*/ 239 h 349"/>
                <a:gd name="T8" fmla="*/ 142 w 377"/>
                <a:gd name="T9" fmla="*/ 250 h 349"/>
                <a:gd name="T10" fmla="*/ 114 w 377"/>
                <a:gd name="T11" fmla="*/ 266 h 349"/>
                <a:gd name="T12" fmla="*/ 70 w 377"/>
                <a:gd name="T13" fmla="*/ 221 h 349"/>
                <a:gd name="T14" fmla="*/ 56 w 377"/>
                <a:gd name="T15" fmla="*/ 221 h 349"/>
                <a:gd name="T16" fmla="*/ 47 w 377"/>
                <a:gd name="T17" fmla="*/ 221 h 349"/>
                <a:gd name="T18" fmla="*/ 42 w 377"/>
                <a:gd name="T19" fmla="*/ 207 h 349"/>
                <a:gd name="T20" fmla="*/ 7 w 377"/>
                <a:gd name="T21" fmla="*/ 207 h 349"/>
                <a:gd name="T22" fmla="*/ 0 w 377"/>
                <a:gd name="T23" fmla="*/ 188 h 349"/>
                <a:gd name="T24" fmla="*/ 42 w 377"/>
                <a:gd name="T25" fmla="*/ 144 h 349"/>
                <a:gd name="T26" fmla="*/ 31 w 377"/>
                <a:gd name="T27" fmla="*/ 114 h 349"/>
                <a:gd name="T28" fmla="*/ 62 w 377"/>
                <a:gd name="T29" fmla="*/ 89 h 349"/>
                <a:gd name="T30" fmla="*/ 87 w 377"/>
                <a:gd name="T31" fmla="*/ 96 h 349"/>
                <a:gd name="T32" fmla="*/ 97 w 377"/>
                <a:gd name="T33" fmla="*/ 44 h 349"/>
                <a:gd name="T34" fmla="*/ 114 w 377"/>
                <a:gd name="T35" fmla="*/ 44 h 349"/>
                <a:gd name="T36" fmla="*/ 138 w 377"/>
                <a:gd name="T37" fmla="*/ 51 h 349"/>
                <a:gd name="T38" fmla="*/ 153 w 377"/>
                <a:gd name="T39" fmla="*/ 44 h 349"/>
                <a:gd name="T40" fmla="*/ 201 w 377"/>
                <a:gd name="T41" fmla="*/ 8 h 349"/>
                <a:gd name="T42" fmla="*/ 218 w 377"/>
                <a:gd name="T43" fmla="*/ 19 h 349"/>
                <a:gd name="T44" fmla="*/ 233 w 377"/>
                <a:gd name="T45" fmla="*/ 0 h 349"/>
                <a:gd name="T46" fmla="*/ 250 w 377"/>
                <a:gd name="T47" fmla="*/ 8 h 349"/>
                <a:gd name="T48" fmla="*/ 267 w 377"/>
                <a:gd name="T49" fmla="*/ 8 h 349"/>
                <a:gd name="T50" fmla="*/ 273 w 377"/>
                <a:gd name="T51" fmla="*/ 44 h 349"/>
                <a:gd name="T52" fmla="*/ 298 w 377"/>
                <a:gd name="T53" fmla="*/ 44 h 349"/>
                <a:gd name="T54" fmla="*/ 308 w 377"/>
                <a:gd name="T55" fmla="*/ 26 h 349"/>
                <a:gd name="T56" fmla="*/ 364 w 377"/>
                <a:gd name="T57" fmla="*/ 71 h 349"/>
                <a:gd name="T58" fmla="*/ 354 w 377"/>
                <a:gd name="T59" fmla="*/ 125 h 349"/>
                <a:gd name="T60" fmla="*/ 347 w 377"/>
                <a:gd name="T61" fmla="*/ 232 h 349"/>
                <a:gd name="T62" fmla="*/ 298 w 377"/>
                <a:gd name="T63" fmla="*/ 232 h 349"/>
                <a:gd name="T64" fmla="*/ 273 w 377"/>
                <a:gd name="T65" fmla="*/ 239 h 349"/>
                <a:gd name="T66" fmla="*/ 250 w 377"/>
                <a:gd name="T67" fmla="*/ 250 h 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7"/>
                <a:gd name="T103" fmla="*/ 0 h 349"/>
                <a:gd name="T104" fmla="*/ 377 w 377"/>
                <a:gd name="T105" fmla="*/ 349 h 3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7" h="349">
                  <a:moveTo>
                    <a:pt x="259" y="328"/>
                  </a:moveTo>
                  <a:lnTo>
                    <a:pt x="224" y="314"/>
                  </a:lnTo>
                  <a:lnTo>
                    <a:pt x="200" y="328"/>
                  </a:lnTo>
                  <a:lnTo>
                    <a:pt x="182" y="314"/>
                  </a:lnTo>
                  <a:lnTo>
                    <a:pt x="148" y="328"/>
                  </a:lnTo>
                  <a:lnTo>
                    <a:pt x="117" y="348"/>
                  </a:lnTo>
                  <a:lnTo>
                    <a:pt x="73" y="290"/>
                  </a:lnTo>
                  <a:lnTo>
                    <a:pt x="59" y="290"/>
                  </a:lnTo>
                  <a:lnTo>
                    <a:pt x="48" y="290"/>
                  </a:lnTo>
                  <a:lnTo>
                    <a:pt x="42" y="271"/>
                  </a:lnTo>
                  <a:lnTo>
                    <a:pt x="7" y="271"/>
                  </a:lnTo>
                  <a:lnTo>
                    <a:pt x="0" y="246"/>
                  </a:lnTo>
                  <a:lnTo>
                    <a:pt x="42" y="188"/>
                  </a:lnTo>
                  <a:lnTo>
                    <a:pt x="31" y="150"/>
                  </a:lnTo>
                  <a:lnTo>
                    <a:pt x="65" y="116"/>
                  </a:lnTo>
                  <a:lnTo>
                    <a:pt x="90" y="126"/>
                  </a:lnTo>
                  <a:lnTo>
                    <a:pt x="100" y="58"/>
                  </a:lnTo>
                  <a:lnTo>
                    <a:pt x="117" y="58"/>
                  </a:lnTo>
                  <a:lnTo>
                    <a:pt x="142" y="67"/>
                  </a:lnTo>
                  <a:lnTo>
                    <a:pt x="159" y="58"/>
                  </a:lnTo>
                  <a:lnTo>
                    <a:pt x="207" y="11"/>
                  </a:lnTo>
                  <a:lnTo>
                    <a:pt x="224" y="25"/>
                  </a:lnTo>
                  <a:lnTo>
                    <a:pt x="242" y="0"/>
                  </a:lnTo>
                  <a:lnTo>
                    <a:pt x="259" y="11"/>
                  </a:lnTo>
                  <a:lnTo>
                    <a:pt x="276" y="11"/>
                  </a:lnTo>
                  <a:lnTo>
                    <a:pt x="282" y="58"/>
                  </a:lnTo>
                  <a:lnTo>
                    <a:pt x="307" y="58"/>
                  </a:lnTo>
                  <a:lnTo>
                    <a:pt x="317" y="34"/>
                  </a:lnTo>
                  <a:lnTo>
                    <a:pt x="376" y="93"/>
                  </a:lnTo>
                  <a:lnTo>
                    <a:pt x="366" y="164"/>
                  </a:lnTo>
                  <a:lnTo>
                    <a:pt x="359" y="304"/>
                  </a:lnTo>
                  <a:lnTo>
                    <a:pt x="307" y="304"/>
                  </a:lnTo>
                  <a:lnTo>
                    <a:pt x="282" y="314"/>
                  </a:lnTo>
                  <a:lnTo>
                    <a:pt x="259" y="328"/>
                  </a:lnTo>
                </a:path>
              </a:pathLst>
            </a:custGeom>
            <a:solidFill>
              <a:schemeClr val="accent1">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45" name="Freeform 110">
              <a:extLst>
                <a:ext uri="{FF2B5EF4-FFF2-40B4-BE49-F238E27FC236}">
                  <a16:creationId xmlns:a16="http://schemas.microsoft.com/office/drawing/2014/main" id="{2E6EB6A8-B908-481A-AF27-2DE10CFA3D66}"/>
                </a:ext>
              </a:extLst>
            </p:cNvPr>
            <p:cNvSpPr>
              <a:spLocks/>
            </p:cNvSpPr>
            <p:nvPr/>
          </p:nvSpPr>
          <p:spPr bwMode="auto">
            <a:xfrm>
              <a:off x="3774" y="1696"/>
              <a:ext cx="297" cy="204"/>
            </a:xfrm>
            <a:custGeom>
              <a:avLst/>
              <a:gdLst>
                <a:gd name="T0" fmla="*/ 235 w 300"/>
                <a:gd name="T1" fmla="*/ 18 h 223"/>
                <a:gd name="T2" fmla="*/ 249 w 300"/>
                <a:gd name="T3" fmla="*/ 74 h 223"/>
                <a:gd name="T4" fmla="*/ 290 w 300"/>
                <a:gd name="T5" fmla="*/ 107 h 223"/>
                <a:gd name="T6" fmla="*/ 266 w 300"/>
                <a:gd name="T7" fmla="*/ 125 h 223"/>
                <a:gd name="T8" fmla="*/ 193 w 300"/>
                <a:gd name="T9" fmla="*/ 170 h 223"/>
                <a:gd name="T10" fmla="*/ 193 w 300"/>
                <a:gd name="T11" fmla="*/ 163 h 223"/>
                <a:gd name="T12" fmla="*/ 72 w 300"/>
                <a:gd name="T13" fmla="*/ 163 h 223"/>
                <a:gd name="T14" fmla="*/ 63 w 300"/>
                <a:gd name="T15" fmla="*/ 163 h 223"/>
                <a:gd name="T16" fmla="*/ 35 w 300"/>
                <a:gd name="T17" fmla="*/ 151 h 223"/>
                <a:gd name="T18" fmla="*/ 18 w 300"/>
                <a:gd name="T19" fmla="*/ 92 h 223"/>
                <a:gd name="T20" fmla="*/ 0 w 300"/>
                <a:gd name="T21" fmla="*/ 74 h 223"/>
                <a:gd name="T22" fmla="*/ 159 w 300"/>
                <a:gd name="T23" fmla="*/ 12 h 223"/>
                <a:gd name="T24" fmla="*/ 169 w 300"/>
                <a:gd name="T25" fmla="*/ 12 h 223"/>
                <a:gd name="T26" fmla="*/ 187 w 300"/>
                <a:gd name="T27" fmla="*/ 18 h 223"/>
                <a:gd name="T28" fmla="*/ 193 w 300"/>
                <a:gd name="T29" fmla="*/ 0 h 223"/>
                <a:gd name="T30" fmla="*/ 235 w 300"/>
                <a:gd name="T31" fmla="*/ 18 h 2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23"/>
                <a:gd name="T50" fmla="*/ 300 w 300"/>
                <a:gd name="T51" fmla="*/ 223 h 2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23">
                  <a:moveTo>
                    <a:pt x="241" y="24"/>
                  </a:moveTo>
                  <a:lnTo>
                    <a:pt x="258" y="96"/>
                  </a:lnTo>
                  <a:lnTo>
                    <a:pt x="299" y="140"/>
                  </a:lnTo>
                  <a:lnTo>
                    <a:pt x="275" y="164"/>
                  </a:lnTo>
                  <a:lnTo>
                    <a:pt x="199" y="222"/>
                  </a:lnTo>
                  <a:lnTo>
                    <a:pt x="199" y="213"/>
                  </a:lnTo>
                  <a:lnTo>
                    <a:pt x="75" y="213"/>
                  </a:lnTo>
                  <a:lnTo>
                    <a:pt x="66" y="213"/>
                  </a:lnTo>
                  <a:lnTo>
                    <a:pt x="35" y="197"/>
                  </a:lnTo>
                  <a:lnTo>
                    <a:pt x="18" y="120"/>
                  </a:lnTo>
                  <a:lnTo>
                    <a:pt x="0" y="96"/>
                  </a:lnTo>
                  <a:lnTo>
                    <a:pt x="165" y="15"/>
                  </a:lnTo>
                  <a:lnTo>
                    <a:pt x="175" y="15"/>
                  </a:lnTo>
                  <a:lnTo>
                    <a:pt x="193" y="24"/>
                  </a:lnTo>
                  <a:lnTo>
                    <a:pt x="199" y="0"/>
                  </a:lnTo>
                  <a:lnTo>
                    <a:pt x="241" y="24"/>
                  </a:lnTo>
                </a:path>
              </a:pathLst>
            </a:custGeom>
            <a:solidFill>
              <a:srgbClr val="0099FF"/>
            </a:solidFill>
            <a:ln w="12700" cap="rnd" cmpd="sng">
              <a:solidFill>
                <a:srgbClr val="000000"/>
              </a:solidFill>
              <a:prstDash val="solid"/>
              <a:round/>
              <a:headEnd type="none" w="med" len="med"/>
              <a:tailEnd type="none" w="med" len="med"/>
            </a:ln>
            <a:effectLst/>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46" name="Freeform 111">
              <a:extLst>
                <a:ext uri="{FF2B5EF4-FFF2-40B4-BE49-F238E27FC236}">
                  <a16:creationId xmlns:a16="http://schemas.microsoft.com/office/drawing/2014/main" id="{464FE7D5-F41F-498D-8B74-11528C2BE913}"/>
                </a:ext>
              </a:extLst>
            </p:cNvPr>
            <p:cNvSpPr>
              <a:spLocks/>
            </p:cNvSpPr>
            <p:nvPr/>
          </p:nvSpPr>
          <p:spPr bwMode="auto">
            <a:xfrm>
              <a:off x="2284" y="1398"/>
              <a:ext cx="249" cy="173"/>
            </a:xfrm>
            <a:custGeom>
              <a:avLst/>
              <a:gdLst>
                <a:gd name="T0" fmla="*/ 103 w 251"/>
                <a:gd name="T1" fmla="*/ 137 h 189"/>
                <a:gd name="T2" fmla="*/ 0 w 251"/>
                <a:gd name="T3" fmla="*/ 137 h 189"/>
                <a:gd name="T4" fmla="*/ 7 w 251"/>
                <a:gd name="T5" fmla="*/ 29 h 189"/>
                <a:gd name="T6" fmla="*/ 40 w 251"/>
                <a:gd name="T7" fmla="*/ 18 h 189"/>
                <a:gd name="T8" fmla="*/ 48 w 251"/>
                <a:gd name="T9" fmla="*/ 18 h 189"/>
                <a:gd name="T10" fmla="*/ 62 w 251"/>
                <a:gd name="T11" fmla="*/ 0 h 189"/>
                <a:gd name="T12" fmla="*/ 72 w 251"/>
                <a:gd name="T13" fmla="*/ 12 h 189"/>
                <a:gd name="T14" fmla="*/ 79 w 251"/>
                <a:gd name="T15" fmla="*/ 0 h 189"/>
                <a:gd name="T16" fmla="*/ 79 w 251"/>
                <a:gd name="T17" fmla="*/ 12 h 189"/>
                <a:gd name="T18" fmla="*/ 114 w 251"/>
                <a:gd name="T19" fmla="*/ 12 h 189"/>
                <a:gd name="T20" fmla="*/ 130 w 251"/>
                <a:gd name="T21" fmla="*/ 18 h 189"/>
                <a:gd name="T22" fmla="*/ 145 w 251"/>
                <a:gd name="T23" fmla="*/ 0 h 189"/>
                <a:gd name="T24" fmla="*/ 161 w 251"/>
                <a:gd name="T25" fmla="*/ 0 h 189"/>
                <a:gd name="T26" fmla="*/ 187 w 251"/>
                <a:gd name="T27" fmla="*/ 0 h 189"/>
                <a:gd name="T28" fmla="*/ 193 w 251"/>
                <a:gd name="T29" fmla="*/ 18 h 189"/>
                <a:gd name="T30" fmla="*/ 227 w 251"/>
                <a:gd name="T31" fmla="*/ 18 h 189"/>
                <a:gd name="T32" fmla="*/ 234 w 251"/>
                <a:gd name="T33" fmla="*/ 18 h 189"/>
                <a:gd name="T34" fmla="*/ 244 w 251"/>
                <a:gd name="T35" fmla="*/ 38 h 189"/>
                <a:gd name="T36" fmla="*/ 244 w 251"/>
                <a:gd name="T37" fmla="*/ 92 h 189"/>
                <a:gd name="T38" fmla="*/ 227 w 251"/>
                <a:gd name="T39" fmla="*/ 100 h 189"/>
                <a:gd name="T40" fmla="*/ 210 w 251"/>
                <a:gd name="T41" fmla="*/ 113 h 189"/>
                <a:gd name="T42" fmla="*/ 210 w 251"/>
                <a:gd name="T43" fmla="*/ 144 h 189"/>
                <a:gd name="T44" fmla="*/ 103 w 251"/>
                <a:gd name="T45" fmla="*/ 137 h 1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1"/>
                <a:gd name="T70" fmla="*/ 0 h 189"/>
                <a:gd name="T71" fmla="*/ 251 w 251"/>
                <a:gd name="T72" fmla="*/ 189 h 1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1" h="189">
                  <a:moveTo>
                    <a:pt x="106" y="179"/>
                  </a:moveTo>
                  <a:lnTo>
                    <a:pt x="0" y="179"/>
                  </a:lnTo>
                  <a:lnTo>
                    <a:pt x="7" y="38"/>
                  </a:lnTo>
                  <a:lnTo>
                    <a:pt x="40" y="24"/>
                  </a:lnTo>
                  <a:lnTo>
                    <a:pt x="48" y="24"/>
                  </a:lnTo>
                  <a:lnTo>
                    <a:pt x="65" y="0"/>
                  </a:lnTo>
                  <a:lnTo>
                    <a:pt x="75" y="15"/>
                  </a:lnTo>
                  <a:lnTo>
                    <a:pt x="82" y="0"/>
                  </a:lnTo>
                  <a:lnTo>
                    <a:pt x="82" y="15"/>
                  </a:lnTo>
                  <a:lnTo>
                    <a:pt x="117" y="15"/>
                  </a:lnTo>
                  <a:lnTo>
                    <a:pt x="133" y="24"/>
                  </a:lnTo>
                  <a:lnTo>
                    <a:pt x="148" y="0"/>
                  </a:lnTo>
                  <a:lnTo>
                    <a:pt x="164" y="0"/>
                  </a:lnTo>
                  <a:lnTo>
                    <a:pt x="193" y="0"/>
                  </a:lnTo>
                  <a:lnTo>
                    <a:pt x="199" y="24"/>
                  </a:lnTo>
                  <a:lnTo>
                    <a:pt x="233" y="24"/>
                  </a:lnTo>
                  <a:lnTo>
                    <a:pt x="240" y="24"/>
                  </a:lnTo>
                  <a:lnTo>
                    <a:pt x="250" y="49"/>
                  </a:lnTo>
                  <a:lnTo>
                    <a:pt x="250" y="120"/>
                  </a:lnTo>
                  <a:lnTo>
                    <a:pt x="233" y="130"/>
                  </a:lnTo>
                  <a:lnTo>
                    <a:pt x="216" y="146"/>
                  </a:lnTo>
                  <a:lnTo>
                    <a:pt x="216" y="188"/>
                  </a:lnTo>
                  <a:lnTo>
                    <a:pt x="106" y="179"/>
                  </a:lnTo>
                </a:path>
              </a:pathLst>
            </a:custGeom>
            <a:solidFill>
              <a:srgbClr val="FFCCFF"/>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47" name="Freeform 112">
              <a:extLst>
                <a:ext uri="{FF2B5EF4-FFF2-40B4-BE49-F238E27FC236}">
                  <a16:creationId xmlns:a16="http://schemas.microsoft.com/office/drawing/2014/main" id="{2C770AB0-071E-4037-8FBA-55B04D1B3F39}"/>
                </a:ext>
              </a:extLst>
            </p:cNvPr>
            <p:cNvSpPr>
              <a:spLocks/>
            </p:cNvSpPr>
            <p:nvPr/>
          </p:nvSpPr>
          <p:spPr bwMode="auto">
            <a:xfrm>
              <a:off x="1390" y="1543"/>
              <a:ext cx="209" cy="278"/>
            </a:xfrm>
            <a:custGeom>
              <a:avLst/>
              <a:gdLst>
                <a:gd name="T0" fmla="*/ 24 w 211"/>
                <a:gd name="T1" fmla="*/ 44 h 304"/>
                <a:gd name="T2" fmla="*/ 52 w 211"/>
                <a:gd name="T3" fmla="*/ 6 h 304"/>
                <a:gd name="T4" fmla="*/ 66 w 211"/>
                <a:gd name="T5" fmla="*/ 0 h 304"/>
                <a:gd name="T6" fmla="*/ 72 w 211"/>
                <a:gd name="T7" fmla="*/ 6 h 304"/>
                <a:gd name="T8" fmla="*/ 79 w 211"/>
                <a:gd name="T9" fmla="*/ 0 h 304"/>
                <a:gd name="T10" fmla="*/ 96 w 211"/>
                <a:gd name="T11" fmla="*/ 37 h 304"/>
                <a:gd name="T12" fmla="*/ 107 w 211"/>
                <a:gd name="T13" fmla="*/ 37 h 304"/>
                <a:gd name="T14" fmla="*/ 114 w 211"/>
                <a:gd name="T15" fmla="*/ 25 h 304"/>
                <a:gd name="T16" fmla="*/ 137 w 211"/>
                <a:gd name="T17" fmla="*/ 63 h 304"/>
                <a:gd name="T18" fmla="*/ 137 w 211"/>
                <a:gd name="T19" fmla="*/ 44 h 304"/>
                <a:gd name="T20" fmla="*/ 169 w 211"/>
                <a:gd name="T21" fmla="*/ 44 h 304"/>
                <a:gd name="T22" fmla="*/ 169 w 211"/>
                <a:gd name="T23" fmla="*/ 81 h 304"/>
                <a:gd name="T24" fmla="*/ 187 w 211"/>
                <a:gd name="T25" fmla="*/ 100 h 304"/>
                <a:gd name="T26" fmla="*/ 194 w 211"/>
                <a:gd name="T27" fmla="*/ 88 h 304"/>
                <a:gd name="T28" fmla="*/ 204 w 211"/>
                <a:gd name="T29" fmla="*/ 151 h 304"/>
                <a:gd name="T30" fmla="*/ 169 w 211"/>
                <a:gd name="T31" fmla="*/ 207 h 304"/>
                <a:gd name="T32" fmla="*/ 137 w 211"/>
                <a:gd name="T33" fmla="*/ 231 h 304"/>
                <a:gd name="T34" fmla="*/ 131 w 211"/>
                <a:gd name="T35" fmla="*/ 225 h 304"/>
                <a:gd name="T36" fmla="*/ 124 w 211"/>
                <a:gd name="T37" fmla="*/ 213 h 304"/>
                <a:gd name="T38" fmla="*/ 96 w 211"/>
                <a:gd name="T39" fmla="*/ 195 h 304"/>
                <a:gd name="T40" fmla="*/ 89 w 211"/>
                <a:gd name="T41" fmla="*/ 162 h 304"/>
                <a:gd name="T42" fmla="*/ 79 w 211"/>
                <a:gd name="T43" fmla="*/ 151 h 304"/>
                <a:gd name="T44" fmla="*/ 55 w 211"/>
                <a:gd name="T45" fmla="*/ 162 h 304"/>
                <a:gd name="T46" fmla="*/ 34 w 211"/>
                <a:gd name="T47" fmla="*/ 114 h 304"/>
                <a:gd name="T48" fmla="*/ 10 w 211"/>
                <a:gd name="T49" fmla="*/ 100 h 304"/>
                <a:gd name="T50" fmla="*/ 17 w 211"/>
                <a:gd name="T51" fmla="*/ 81 h 304"/>
                <a:gd name="T52" fmla="*/ 0 w 211"/>
                <a:gd name="T53" fmla="*/ 63 h 304"/>
                <a:gd name="T54" fmla="*/ 24 w 211"/>
                <a:gd name="T55" fmla="*/ 44 h 3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1"/>
                <a:gd name="T85" fmla="*/ 0 h 304"/>
                <a:gd name="T86" fmla="*/ 211 w 211"/>
                <a:gd name="T87" fmla="*/ 304 h 3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1" h="304">
                  <a:moveTo>
                    <a:pt x="24" y="58"/>
                  </a:moveTo>
                  <a:lnTo>
                    <a:pt x="52" y="9"/>
                  </a:lnTo>
                  <a:lnTo>
                    <a:pt x="69" y="0"/>
                  </a:lnTo>
                  <a:lnTo>
                    <a:pt x="75" y="9"/>
                  </a:lnTo>
                  <a:lnTo>
                    <a:pt x="82" y="0"/>
                  </a:lnTo>
                  <a:lnTo>
                    <a:pt x="99" y="48"/>
                  </a:lnTo>
                  <a:lnTo>
                    <a:pt x="110" y="48"/>
                  </a:lnTo>
                  <a:lnTo>
                    <a:pt x="117" y="33"/>
                  </a:lnTo>
                  <a:lnTo>
                    <a:pt x="140" y="82"/>
                  </a:lnTo>
                  <a:lnTo>
                    <a:pt x="140" y="58"/>
                  </a:lnTo>
                  <a:lnTo>
                    <a:pt x="175" y="58"/>
                  </a:lnTo>
                  <a:lnTo>
                    <a:pt x="175" y="106"/>
                  </a:lnTo>
                  <a:lnTo>
                    <a:pt x="193" y="130"/>
                  </a:lnTo>
                  <a:lnTo>
                    <a:pt x="200" y="115"/>
                  </a:lnTo>
                  <a:lnTo>
                    <a:pt x="210" y="197"/>
                  </a:lnTo>
                  <a:lnTo>
                    <a:pt x="175" y="270"/>
                  </a:lnTo>
                  <a:lnTo>
                    <a:pt x="140" y="303"/>
                  </a:lnTo>
                  <a:lnTo>
                    <a:pt x="134" y="294"/>
                  </a:lnTo>
                  <a:lnTo>
                    <a:pt x="127" y="279"/>
                  </a:lnTo>
                  <a:lnTo>
                    <a:pt x="99" y="255"/>
                  </a:lnTo>
                  <a:lnTo>
                    <a:pt x="92" y="212"/>
                  </a:lnTo>
                  <a:lnTo>
                    <a:pt x="82" y="197"/>
                  </a:lnTo>
                  <a:lnTo>
                    <a:pt x="58" y="212"/>
                  </a:lnTo>
                  <a:lnTo>
                    <a:pt x="34" y="150"/>
                  </a:lnTo>
                  <a:lnTo>
                    <a:pt x="10" y="130"/>
                  </a:lnTo>
                  <a:lnTo>
                    <a:pt x="17" y="106"/>
                  </a:lnTo>
                  <a:lnTo>
                    <a:pt x="0" y="82"/>
                  </a:lnTo>
                  <a:lnTo>
                    <a:pt x="24" y="58"/>
                  </a:lnTo>
                </a:path>
              </a:pathLst>
            </a:custGeom>
            <a:solidFill>
              <a:schemeClr val="accent1">
                <a:lumMod val="60000"/>
                <a:lumOff val="40000"/>
              </a:schemeClr>
            </a:solidFill>
            <a:ln w="12700" cap="rnd" cmpd="sng">
              <a:solidFill>
                <a:srgbClr val="000000"/>
              </a:solidFill>
              <a:prstDash val="solid"/>
              <a:round/>
              <a:headEnd type="none" w="med" len="med"/>
              <a:tailEnd type="none" w="med" len="med"/>
            </a:ln>
          </p:spPr>
          <p:txBody>
            <a:bodyPr/>
            <a:lstStyle/>
            <a:p>
              <a:pPr defTabSz="914377" eaLnBrk="0" fontAlgn="base" hangingPunct="0">
                <a:spcBef>
                  <a:spcPct val="0"/>
                </a:spcBef>
                <a:spcAft>
                  <a:spcPct val="0"/>
                </a:spcAft>
              </a:pPr>
              <a:endParaRPr lang="en-US" sz="2800" kern="0" dirty="0">
                <a:solidFill>
                  <a:srgbClr val="000000"/>
                </a:solidFill>
                <a:latin typeface="Times New Roman" panose="02020603050405020304" pitchFamily="18" charset="0"/>
              </a:endParaRPr>
            </a:p>
          </p:txBody>
        </p:sp>
        <p:sp>
          <p:nvSpPr>
            <p:cNvPr id="348" name="Rectangle 113">
              <a:extLst>
                <a:ext uri="{FF2B5EF4-FFF2-40B4-BE49-F238E27FC236}">
                  <a16:creationId xmlns:a16="http://schemas.microsoft.com/office/drawing/2014/main" id="{DC7D41B0-68C4-4D28-B902-B4EC739FB827}"/>
                </a:ext>
              </a:extLst>
            </p:cNvPr>
            <p:cNvSpPr>
              <a:spLocks noChangeArrowheads="1"/>
            </p:cNvSpPr>
            <p:nvPr/>
          </p:nvSpPr>
          <p:spPr bwMode="auto">
            <a:xfrm rot="3600000">
              <a:off x="2898" y="1526"/>
              <a:ext cx="43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Alamance</a:t>
              </a:r>
            </a:p>
          </p:txBody>
        </p:sp>
        <p:sp>
          <p:nvSpPr>
            <p:cNvPr id="349" name="Rectangle 114">
              <a:extLst>
                <a:ext uri="{FF2B5EF4-FFF2-40B4-BE49-F238E27FC236}">
                  <a16:creationId xmlns:a16="http://schemas.microsoft.com/office/drawing/2014/main" id="{070E4AA5-21BC-4774-B303-31FAC9C9E1B9}"/>
                </a:ext>
              </a:extLst>
            </p:cNvPr>
            <p:cNvSpPr>
              <a:spLocks noChangeArrowheads="1"/>
            </p:cNvSpPr>
            <p:nvPr/>
          </p:nvSpPr>
          <p:spPr bwMode="auto">
            <a:xfrm rot="2400000">
              <a:off x="1932" y="1605"/>
              <a:ext cx="39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Alexander</a:t>
              </a:r>
              <a:endParaRPr lang="en-US" altLang="en-US" sz="600" kern="0" dirty="0">
                <a:solidFill>
                  <a:srgbClr val="000000"/>
                </a:solidFill>
                <a:latin typeface="Arial" panose="020B0604020202020204" pitchFamily="34" charset="0"/>
              </a:endParaRPr>
            </a:p>
          </p:txBody>
        </p:sp>
        <p:sp>
          <p:nvSpPr>
            <p:cNvPr id="350" name="Rectangle 115">
              <a:extLst>
                <a:ext uri="{FF2B5EF4-FFF2-40B4-BE49-F238E27FC236}">
                  <a16:creationId xmlns:a16="http://schemas.microsoft.com/office/drawing/2014/main" id="{CCAD4BD1-7BDE-4989-8D7B-05104C04A405}"/>
                </a:ext>
              </a:extLst>
            </p:cNvPr>
            <p:cNvSpPr>
              <a:spLocks noChangeArrowheads="1"/>
            </p:cNvSpPr>
            <p:nvPr/>
          </p:nvSpPr>
          <p:spPr bwMode="auto">
            <a:xfrm>
              <a:off x="1856" y="1187"/>
              <a:ext cx="579"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Alleghany</a:t>
              </a:r>
              <a:endParaRPr lang="en-US" altLang="en-US" sz="600" kern="0" dirty="0">
                <a:solidFill>
                  <a:srgbClr val="000000"/>
                </a:solidFill>
                <a:latin typeface="Arial" panose="020B0604020202020204" pitchFamily="34" charset="0"/>
              </a:endParaRPr>
            </a:p>
          </p:txBody>
        </p:sp>
        <p:sp>
          <p:nvSpPr>
            <p:cNvPr id="351" name="Rectangle 116">
              <a:extLst>
                <a:ext uri="{FF2B5EF4-FFF2-40B4-BE49-F238E27FC236}">
                  <a16:creationId xmlns:a16="http://schemas.microsoft.com/office/drawing/2014/main" id="{8F9759D1-2C4A-417D-9588-7C6BE4CAB9C1}"/>
                </a:ext>
              </a:extLst>
            </p:cNvPr>
            <p:cNvSpPr>
              <a:spLocks noChangeArrowheads="1"/>
            </p:cNvSpPr>
            <p:nvPr/>
          </p:nvSpPr>
          <p:spPr bwMode="auto">
            <a:xfrm>
              <a:off x="2568" y="2262"/>
              <a:ext cx="27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Anson</a:t>
              </a:r>
            </a:p>
          </p:txBody>
        </p:sp>
        <p:sp>
          <p:nvSpPr>
            <p:cNvPr id="352" name="Rectangle 117">
              <a:extLst>
                <a:ext uri="{FF2B5EF4-FFF2-40B4-BE49-F238E27FC236}">
                  <a16:creationId xmlns:a16="http://schemas.microsoft.com/office/drawing/2014/main" id="{FC57DBC3-5AE2-4A04-A194-2E906EEE4B67}"/>
                </a:ext>
              </a:extLst>
            </p:cNvPr>
            <p:cNvSpPr>
              <a:spLocks noChangeArrowheads="1"/>
            </p:cNvSpPr>
            <p:nvPr/>
          </p:nvSpPr>
          <p:spPr bwMode="auto">
            <a:xfrm>
              <a:off x="1796" y="1240"/>
              <a:ext cx="28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Ashe</a:t>
              </a:r>
            </a:p>
          </p:txBody>
        </p:sp>
        <p:sp>
          <p:nvSpPr>
            <p:cNvPr id="353" name="Rectangle 118">
              <a:extLst>
                <a:ext uri="{FF2B5EF4-FFF2-40B4-BE49-F238E27FC236}">
                  <a16:creationId xmlns:a16="http://schemas.microsoft.com/office/drawing/2014/main" id="{69FEB7BE-ADD5-4EBB-8652-61279E633B5D}"/>
                </a:ext>
              </a:extLst>
            </p:cNvPr>
            <p:cNvSpPr>
              <a:spLocks noChangeArrowheads="1"/>
            </p:cNvSpPr>
            <p:nvPr/>
          </p:nvSpPr>
          <p:spPr bwMode="auto">
            <a:xfrm>
              <a:off x="1579" y="1470"/>
              <a:ext cx="26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Avery</a:t>
              </a:r>
            </a:p>
          </p:txBody>
        </p:sp>
        <p:sp>
          <p:nvSpPr>
            <p:cNvPr id="354" name="Rectangle 119">
              <a:extLst>
                <a:ext uri="{FF2B5EF4-FFF2-40B4-BE49-F238E27FC236}">
                  <a16:creationId xmlns:a16="http://schemas.microsoft.com/office/drawing/2014/main" id="{984A91EB-3021-4472-9157-3B6591324947}"/>
                </a:ext>
              </a:extLst>
            </p:cNvPr>
            <p:cNvSpPr>
              <a:spLocks noChangeArrowheads="1"/>
            </p:cNvSpPr>
            <p:nvPr/>
          </p:nvSpPr>
          <p:spPr bwMode="auto">
            <a:xfrm>
              <a:off x="4299" y="1829"/>
              <a:ext cx="41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Beaufort</a:t>
              </a:r>
            </a:p>
          </p:txBody>
        </p:sp>
        <p:sp>
          <p:nvSpPr>
            <p:cNvPr id="355" name="Rectangle 120">
              <a:extLst>
                <a:ext uri="{FF2B5EF4-FFF2-40B4-BE49-F238E27FC236}">
                  <a16:creationId xmlns:a16="http://schemas.microsoft.com/office/drawing/2014/main" id="{31F0B1E9-CD58-4DE1-8127-28BFBBEFAFEA}"/>
                </a:ext>
              </a:extLst>
            </p:cNvPr>
            <p:cNvSpPr>
              <a:spLocks noChangeArrowheads="1"/>
            </p:cNvSpPr>
            <p:nvPr/>
          </p:nvSpPr>
          <p:spPr bwMode="auto">
            <a:xfrm>
              <a:off x="4267" y="1478"/>
              <a:ext cx="30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Bertie</a:t>
              </a:r>
            </a:p>
          </p:txBody>
        </p:sp>
        <p:sp>
          <p:nvSpPr>
            <p:cNvPr id="356" name="Rectangle 121">
              <a:extLst>
                <a:ext uri="{FF2B5EF4-FFF2-40B4-BE49-F238E27FC236}">
                  <a16:creationId xmlns:a16="http://schemas.microsoft.com/office/drawing/2014/main" id="{C152947A-5FC3-4D67-87C3-7E7C9E47FB12}"/>
                </a:ext>
              </a:extLst>
            </p:cNvPr>
            <p:cNvSpPr>
              <a:spLocks noChangeArrowheads="1"/>
            </p:cNvSpPr>
            <p:nvPr/>
          </p:nvSpPr>
          <p:spPr bwMode="auto">
            <a:xfrm>
              <a:off x="3404" y="2532"/>
              <a:ext cx="32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Bladen</a:t>
              </a:r>
            </a:p>
          </p:txBody>
        </p:sp>
        <p:sp>
          <p:nvSpPr>
            <p:cNvPr id="357" name="Rectangle 122">
              <a:extLst>
                <a:ext uri="{FF2B5EF4-FFF2-40B4-BE49-F238E27FC236}">
                  <a16:creationId xmlns:a16="http://schemas.microsoft.com/office/drawing/2014/main" id="{03E43323-1807-4694-8546-3DBFA878988C}"/>
                </a:ext>
              </a:extLst>
            </p:cNvPr>
            <p:cNvSpPr>
              <a:spLocks noChangeArrowheads="1"/>
            </p:cNvSpPr>
            <p:nvPr/>
          </p:nvSpPr>
          <p:spPr bwMode="auto">
            <a:xfrm>
              <a:off x="3541" y="2909"/>
              <a:ext cx="35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Brunswick</a:t>
              </a:r>
            </a:p>
          </p:txBody>
        </p:sp>
        <p:sp>
          <p:nvSpPr>
            <p:cNvPr id="358" name="Rectangle 123">
              <a:extLst>
                <a:ext uri="{FF2B5EF4-FFF2-40B4-BE49-F238E27FC236}">
                  <a16:creationId xmlns:a16="http://schemas.microsoft.com/office/drawing/2014/main" id="{C58F3715-AB97-40B8-94EC-8EB86B44FFFC}"/>
                </a:ext>
              </a:extLst>
            </p:cNvPr>
            <p:cNvSpPr>
              <a:spLocks noChangeArrowheads="1"/>
            </p:cNvSpPr>
            <p:nvPr/>
          </p:nvSpPr>
          <p:spPr bwMode="auto">
            <a:xfrm>
              <a:off x="1166" y="1817"/>
              <a:ext cx="40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Buncombe</a:t>
              </a:r>
            </a:p>
          </p:txBody>
        </p:sp>
        <p:sp>
          <p:nvSpPr>
            <p:cNvPr id="359" name="Rectangle 124">
              <a:extLst>
                <a:ext uri="{FF2B5EF4-FFF2-40B4-BE49-F238E27FC236}">
                  <a16:creationId xmlns:a16="http://schemas.microsoft.com/office/drawing/2014/main" id="{0C822951-6BB3-4CC4-AA1D-9799A8518B46}"/>
                </a:ext>
              </a:extLst>
            </p:cNvPr>
            <p:cNvSpPr>
              <a:spLocks noChangeArrowheads="1"/>
            </p:cNvSpPr>
            <p:nvPr/>
          </p:nvSpPr>
          <p:spPr bwMode="auto">
            <a:xfrm>
              <a:off x="1677" y="1718"/>
              <a:ext cx="26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Burke</a:t>
              </a:r>
            </a:p>
          </p:txBody>
        </p:sp>
        <p:sp>
          <p:nvSpPr>
            <p:cNvPr id="360" name="Rectangle 125">
              <a:extLst>
                <a:ext uri="{FF2B5EF4-FFF2-40B4-BE49-F238E27FC236}">
                  <a16:creationId xmlns:a16="http://schemas.microsoft.com/office/drawing/2014/main" id="{51E053AE-0F01-464B-B42D-962D0A2A2B62}"/>
                </a:ext>
              </a:extLst>
            </p:cNvPr>
            <p:cNvSpPr>
              <a:spLocks noChangeArrowheads="1"/>
            </p:cNvSpPr>
            <p:nvPr/>
          </p:nvSpPr>
          <p:spPr bwMode="auto">
            <a:xfrm rot="2400000">
              <a:off x="2258" y="1979"/>
              <a:ext cx="37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Cabarrus</a:t>
              </a:r>
            </a:p>
          </p:txBody>
        </p:sp>
        <p:sp>
          <p:nvSpPr>
            <p:cNvPr id="361" name="Rectangle 126">
              <a:extLst>
                <a:ext uri="{FF2B5EF4-FFF2-40B4-BE49-F238E27FC236}">
                  <a16:creationId xmlns:a16="http://schemas.microsoft.com/office/drawing/2014/main" id="{65CB98BA-4687-4615-BC07-19C853C14B56}"/>
                </a:ext>
              </a:extLst>
            </p:cNvPr>
            <p:cNvSpPr>
              <a:spLocks noChangeArrowheads="1"/>
            </p:cNvSpPr>
            <p:nvPr/>
          </p:nvSpPr>
          <p:spPr bwMode="auto">
            <a:xfrm>
              <a:off x="1727" y="1570"/>
              <a:ext cx="35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Caldwell</a:t>
              </a:r>
            </a:p>
          </p:txBody>
        </p:sp>
        <p:sp>
          <p:nvSpPr>
            <p:cNvPr id="362" name="Rectangle 127">
              <a:extLst>
                <a:ext uri="{FF2B5EF4-FFF2-40B4-BE49-F238E27FC236}">
                  <a16:creationId xmlns:a16="http://schemas.microsoft.com/office/drawing/2014/main" id="{D68FE042-4E06-456A-A2A7-E5740F9BC17A}"/>
                </a:ext>
              </a:extLst>
            </p:cNvPr>
            <p:cNvSpPr>
              <a:spLocks noChangeArrowheads="1"/>
            </p:cNvSpPr>
            <p:nvPr/>
          </p:nvSpPr>
          <p:spPr bwMode="auto">
            <a:xfrm rot="3300000">
              <a:off x="4717" y="1253"/>
              <a:ext cx="30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Camden</a:t>
              </a:r>
              <a:endParaRPr lang="en-US" altLang="en-US" sz="600" kern="0" dirty="0">
                <a:solidFill>
                  <a:srgbClr val="000000"/>
                </a:solidFill>
                <a:latin typeface="Arial" panose="020B0604020202020204" pitchFamily="34" charset="0"/>
              </a:endParaRPr>
            </a:p>
          </p:txBody>
        </p:sp>
        <p:sp>
          <p:nvSpPr>
            <p:cNvPr id="363" name="Rectangle 128">
              <a:extLst>
                <a:ext uri="{FF2B5EF4-FFF2-40B4-BE49-F238E27FC236}">
                  <a16:creationId xmlns:a16="http://schemas.microsoft.com/office/drawing/2014/main" id="{6C9A058B-1B65-459F-9109-924B4AD41639}"/>
                </a:ext>
              </a:extLst>
            </p:cNvPr>
            <p:cNvSpPr>
              <a:spLocks noChangeArrowheads="1"/>
            </p:cNvSpPr>
            <p:nvPr/>
          </p:nvSpPr>
          <p:spPr bwMode="auto">
            <a:xfrm rot="20400000">
              <a:off x="4113" y="2412"/>
              <a:ext cx="68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Cart</a:t>
              </a:r>
              <a:r>
                <a:rPr lang="en-US" altLang="en-US" sz="500" kern="0" dirty="0">
                  <a:solidFill>
                    <a:srgbClr val="000000"/>
                  </a:solidFill>
                  <a:latin typeface="Arial" panose="020B0604020202020204" pitchFamily="34" charset="0"/>
                </a:rPr>
                <a:t>e</a:t>
              </a:r>
              <a:r>
                <a:rPr lang="en-US" altLang="en-US" sz="600" kern="0" dirty="0">
                  <a:solidFill>
                    <a:srgbClr val="000000"/>
                  </a:solidFill>
                  <a:latin typeface="Arial" panose="020B0604020202020204" pitchFamily="34" charset="0"/>
                </a:rPr>
                <a:t>ret</a:t>
              </a:r>
            </a:p>
          </p:txBody>
        </p:sp>
        <p:sp>
          <p:nvSpPr>
            <p:cNvPr id="364" name="Rectangle 129">
              <a:extLst>
                <a:ext uri="{FF2B5EF4-FFF2-40B4-BE49-F238E27FC236}">
                  <a16:creationId xmlns:a16="http://schemas.microsoft.com/office/drawing/2014/main" id="{DF3C64DD-A1C2-4062-8ECC-B64229B50917}"/>
                </a:ext>
              </a:extLst>
            </p:cNvPr>
            <p:cNvSpPr>
              <a:spLocks noChangeArrowheads="1"/>
            </p:cNvSpPr>
            <p:nvPr/>
          </p:nvSpPr>
          <p:spPr bwMode="auto">
            <a:xfrm>
              <a:off x="2975" y="1262"/>
              <a:ext cx="30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Caswell</a:t>
              </a:r>
            </a:p>
          </p:txBody>
        </p:sp>
        <p:sp>
          <p:nvSpPr>
            <p:cNvPr id="365" name="Rectangle 130">
              <a:extLst>
                <a:ext uri="{FF2B5EF4-FFF2-40B4-BE49-F238E27FC236}">
                  <a16:creationId xmlns:a16="http://schemas.microsoft.com/office/drawing/2014/main" id="{EA31B667-0FEE-4AF9-85F9-46A84EC9C700}"/>
                </a:ext>
              </a:extLst>
            </p:cNvPr>
            <p:cNvSpPr>
              <a:spLocks noChangeArrowheads="1"/>
            </p:cNvSpPr>
            <p:nvPr/>
          </p:nvSpPr>
          <p:spPr bwMode="auto">
            <a:xfrm>
              <a:off x="1936" y="1778"/>
              <a:ext cx="32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Catawba</a:t>
              </a:r>
            </a:p>
          </p:txBody>
        </p:sp>
        <p:sp>
          <p:nvSpPr>
            <p:cNvPr id="366" name="Rectangle 131">
              <a:extLst>
                <a:ext uri="{FF2B5EF4-FFF2-40B4-BE49-F238E27FC236}">
                  <a16:creationId xmlns:a16="http://schemas.microsoft.com/office/drawing/2014/main" id="{D3627584-7742-437C-AA31-D1AF8A5A1E76}"/>
                </a:ext>
              </a:extLst>
            </p:cNvPr>
            <p:cNvSpPr>
              <a:spLocks noChangeArrowheads="1"/>
            </p:cNvSpPr>
            <p:nvPr/>
          </p:nvSpPr>
          <p:spPr bwMode="auto">
            <a:xfrm>
              <a:off x="3024" y="1747"/>
              <a:ext cx="33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Chatham</a:t>
              </a:r>
            </a:p>
          </p:txBody>
        </p:sp>
        <p:sp>
          <p:nvSpPr>
            <p:cNvPr id="367" name="Rectangle 132">
              <a:extLst>
                <a:ext uri="{FF2B5EF4-FFF2-40B4-BE49-F238E27FC236}">
                  <a16:creationId xmlns:a16="http://schemas.microsoft.com/office/drawing/2014/main" id="{45041843-F7C8-44F7-BD54-0806ADD1D183}"/>
                </a:ext>
              </a:extLst>
            </p:cNvPr>
            <p:cNvSpPr>
              <a:spLocks noChangeArrowheads="1"/>
            </p:cNvSpPr>
            <p:nvPr/>
          </p:nvSpPr>
          <p:spPr bwMode="auto">
            <a:xfrm>
              <a:off x="288" y="2154"/>
              <a:ext cx="44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Cherokee</a:t>
              </a:r>
            </a:p>
          </p:txBody>
        </p:sp>
        <p:sp>
          <p:nvSpPr>
            <p:cNvPr id="368" name="Rectangle 133">
              <a:extLst>
                <a:ext uri="{FF2B5EF4-FFF2-40B4-BE49-F238E27FC236}">
                  <a16:creationId xmlns:a16="http://schemas.microsoft.com/office/drawing/2014/main" id="{D16A4335-A498-405C-AF05-600850036ADB}"/>
                </a:ext>
              </a:extLst>
            </p:cNvPr>
            <p:cNvSpPr>
              <a:spLocks noChangeArrowheads="1"/>
            </p:cNvSpPr>
            <p:nvPr/>
          </p:nvSpPr>
          <p:spPr bwMode="auto">
            <a:xfrm rot="3600000">
              <a:off x="4456" y="1444"/>
              <a:ext cx="356"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Chowan</a:t>
              </a:r>
              <a:endParaRPr lang="en-US" altLang="en-US" sz="600" kern="0" dirty="0">
                <a:solidFill>
                  <a:srgbClr val="000000"/>
                </a:solidFill>
                <a:latin typeface="Arial" panose="020B0604020202020204" pitchFamily="34" charset="0"/>
              </a:endParaRPr>
            </a:p>
          </p:txBody>
        </p:sp>
        <p:sp>
          <p:nvSpPr>
            <p:cNvPr id="369" name="Rectangle 134">
              <a:extLst>
                <a:ext uri="{FF2B5EF4-FFF2-40B4-BE49-F238E27FC236}">
                  <a16:creationId xmlns:a16="http://schemas.microsoft.com/office/drawing/2014/main" id="{D0A94A6B-7191-4D1C-A2DC-99332639121B}"/>
                </a:ext>
              </a:extLst>
            </p:cNvPr>
            <p:cNvSpPr>
              <a:spLocks noChangeArrowheads="1"/>
            </p:cNvSpPr>
            <p:nvPr/>
          </p:nvSpPr>
          <p:spPr bwMode="auto">
            <a:xfrm>
              <a:off x="551" y="2213"/>
              <a:ext cx="27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Clay</a:t>
              </a:r>
            </a:p>
          </p:txBody>
        </p:sp>
        <p:sp>
          <p:nvSpPr>
            <p:cNvPr id="370" name="Rectangle 135">
              <a:extLst>
                <a:ext uri="{FF2B5EF4-FFF2-40B4-BE49-F238E27FC236}">
                  <a16:creationId xmlns:a16="http://schemas.microsoft.com/office/drawing/2014/main" id="{5067F1EF-B856-45F5-973F-7663DFF0A548}"/>
                </a:ext>
              </a:extLst>
            </p:cNvPr>
            <p:cNvSpPr>
              <a:spLocks noChangeArrowheads="1"/>
            </p:cNvSpPr>
            <p:nvPr/>
          </p:nvSpPr>
          <p:spPr bwMode="auto">
            <a:xfrm rot="3600000">
              <a:off x="1744" y="2009"/>
              <a:ext cx="32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Cleveland</a:t>
              </a:r>
            </a:p>
          </p:txBody>
        </p:sp>
        <p:sp>
          <p:nvSpPr>
            <p:cNvPr id="371" name="Rectangle 136">
              <a:extLst>
                <a:ext uri="{FF2B5EF4-FFF2-40B4-BE49-F238E27FC236}">
                  <a16:creationId xmlns:a16="http://schemas.microsoft.com/office/drawing/2014/main" id="{2A53BFE1-7780-4F20-ADC3-05C3AEFB84EC}"/>
                </a:ext>
              </a:extLst>
            </p:cNvPr>
            <p:cNvSpPr>
              <a:spLocks noChangeArrowheads="1"/>
            </p:cNvSpPr>
            <p:nvPr/>
          </p:nvSpPr>
          <p:spPr bwMode="auto">
            <a:xfrm>
              <a:off x="3292" y="2778"/>
              <a:ext cx="38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Columbus</a:t>
              </a:r>
            </a:p>
          </p:txBody>
        </p:sp>
        <p:sp>
          <p:nvSpPr>
            <p:cNvPr id="372" name="Rectangle 137">
              <a:extLst>
                <a:ext uri="{FF2B5EF4-FFF2-40B4-BE49-F238E27FC236}">
                  <a16:creationId xmlns:a16="http://schemas.microsoft.com/office/drawing/2014/main" id="{4A356F7C-6661-4DD1-8F09-9628C99186BE}"/>
                </a:ext>
              </a:extLst>
            </p:cNvPr>
            <p:cNvSpPr>
              <a:spLocks noChangeArrowheads="1"/>
            </p:cNvSpPr>
            <p:nvPr/>
          </p:nvSpPr>
          <p:spPr bwMode="auto">
            <a:xfrm>
              <a:off x="4159" y="2090"/>
              <a:ext cx="33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Craven</a:t>
              </a:r>
            </a:p>
          </p:txBody>
        </p:sp>
        <p:sp>
          <p:nvSpPr>
            <p:cNvPr id="373" name="Rectangle 138">
              <a:extLst>
                <a:ext uri="{FF2B5EF4-FFF2-40B4-BE49-F238E27FC236}">
                  <a16:creationId xmlns:a16="http://schemas.microsoft.com/office/drawing/2014/main" id="{338C0503-DF0A-4220-95C7-063224D04023}"/>
                </a:ext>
              </a:extLst>
            </p:cNvPr>
            <p:cNvSpPr>
              <a:spLocks noChangeArrowheads="1"/>
            </p:cNvSpPr>
            <p:nvPr/>
          </p:nvSpPr>
          <p:spPr bwMode="auto">
            <a:xfrm rot="2277141">
              <a:off x="3196" y="2227"/>
              <a:ext cx="43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Cumberland</a:t>
              </a:r>
            </a:p>
          </p:txBody>
        </p:sp>
        <p:sp>
          <p:nvSpPr>
            <p:cNvPr id="374" name="Rectangle 139">
              <a:extLst>
                <a:ext uri="{FF2B5EF4-FFF2-40B4-BE49-F238E27FC236}">
                  <a16:creationId xmlns:a16="http://schemas.microsoft.com/office/drawing/2014/main" id="{7043CB7D-F102-4353-96D9-BAAA7F15F5C3}"/>
                </a:ext>
              </a:extLst>
            </p:cNvPr>
            <p:cNvSpPr>
              <a:spLocks noChangeArrowheads="1"/>
            </p:cNvSpPr>
            <p:nvPr/>
          </p:nvSpPr>
          <p:spPr bwMode="auto">
            <a:xfrm rot="3600000">
              <a:off x="4789" y="1234"/>
              <a:ext cx="305"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Currituck</a:t>
              </a:r>
            </a:p>
          </p:txBody>
        </p:sp>
        <p:sp>
          <p:nvSpPr>
            <p:cNvPr id="375" name="Rectangle 140">
              <a:extLst>
                <a:ext uri="{FF2B5EF4-FFF2-40B4-BE49-F238E27FC236}">
                  <a16:creationId xmlns:a16="http://schemas.microsoft.com/office/drawing/2014/main" id="{892B5B7B-19AA-45F7-9B35-799FCCB0387B}"/>
                </a:ext>
              </a:extLst>
            </p:cNvPr>
            <p:cNvSpPr>
              <a:spLocks noChangeArrowheads="1"/>
            </p:cNvSpPr>
            <p:nvPr/>
          </p:nvSpPr>
          <p:spPr bwMode="auto">
            <a:xfrm>
              <a:off x="4899" y="1713"/>
              <a:ext cx="33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Dare</a:t>
              </a:r>
            </a:p>
          </p:txBody>
        </p:sp>
        <p:sp>
          <p:nvSpPr>
            <p:cNvPr id="376" name="Rectangle 141">
              <a:extLst>
                <a:ext uri="{FF2B5EF4-FFF2-40B4-BE49-F238E27FC236}">
                  <a16:creationId xmlns:a16="http://schemas.microsoft.com/office/drawing/2014/main" id="{8F82C2AE-BA3D-4BD5-87B5-D344B5BA724E}"/>
                </a:ext>
              </a:extLst>
            </p:cNvPr>
            <p:cNvSpPr>
              <a:spLocks noChangeArrowheads="1"/>
            </p:cNvSpPr>
            <p:nvPr/>
          </p:nvSpPr>
          <p:spPr bwMode="auto">
            <a:xfrm>
              <a:off x="2456" y="1689"/>
              <a:ext cx="3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Davidson</a:t>
              </a:r>
            </a:p>
          </p:txBody>
        </p:sp>
        <p:sp>
          <p:nvSpPr>
            <p:cNvPr id="377" name="Rectangle 142">
              <a:extLst>
                <a:ext uri="{FF2B5EF4-FFF2-40B4-BE49-F238E27FC236}">
                  <a16:creationId xmlns:a16="http://schemas.microsoft.com/office/drawing/2014/main" id="{F3A81FB7-9037-4B43-AA05-F00C04E3455B}"/>
                </a:ext>
              </a:extLst>
            </p:cNvPr>
            <p:cNvSpPr>
              <a:spLocks noChangeArrowheads="1"/>
            </p:cNvSpPr>
            <p:nvPr/>
          </p:nvSpPr>
          <p:spPr bwMode="auto">
            <a:xfrm>
              <a:off x="2321" y="1591"/>
              <a:ext cx="26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Davie</a:t>
              </a:r>
            </a:p>
          </p:txBody>
        </p:sp>
        <p:sp>
          <p:nvSpPr>
            <p:cNvPr id="378" name="Rectangle 143">
              <a:extLst>
                <a:ext uri="{FF2B5EF4-FFF2-40B4-BE49-F238E27FC236}">
                  <a16:creationId xmlns:a16="http://schemas.microsoft.com/office/drawing/2014/main" id="{382C8F97-7419-4D29-9147-5048EAA9920F}"/>
                </a:ext>
              </a:extLst>
            </p:cNvPr>
            <p:cNvSpPr>
              <a:spLocks noChangeArrowheads="1"/>
            </p:cNvSpPr>
            <p:nvPr/>
          </p:nvSpPr>
          <p:spPr bwMode="auto">
            <a:xfrm>
              <a:off x="3755" y="2282"/>
              <a:ext cx="31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Duplin</a:t>
              </a:r>
            </a:p>
          </p:txBody>
        </p:sp>
        <p:sp>
          <p:nvSpPr>
            <p:cNvPr id="379" name="Rectangle 144">
              <a:extLst>
                <a:ext uri="{FF2B5EF4-FFF2-40B4-BE49-F238E27FC236}">
                  <a16:creationId xmlns:a16="http://schemas.microsoft.com/office/drawing/2014/main" id="{66F3BE56-8FB9-4311-9592-952FBD55CA5C}"/>
                </a:ext>
              </a:extLst>
            </p:cNvPr>
            <p:cNvSpPr>
              <a:spLocks noChangeArrowheads="1"/>
            </p:cNvSpPr>
            <p:nvPr/>
          </p:nvSpPr>
          <p:spPr bwMode="auto">
            <a:xfrm rot="3600000">
              <a:off x="3223" y="1513"/>
              <a:ext cx="39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Durham</a:t>
              </a:r>
              <a:endParaRPr lang="en-US" altLang="en-US" sz="500" kern="0" dirty="0">
                <a:solidFill>
                  <a:srgbClr val="000000"/>
                </a:solidFill>
                <a:latin typeface="Arial" panose="020B0604020202020204" pitchFamily="34" charset="0"/>
              </a:endParaRPr>
            </a:p>
          </p:txBody>
        </p:sp>
        <p:sp>
          <p:nvSpPr>
            <p:cNvPr id="380" name="Rectangle 145">
              <a:extLst>
                <a:ext uri="{FF2B5EF4-FFF2-40B4-BE49-F238E27FC236}">
                  <a16:creationId xmlns:a16="http://schemas.microsoft.com/office/drawing/2014/main" id="{AE99AF15-5EDF-4218-B0C3-E8A5CBC48D27}"/>
                </a:ext>
              </a:extLst>
            </p:cNvPr>
            <p:cNvSpPr>
              <a:spLocks noChangeArrowheads="1"/>
            </p:cNvSpPr>
            <p:nvPr/>
          </p:nvSpPr>
          <p:spPr bwMode="auto">
            <a:xfrm>
              <a:off x="3853" y="1603"/>
              <a:ext cx="52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Edgecombe</a:t>
              </a:r>
              <a:endParaRPr lang="en-US" altLang="en-US" sz="600" kern="0" dirty="0">
                <a:solidFill>
                  <a:srgbClr val="000000"/>
                </a:solidFill>
                <a:latin typeface="Arial" panose="020B0604020202020204" pitchFamily="34" charset="0"/>
              </a:endParaRPr>
            </a:p>
          </p:txBody>
        </p:sp>
        <p:sp>
          <p:nvSpPr>
            <p:cNvPr id="381" name="Rectangle 146">
              <a:extLst>
                <a:ext uri="{FF2B5EF4-FFF2-40B4-BE49-F238E27FC236}">
                  <a16:creationId xmlns:a16="http://schemas.microsoft.com/office/drawing/2014/main" id="{E30FBF58-187E-4213-B8A6-F15FC2E4EB93}"/>
                </a:ext>
              </a:extLst>
            </p:cNvPr>
            <p:cNvSpPr>
              <a:spLocks noChangeArrowheads="1"/>
            </p:cNvSpPr>
            <p:nvPr/>
          </p:nvSpPr>
          <p:spPr bwMode="auto">
            <a:xfrm>
              <a:off x="2477" y="1453"/>
              <a:ext cx="30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Forsyth</a:t>
              </a:r>
            </a:p>
          </p:txBody>
        </p:sp>
        <p:sp>
          <p:nvSpPr>
            <p:cNvPr id="382" name="Rectangle 147">
              <a:extLst>
                <a:ext uri="{FF2B5EF4-FFF2-40B4-BE49-F238E27FC236}">
                  <a16:creationId xmlns:a16="http://schemas.microsoft.com/office/drawing/2014/main" id="{2FCD3745-F0B6-42B1-95F9-9A2F6ACFD1C8}"/>
                </a:ext>
              </a:extLst>
            </p:cNvPr>
            <p:cNvSpPr>
              <a:spLocks noChangeArrowheads="1"/>
            </p:cNvSpPr>
            <p:nvPr/>
          </p:nvSpPr>
          <p:spPr bwMode="auto">
            <a:xfrm>
              <a:off x="3536" y="1470"/>
              <a:ext cx="34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Franklin</a:t>
              </a:r>
            </a:p>
          </p:txBody>
        </p:sp>
        <p:sp>
          <p:nvSpPr>
            <p:cNvPr id="383" name="Rectangle 148">
              <a:extLst>
                <a:ext uri="{FF2B5EF4-FFF2-40B4-BE49-F238E27FC236}">
                  <a16:creationId xmlns:a16="http://schemas.microsoft.com/office/drawing/2014/main" id="{EA065BA1-571D-4780-90F8-1D414680D058}"/>
                </a:ext>
              </a:extLst>
            </p:cNvPr>
            <p:cNvSpPr>
              <a:spLocks noChangeArrowheads="1"/>
            </p:cNvSpPr>
            <p:nvPr/>
          </p:nvSpPr>
          <p:spPr bwMode="auto">
            <a:xfrm>
              <a:off x="1942" y="2054"/>
              <a:ext cx="39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Gaston</a:t>
              </a:r>
            </a:p>
          </p:txBody>
        </p:sp>
        <p:sp>
          <p:nvSpPr>
            <p:cNvPr id="384" name="Rectangle 149">
              <a:extLst>
                <a:ext uri="{FF2B5EF4-FFF2-40B4-BE49-F238E27FC236}">
                  <a16:creationId xmlns:a16="http://schemas.microsoft.com/office/drawing/2014/main" id="{CFBE4480-6037-4AAE-A259-74B992E009FA}"/>
                </a:ext>
              </a:extLst>
            </p:cNvPr>
            <p:cNvSpPr>
              <a:spLocks noChangeArrowheads="1"/>
            </p:cNvSpPr>
            <p:nvPr/>
          </p:nvSpPr>
          <p:spPr bwMode="auto">
            <a:xfrm>
              <a:off x="4442" y="1241"/>
              <a:ext cx="27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Gates</a:t>
              </a:r>
            </a:p>
          </p:txBody>
        </p:sp>
        <p:sp>
          <p:nvSpPr>
            <p:cNvPr id="385" name="Rectangle 150">
              <a:extLst>
                <a:ext uri="{FF2B5EF4-FFF2-40B4-BE49-F238E27FC236}">
                  <a16:creationId xmlns:a16="http://schemas.microsoft.com/office/drawing/2014/main" id="{FDF6AA3D-EAD8-4433-B94F-7BE61A147CA3}"/>
                </a:ext>
              </a:extLst>
            </p:cNvPr>
            <p:cNvSpPr>
              <a:spLocks noChangeArrowheads="1"/>
            </p:cNvSpPr>
            <p:nvPr/>
          </p:nvSpPr>
          <p:spPr bwMode="auto">
            <a:xfrm>
              <a:off x="490" y="1980"/>
              <a:ext cx="34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Graham</a:t>
              </a:r>
            </a:p>
          </p:txBody>
        </p:sp>
        <p:sp>
          <p:nvSpPr>
            <p:cNvPr id="386" name="Rectangle 151">
              <a:extLst>
                <a:ext uri="{FF2B5EF4-FFF2-40B4-BE49-F238E27FC236}">
                  <a16:creationId xmlns:a16="http://schemas.microsoft.com/office/drawing/2014/main" id="{91E37835-E00C-4584-B0EC-F0D5A4EB49BF}"/>
                </a:ext>
              </a:extLst>
            </p:cNvPr>
            <p:cNvSpPr>
              <a:spLocks noChangeArrowheads="1"/>
            </p:cNvSpPr>
            <p:nvPr/>
          </p:nvSpPr>
          <p:spPr bwMode="auto">
            <a:xfrm rot="3900000">
              <a:off x="3368" y="1333"/>
              <a:ext cx="30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Granville</a:t>
              </a:r>
            </a:p>
          </p:txBody>
        </p:sp>
        <p:sp>
          <p:nvSpPr>
            <p:cNvPr id="387" name="Rectangle 152">
              <a:extLst>
                <a:ext uri="{FF2B5EF4-FFF2-40B4-BE49-F238E27FC236}">
                  <a16:creationId xmlns:a16="http://schemas.microsoft.com/office/drawing/2014/main" id="{51096CDB-6ED2-4C22-9601-3490E5BFA949}"/>
                </a:ext>
              </a:extLst>
            </p:cNvPr>
            <p:cNvSpPr>
              <a:spLocks noChangeArrowheads="1"/>
            </p:cNvSpPr>
            <p:nvPr/>
          </p:nvSpPr>
          <p:spPr bwMode="auto">
            <a:xfrm>
              <a:off x="3886" y="1904"/>
              <a:ext cx="33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Greene</a:t>
              </a:r>
            </a:p>
          </p:txBody>
        </p:sp>
        <p:sp>
          <p:nvSpPr>
            <p:cNvPr id="388" name="Rectangle 153">
              <a:extLst>
                <a:ext uri="{FF2B5EF4-FFF2-40B4-BE49-F238E27FC236}">
                  <a16:creationId xmlns:a16="http://schemas.microsoft.com/office/drawing/2014/main" id="{DFFEEC17-7F77-40EF-A1A9-FBA543858B85}"/>
                </a:ext>
              </a:extLst>
            </p:cNvPr>
            <p:cNvSpPr>
              <a:spLocks noChangeArrowheads="1"/>
            </p:cNvSpPr>
            <p:nvPr/>
          </p:nvSpPr>
          <p:spPr bwMode="auto">
            <a:xfrm>
              <a:off x="2705" y="1489"/>
              <a:ext cx="34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Guilford</a:t>
              </a:r>
            </a:p>
          </p:txBody>
        </p:sp>
        <p:sp>
          <p:nvSpPr>
            <p:cNvPr id="389" name="Rectangle 154">
              <a:extLst>
                <a:ext uri="{FF2B5EF4-FFF2-40B4-BE49-F238E27FC236}">
                  <a16:creationId xmlns:a16="http://schemas.microsoft.com/office/drawing/2014/main" id="{4E284AA5-9B3B-4813-8699-6E683E92271D}"/>
                </a:ext>
              </a:extLst>
            </p:cNvPr>
            <p:cNvSpPr>
              <a:spLocks noChangeArrowheads="1"/>
            </p:cNvSpPr>
            <p:nvPr/>
          </p:nvSpPr>
          <p:spPr bwMode="auto">
            <a:xfrm>
              <a:off x="3927" y="1362"/>
              <a:ext cx="28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Halifax</a:t>
              </a:r>
            </a:p>
          </p:txBody>
        </p:sp>
        <p:sp>
          <p:nvSpPr>
            <p:cNvPr id="390" name="Rectangle 155">
              <a:extLst>
                <a:ext uri="{FF2B5EF4-FFF2-40B4-BE49-F238E27FC236}">
                  <a16:creationId xmlns:a16="http://schemas.microsoft.com/office/drawing/2014/main" id="{8684E49F-2BC4-48EF-92B8-87FD097CFD5C}"/>
                </a:ext>
              </a:extLst>
            </p:cNvPr>
            <p:cNvSpPr>
              <a:spLocks noChangeArrowheads="1"/>
            </p:cNvSpPr>
            <p:nvPr/>
          </p:nvSpPr>
          <p:spPr bwMode="auto">
            <a:xfrm>
              <a:off x="3242" y="1974"/>
              <a:ext cx="29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Harnett</a:t>
              </a:r>
            </a:p>
          </p:txBody>
        </p:sp>
        <p:sp>
          <p:nvSpPr>
            <p:cNvPr id="391" name="Rectangle 156">
              <a:extLst>
                <a:ext uri="{FF2B5EF4-FFF2-40B4-BE49-F238E27FC236}">
                  <a16:creationId xmlns:a16="http://schemas.microsoft.com/office/drawing/2014/main" id="{83B1C986-737E-4108-AF3F-2E18366CDBD7}"/>
                </a:ext>
              </a:extLst>
            </p:cNvPr>
            <p:cNvSpPr>
              <a:spLocks noChangeArrowheads="1"/>
            </p:cNvSpPr>
            <p:nvPr/>
          </p:nvSpPr>
          <p:spPr bwMode="auto">
            <a:xfrm rot="1500000">
              <a:off x="940" y="1849"/>
              <a:ext cx="39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Haywood</a:t>
              </a:r>
            </a:p>
          </p:txBody>
        </p:sp>
        <p:sp>
          <p:nvSpPr>
            <p:cNvPr id="392" name="Rectangle 157">
              <a:extLst>
                <a:ext uri="{FF2B5EF4-FFF2-40B4-BE49-F238E27FC236}">
                  <a16:creationId xmlns:a16="http://schemas.microsoft.com/office/drawing/2014/main" id="{ED26263E-5D86-40FC-9B6C-B214D520800B}"/>
                </a:ext>
              </a:extLst>
            </p:cNvPr>
            <p:cNvSpPr>
              <a:spLocks noChangeArrowheads="1"/>
            </p:cNvSpPr>
            <p:nvPr/>
          </p:nvSpPr>
          <p:spPr bwMode="auto">
            <a:xfrm rot="2400000">
              <a:off x="1050" y="2026"/>
              <a:ext cx="65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Henderson</a:t>
              </a:r>
              <a:endParaRPr lang="en-US" altLang="en-US" sz="600" kern="0" dirty="0">
                <a:solidFill>
                  <a:srgbClr val="000000"/>
                </a:solidFill>
                <a:latin typeface="Arial" panose="020B0604020202020204" pitchFamily="34" charset="0"/>
              </a:endParaRPr>
            </a:p>
          </p:txBody>
        </p:sp>
        <p:sp>
          <p:nvSpPr>
            <p:cNvPr id="393" name="Rectangle 158">
              <a:extLst>
                <a:ext uri="{FF2B5EF4-FFF2-40B4-BE49-F238E27FC236}">
                  <a16:creationId xmlns:a16="http://schemas.microsoft.com/office/drawing/2014/main" id="{8E0A2062-51AE-4708-BEE3-3482A902A74C}"/>
                </a:ext>
              </a:extLst>
            </p:cNvPr>
            <p:cNvSpPr>
              <a:spLocks noChangeArrowheads="1"/>
            </p:cNvSpPr>
            <p:nvPr/>
          </p:nvSpPr>
          <p:spPr bwMode="auto">
            <a:xfrm>
              <a:off x="4236" y="1311"/>
              <a:ext cx="43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Hertford</a:t>
              </a:r>
            </a:p>
          </p:txBody>
        </p:sp>
        <p:sp>
          <p:nvSpPr>
            <p:cNvPr id="394" name="Rectangle 159">
              <a:extLst>
                <a:ext uri="{FF2B5EF4-FFF2-40B4-BE49-F238E27FC236}">
                  <a16:creationId xmlns:a16="http://schemas.microsoft.com/office/drawing/2014/main" id="{4688985E-9943-4599-85BD-9BA9C4FA079A}"/>
                </a:ext>
              </a:extLst>
            </p:cNvPr>
            <p:cNvSpPr>
              <a:spLocks noChangeArrowheads="1"/>
            </p:cNvSpPr>
            <p:nvPr/>
          </p:nvSpPr>
          <p:spPr bwMode="auto">
            <a:xfrm>
              <a:off x="3037" y="2234"/>
              <a:ext cx="28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Hoke</a:t>
              </a:r>
            </a:p>
          </p:txBody>
        </p:sp>
        <p:sp>
          <p:nvSpPr>
            <p:cNvPr id="395" name="Rectangle 160">
              <a:extLst>
                <a:ext uri="{FF2B5EF4-FFF2-40B4-BE49-F238E27FC236}">
                  <a16:creationId xmlns:a16="http://schemas.microsoft.com/office/drawing/2014/main" id="{BFF43E82-541D-4190-B34E-F2C3DCFDCA70}"/>
                </a:ext>
              </a:extLst>
            </p:cNvPr>
            <p:cNvSpPr>
              <a:spLocks noChangeArrowheads="1"/>
            </p:cNvSpPr>
            <p:nvPr/>
          </p:nvSpPr>
          <p:spPr bwMode="auto">
            <a:xfrm>
              <a:off x="4696" y="1916"/>
              <a:ext cx="28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Hyde</a:t>
              </a:r>
            </a:p>
          </p:txBody>
        </p:sp>
        <p:sp>
          <p:nvSpPr>
            <p:cNvPr id="396" name="Rectangle 161">
              <a:extLst>
                <a:ext uri="{FF2B5EF4-FFF2-40B4-BE49-F238E27FC236}">
                  <a16:creationId xmlns:a16="http://schemas.microsoft.com/office/drawing/2014/main" id="{ECB7E353-408A-4A1F-846B-06C145FA8D49}"/>
                </a:ext>
              </a:extLst>
            </p:cNvPr>
            <p:cNvSpPr>
              <a:spLocks noChangeArrowheads="1"/>
            </p:cNvSpPr>
            <p:nvPr/>
          </p:nvSpPr>
          <p:spPr bwMode="auto">
            <a:xfrm>
              <a:off x="2149" y="1656"/>
              <a:ext cx="27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Iredell</a:t>
              </a:r>
            </a:p>
          </p:txBody>
        </p:sp>
        <p:sp>
          <p:nvSpPr>
            <p:cNvPr id="397" name="Rectangle 162">
              <a:extLst>
                <a:ext uri="{FF2B5EF4-FFF2-40B4-BE49-F238E27FC236}">
                  <a16:creationId xmlns:a16="http://schemas.microsoft.com/office/drawing/2014/main" id="{43CD66D9-6B8E-4E3B-841A-22D3D29207DD}"/>
                </a:ext>
              </a:extLst>
            </p:cNvPr>
            <p:cNvSpPr>
              <a:spLocks noChangeArrowheads="1"/>
            </p:cNvSpPr>
            <p:nvPr/>
          </p:nvSpPr>
          <p:spPr bwMode="auto">
            <a:xfrm>
              <a:off x="877" y="2010"/>
              <a:ext cx="31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Jackson</a:t>
              </a:r>
            </a:p>
          </p:txBody>
        </p:sp>
        <p:sp>
          <p:nvSpPr>
            <p:cNvPr id="398" name="Rectangle 163">
              <a:extLst>
                <a:ext uri="{FF2B5EF4-FFF2-40B4-BE49-F238E27FC236}">
                  <a16:creationId xmlns:a16="http://schemas.microsoft.com/office/drawing/2014/main" id="{12D2E15B-5CBA-4A16-92CE-F8F53A825256}"/>
                </a:ext>
              </a:extLst>
            </p:cNvPr>
            <p:cNvSpPr>
              <a:spLocks noChangeArrowheads="1"/>
            </p:cNvSpPr>
            <p:nvPr/>
          </p:nvSpPr>
          <p:spPr bwMode="auto">
            <a:xfrm>
              <a:off x="3456" y="1885"/>
              <a:ext cx="36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Johnston</a:t>
              </a:r>
            </a:p>
          </p:txBody>
        </p:sp>
        <p:sp>
          <p:nvSpPr>
            <p:cNvPr id="399" name="Rectangle 164">
              <a:extLst>
                <a:ext uri="{FF2B5EF4-FFF2-40B4-BE49-F238E27FC236}">
                  <a16:creationId xmlns:a16="http://schemas.microsoft.com/office/drawing/2014/main" id="{3E0CEDCC-DBB2-4DAE-B4C0-84D9737CCB10}"/>
                </a:ext>
              </a:extLst>
            </p:cNvPr>
            <p:cNvSpPr>
              <a:spLocks noChangeArrowheads="1"/>
            </p:cNvSpPr>
            <p:nvPr/>
          </p:nvSpPr>
          <p:spPr bwMode="auto">
            <a:xfrm>
              <a:off x="4084" y="2235"/>
              <a:ext cx="26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Jones</a:t>
              </a:r>
            </a:p>
          </p:txBody>
        </p:sp>
        <p:sp>
          <p:nvSpPr>
            <p:cNvPr id="400" name="Rectangle 165">
              <a:extLst>
                <a:ext uri="{FF2B5EF4-FFF2-40B4-BE49-F238E27FC236}">
                  <a16:creationId xmlns:a16="http://schemas.microsoft.com/office/drawing/2014/main" id="{A9666051-F8DE-40D9-9443-157583149844}"/>
                </a:ext>
              </a:extLst>
            </p:cNvPr>
            <p:cNvSpPr>
              <a:spLocks noChangeArrowheads="1"/>
            </p:cNvSpPr>
            <p:nvPr/>
          </p:nvSpPr>
          <p:spPr bwMode="auto">
            <a:xfrm>
              <a:off x="3111" y="1938"/>
              <a:ext cx="221" cy="12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Lee</a:t>
              </a:r>
            </a:p>
          </p:txBody>
        </p:sp>
        <p:sp>
          <p:nvSpPr>
            <p:cNvPr id="401" name="Rectangle 166">
              <a:extLst>
                <a:ext uri="{FF2B5EF4-FFF2-40B4-BE49-F238E27FC236}">
                  <a16:creationId xmlns:a16="http://schemas.microsoft.com/office/drawing/2014/main" id="{168BE1F1-B64E-4BF2-8BDE-D395D29ED61C}"/>
                </a:ext>
              </a:extLst>
            </p:cNvPr>
            <p:cNvSpPr>
              <a:spLocks noChangeArrowheads="1"/>
            </p:cNvSpPr>
            <p:nvPr/>
          </p:nvSpPr>
          <p:spPr bwMode="auto">
            <a:xfrm>
              <a:off x="3904" y="2092"/>
              <a:ext cx="30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Lenoir</a:t>
              </a:r>
            </a:p>
          </p:txBody>
        </p:sp>
        <p:sp>
          <p:nvSpPr>
            <p:cNvPr id="402" name="Rectangle 167">
              <a:extLst>
                <a:ext uri="{FF2B5EF4-FFF2-40B4-BE49-F238E27FC236}">
                  <a16:creationId xmlns:a16="http://schemas.microsoft.com/office/drawing/2014/main" id="{C8ABEDF4-3E2A-4945-943F-C8157A9C027E}"/>
                </a:ext>
              </a:extLst>
            </p:cNvPr>
            <p:cNvSpPr>
              <a:spLocks noChangeArrowheads="1"/>
            </p:cNvSpPr>
            <p:nvPr/>
          </p:nvSpPr>
          <p:spPr bwMode="auto">
            <a:xfrm>
              <a:off x="1968" y="1917"/>
              <a:ext cx="29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Lincoln</a:t>
              </a:r>
            </a:p>
          </p:txBody>
        </p:sp>
        <p:sp>
          <p:nvSpPr>
            <p:cNvPr id="403" name="Rectangle 168">
              <a:extLst>
                <a:ext uri="{FF2B5EF4-FFF2-40B4-BE49-F238E27FC236}">
                  <a16:creationId xmlns:a16="http://schemas.microsoft.com/office/drawing/2014/main" id="{EEB9230A-2426-4E5E-81D1-3689855E6423}"/>
                </a:ext>
              </a:extLst>
            </p:cNvPr>
            <p:cNvSpPr>
              <a:spLocks noChangeArrowheads="1"/>
            </p:cNvSpPr>
            <p:nvPr/>
          </p:nvSpPr>
          <p:spPr bwMode="auto">
            <a:xfrm>
              <a:off x="1451" y="1788"/>
              <a:ext cx="3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McDowell</a:t>
              </a:r>
            </a:p>
          </p:txBody>
        </p:sp>
        <p:sp>
          <p:nvSpPr>
            <p:cNvPr id="404" name="Rectangle 169">
              <a:extLst>
                <a:ext uri="{FF2B5EF4-FFF2-40B4-BE49-F238E27FC236}">
                  <a16:creationId xmlns:a16="http://schemas.microsoft.com/office/drawing/2014/main" id="{56B1E9DE-6495-4037-B8FC-5CD5E1B171A4}"/>
                </a:ext>
              </a:extLst>
            </p:cNvPr>
            <p:cNvSpPr>
              <a:spLocks noChangeArrowheads="1"/>
            </p:cNvSpPr>
            <p:nvPr/>
          </p:nvSpPr>
          <p:spPr bwMode="auto">
            <a:xfrm>
              <a:off x="729" y="2143"/>
              <a:ext cx="28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Macon</a:t>
              </a:r>
            </a:p>
          </p:txBody>
        </p:sp>
        <p:sp>
          <p:nvSpPr>
            <p:cNvPr id="405" name="Rectangle 170">
              <a:extLst>
                <a:ext uri="{FF2B5EF4-FFF2-40B4-BE49-F238E27FC236}">
                  <a16:creationId xmlns:a16="http://schemas.microsoft.com/office/drawing/2014/main" id="{4AE5458F-18D0-40E5-A838-079D90B72AD8}"/>
                </a:ext>
              </a:extLst>
            </p:cNvPr>
            <p:cNvSpPr>
              <a:spLocks noChangeArrowheads="1"/>
            </p:cNvSpPr>
            <p:nvPr/>
          </p:nvSpPr>
          <p:spPr bwMode="auto">
            <a:xfrm>
              <a:off x="1120" y="1639"/>
              <a:ext cx="32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Madison</a:t>
              </a:r>
            </a:p>
          </p:txBody>
        </p:sp>
        <p:sp>
          <p:nvSpPr>
            <p:cNvPr id="406" name="Rectangle 171">
              <a:extLst>
                <a:ext uri="{FF2B5EF4-FFF2-40B4-BE49-F238E27FC236}">
                  <a16:creationId xmlns:a16="http://schemas.microsoft.com/office/drawing/2014/main" id="{697E6A4F-F6DB-44FE-9BF3-339052E82922}"/>
                </a:ext>
              </a:extLst>
            </p:cNvPr>
            <p:cNvSpPr>
              <a:spLocks noChangeArrowheads="1"/>
            </p:cNvSpPr>
            <p:nvPr/>
          </p:nvSpPr>
          <p:spPr bwMode="auto">
            <a:xfrm>
              <a:off x="4195" y="1664"/>
              <a:ext cx="30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Martin</a:t>
              </a:r>
            </a:p>
          </p:txBody>
        </p:sp>
        <p:sp>
          <p:nvSpPr>
            <p:cNvPr id="407" name="Rectangle 172">
              <a:extLst>
                <a:ext uri="{FF2B5EF4-FFF2-40B4-BE49-F238E27FC236}">
                  <a16:creationId xmlns:a16="http://schemas.microsoft.com/office/drawing/2014/main" id="{88106A10-62C2-4D7B-87D4-165196CE08E5}"/>
                </a:ext>
              </a:extLst>
            </p:cNvPr>
            <p:cNvSpPr>
              <a:spLocks noChangeArrowheads="1"/>
            </p:cNvSpPr>
            <p:nvPr/>
          </p:nvSpPr>
          <p:spPr bwMode="auto">
            <a:xfrm rot="3187962">
              <a:off x="2159" y="2036"/>
              <a:ext cx="381"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Mecklenburg</a:t>
              </a:r>
            </a:p>
          </p:txBody>
        </p:sp>
        <p:sp>
          <p:nvSpPr>
            <p:cNvPr id="408" name="Rectangle 173">
              <a:extLst>
                <a:ext uri="{FF2B5EF4-FFF2-40B4-BE49-F238E27FC236}">
                  <a16:creationId xmlns:a16="http://schemas.microsoft.com/office/drawing/2014/main" id="{936BE44B-8B2D-4F77-8472-E380F9792061}"/>
                </a:ext>
              </a:extLst>
            </p:cNvPr>
            <p:cNvSpPr>
              <a:spLocks noChangeArrowheads="1"/>
            </p:cNvSpPr>
            <p:nvPr/>
          </p:nvSpPr>
          <p:spPr bwMode="auto">
            <a:xfrm rot="2400000">
              <a:off x="1417" y="1530"/>
              <a:ext cx="33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Mitchell</a:t>
              </a:r>
              <a:endParaRPr lang="en-US" altLang="en-US" sz="600" kern="0" dirty="0">
                <a:solidFill>
                  <a:srgbClr val="FF0000"/>
                </a:solidFill>
                <a:latin typeface="Arial" panose="020B0604020202020204" pitchFamily="34" charset="0"/>
              </a:endParaRPr>
            </a:p>
          </p:txBody>
        </p:sp>
        <p:sp>
          <p:nvSpPr>
            <p:cNvPr id="409" name="Rectangle 174">
              <a:extLst>
                <a:ext uri="{FF2B5EF4-FFF2-40B4-BE49-F238E27FC236}">
                  <a16:creationId xmlns:a16="http://schemas.microsoft.com/office/drawing/2014/main" id="{C29CD1CA-551E-49B4-99E9-52E0AF471796}"/>
                </a:ext>
              </a:extLst>
            </p:cNvPr>
            <p:cNvSpPr>
              <a:spLocks noChangeArrowheads="1"/>
            </p:cNvSpPr>
            <p:nvPr/>
          </p:nvSpPr>
          <p:spPr bwMode="auto">
            <a:xfrm rot="4200000">
              <a:off x="2630" y="2010"/>
              <a:ext cx="380"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Montgomery</a:t>
              </a:r>
            </a:p>
          </p:txBody>
        </p:sp>
        <p:sp>
          <p:nvSpPr>
            <p:cNvPr id="410" name="Rectangle 175">
              <a:extLst>
                <a:ext uri="{FF2B5EF4-FFF2-40B4-BE49-F238E27FC236}">
                  <a16:creationId xmlns:a16="http://schemas.microsoft.com/office/drawing/2014/main" id="{8E3AB90D-48A4-4CCB-A358-E382168C7041}"/>
                </a:ext>
              </a:extLst>
            </p:cNvPr>
            <p:cNvSpPr>
              <a:spLocks noChangeArrowheads="1"/>
            </p:cNvSpPr>
            <p:nvPr/>
          </p:nvSpPr>
          <p:spPr bwMode="auto">
            <a:xfrm>
              <a:off x="2915" y="2036"/>
              <a:ext cx="27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Moore</a:t>
              </a:r>
            </a:p>
          </p:txBody>
        </p:sp>
        <p:sp>
          <p:nvSpPr>
            <p:cNvPr id="411" name="Rectangle 176">
              <a:extLst>
                <a:ext uri="{FF2B5EF4-FFF2-40B4-BE49-F238E27FC236}">
                  <a16:creationId xmlns:a16="http://schemas.microsoft.com/office/drawing/2014/main" id="{F979A6BD-2202-4411-AB8C-E930A05345EA}"/>
                </a:ext>
              </a:extLst>
            </p:cNvPr>
            <p:cNvSpPr>
              <a:spLocks noChangeArrowheads="1"/>
            </p:cNvSpPr>
            <p:nvPr/>
          </p:nvSpPr>
          <p:spPr bwMode="auto">
            <a:xfrm>
              <a:off x="3750" y="1552"/>
              <a:ext cx="27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Nash</a:t>
              </a:r>
            </a:p>
          </p:txBody>
        </p:sp>
        <p:sp>
          <p:nvSpPr>
            <p:cNvPr id="412" name="Rectangle 177">
              <a:extLst>
                <a:ext uri="{FF2B5EF4-FFF2-40B4-BE49-F238E27FC236}">
                  <a16:creationId xmlns:a16="http://schemas.microsoft.com/office/drawing/2014/main" id="{BF29C374-74E4-4589-8D6D-98FB59E5B953}"/>
                </a:ext>
              </a:extLst>
            </p:cNvPr>
            <p:cNvSpPr>
              <a:spLocks noChangeArrowheads="1"/>
            </p:cNvSpPr>
            <p:nvPr/>
          </p:nvSpPr>
          <p:spPr bwMode="auto">
            <a:xfrm>
              <a:off x="3757" y="2756"/>
              <a:ext cx="389"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New   Hanover</a:t>
              </a:r>
            </a:p>
          </p:txBody>
        </p:sp>
        <p:sp>
          <p:nvSpPr>
            <p:cNvPr id="413" name="Rectangle 178">
              <a:extLst>
                <a:ext uri="{FF2B5EF4-FFF2-40B4-BE49-F238E27FC236}">
                  <a16:creationId xmlns:a16="http://schemas.microsoft.com/office/drawing/2014/main" id="{ABECF86C-78CF-437E-A46D-457D46D26676}"/>
                </a:ext>
              </a:extLst>
            </p:cNvPr>
            <p:cNvSpPr>
              <a:spLocks noChangeArrowheads="1"/>
            </p:cNvSpPr>
            <p:nvPr/>
          </p:nvSpPr>
          <p:spPr bwMode="auto">
            <a:xfrm rot="2700000">
              <a:off x="3992" y="1266"/>
              <a:ext cx="44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Northampton</a:t>
              </a:r>
            </a:p>
          </p:txBody>
        </p:sp>
        <p:sp>
          <p:nvSpPr>
            <p:cNvPr id="414" name="Rectangle 179">
              <a:extLst>
                <a:ext uri="{FF2B5EF4-FFF2-40B4-BE49-F238E27FC236}">
                  <a16:creationId xmlns:a16="http://schemas.microsoft.com/office/drawing/2014/main" id="{7EEEB95F-F151-4EA3-8C55-0B0751A5CBB4}"/>
                </a:ext>
              </a:extLst>
            </p:cNvPr>
            <p:cNvSpPr>
              <a:spLocks noChangeArrowheads="1"/>
            </p:cNvSpPr>
            <p:nvPr/>
          </p:nvSpPr>
          <p:spPr bwMode="auto">
            <a:xfrm>
              <a:off x="3974" y="2372"/>
              <a:ext cx="40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Onslow</a:t>
              </a:r>
            </a:p>
          </p:txBody>
        </p:sp>
        <p:sp>
          <p:nvSpPr>
            <p:cNvPr id="415" name="Rectangle 180">
              <a:extLst>
                <a:ext uri="{FF2B5EF4-FFF2-40B4-BE49-F238E27FC236}">
                  <a16:creationId xmlns:a16="http://schemas.microsoft.com/office/drawing/2014/main" id="{478697BA-C836-455C-905A-2281746BE554}"/>
                </a:ext>
              </a:extLst>
            </p:cNvPr>
            <p:cNvSpPr>
              <a:spLocks noChangeArrowheads="1"/>
            </p:cNvSpPr>
            <p:nvPr/>
          </p:nvSpPr>
          <p:spPr bwMode="auto">
            <a:xfrm rot="3600000">
              <a:off x="3097" y="1499"/>
              <a:ext cx="31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Orange</a:t>
              </a:r>
            </a:p>
          </p:txBody>
        </p:sp>
        <p:sp>
          <p:nvSpPr>
            <p:cNvPr id="416" name="Rectangle 181">
              <a:extLst>
                <a:ext uri="{FF2B5EF4-FFF2-40B4-BE49-F238E27FC236}">
                  <a16:creationId xmlns:a16="http://schemas.microsoft.com/office/drawing/2014/main" id="{8E4774FB-472F-4C10-B24C-ABBB8181B7FE}"/>
                </a:ext>
              </a:extLst>
            </p:cNvPr>
            <p:cNvSpPr>
              <a:spLocks noChangeArrowheads="1"/>
            </p:cNvSpPr>
            <p:nvPr/>
          </p:nvSpPr>
          <p:spPr bwMode="auto">
            <a:xfrm rot="3600000">
              <a:off x="4345" y="2151"/>
              <a:ext cx="34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Pamlico</a:t>
              </a:r>
              <a:endParaRPr lang="en-US" altLang="en-US" sz="600" kern="0" dirty="0">
                <a:solidFill>
                  <a:srgbClr val="000000"/>
                </a:solidFill>
                <a:latin typeface="Arial" panose="020B0604020202020204" pitchFamily="34" charset="0"/>
              </a:endParaRPr>
            </a:p>
          </p:txBody>
        </p:sp>
        <p:sp>
          <p:nvSpPr>
            <p:cNvPr id="417" name="Rectangle 182">
              <a:extLst>
                <a:ext uri="{FF2B5EF4-FFF2-40B4-BE49-F238E27FC236}">
                  <a16:creationId xmlns:a16="http://schemas.microsoft.com/office/drawing/2014/main" id="{8594D341-F2D7-441D-896A-64D98AEA2D8C}"/>
                </a:ext>
              </a:extLst>
            </p:cNvPr>
            <p:cNvSpPr>
              <a:spLocks noChangeArrowheads="1"/>
            </p:cNvSpPr>
            <p:nvPr/>
          </p:nvSpPr>
          <p:spPr bwMode="auto">
            <a:xfrm rot="3600000">
              <a:off x="4608" y="1323"/>
              <a:ext cx="424"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Pasquotank</a:t>
              </a:r>
              <a:endParaRPr lang="en-US" altLang="en-US" sz="600" kern="0" dirty="0">
                <a:solidFill>
                  <a:srgbClr val="000000"/>
                </a:solidFill>
                <a:latin typeface="Arial" panose="020B0604020202020204" pitchFamily="34" charset="0"/>
              </a:endParaRPr>
            </a:p>
          </p:txBody>
        </p:sp>
        <p:sp>
          <p:nvSpPr>
            <p:cNvPr id="418" name="Rectangle 183">
              <a:extLst>
                <a:ext uri="{FF2B5EF4-FFF2-40B4-BE49-F238E27FC236}">
                  <a16:creationId xmlns:a16="http://schemas.microsoft.com/office/drawing/2014/main" id="{5FABA260-8624-4FDA-AE68-2D73427D0ABA}"/>
                </a:ext>
              </a:extLst>
            </p:cNvPr>
            <p:cNvSpPr>
              <a:spLocks noChangeArrowheads="1"/>
            </p:cNvSpPr>
            <p:nvPr/>
          </p:nvSpPr>
          <p:spPr bwMode="auto">
            <a:xfrm>
              <a:off x="3744" y="2598"/>
              <a:ext cx="33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Pender</a:t>
              </a:r>
            </a:p>
          </p:txBody>
        </p:sp>
        <p:sp>
          <p:nvSpPr>
            <p:cNvPr id="419" name="Rectangle 184">
              <a:extLst>
                <a:ext uri="{FF2B5EF4-FFF2-40B4-BE49-F238E27FC236}">
                  <a16:creationId xmlns:a16="http://schemas.microsoft.com/office/drawing/2014/main" id="{A9B83879-0C64-4153-AB91-802B28A08D3F}"/>
                </a:ext>
              </a:extLst>
            </p:cNvPr>
            <p:cNvSpPr>
              <a:spLocks noChangeArrowheads="1"/>
            </p:cNvSpPr>
            <p:nvPr/>
          </p:nvSpPr>
          <p:spPr bwMode="auto">
            <a:xfrm rot="3000000">
              <a:off x="4544" y="1378"/>
              <a:ext cx="419"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Perquimans</a:t>
              </a:r>
              <a:endParaRPr lang="en-US" altLang="en-US" sz="600" kern="0" dirty="0">
                <a:solidFill>
                  <a:srgbClr val="000000"/>
                </a:solidFill>
                <a:latin typeface="Arial" panose="020B0604020202020204" pitchFamily="34" charset="0"/>
              </a:endParaRPr>
            </a:p>
          </p:txBody>
        </p:sp>
        <p:sp>
          <p:nvSpPr>
            <p:cNvPr id="420" name="Rectangle 185">
              <a:extLst>
                <a:ext uri="{FF2B5EF4-FFF2-40B4-BE49-F238E27FC236}">
                  <a16:creationId xmlns:a16="http://schemas.microsoft.com/office/drawing/2014/main" id="{9BB0B9DB-CC66-4E27-9E40-3B71D76379B2}"/>
                </a:ext>
              </a:extLst>
            </p:cNvPr>
            <p:cNvSpPr>
              <a:spLocks noChangeArrowheads="1"/>
            </p:cNvSpPr>
            <p:nvPr/>
          </p:nvSpPr>
          <p:spPr bwMode="auto">
            <a:xfrm>
              <a:off x="3178" y="1262"/>
              <a:ext cx="33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Person</a:t>
              </a:r>
            </a:p>
          </p:txBody>
        </p:sp>
        <p:sp>
          <p:nvSpPr>
            <p:cNvPr id="421" name="Rectangle 186">
              <a:extLst>
                <a:ext uri="{FF2B5EF4-FFF2-40B4-BE49-F238E27FC236}">
                  <a16:creationId xmlns:a16="http://schemas.microsoft.com/office/drawing/2014/main" id="{19B1961B-6A54-4B8C-9D86-083645A17DB5}"/>
                </a:ext>
              </a:extLst>
            </p:cNvPr>
            <p:cNvSpPr>
              <a:spLocks noChangeArrowheads="1"/>
            </p:cNvSpPr>
            <p:nvPr/>
          </p:nvSpPr>
          <p:spPr bwMode="auto">
            <a:xfrm>
              <a:off x="4094" y="1826"/>
              <a:ext cx="24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Pitt</a:t>
              </a:r>
            </a:p>
          </p:txBody>
        </p:sp>
        <p:sp>
          <p:nvSpPr>
            <p:cNvPr id="422" name="Rectangle 187">
              <a:extLst>
                <a:ext uri="{FF2B5EF4-FFF2-40B4-BE49-F238E27FC236}">
                  <a16:creationId xmlns:a16="http://schemas.microsoft.com/office/drawing/2014/main" id="{CEEED1FA-AB2A-4FB8-953F-09F7B5DB4635}"/>
                </a:ext>
              </a:extLst>
            </p:cNvPr>
            <p:cNvSpPr>
              <a:spLocks noChangeArrowheads="1"/>
            </p:cNvSpPr>
            <p:nvPr/>
          </p:nvSpPr>
          <p:spPr bwMode="auto">
            <a:xfrm>
              <a:off x="1435" y="2043"/>
              <a:ext cx="26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Polk</a:t>
              </a:r>
            </a:p>
          </p:txBody>
        </p:sp>
        <p:sp>
          <p:nvSpPr>
            <p:cNvPr id="423" name="Rectangle 188">
              <a:extLst>
                <a:ext uri="{FF2B5EF4-FFF2-40B4-BE49-F238E27FC236}">
                  <a16:creationId xmlns:a16="http://schemas.microsoft.com/office/drawing/2014/main" id="{A3E95C7C-E1E7-4D86-A073-AF41ADB78FAE}"/>
                </a:ext>
              </a:extLst>
            </p:cNvPr>
            <p:cNvSpPr>
              <a:spLocks noChangeArrowheads="1"/>
            </p:cNvSpPr>
            <p:nvPr/>
          </p:nvSpPr>
          <p:spPr bwMode="auto">
            <a:xfrm>
              <a:off x="2704" y="1745"/>
              <a:ext cx="36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Randolph</a:t>
              </a:r>
            </a:p>
          </p:txBody>
        </p:sp>
        <p:sp>
          <p:nvSpPr>
            <p:cNvPr id="424" name="Rectangle 189">
              <a:extLst>
                <a:ext uri="{FF2B5EF4-FFF2-40B4-BE49-F238E27FC236}">
                  <a16:creationId xmlns:a16="http://schemas.microsoft.com/office/drawing/2014/main" id="{AF7E00C6-421A-4EBE-ADFF-A3D9D30D2223}"/>
                </a:ext>
              </a:extLst>
            </p:cNvPr>
            <p:cNvSpPr>
              <a:spLocks noChangeArrowheads="1"/>
            </p:cNvSpPr>
            <p:nvPr/>
          </p:nvSpPr>
          <p:spPr bwMode="auto">
            <a:xfrm rot="3600000">
              <a:off x="2732" y="2252"/>
              <a:ext cx="36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Richmond</a:t>
              </a:r>
            </a:p>
          </p:txBody>
        </p:sp>
        <p:sp>
          <p:nvSpPr>
            <p:cNvPr id="425" name="Rectangle 190">
              <a:extLst>
                <a:ext uri="{FF2B5EF4-FFF2-40B4-BE49-F238E27FC236}">
                  <a16:creationId xmlns:a16="http://schemas.microsoft.com/office/drawing/2014/main" id="{A369C59B-F7D2-4052-8598-47AAC36673FE}"/>
                </a:ext>
              </a:extLst>
            </p:cNvPr>
            <p:cNvSpPr>
              <a:spLocks noChangeArrowheads="1"/>
            </p:cNvSpPr>
            <p:nvPr/>
          </p:nvSpPr>
          <p:spPr bwMode="auto">
            <a:xfrm>
              <a:off x="3087" y="2513"/>
              <a:ext cx="33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Robeson</a:t>
              </a:r>
            </a:p>
          </p:txBody>
        </p:sp>
        <p:sp>
          <p:nvSpPr>
            <p:cNvPr id="426" name="Rectangle 191">
              <a:extLst>
                <a:ext uri="{FF2B5EF4-FFF2-40B4-BE49-F238E27FC236}">
                  <a16:creationId xmlns:a16="http://schemas.microsoft.com/office/drawing/2014/main" id="{2EB3E1DB-7D97-4F96-AADF-88A31F33053B}"/>
                </a:ext>
              </a:extLst>
            </p:cNvPr>
            <p:cNvSpPr>
              <a:spLocks noChangeArrowheads="1"/>
            </p:cNvSpPr>
            <p:nvPr/>
          </p:nvSpPr>
          <p:spPr bwMode="auto">
            <a:xfrm>
              <a:off x="2670" y="1264"/>
              <a:ext cx="43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51" kern="0" dirty="0">
                  <a:solidFill>
                    <a:srgbClr val="000000"/>
                  </a:solidFill>
                  <a:latin typeface="Arial" panose="020B0604020202020204" pitchFamily="34" charset="0"/>
                </a:rPr>
                <a:t>Rockingham</a:t>
              </a:r>
            </a:p>
          </p:txBody>
        </p:sp>
        <p:sp>
          <p:nvSpPr>
            <p:cNvPr id="427" name="Rectangle 192">
              <a:extLst>
                <a:ext uri="{FF2B5EF4-FFF2-40B4-BE49-F238E27FC236}">
                  <a16:creationId xmlns:a16="http://schemas.microsoft.com/office/drawing/2014/main" id="{FD5049DF-EB57-4D4C-8D3F-1B3E3175CE2E}"/>
                </a:ext>
              </a:extLst>
            </p:cNvPr>
            <p:cNvSpPr>
              <a:spLocks noChangeArrowheads="1"/>
            </p:cNvSpPr>
            <p:nvPr/>
          </p:nvSpPr>
          <p:spPr bwMode="auto">
            <a:xfrm>
              <a:off x="2304" y="1807"/>
              <a:ext cx="28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Rowan</a:t>
              </a:r>
            </a:p>
          </p:txBody>
        </p:sp>
        <p:sp>
          <p:nvSpPr>
            <p:cNvPr id="428" name="Rectangle 193">
              <a:extLst>
                <a:ext uri="{FF2B5EF4-FFF2-40B4-BE49-F238E27FC236}">
                  <a16:creationId xmlns:a16="http://schemas.microsoft.com/office/drawing/2014/main" id="{C03DE8BF-534C-4E1A-9288-BA1F5FF9C100}"/>
                </a:ext>
              </a:extLst>
            </p:cNvPr>
            <p:cNvSpPr>
              <a:spLocks noChangeArrowheads="1"/>
            </p:cNvSpPr>
            <p:nvPr/>
          </p:nvSpPr>
          <p:spPr bwMode="auto">
            <a:xfrm rot="2400000">
              <a:off x="1508" y="1966"/>
              <a:ext cx="40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Rutherford</a:t>
              </a:r>
            </a:p>
          </p:txBody>
        </p:sp>
        <p:sp>
          <p:nvSpPr>
            <p:cNvPr id="429" name="Rectangle 194">
              <a:extLst>
                <a:ext uri="{FF2B5EF4-FFF2-40B4-BE49-F238E27FC236}">
                  <a16:creationId xmlns:a16="http://schemas.microsoft.com/office/drawing/2014/main" id="{6DB0E19E-F7D4-4461-95DA-D77760373F06}"/>
                </a:ext>
              </a:extLst>
            </p:cNvPr>
            <p:cNvSpPr>
              <a:spLocks noChangeArrowheads="1"/>
            </p:cNvSpPr>
            <p:nvPr/>
          </p:nvSpPr>
          <p:spPr bwMode="auto">
            <a:xfrm>
              <a:off x="3485" y="2262"/>
              <a:ext cx="34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Sampson</a:t>
              </a:r>
            </a:p>
          </p:txBody>
        </p:sp>
        <p:sp>
          <p:nvSpPr>
            <p:cNvPr id="430" name="Rectangle 195">
              <a:extLst>
                <a:ext uri="{FF2B5EF4-FFF2-40B4-BE49-F238E27FC236}">
                  <a16:creationId xmlns:a16="http://schemas.microsoft.com/office/drawing/2014/main" id="{2439B903-FD2C-49AA-93EA-5747445DCB29}"/>
                </a:ext>
              </a:extLst>
            </p:cNvPr>
            <p:cNvSpPr>
              <a:spLocks noChangeArrowheads="1"/>
            </p:cNvSpPr>
            <p:nvPr/>
          </p:nvSpPr>
          <p:spPr bwMode="auto">
            <a:xfrm rot="4200000">
              <a:off x="2905" y="2363"/>
              <a:ext cx="33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Scotland</a:t>
              </a:r>
            </a:p>
          </p:txBody>
        </p:sp>
        <p:sp>
          <p:nvSpPr>
            <p:cNvPr id="431" name="Rectangle 196">
              <a:extLst>
                <a:ext uri="{FF2B5EF4-FFF2-40B4-BE49-F238E27FC236}">
                  <a16:creationId xmlns:a16="http://schemas.microsoft.com/office/drawing/2014/main" id="{4DAA42D3-B8CE-4269-AFA5-A2E518EBF674}"/>
                </a:ext>
              </a:extLst>
            </p:cNvPr>
            <p:cNvSpPr>
              <a:spLocks noChangeArrowheads="1"/>
            </p:cNvSpPr>
            <p:nvPr/>
          </p:nvSpPr>
          <p:spPr bwMode="auto">
            <a:xfrm>
              <a:off x="2522" y="1991"/>
              <a:ext cx="269"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Stanly</a:t>
              </a:r>
            </a:p>
          </p:txBody>
        </p:sp>
        <p:sp>
          <p:nvSpPr>
            <p:cNvPr id="432" name="Rectangle 197">
              <a:extLst>
                <a:ext uri="{FF2B5EF4-FFF2-40B4-BE49-F238E27FC236}">
                  <a16:creationId xmlns:a16="http://schemas.microsoft.com/office/drawing/2014/main" id="{826F783A-948B-4550-81EC-36E6DC404367}"/>
                </a:ext>
              </a:extLst>
            </p:cNvPr>
            <p:cNvSpPr>
              <a:spLocks noChangeArrowheads="1"/>
            </p:cNvSpPr>
            <p:nvPr/>
          </p:nvSpPr>
          <p:spPr bwMode="auto">
            <a:xfrm>
              <a:off x="2474" y="1240"/>
              <a:ext cx="32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Stokes</a:t>
              </a:r>
            </a:p>
          </p:txBody>
        </p:sp>
        <p:sp>
          <p:nvSpPr>
            <p:cNvPr id="433" name="Rectangle 198">
              <a:extLst>
                <a:ext uri="{FF2B5EF4-FFF2-40B4-BE49-F238E27FC236}">
                  <a16:creationId xmlns:a16="http://schemas.microsoft.com/office/drawing/2014/main" id="{F2336BA5-8490-40C9-99FD-EC76F6EA246B}"/>
                </a:ext>
              </a:extLst>
            </p:cNvPr>
            <p:cNvSpPr>
              <a:spLocks noChangeArrowheads="1"/>
            </p:cNvSpPr>
            <p:nvPr/>
          </p:nvSpPr>
          <p:spPr bwMode="auto">
            <a:xfrm>
              <a:off x="2262" y="1241"/>
              <a:ext cx="25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Surry</a:t>
              </a:r>
            </a:p>
          </p:txBody>
        </p:sp>
        <p:sp>
          <p:nvSpPr>
            <p:cNvPr id="434" name="Rectangle 199">
              <a:extLst>
                <a:ext uri="{FF2B5EF4-FFF2-40B4-BE49-F238E27FC236}">
                  <a16:creationId xmlns:a16="http://schemas.microsoft.com/office/drawing/2014/main" id="{E1710F49-B807-4FCE-9B4D-DFDE5AC696C5}"/>
                </a:ext>
              </a:extLst>
            </p:cNvPr>
            <p:cNvSpPr>
              <a:spLocks noChangeArrowheads="1"/>
            </p:cNvSpPr>
            <p:nvPr/>
          </p:nvSpPr>
          <p:spPr bwMode="auto">
            <a:xfrm>
              <a:off x="698" y="1907"/>
              <a:ext cx="27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Swain</a:t>
              </a:r>
            </a:p>
          </p:txBody>
        </p:sp>
        <p:sp>
          <p:nvSpPr>
            <p:cNvPr id="435" name="Rectangle 200">
              <a:extLst>
                <a:ext uri="{FF2B5EF4-FFF2-40B4-BE49-F238E27FC236}">
                  <a16:creationId xmlns:a16="http://schemas.microsoft.com/office/drawing/2014/main" id="{380AFC3B-AAE3-4D7C-8F0F-85FD67A633CC}"/>
                </a:ext>
              </a:extLst>
            </p:cNvPr>
            <p:cNvSpPr>
              <a:spLocks noChangeArrowheads="1"/>
            </p:cNvSpPr>
            <p:nvPr/>
          </p:nvSpPr>
          <p:spPr bwMode="auto">
            <a:xfrm rot="19800000">
              <a:off x="1011" y="2115"/>
              <a:ext cx="472"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Transylvania</a:t>
              </a:r>
              <a:endParaRPr lang="en-US" altLang="en-US" sz="600" kern="0" dirty="0">
                <a:solidFill>
                  <a:srgbClr val="000000"/>
                </a:solidFill>
                <a:latin typeface="Arial" panose="020B0604020202020204" pitchFamily="34" charset="0"/>
              </a:endParaRPr>
            </a:p>
          </p:txBody>
        </p:sp>
        <p:sp>
          <p:nvSpPr>
            <p:cNvPr id="436" name="Rectangle 201">
              <a:extLst>
                <a:ext uri="{FF2B5EF4-FFF2-40B4-BE49-F238E27FC236}">
                  <a16:creationId xmlns:a16="http://schemas.microsoft.com/office/drawing/2014/main" id="{31267A0E-EBDD-41D4-AA7B-54AEBB44F49F}"/>
                </a:ext>
              </a:extLst>
            </p:cNvPr>
            <p:cNvSpPr>
              <a:spLocks noChangeArrowheads="1"/>
            </p:cNvSpPr>
            <p:nvPr/>
          </p:nvSpPr>
          <p:spPr bwMode="auto">
            <a:xfrm rot="20400000">
              <a:off x="4710" y="1655"/>
              <a:ext cx="27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Tyrrell</a:t>
              </a:r>
            </a:p>
          </p:txBody>
        </p:sp>
        <p:sp>
          <p:nvSpPr>
            <p:cNvPr id="437" name="Rectangle 202">
              <a:extLst>
                <a:ext uri="{FF2B5EF4-FFF2-40B4-BE49-F238E27FC236}">
                  <a16:creationId xmlns:a16="http://schemas.microsoft.com/office/drawing/2014/main" id="{FAF4B59B-451C-49EB-B78E-6D8E3E4F9508}"/>
                </a:ext>
              </a:extLst>
            </p:cNvPr>
            <p:cNvSpPr>
              <a:spLocks noChangeArrowheads="1"/>
            </p:cNvSpPr>
            <p:nvPr/>
          </p:nvSpPr>
          <p:spPr bwMode="auto">
            <a:xfrm>
              <a:off x="2344" y="2252"/>
              <a:ext cx="26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Union</a:t>
              </a:r>
            </a:p>
          </p:txBody>
        </p:sp>
        <p:sp>
          <p:nvSpPr>
            <p:cNvPr id="438" name="Rectangle 203">
              <a:extLst>
                <a:ext uri="{FF2B5EF4-FFF2-40B4-BE49-F238E27FC236}">
                  <a16:creationId xmlns:a16="http://schemas.microsoft.com/office/drawing/2014/main" id="{EBFA10A1-5B46-42C9-9477-781003CCB440}"/>
                </a:ext>
              </a:extLst>
            </p:cNvPr>
            <p:cNvSpPr>
              <a:spLocks noChangeArrowheads="1"/>
            </p:cNvSpPr>
            <p:nvPr/>
          </p:nvSpPr>
          <p:spPr bwMode="auto">
            <a:xfrm rot="3900000">
              <a:off x="3515" y="1262"/>
              <a:ext cx="25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Vance</a:t>
              </a:r>
            </a:p>
          </p:txBody>
        </p:sp>
        <p:sp>
          <p:nvSpPr>
            <p:cNvPr id="439" name="Rectangle 204">
              <a:extLst>
                <a:ext uri="{FF2B5EF4-FFF2-40B4-BE49-F238E27FC236}">
                  <a16:creationId xmlns:a16="http://schemas.microsoft.com/office/drawing/2014/main" id="{563A0103-6722-4A0C-902F-D6DC27598ECB}"/>
                </a:ext>
              </a:extLst>
            </p:cNvPr>
            <p:cNvSpPr>
              <a:spLocks noChangeArrowheads="1"/>
            </p:cNvSpPr>
            <p:nvPr/>
          </p:nvSpPr>
          <p:spPr bwMode="auto">
            <a:xfrm>
              <a:off x="3638" y="1231"/>
              <a:ext cx="332"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Warren</a:t>
              </a:r>
            </a:p>
          </p:txBody>
        </p:sp>
        <p:sp>
          <p:nvSpPr>
            <p:cNvPr id="440" name="Rectangle 205">
              <a:extLst>
                <a:ext uri="{FF2B5EF4-FFF2-40B4-BE49-F238E27FC236}">
                  <a16:creationId xmlns:a16="http://schemas.microsoft.com/office/drawing/2014/main" id="{F3F76FA5-ED95-49C4-8A31-D2D295AFCE8F}"/>
                </a:ext>
              </a:extLst>
            </p:cNvPr>
            <p:cNvSpPr>
              <a:spLocks noChangeArrowheads="1"/>
            </p:cNvSpPr>
            <p:nvPr/>
          </p:nvSpPr>
          <p:spPr bwMode="auto">
            <a:xfrm rot="20400000">
              <a:off x="4449" y="1670"/>
              <a:ext cx="427"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500" kern="0" dirty="0">
                  <a:solidFill>
                    <a:srgbClr val="000000"/>
                  </a:solidFill>
                  <a:latin typeface="Arial" panose="020B0604020202020204" pitchFamily="34" charset="0"/>
                </a:rPr>
                <a:t>Washington</a:t>
              </a:r>
              <a:endParaRPr lang="en-US" altLang="en-US" sz="600" kern="0" dirty="0">
                <a:solidFill>
                  <a:srgbClr val="000000"/>
                </a:solidFill>
                <a:latin typeface="Arial" panose="020B0604020202020204" pitchFamily="34" charset="0"/>
              </a:endParaRPr>
            </a:p>
          </p:txBody>
        </p:sp>
        <p:sp>
          <p:nvSpPr>
            <p:cNvPr id="441" name="Rectangle 206">
              <a:extLst>
                <a:ext uri="{FF2B5EF4-FFF2-40B4-BE49-F238E27FC236}">
                  <a16:creationId xmlns:a16="http://schemas.microsoft.com/office/drawing/2014/main" id="{022684E9-A262-4F47-82FC-778830484EDD}"/>
                </a:ext>
              </a:extLst>
            </p:cNvPr>
            <p:cNvSpPr>
              <a:spLocks noChangeArrowheads="1"/>
            </p:cNvSpPr>
            <p:nvPr/>
          </p:nvSpPr>
          <p:spPr bwMode="auto">
            <a:xfrm>
              <a:off x="1657" y="1362"/>
              <a:ext cx="33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Watauga</a:t>
              </a:r>
            </a:p>
          </p:txBody>
        </p:sp>
        <p:sp>
          <p:nvSpPr>
            <p:cNvPr id="442" name="Rectangle 207">
              <a:extLst>
                <a:ext uri="{FF2B5EF4-FFF2-40B4-BE49-F238E27FC236}">
                  <a16:creationId xmlns:a16="http://schemas.microsoft.com/office/drawing/2014/main" id="{746BEF82-7C05-4F88-A9A3-6160A55C4005}"/>
                </a:ext>
              </a:extLst>
            </p:cNvPr>
            <p:cNvSpPr>
              <a:spLocks noChangeArrowheads="1"/>
            </p:cNvSpPr>
            <p:nvPr/>
          </p:nvSpPr>
          <p:spPr bwMode="auto">
            <a:xfrm>
              <a:off x="3714" y="1994"/>
              <a:ext cx="33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Wayne</a:t>
              </a:r>
            </a:p>
          </p:txBody>
        </p:sp>
        <p:sp>
          <p:nvSpPr>
            <p:cNvPr id="443" name="Rectangle 208">
              <a:extLst>
                <a:ext uri="{FF2B5EF4-FFF2-40B4-BE49-F238E27FC236}">
                  <a16:creationId xmlns:a16="http://schemas.microsoft.com/office/drawing/2014/main" id="{AE6B0997-5010-40FA-BD24-57B0B75EC199}"/>
                </a:ext>
              </a:extLst>
            </p:cNvPr>
            <p:cNvSpPr>
              <a:spLocks noChangeArrowheads="1"/>
            </p:cNvSpPr>
            <p:nvPr/>
          </p:nvSpPr>
          <p:spPr bwMode="auto">
            <a:xfrm>
              <a:off x="1965" y="1370"/>
              <a:ext cx="31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Wilkes</a:t>
              </a:r>
            </a:p>
          </p:txBody>
        </p:sp>
        <p:sp>
          <p:nvSpPr>
            <p:cNvPr id="444" name="Rectangle 209">
              <a:extLst>
                <a:ext uri="{FF2B5EF4-FFF2-40B4-BE49-F238E27FC236}">
                  <a16:creationId xmlns:a16="http://schemas.microsoft.com/office/drawing/2014/main" id="{FC01EC7D-7CD5-4B20-A25F-32C5DBD766C2}"/>
                </a:ext>
              </a:extLst>
            </p:cNvPr>
            <p:cNvSpPr>
              <a:spLocks noChangeArrowheads="1"/>
            </p:cNvSpPr>
            <p:nvPr/>
          </p:nvSpPr>
          <p:spPr bwMode="auto">
            <a:xfrm>
              <a:off x="3753" y="1746"/>
              <a:ext cx="31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Wilson</a:t>
              </a:r>
            </a:p>
          </p:txBody>
        </p:sp>
        <p:sp>
          <p:nvSpPr>
            <p:cNvPr id="445" name="Rectangle 210">
              <a:extLst>
                <a:ext uri="{FF2B5EF4-FFF2-40B4-BE49-F238E27FC236}">
                  <a16:creationId xmlns:a16="http://schemas.microsoft.com/office/drawing/2014/main" id="{9835605E-4D6F-40BB-99BB-A3E2D3FDA96C}"/>
                </a:ext>
              </a:extLst>
            </p:cNvPr>
            <p:cNvSpPr>
              <a:spLocks noChangeArrowheads="1"/>
            </p:cNvSpPr>
            <p:nvPr/>
          </p:nvSpPr>
          <p:spPr bwMode="auto">
            <a:xfrm>
              <a:off x="2227" y="1430"/>
              <a:ext cx="321"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Yadkin</a:t>
              </a:r>
            </a:p>
          </p:txBody>
        </p:sp>
        <p:sp>
          <p:nvSpPr>
            <p:cNvPr id="446" name="Rectangle 211">
              <a:extLst>
                <a:ext uri="{FF2B5EF4-FFF2-40B4-BE49-F238E27FC236}">
                  <a16:creationId xmlns:a16="http://schemas.microsoft.com/office/drawing/2014/main" id="{41ABB7BB-8FC6-4798-B510-448395047328}"/>
                </a:ext>
              </a:extLst>
            </p:cNvPr>
            <p:cNvSpPr>
              <a:spLocks noChangeArrowheads="1"/>
            </p:cNvSpPr>
            <p:nvPr/>
          </p:nvSpPr>
          <p:spPr bwMode="auto">
            <a:xfrm rot="1200000">
              <a:off x="1325" y="1610"/>
              <a:ext cx="33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012" tIns="49212" rIns="100012" bIns="49212" anchor="ctr">
              <a:spAutoFit/>
            </a:bodyPr>
            <a:lstStyle>
              <a:lvl1pPr defTabSz="987425">
                <a:defRPr sz="2800">
                  <a:solidFill>
                    <a:schemeClr val="tx1"/>
                  </a:solidFill>
                  <a:latin typeface="Times New Roman" panose="02020603050405020304" pitchFamily="18" charset="0"/>
                </a:defRPr>
              </a:lvl1pPr>
              <a:lvl2pPr marL="742950" indent="-285750" defTabSz="987425">
                <a:defRPr sz="2800">
                  <a:solidFill>
                    <a:schemeClr val="tx1"/>
                  </a:solidFill>
                  <a:latin typeface="Times New Roman" panose="02020603050405020304" pitchFamily="18" charset="0"/>
                </a:defRPr>
              </a:lvl2pPr>
              <a:lvl3pPr marL="1143000" indent="-228600" defTabSz="987425">
                <a:defRPr sz="2800">
                  <a:solidFill>
                    <a:schemeClr val="tx1"/>
                  </a:solidFill>
                  <a:latin typeface="Times New Roman" panose="02020603050405020304" pitchFamily="18" charset="0"/>
                </a:defRPr>
              </a:lvl3pPr>
              <a:lvl4pPr marL="1600200" indent="-228600" defTabSz="987425">
                <a:defRPr sz="2800">
                  <a:solidFill>
                    <a:schemeClr val="tx1"/>
                  </a:solidFill>
                  <a:latin typeface="Times New Roman" panose="02020603050405020304" pitchFamily="18" charset="0"/>
                </a:defRPr>
              </a:lvl4pPr>
              <a:lvl5pPr marL="2057400" indent="-228600" defTabSz="987425">
                <a:defRPr sz="2800">
                  <a:solidFill>
                    <a:schemeClr val="tx1"/>
                  </a:solidFill>
                  <a:latin typeface="Times New Roman" panose="02020603050405020304" pitchFamily="18" charset="0"/>
                </a:defRPr>
              </a:lvl5pPr>
              <a:lvl6pPr marL="2514600" indent="-228600" defTabSz="98742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8742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8742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87425"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87401" eaLnBrk="0" fontAlgn="base" hangingPunct="0">
                <a:spcBef>
                  <a:spcPct val="0"/>
                </a:spcBef>
                <a:spcAft>
                  <a:spcPct val="0"/>
                </a:spcAft>
              </a:pPr>
              <a:r>
                <a:rPr lang="en-US" altLang="en-US" sz="600" kern="0" dirty="0">
                  <a:solidFill>
                    <a:srgbClr val="000000"/>
                  </a:solidFill>
                  <a:latin typeface="Arial" panose="020B0604020202020204" pitchFamily="34" charset="0"/>
                </a:rPr>
                <a:t>Yancey</a:t>
              </a:r>
            </a:p>
          </p:txBody>
        </p:sp>
        <p:sp>
          <p:nvSpPr>
            <p:cNvPr id="447" name="Rectangle 212">
              <a:extLst>
                <a:ext uri="{FF2B5EF4-FFF2-40B4-BE49-F238E27FC236}">
                  <a16:creationId xmlns:a16="http://schemas.microsoft.com/office/drawing/2014/main" id="{A02BB8E3-192C-4EB9-834F-EDB09A0B3548}"/>
                </a:ext>
              </a:extLst>
            </p:cNvPr>
            <p:cNvSpPr>
              <a:spLocks noChangeArrowheads="1"/>
            </p:cNvSpPr>
            <p:nvPr/>
          </p:nvSpPr>
          <p:spPr bwMode="auto">
            <a:xfrm>
              <a:off x="3313" y="1739"/>
              <a:ext cx="24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r>
                <a:rPr lang="en-US" altLang="en-US" sz="600" kern="0" dirty="0">
                  <a:solidFill>
                    <a:srgbClr val="000000"/>
                  </a:solidFill>
                  <a:latin typeface="Arial" panose="020B0604020202020204" pitchFamily="34" charset="0"/>
                </a:rPr>
                <a:t>Wake</a:t>
              </a:r>
            </a:p>
          </p:txBody>
        </p:sp>
        <p:sp>
          <p:nvSpPr>
            <p:cNvPr id="448" name="Rectangle 213">
              <a:extLst>
                <a:ext uri="{FF2B5EF4-FFF2-40B4-BE49-F238E27FC236}">
                  <a16:creationId xmlns:a16="http://schemas.microsoft.com/office/drawing/2014/main" id="{B37F0ABB-E11E-4569-8ACE-979EE3482C45}"/>
                </a:ext>
              </a:extLst>
            </p:cNvPr>
            <p:cNvSpPr>
              <a:spLocks noChangeArrowheads="1"/>
            </p:cNvSpPr>
            <p:nvPr/>
          </p:nvSpPr>
          <p:spPr bwMode="auto">
            <a:xfrm>
              <a:off x="2841" y="1128"/>
              <a:ext cx="23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grpSp>
      <p:grpSp>
        <p:nvGrpSpPr>
          <p:cNvPr id="8" name="Group 7">
            <a:extLst>
              <a:ext uri="{FF2B5EF4-FFF2-40B4-BE49-F238E27FC236}">
                <a16:creationId xmlns:a16="http://schemas.microsoft.com/office/drawing/2014/main" id="{477B9623-A43E-9A1C-231A-650AFF2CC141}"/>
              </a:ext>
            </a:extLst>
          </p:cNvPr>
          <p:cNvGrpSpPr/>
          <p:nvPr/>
        </p:nvGrpSpPr>
        <p:grpSpPr>
          <a:xfrm>
            <a:off x="7994430" y="4580122"/>
            <a:ext cx="3467999" cy="430887"/>
            <a:chOff x="3309218" y="3231684"/>
            <a:chExt cx="3467999" cy="430887"/>
          </a:xfrm>
        </p:grpSpPr>
        <p:sp>
          <p:nvSpPr>
            <p:cNvPr id="2" name="Rectangle 224">
              <a:extLst>
                <a:ext uri="{FF2B5EF4-FFF2-40B4-BE49-F238E27FC236}">
                  <a16:creationId xmlns:a16="http://schemas.microsoft.com/office/drawing/2014/main" id="{1AF72893-FF10-E83A-D08B-BFB4B93CC460}"/>
                </a:ext>
              </a:extLst>
            </p:cNvPr>
            <p:cNvSpPr>
              <a:spLocks noChangeArrowheads="1"/>
            </p:cNvSpPr>
            <p:nvPr/>
          </p:nvSpPr>
          <p:spPr bwMode="auto">
            <a:xfrm>
              <a:off x="3309218" y="3316356"/>
              <a:ext cx="227013" cy="277813"/>
            </a:xfrm>
            <a:prstGeom prst="rect">
              <a:avLst/>
            </a:prstGeom>
            <a:solidFill>
              <a:srgbClr val="00FF99"/>
            </a:solidFill>
            <a:ln w="12700">
              <a:solidFill>
                <a:srgbClr val="000000"/>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sp>
          <p:nvSpPr>
            <p:cNvPr id="3" name="Text Box 235">
              <a:extLst>
                <a:ext uri="{FF2B5EF4-FFF2-40B4-BE49-F238E27FC236}">
                  <a16:creationId xmlns:a16="http://schemas.microsoft.com/office/drawing/2014/main" id="{E7A9EF78-80CC-6D9B-3664-21B88B99374E}"/>
                </a:ext>
              </a:extLst>
            </p:cNvPr>
            <p:cNvSpPr txBox="1">
              <a:spLocks noChangeArrowheads="1"/>
            </p:cNvSpPr>
            <p:nvPr/>
          </p:nvSpPr>
          <p:spPr bwMode="auto">
            <a:xfrm>
              <a:off x="3569542" y="3231684"/>
              <a:ext cx="32076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tabLst>
                  <a:tab pos="114297" algn="l"/>
                </a:tabLst>
              </a:pPr>
              <a:r>
                <a:rPr lang="en-US" altLang="en-US" sz="1100" spc="100" dirty="0">
                  <a:latin typeface="Calibri" panose="020F0502020204030204" pitchFamily="34" charset="0"/>
                  <a:cs typeface="Calibri" panose="020F0502020204030204" pitchFamily="34" charset="0"/>
                </a:rPr>
                <a:t>Cassandra Royal</a:t>
              </a:r>
            </a:p>
            <a:p>
              <a:pPr>
                <a:tabLst>
                  <a:tab pos="114297" algn="l"/>
                </a:tabLst>
              </a:pPr>
              <a:r>
                <a:rPr lang="en-US" altLang="en-US" sz="1100" spc="100" dirty="0">
                  <a:latin typeface="Calibri" panose="020F0502020204030204" pitchFamily="34" charset="0"/>
                  <a:cs typeface="Calibri" panose="020F0502020204030204" pitchFamily="34" charset="0"/>
                </a:rPr>
                <a:t>Workforce – 296,445 (6.2%) incl Ft. Liberty</a:t>
              </a:r>
              <a:endParaRPr lang="en-US" altLang="en-US" sz="800" dirty="0">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2007E532-3B08-F462-4400-1057111C4C4B}"/>
              </a:ext>
            </a:extLst>
          </p:cNvPr>
          <p:cNvGrpSpPr/>
          <p:nvPr/>
        </p:nvGrpSpPr>
        <p:grpSpPr>
          <a:xfrm>
            <a:off x="254130" y="5483812"/>
            <a:ext cx="2576514" cy="430887"/>
            <a:chOff x="227186" y="3437286"/>
            <a:chExt cx="2576514" cy="430887"/>
          </a:xfrm>
        </p:grpSpPr>
        <p:sp>
          <p:nvSpPr>
            <p:cNvPr id="16" name="Rectangle 222">
              <a:extLst>
                <a:ext uri="{FF2B5EF4-FFF2-40B4-BE49-F238E27FC236}">
                  <a16:creationId xmlns:a16="http://schemas.microsoft.com/office/drawing/2014/main" id="{C188F7C1-86E1-4A1F-6E35-A1E159635800}"/>
                </a:ext>
              </a:extLst>
            </p:cNvPr>
            <p:cNvSpPr>
              <a:spLocks noChangeArrowheads="1"/>
            </p:cNvSpPr>
            <p:nvPr/>
          </p:nvSpPr>
          <p:spPr bwMode="auto">
            <a:xfrm>
              <a:off x="227186" y="3528412"/>
              <a:ext cx="227013" cy="279400"/>
            </a:xfrm>
            <a:prstGeom prst="rect">
              <a:avLst/>
            </a:prstGeom>
            <a:solidFill>
              <a:schemeClr val="accent6">
                <a:lumMod val="60000"/>
                <a:lumOff val="40000"/>
              </a:schemeClr>
            </a:solidFill>
            <a:ln w="12700">
              <a:solidFill>
                <a:srgbClr val="000000"/>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sp>
          <p:nvSpPr>
            <p:cNvPr id="18" name="Text Box 233">
              <a:extLst>
                <a:ext uri="{FF2B5EF4-FFF2-40B4-BE49-F238E27FC236}">
                  <a16:creationId xmlns:a16="http://schemas.microsoft.com/office/drawing/2014/main" id="{8009073D-40E4-C338-8934-9F7977DBFEA3}"/>
                </a:ext>
              </a:extLst>
            </p:cNvPr>
            <p:cNvSpPr txBox="1">
              <a:spLocks noChangeArrowheads="1"/>
            </p:cNvSpPr>
            <p:nvPr/>
          </p:nvSpPr>
          <p:spPr bwMode="auto">
            <a:xfrm>
              <a:off x="574850" y="3437286"/>
              <a:ext cx="2228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Shelby McClain</a:t>
              </a:r>
            </a:p>
            <a:p>
              <a:r>
                <a:rPr lang="en-US" altLang="en-US" sz="1100" spc="100" dirty="0">
                  <a:latin typeface="Calibri" panose="020F0502020204030204" pitchFamily="34" charset="0"/>
                  <a:cs typeface="Calibri" panose="020F0502020204030204" pitchFamily="34" charset="0"/>
                </a:rPr>
                <a:t>Workforce – 217,565 (4.6%)</a:t>
              </a:r>
              <a:endParaRPr lang="en-US" altLang="en-US" sz="800" dirty="0">
                <a:latin typeface="Calibri" panose="020F0502020204030204" pitchFamily="34" charset="0"/>
                <a:cs typeface="Calibri" panose="020F0502020204030204" pitchFamily="34" charset="0"/>
              </a:endParaRPr>
            </a:p>
          </p:txBody>
        </p:sp>
      </p:grpSp>
      <p:sp>
        <p:nvSpPr>
          <p:cNvPr id="4" name="Text Box 230">
            <a:extLst>
              <a:ext uri="{FF2B5EF4-FFF2-40B4-BE49-F238E27FC236}">
                <a16:creationId xmlns:a16="http://schemas.microsoft.com/office/drawing/2014/main" id="{628A89D2-DEFF-AC49-BD62-AC040B438002}"/>
              </a:ext>
            </a:extLst>
          </p:cNvPr>
          <p:cNvSpPr txBox="1">
            <a:spLocks noChangeArrowheads="1"/>
          </p:cNvSpPr>
          <p:nvPr/>
        </p:nvSpPr>
        <p:spPr bwMode="auto">
          <a:xfrm>
            <a:off x="3201963" y="130996"/>
            <a:ext cx="49270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en-US" altLang="en-US" sz="1600" b="1" spc="100" dirty="0">
                <a:latin typeface="Calibri" panose="020F0502020204030204" pitchFamily="34" charset="0"/>
                <a:cs typeface="Calibri" panose="020F0502020204030204" pitchFamily="34" charset="0"/>
              </a:rPr>
              <a:t>Future County Realignment </a:t>
            </a:r>
            <a:r>
              <a:rPr lang="en-US" altLang="en-US" sz="1600" b="1" spc="100" dirty="0">
                <a:solidFill>
                  <a:srgbClr val="FF0000"/>
                </a:solidFill>
                <a:latin typeface="Calibri" panose="020F0502020204030204" pitchFamily="34" charset="0"/>
                <a:cs typeface="Calibri" panose="020F0502020204030204" pitchFamily="34" charset="0"/>
              </a:rPr>
              <a:t>timing Q1 2025</a:t>
            </a:r>
          </a:p>
        </p:txBody>
      </p:sp>
      <p:grpSp>
        <p:nvGrpSpPr>
          <p:cNvPr id="9" name="Group 8">
            <a:extLst>
              <a:ext uri="{FF2B5EF4-FFF2-40B4-BE49-F238E27FC236}">
                <a16:creationId xmlns:a16="http://schemas.microsoft.com/office/drawing/2014/main" id="{64A37DFE-BAF3-AE63-EF1A-463D8B5C40C5}"/>
              </a:ext>
            </a:extLst>
          </p:cNvPr>
          <p:cNvGrpSpPr/>
          <p:nvPr/>
        </p:nvGrpSpPr>
        <p:grpSpPr>
          <a:xfrm>
            <a:off x="5501609" y="6076685"/>
            <a:ext cx="2564423" cy="430887"/>
            <a:chOff x="3324466" y="3635356"/>
            <a:chExt cx="2564423" cy="430887"/>
          </a:xfrm>
        </p:grpSpPr>
        <p:sp>
          <p:nvSpPr>
            <p:cNvPr id="4101" name="Text Box 231"/>
            <p:cNvSpPr txBox="1">
              <a:spLocks noChangeArrowheads="1"/>
            </p:cNvSpPr>
            <p:nvPr/>
          </p:nvSpPr>
          <p:spPr bwMode="auto">
            <a:xfrm>
              <a:off x="3566946" y="3635356"/>
              <a:ext cx="23219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Caleb Gilley</a:t>
              </a:r>
            </a:p>
            <a:p>
              <a:r>
                <a:rPr lang="en-US" altLang="en-US" sz="1100" spc="100" dirty="0">
                  <a:latin typeface="Calibri" panose="020F0502020204030204" pitchFamily="34" charset="0"/>
                  <a:cs typeface="Calibri" panose="020F0502020204030204" pitchFamily="34" charset="0"/>
                </a:rPr>
                <a:t>Workforce – 366,661 (7.7%)</a:t>
              </a:r>
            </a:p>
          </p:txBody>
        </p:sp>
        <p:sp>
          <p:nvSpPr>
            <p:cNvPr id="25" name="Rectangle 221">
              <a:extLst>
                <a:ext uri="{FF2B5EF4-FFF2-40B4-BE49-F238E27FC236}">
                  <a16:creationId xmlns:a16="http://schemas.microsoft.com/office/drawing/2014/main" id="{D1EF29D2-CE43-1F1D-0374-D0236E42F81C}"/>
                </a:ext>
              </a:extLst>
            </p:cNvPr>
            <p:cNvSpPr>
              <a:spLocks noChangeArrowheads="1"/>
            </p:cNvSpPr>
            <p:nvPr/>
          </p:nvSpPr>
          <p:spPr bwMode="auto">
            <a:xfrm>
              <a:off x="3324466" y="3658421"/>
              <a:ext cx="227013" cy="277813"/>
            </a:xfrm>
            <a:prstGeom prst="rect">
              <a:avLst/>
            </a:prstGeom>
            <a:solidFill>
              <a:srgbClr val="0099FF"/>
            </a:solidFill>
            <a:ln w="38100" cap="rnd" cmpd="sng">
              <a:solidFill>
                <a:srgbClr val="000000"/>
              </a:solidFill>
              <a:prstDash val="solid"/>
              <a:round/>
              <a:headEnd type="none" w="med" len="med"/>
              <a:tailEnd type="none" w="med" len="med"/>
            </a:ln>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grpSp>
      <p:grpSp>
        <p:nvGrpSpPr>
          <p:cNvPr id="48" name="Group 47">
            <a:extLst>
              <a:ext uri="{FF2B5EF4-FFF2-40B4-BE49-F238E27FC236}">
                <a16:creationId xmlns:a16="http://schemas.microsoft.com/office/drawing/2014/main" id="{628F1FA5-1287-D55C-64CE-DA6BA574A18B}"/>
              </a:ext>
            </a:extLst>
          </p:cNvPr>
          <p:cNvGrpSpPr/>
          <p:nvPr/>
        </p:nvGrpSpPr>
        <p:grpSpPr>
          <a:xfrm>
            <a:off x="2970383" y="5025455"/>
            <a:ext cx="2588889" cy="430887"/>
            <a:chOff x="227185" y="3887995"/>
            <a:chExt cx="2588889" cy="430887"/>
          </a:xfrm>
        </p:grpSpPr>
        <p:sp>
          <p:nvSpPr>
            <p:cNvPr id="13" name="Text Box 234">
              <a:extLst>
                <a:ext uri="{FF2B5EF4-FFF2-40B4-BE49-F238E27FC236}">
                  <a16:creationId xmlns:a16="http://schemas.microsoft.com/office/drawing/2014/main" id="{FE917243-5D13-61B6-E206-65318BBD670D}"/>
                </a:ext>
              </a:extLst>
            </p:cNvPr>
            <p:cNvSpPr txBox="1">
              <a:spLocks noChangeArrowheads="1"/>
            </p:cNvSpPr>
            <p:nvPr/>
          </p:nvSpPr>
          <p:spPr bwMode="auto">
            <a:xfrm>
              <a:off x="573335" y="3887995"/>
              <a:ext cx="22427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Sylvia Jones</a:t>
              </a:r>
            </a:p>
            <a:p>
              <a:r>
                <a:rPr lang="en-US" altLang="en-US" sz="1100" spc="100" dirty="0">
                  <a:latin typeface="Calibri" panose="020F0502020204030204" pitchFamily="34" charset="0"/>
                  <a:cs typeface="Calibri" panose="020F0502020204030204" pitchFamily="34" charset="0"/>
                </a:rPr>
                <a:t>Workforce – 390,550 (8.2%)</a:t>
              </a:r>
            </a:p>
          </p:txBody>
        </p:sp>
        <p:sp>
          <p:nvSpPr>
            <p:cNvPr id="27" name="Rectangle 223">
              <a:extLst>
                <a:ext uri="{FF2B5EF4-FFF2-40B4-BE49-F238E27FC236}">
                  <a16:creationId xmlns:a16="http://schemas.microsoft.com/office/drawing/2014/main" id="{6EEDA5BE-AB62-B275-CA54-FBB83518063F}"/>
                </a:ext>
              </a:extLst>
            </p:cNvPr>
            <p:cNvSpPr>
              <a:spLocks noChangeArrowheads="1"/>
            </p:cNvSpPr>
            <p:nvPr/>
          </p:nvSpPr>
          <p:spPr bwMode="auto">
            <a:xfrm>
              <a:off x="227185" y="3951711"/>
              <a:ext cx="227013" cy="277813"/>
            </a:xfrm>
            <a:prstGeom prst="rect">
              <a:avLst/>
            </a:prstGeom>
            <a:solidFill>
              <a:schemeClr val="accent4">
                <a:lumMod val="20000"/>
                <a:lumOff val="80000"/>
              </a:schemeClr>
            </a:solidFill>
            <a:ln w="2857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grpSp>
      <p:grpSp>
        <p:nvGrpSpPr>
          <p:cNvPr id="51" name="Group 50">
            <a:extLst>
              <a:ext uri="{FF2B5EF4-FFF2-40B4-BE49-F238E27FC236}">
                <a16:creationId xmlns:a16="http://schemas.microsoft.com/office/drawing/2014/main" id="{6A9D6969-8D3D-ADA8-F51E-89B57B93073F}"/>
              </a:ext>
            </a:extLst>
          </p:cNvPr>
          <p:cNvGrpSpPr/>
          <p:nvPr/>
        </p:nvGrpSpPr>
        <p:grpSpPr>
          <a:xfrm>
            <a:off x="2987800" y="4595262"/>
            <a:ext cx="2540634" cy="430887"/>
            <a:chOff x="227184" y="4760720"/>
            <a:chExt cx="2540634" cy="430887"/>
          </a:xfrm>
        </p:grpSpPr>
        <p:sp>
          <p:nvSpPr>
            <p:cNvPr id="4100" name="Text Box 230"/>
            <p:cNvSpPr txBox="1">
              <a:spLocks noChangeArrowheads="1"/>
            </p:cNvSpPr>
            <p:nvPr/>
          </p:nvSpPr>
          <p:spPr bwMode="auto">
            <a:xfrm>
              <a:off x="536119" y="4760720"/>
              <a:ext cx="22316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Wanda Ramos- McPherson </a:t>
              </a:r>
            </a:p>
            <a:p>
              <a:r>
                <a:rPr lang="en-US" altLang="en-US" sz="1100" spc="100" dirty="0">
                  <a:latin typeface="Calibri" panose="020F0502020204030204" pitchFamily="34" charset="0"/>
                  <a:cs typeface="Calibri" panose="020F0502020204030204" pitchFamily="34" charset="0"/>
                </a:rPr>
                <a:t>Workforce – 287,115 (6.0%)</a:t>
              </a:r>
            </a:p>
          </p:txBody>
        </p:sp>
        <p:sp>
          <p:nvSpPr>
            <p:cNvPr id="28" name="Rectangle 220">
              <a:extLst>
                <a:ext uri="{FF2B5EF4-FFF2-40B4-BE49-F238E27FC236}">
                  <a16:creationId xmlns:a16="http://schemas.microsoft.com/office/drawing/2014/main" id="{27B84334-D0D9-4291-A184-C1127641F15F}"/>
                </a:ext>
              </a:extLst>
            </p:cNvPr>
            <p:cNvSpPr>
              <a:spLocks noChangeArrowheads="1"/>
            </p:cNvSpPr>
            <p:nvPr/>
          </p:nvSpPr>
          <p:spPr bwMode="auto">
            <a:xfrm>
              <a:off x="227184" y="4814174"/>
              <a:ext cx="227013" cy="277813"/>
            </a:xfrm>
            <a:prstGeom prst="rect">
              <a:avLst/>
            </a:prstGeom>
            <a:solidFill>
              <a:srgbClr val="00FFFF"/>
            </a:solidFill>
            <a:ln w="12700">
              <a:solidFill>
                <a:srgbClr val="000000"/>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grpSp>
      <p:grpSp>
        <p:nvGrpSpPr>
          <p:cNvPr id="54" name="Group 53">
            <a:extLst>
              <a:ext uri="{FF2B5EF4-FFF2-40B4-BE49-F238E27FC236}">
                <a16:creationId xmlns:a16="http://schemas.microsoft.com/office/drawing/2014/main" id="{87D6DD89-602A-F243-AFCA-43368EF2BC71}"/>
              </a:ext>
            </a:extLst>
          </p:cNvPr>
          <p:cNvGrpSpPr/>
          <p:nvPr/>
        </p:nvGrpSpPr>
        <p:grpSpPr>
          <a:xfrm>
            <a:off x="250000" y="5021263"/>
            <a:ext cx="2501901" cy="430887"/>
            <a:chOff x="227187" y="2989394"/>
            <a:chExt cx="2501901" cy="430887"/>
          </a:xfrm>
        </p:grpSpPr>
        <p:sp>
          <p:nvSpPr>
            <p:cNvPr id="4103" name="Text Box 233"/>
            <p:cNvSpPr txBox="1">
              <a:spLocks noChangeArrowheads="1"/>
            </p:cNvSpPr>
            <p:nvPr/>
          </p:nvSpPr>
          <p:spPr bwMode="auto">
            <a:xfrm>
              <a:off x="574850" y="2989394"/>
              <a:ext cx="21542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Cindy Messer</a:t>
              </a:r>
            </a:p>
            <a:p>
              <a:r>
                <a:rPr lang="en-US" altLang="en-US" sz="1100" spc="100" dirty="0">
                  <a:latin typeface="Calibri" panose="020F0502020204030204" pitchFamily="34" charset="0"/>
                  <a:cs typeface="Calibri" panose="020F0502020204030204" pitchFamily="34" charset="0"/>
                </a:rPr>
                <a:t>Workforce – 210,729 (4.4%)</a:t>
              </a:r>
              <a:endParaRPr lang="en-US" altLang="en-US" sz="800" dirty="0">
                <a:latin typeface="Calibri" panose="020F0502020204030204" pitchFamily="34" charset="0"/>
                <a:cs typeface="Calibri" panose="020F0502020204030204" pitchFamily="34" charset="0"/>
              </a:endParaRPr>
            </a:p>
          </p:txBody>
        </p:sp>
        <p:sp>
          <p:nvSpPr>
            <p:cNvPr id="29" name="Rectangle 222">
              <a:extLst>
                <a:ext uri="{FF2B5EF4-FFF2-40B4-BE49-F238E27FC236}">
                  <a16:creationId xmlns:a16="http://schemas.microsoft.com/office/drawing/2014/main" id="{A0804175-4028-40B9-BB73-6D89688A674E}"/>
                </a:ext>
              </a:extLst>
            </p:cNvPr>
            <p:cNvSpPr>
              <a:spLocks noChangeArrowheads="1"/>
            </p:cNvSpPr>
            <p:nvPr/>
          </p:nvSpPr>
          <p:spPr bwMode="auto">
            <a:xfrm>
              <a:off x="227187" y="3066147"/>
              <a:ext cx="227013" cy="279400"/>
            </a:xfrm>
            <a:prstGeom prst="rect">
              <a:avLst/>
            </a:prstGeom>
            <a:solidFill>
              <a:schemeClr val="accent4">
                <a:lumMod val="60000"/>
                <a:lumOff val="40000"/>
              </a:schemeClr>
            </a:solidFill>
            <a:ln w="12700">
              <a:solidFill>
                <a:srgbClr val="000000"/>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grpSp>
      <p:grpSp>
        <p:nvGrpSpPr>
          <p:cNvPr id="7" name="Group 6">
            <a:extLst>
              <a:ext uri="{FF2B5EF4-FFF2-40B4-BE49-F238E27FC236}">
                <a16:creationId xmlns:a16="http://schemas.microsoft.com/office/drawing/2014/main" id="{08906C9C-8427-B0C5-3C41-14563036E4DA}"/>
              </a:ext>
            </a:extLst>
          </p:cNvPr>
          <p:cNvGrpSpPr/>
          <p:nvPr/>
        </p:nvGrpSpPr>
        <p:grpSpPr>
          <a:xfrm>
            <a:off x="8015562" y="5050099"/>
            <a:ext cx="3093463" cy="430887"/>
            <a:chOff x="3324466" y="2845774"/>
            <a:chExt cx="3093463" cy="430887"/>
          </a:xfrm>
        </p:grpSpPr>
        <p:sp>
          <p:nvSpPr>
            <p:cNvPr id="4105" name="Text Box 235"/>
            <p:cNvSpPr txBox="1">
              <a:spLocks noChangeArrowheads="1"/>
            </p:cNvSpPr>
            <p:nvPr/>
          </p:nvSpPr>
          <p:spPr bwMode="auto">
            <a:xfrm>
              <a:off x="3574750" y="2845774"/>
              <a:ext cx="284317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tabLst>
                  <a:tab pos="114297" algn="l"/>
                </a:tabLst>
              </a:pPr>
              <a:r>
                <a:rPr lang="en-US" altLang="en-US" sz="1100" spc="100" dirty="0">
                  <a:latin typeface="Calibri" panose="020F0502020204030204" pitchFamily="34" charset="0"/>
                  <a:cs typeface="Calibri" panose="020F0502020204030204" pitchFamily="34" charset="0"/>
                </a:rPr>
                <a:t>New 4</a:t>
              </a:r>
            </a:p>
            <a:p>
              <a:pPr>
                <a:tabLst>
                  <a:tab pos="114297" algn="l"/>
                </a:tabLst>
              </a:pPr>
              <a:r>
                <a:rPr lang="en-US" altLang="en-US" sz="1100" spc="100" dirty="0">
                  <a:latin typeface="Calibri" panose="020F0502020204030204" pitchFamily="34" charset="0"/>
                  <a:cs typeface="Calibri" panose="020F0502020204030204" pitchFamily="34" charset="0"/>
                </a:rPr>
                <a:t>Workforce – 259,034 (5.4%)</a:t>
              </a:r>
              <a:endParaRPr lang="en-US" altLang="en-US" sz="800" dirty="0">
                <a:latin typeface="Calibri" panose="020F0502020204030204" pitchFamily="34" charset="0"/>
                <a:cs typeface="Calibri" panose="020F0502020204030204" pitchFamily="34" charset="0"/>
              </a:endParaRPr>
            </a:p>
          </p:txBody>
        </p:sp>
        <p:sp>
          <p:nvSpPr>
            <p:cNvPr id="30" name="Rectangle 224">
              <a:extLst>
                <a:ext uri="{FF2B5EF4-FFF2-40B4-BE49-F238E27FC236}">
                  <a16:creationId xmlns:a16="http://schemas.microsoft.com/office/drawing/2014/main" id="{94D37837-86EF-421E-8932-09939D735CD9}"/>
                </a:ext>
              </a:extLst>
            </p:cNvPr>
            <p:cNvSpPr>
              <a:spLocks noChangeArrowheads="1"/>
            </p:cNvSpPr>
            <p:nvPr/>
          </p:nvSpPr>
          <p:spPr bwMode="auto">
            <a:xfrm>
              <a:off x="3324466" y="2934923"/>
              <a:ext cx="227013" cy="277813"/>
            </a:xfrm>
            <a:prstGeom prst="rect">
              <a:avLst/>
            </a:prstGeom>
            <a:solidFill>
              <a:srgbClr val="00CC00"/>
            </a:solidFill>
            <a:ln w="12700">
              <a:solidFill>
                <a:srgbClr val="000000"/>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grpSp>
      <p:sp>
        <p:nvSpPr>
          <p:cNvPr id="33" name="Text Box 235">
            <a:extLst>
              <a:ext uri="{FF2B5EF4-FFF2-40B4-BE49-F238E27FC236}">
                <a16:creationId xmlns:a16="http://schemas.microsoft.com/office/drawing/2014/main" id="{6783AF66-E624-034A-D587-9DFF86E8565A}"/>
              </a:ext>
            </a:extLst>
          </p:cNvPr>
          <p:cNvSpPr txBox="1">
            <a:spLocks noChangeArrowheads="1"/>
          </p:cNvSpPr>
          <p:nvPr/>
        </p:nvSpPr>
        <p:spPr bwMode="auto">
          <a:xfrm>
            <a:off x="50039" y="561883"/>
            <a:ext cx="2058988"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tabLst>
                <a:tab pos="114297" algn="l"/>
              </a:tabLst>
            </a:pPr>
            <a:r>
              <a:rPr lang="en-US" altLang="en-US" sz="1100" spc="100" dirty="0">
                <a:latin typeface="Calibri" panose="020F0502020204030204" pitchFamily="34" charset="0"/>
                <a:cs typeface="Calibri" panose="020F0502020204030204" pitchFamily="34" charset="0"/>
              </a:rPr>
              <a:t>Dale Yarborough</a:t>
            </a:r>
          </a:p>
          <a:p>
            <a:pPr>
              <a:tabLst>
                <a:tab pos="114297" algn="l"/>
              </a:tabLst>
            </a:pPr>
            <a:r>
              <a:rPr lang="en-US" altLang="en-US" sz="1100" dirty="0">
                <a:latin typeface="Calibri" panose="020F0502020204030204" pitchFamily="34" charset="0"/>
                <a:cs typeface="Calibri" panose="020F0502020204030204" pitchFamily="34" charset="0"/>
              </a:rPr>
              <a:t>Regional Supervisor</a:t>
            </a:r>
          </a:p>
          <a:p>
            <a:pPr>
              <a:tabLst>
                <a:tab pos="114297" algn="l"/>
              </a:tabLst>
            </a:pPr>
            <a:endParaRPr lang="en-US" altLang="en-US" sz="800" dirty="0">
              <a:latin typeface="Calibri" panose="020F0502020204030204" pitchFamily="34" charset="0"/>
              <a:cs typeface="Calibri" panose="020F0502020204030204" pitchFamily="34" charset="0"/>
            </a:endParaRPr>
          </a:p>
        </p:txBody>
      </p:sp>
      <p:grpSp>
        <p:nvGrpSpPr>
          <p:cNvPr id="36" name="Group 35">
            <a:extLst>
              <a:ext uri="{FF2B5EF4-FFF2-40B4-BE49-F238E27FC236}">
                <a16:creationId xmlns:a16="http://schemas.microsoft.com/office/drawing/2014/main" id="{309B5552-5334-4E6E-1FAE-0728922E9541}"/>
              </a:ext>
            </a:extLst>
          </p:cNvPr>
          <p:cNvGrpSpPr/>
          <p:nvPr/>
        </p:nvGrpSpPr>
        <p:grpSpPr>
          <a:xfrm>
            <a:off x="5500036" y="5104082"/>
            <a:ext cx="2764946" cy="430887"/>
            <a:chOff x="3296767" y="4458333"/>
            <a:chExt cx="2764946" cy="430887"/>
          </a:xfrm>
        </p:grpSpPr>
        <p:sp>
          <p:nvSpPr>
            <p:cNvPr id="26" name="Rectangle 227">
              <a:extLst>
                <a:ext uri="{FF2B5EF4-FFF2-40B4-BE49-F238E27FC236}">
                  <a16:creationId xmlns:a16="http://schemas.microsoft.com/office/drawing/2014/main" id="{E127AF63-8072-44ED-91BA-9F5698F38A08}"/>
                </a:ext>
              </a:extLst>
            </p:cNvPr>
            <p:cNvSpPr>
              <a:spLocks noChangeArrowheads="1"/>
            </p:cNvSpPr>
            <p:nvPr/>
          </p:nvSpPr>
          <p:spPr bwMode="auto">
            <a:xfrm>
              <a:off x="3296767" y="4536361"/>
              <a:ext cx="227013" cy="277813"/>
            </a:xfrm>
            <a:prstGeom prst="rect">
              <a:avLst/>
            </a:prstGeom>
            <a:solidFill>
              <a:srgbClr val="618FFD">
                <a:lumMod val="75000"/>
              </a:srgbClr>
            </a:solidFill>
            <a:ln w="12700">
              <a:solidFill>
                <a:srgbClr val="000000"/>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defRPr/>
              </a:pPr>
              <a:endParaRPr lang="en-US" altLang="en-US" kern="0" dirty="0">
                <a:solidFill>
                  <a:srgbClr val="000000"/>
                </a:solidFill>
              </a:endParaRPr>
            </a:p>
          </p:txBody>
        </p:sp>
        <p:sp>
          <p:nvSpPr>
            <p:cNvPr id="34" name="Text Box 231">
              <a:extLst>
                <a:ext uri="{FF2B5EF4-FFF2-40B4-BE49-F238E27FC236}">
                  <a16:creationId xmlns:a16="http://schemas.microsoft.com/office/drawing/2014/main" id="{7AA98E1A-CB52-B565-BA70-4BEA9599AB92}"/>
                </a:ext>
              </a:extLst>
            </p:cNvPr>
            <p:cNvSpPr txBox="1">
              <a:spLocks noChangeArrowheads="1"/>
            </p:cNvSpPr>
            <p:nvPr/>
          </p:nvSpPr>
          <p:spPr bwMode="auto">
            <a:xfrm>
              <a:off x="3533925" y="4458333"/>
              <a:ext cx="25277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Tony McKnight</a:t>
              </a:r>
            </a:p>
            <a:p>
              <a:r>
                <a:rPr lang="en-US" altLang="en-US" sz="1100" spc="100" dirty="0">
                  <a:latin typeface="Calibri" panose="020F0502020204030204" pitchFamily="34" charset="0"/>
                  <a:cs typeface="Calibri" panose="020F0502020204030204" pitchFamily="34" charset="0"/>
                </a:rPr>
                <a:t>Workforce – 312,217 (6.5%)</a:t>
              </a:r>
            </a:p>
          </p:txBody>
        </p:sp>
      </p:grpSp>
      <p:grpSp>
        <p:nvGrpSpPr>
          <p:cNvPr id="5" name="Group 4">
            <a:extLst>
              <a:ext uri="{FF2B5EF4-FFF2-40B4-BE49-F238E27FC236}">
                <a16:creationId xmlns:a16="http://schemas.microsoft.com/office/drawing/2014/main" id="{E91FC003-9B5C-AEA1-CA2D-E80824C61F1D}"/>
              </a:ext>
            </a:extLst>
          </p:cNvPr>
          <p:cNvGrpSpPr/>
          <p:nvPr/>
        </p:nvGrpSpPr>
        <p:grpSpPr>
          <a:xfrm>
            <a:off x="8027731" y="6051833"/>
            <a:ext cx="2581766" cy="430887"/>
            <a:chOff x="3290268" y="5310575"/>
            <a:chExt cx="2581766" cy="430887"/>
          </a:xfrm>
        </p:grpSpPr>
        <p:sp>
          <p:nvSpPr>
            <p:cNvPr id="31" name="Rectangle 225">
              <a:extLst>
                <a:ext uri="{FF2B5EF4-FFF2-40B4-BE49-F238E27FC236}">
                  <a16:creationId xmlns:a16="http://schemas.microsoft.com/office/drawing/2014/main" id="{501E4995-D27A-4CFA-BE9E-3BEDF9894F94}"/>
                </a:ext>
              </a:extLst>
            </p:cNvPr>
            <p:cNvSpPr>
              <a:spLocks noChangeArrowheads="1"/>
            </p:cNvSpPr>
            <p:nvPr/>
          </p:nvSpPr>
          <p:spPr bwMode="auto">
            <a:xfrm>
              <a:off x="3290268" y="5396694"/>
              <a:ext cx="227013" cy="279400"/>
            </a:xfrm>
            <a:prstGeom prst="rect">
              <a:avLst/>
            </a:prstGeom>
            <a:solidFill>
              <a:srgbClr val="FF9900"/>
            </a:solidFill>
            <a:ln w="12700">
              <a:solidFill>
                <a:srgbClr val="000000"/>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sp>
          <p:nvSpPr>
            <p:cNvPr id="35" name="Text Box 231">
              <a:extLst>
                <a:ext uri="{FF2B5EF4-FFF2-40B4-BE49-F238E27FC236}">
                  <a16:creationId xmlns:a16="http://schemas.microsoft.com/office/drawing/2014/main" id="{CD121C2B-3DA2-4C7B-666D-ED5621E04239}"/>
                </a:ext>
              </a:extLst>
            </p:cNvPr>
            <p:cNvSpPr txBox="1">
              <a:spLocks noChangeArrowheads="1"/>
            </p:cNvSpPr>
            <p:nvPr/>
          </p:nvSpPr>
          <p:spPr bwMode="auto">
            <a:xfrm>
              <a:off x="3550091" y="5310575"/>
              <a:ext cx="23219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Danny Boykin</a:t>
              </a:r>
            </a:p>
            <a:p>
              <a:r>
                <a:rPr lang="en-US" altLang="en-US" sz="1100" spc="100" dirty="0">
                  <a:latin typeface="Calibri" panose="020F0502020204030204" pitchFamily="34" charset="0"/>
                  <a:cs typeface="Calibri" panose="020F0502020204030204" pitchFamily="34" charset="0"/>
                </a:rPr>
                <a:t>Workforce – 362,038 (7.6%)</a:t>
              </a:r>
            </a:p>
          </p:txBody>
        </p:sp>
      </p:grpSp>
      <p:sp>
        <p:nvSpPr>
          <p:cNvPr id="37" name="Text Box 231">
            <a:extLst>
              <a:ext uri="{FF2B5EF4-FFF2-40B4-BE49-F238E27FC236}">
                <a16:creationId xmlns:a16="http://schemas.microsoft.com/office/drawing/2014/main" id="{2F314797-3AC2-3506-A662-950D0CE63A29}"/>
              </a:ext>
            </a:extLst>
          </p:cNvPr>
          <p:cNvSpPr txBox="1">
            <a:spLocks noChangeArrowheads="1"/>
          </p:cNvSpPr>
          <p:nvPr/>
        </p:nvSpPr>
        <p:spPr bwMode="auto">
          <a:xfrm>
            <a:off x="9414296" y="3448958"/>
            <a:ext cx="23219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171450" indent="-171450">
              <a:buFont typeface="Arial" panose="020B0604020202020204" pitchFamily="34" charset="0"/>
              <a:buChar char="•"/>
            </a:pPr>
            <a:r>
              <a:rPr lang="en-US" altLang="en-US" sz="1100" spc="100" dirty="0">
                <a:latin typeface="Calibri" panose="020F0502020204030204" pitchFamily="34" charset="0"/>
                <a:cs typeface="Calibri" panose="020F0502020204030204" pitchFamily="34" charset="0"/>
              </a:rPr>
              <a:t>Jill Hendrix</a:t>
            </a:r>
          </a:p>
          <a:p>
            <a:r>
              <a:rPr lang="en-US" altLang="en-US" sz="1100" spc="100" dirty="0">
                <a:latin typeface="Calibri" panose="020F0502020204030204" pitchFamily="34" charset="0"/>
                <a:cs typeface="Calibri" panose="020F0502020204030204" pitchFamily="34" charset="0"/>
              </a:rPr>
              <a:t>    58 Community Colleges</a:t>
            </a:r>
          </a:p>
        </p:txBody>
      </p:sp>
      <p:sp>
        <p:nvSpPr>
          <p:cNvPr id="38" name="Text Box 231">
            <a:extLst>
              <a:ext uri="{FF2B5EF4-FFF2-40B4-BE49-F238E27FC236}">
                <a16:creationId xmlns:a16="http://schemas.microsoft.com/office/drawing/2014/main" id="{4C191691-C747-0808-CE22-7C683C4898E7}"/>
              </a:ext>
            </a:extLst>
          </p:cNvPr>
          <p:cNvSpPr txBox="1">
            <a:spLocks noChangeArrowheads="1"/>
          </p:cNvSpPr>
          <p:nvPr/>
        </p:nvSpPr>
        <p:spPr bwMode="auto">
          <a:xfrm>
            <a:off x="9360186" y="3848690"/>
            <a:ext cx="280569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171450" indent="-171450">
              <a:buFont typeface="Arial" panose="020B0604020202020204" pitchFamily="34" charset="0"/>
              <a:buChar char="•"/>
            </a:pPr>
            <a:r>
              <a:rPr lang="en-US" altLang="en-US" sz="1100" spc="100" dirty="0">
                <a:latin typeface="Calibri" panose="020F0502020204030204" pitchFamily="34" charset="0"/>
                <a:cs typeface="Calibri" panose="020F0502020204030204" pitchFamily="34" charset="0"/>
              </a:rPr>
              <a:t>Scott Panagrosso</a:t>
            </a:r>
          </a:p>
          <a:p>
            <a:r>
              <a:rPr lang="en-US" altLang="en-US" sz="1100" spc="100" dirty="0">
                <a:latin typeface="Calibri" panose="020F0502020204030204" pitchFamily="34" charset="0"/>
                <a:cs typeface="Calibri" panose="020F0502020204030204" pitchFamily="34" charset="0"/>
              </a:rPr>
              <a:t>    20 Workforce Development Boards</a:t>
            </a:r>
          </a:p>
          <a:p>
            <a:r>
              <a:rPr lang="en-US" altLang="en-US" sz="1100" spc="100" dirty="0">
                <a:latin typeface="Calibri" panose="020F0502020204030204" pitchFamily="34" charset="0"/>
                <a:cs typeface="Calibri" panose="020F0502020204030204" pitchFamily="34" charset="0"/>
              </a:rPr>
              <a:t>    115 Public School Systems</a:t>
            </a:r>
          </a:p>
        </p:txBody>
      </p:sp>
      <p:sp>
        <p:nvSpPr>
          <p:cNvPr id="41" name="Text Box 231">
            <a:extLst>
              <a:ext uri="{FF2B5EF4-FFF2-40B4-BE49-F238E27FC236}">
                <a16:creationId xmlns:a16="http://schemas.microsoft.com/office/drawing/2014/main" id="{654453DD-2026-975C-49F6-B6B8907CF7AF}"/>
              </a:ext>
            </a:extLst>
          </p:cNvPr>
          <p:cNvSpPr txBox="1">
            <a:spLocks noChangeArrowheads="1"/>
          </p:cNvSpPr>
          <p:nvPr/>
        </p:nvSpPr>
        <p:spPr bwMode="auto">
          <a:xfrm>
            <a:off x="10216329" y="51322"/>
            <a:ext cx="18595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b="1" spc="100" dirty="0">
                <a:latin typeface="Calibri" panose="020F0502020204030204" pitchFamily="34" charset="0"/>
                <a:cs typeface="Calibri" panose="020F0502020204030204" pitchFamily="34" charset="0"/>
              </a:rPr>
              <a:t>Office Admin &amp; Support</a:t>
            </a:r>
          </a:p>
          <a:p>
            <a:pPr marL="171450" indent="-171450">
              <a:buFont typeface="Arial" panose="020B0604020202020204" pitchFamily="34" charset="0"/>
              <a:buChar char="•"/>
            </a:pPr>
            <a:r>
              <a:rPr lang="en-US" altLang="en-US" sz="1100" spc="100" dirty="0">
                <a:latin typeface="Calibri" panose="020F0502020204030204" pitchFamily="34" charset="0"/>
                <a:cs typeface="Calibri" panose="020F0502020204030204" pitchFamily="34" charset="0"/>
              </a:rPr>
              <a:t>Cyndy Hummel</a:t>
            </a:r>
          </a:p>
          <a:p>
            <a:pPr marL="171450" indent="-171450">
              <a:buFont typeface="Arial" panose="020B0604020202020204" pitchFamily="34" charset="0"/>
              <a:buChar char="•"/>
            </a:pPr>
            <a:r>
              <a:rPr lang="en-US" altLang="en-US" sz="1100" spc="100" dirty="0">
                <a:latin typeface="Calibri" panose="020F0502020204030204" pitchFamily="34" charset="0"/>
                <a:cs typeface="Calibri" panose="020F0502020204030204" pitchFamily="34" charset="0"/>
              </a:rPr>
              <a:t>Jen </a:t>
            </a:r>
            <a:r>
              <a:rPr lang="en-US" altLang="en-US" sz="1100" spc="100" dirty="0" err="1">
                <a:latin typeface="Calibri" panose="020F0502020204030204" pitchFamily="34" charset="0"/>
                <a:cs typeface="Calibri" panose="020F0502020204030204" pitchFamily="34" charset="0"/>
              </a:rPr>
              <a:t>Vogelsberg</a:t>
            </a:r>
            <a:endParaRPr lang="en-US" altLang="en-US" sz="1100" spc="1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altLang="en-US" sz="1100" spc="100" dirty="0">
                <a:latin typeface="Calibri" panose="020F0502020204030204" pitchFamily="34" charset="0"/>
                <a:cs typeface="Calibri" panose="020F0502020204030204" pitchFamily="34" charset="0"/>
              </a:rPr>
              <a:t>Dee Simmons</a:t>
            </a:r>
          </a:p>
        </p:txBody>
      </p:sp>
      <p:grpSp>
        <p:nvGrpSpPr>
          <p:cNvPr id="52" name="Group 51">
            <a:extLst>
              <a:ext uri="{FF2B5EF4-FFF2-40B4-BE49-F238E27FC236}">
                <a16:creationId xmlns:a16="http://schemas.microsoft.com/office/drawing/2014/main" id="{7527FCA5-D9A2-D348-2B59-68F835261EF9}"/>
              </a:ext>
            </a:extLst>
          </p:cNvPr>
          <p:cNvGrpSpPr/>
          <p:nvPr/>
        </p:nvGrpSpPr>
        <p:grpSpPr>
          <a:xfrm>
            <a:off x="259551" y="5983714"/>
            <a:ext cx="2767373" cy="430887"/>
            <a:chOff x="233641" y="5182246"/>
            <a:chExt cx="2767373" cy="430887"/>
          </a:xfrm>
        </p:grpSpPr>
        <p:sp>
          <p:nvSpPr>
            <p:cNvPr id="39" name="Rectangle 221">
              <a:extLst>
                <a:ext uri="{FF2B5EF4-FFF2-40B4-BE49-F238E27FC236}">
                  <a16:creationId xmlns:a16="http://schemas.microsoft.com/office/drawing/2014/main" id="{63E8234B-A6E6-BFE9-9EF4-7E7285B5DDF0}"/>
                </a:ext>
              </a:extLst>
            </p:cNvPr>
            <p:cNvSpPr>
              <a:spLocks noChangeArrowheads="1"/>
            </p:cNvSpPr>
            <p:nvPr/>
          </p:nvSpPr>
          <p:spPr bwMode="auto">
            <a:xfrm>
              <a:off x="233641" y="5235886"/>
              <a:ext cx="227013" cy="277813"/>
            </a:xfrm>
            <a:prstGeom prst="rect">
              <a:avLst/>
            </a:prstGeom>
            <a:solidFill>
              <a:srgbClr val="FFCCFF"/>
            </a:solidFill>
            <a:ln w="12700" cap="rnd" cmpd="sng">
              <a:solidFill>
                <a:srgbClr val="000000"/>
              </a:solidFill>
              <a:prstDash val="solid"/>
              <a:round/>
              <a:headEnd type="none" w="med" len="med"/>
              <a:tailEnd type="none" w="med" len="med"/>
            </a:ln>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sp>
          <p:nvSpPr>
            <p:cNvPr id="42" name="Text Box 231">
              <a:extLst>
                <a:ext uri="{FF2B5EF4-FFF2-40B4-BE49-F238E27FC236}">
                  <a16:creationId xmlns:a16="http://schemas.microsoft.com/office/drawing/2014/main" id="{B37A8EDE-BB85-B195-6A1B-366F4E5E6E85}"/>
                </a:ext>
              </a:extLst>
            </p:cNvPr>
            <p:cNvSpPr txBox="1">
              <a:spLocks noChangeArrowheads="1"/>
            </p:cNvSpPr>
            <p:nvPr/>
          </p:nvSpPr>
          <p:spPr bwMode="auto">
            <a:xfrm>
              <a:off x="541087" y="5182246"/>
              <a:ext cx="24599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Linda Robinson, </a:t>
              </a:r>
            </a:p>
            <a:p>
              <a:r>
                <a:rPr lang="en-US" altLang="en-US" sz="1100" spc="100" dirty="0">
                  <a:latin typeface="Calibri" panose="020F0502020204030204" pitchFamily="34" charset="0"/>
                  <a:cs typeface="Calibri" panose="020F0502020204030204" pitchFamily="34" charset="0"/>
                </a:rPr>
                <a:t>Workforce – 298,498 (6.3%)</a:t>
              </a:r>
            </a:p>
          </p:txBody>
        </p:sp>
      </p:grpSp>
      <p:sp>
        <p:nvSpPr>
          <p:cNvPr id="45" name="Text Box 231">
            <a:extLst>
              <a:ext uri="{FF2B5EF4-FFF2-40B4-BE49-F238E27FC236}">
                <a16:creationId xmlns:a16="http://schemas.microsoft.com/office/drawing/2014/main" id="{357BB900-CD17-DD00-D999-DD5DE63CB81A}"/>
              </a:ext>
            </a:extLst>
          </p:cNvPr>
          <p:cNvSpPr txBox="1">
            <a:spLocks noChangeArrowheads="1"/>
          </p:cNvSpPr>
          <p:nvPr/>
        </p:nvSpPr>
        <p:spPr bwMode="auto">
          <a:xfrm>
            <a:off x="10242722" y="785162"/>
            <a:ext cx="185950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u="sng" spc="100" dirty="0">
                <a:latin typeface="Calibri" panose="020F0502020204030204" pitchFamily="34" charset="0"/>
                <a:cs typeface="Calibri" panose="020F0502020204030204" pitchFamily="34" charset="0"/>
              </a:rPr>
              <a:t>Part Time / Temp</a:t>
            </a:r>
          </a:p>
          <a:p>
            <a:pPr marL="171450" indent="-171450">
              <a:buFont typeface="Arial" panose="020B0604020202020204" pitchFamily="34" charset="0"/>
              <a:buChar char="•"/>
            </a:pPr>
            <a:r>
              <a:rPr lang="en-US" altLang="en-US" sz="1100" spc="100" dirty="0">
                <a:latin typeface="Calibri" panose="020F0502020204030204" pitchFamily="34" charset="0"/>
                <a:cs typeface="Calibri" panose="020F0502020204030204" pitchFamily="34" charset="0"/>
              </a:rPr>
              <a:t>Julie Carpenter</a:t>
            </a:r>
          </a:p>
          <a:p>
            <a:pPr marL="171450" indent="-171450">
              <a:buFont typeface="Arial" panose="020B0604020202020204" pitchFamily="34" charset="0"/>
              <a:buChar char="•"/>
            </a:pPr>
            <a:r>
              <a:rPr lang="en-US" altLang="en-US" sz="1100" spc="100" dirty="0">
                <a:latin typeface="Calibri" panose="020F0502020204030204" pitchFamily="34" charset="0"/>
                <a:cs typeface="Calibri" panose="020F0502020204030204" pitchFamily="34" charset="0"/>
              </a:rPr>
              <a:t>Debi McKeown</a:t>
            </a:r>
          </a:p>
        </p:txBody>
      </p:sp>
      <p:sp>
        <p:nvSpPr>
          <p:cNvPr id="46" name="Text Box 231">
            <a:extLst>
              <a:ext uri="{FF2B5EF4-FFF2-40B4-BE49-F238E27FC236}">
                <a16:creationId xmlns:a16="http://schemas.microsoft.com/office/drawing/2014/main" id="{C501B0B6-22D5-8761-6F80-4E594BB17DAC}"/>
              </a:ext>
            </a:extLst>
          </p:cNvPr>
          <p:cNvSpPr txBox="1">
            <a:spLocks noChangeArrowheads="1"/>
          </p:cNvSpPr>
          <p:nvPr/>
        </p:nvSpPr>
        <p:spPr bwMode="auto">
          <a:xfrm>
            <a:off x="10242722" y="1342382"/>
            <a:ext cx="18970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b="1" spc="100" dirty="0">
                <a:latin typeface="Calibri" panose="020F0502020204030204" pitchFamily="34" charset="0"/>
                <a:cs typeface="Calibri" panose="020F0502020204030204" pitchFamily="34" charset="0"/>
              </a:rPr>
              <a:t>Grants</a:t>
            </a:r>
          </a:p>
          <a:p>
            <a:pPr marL="171450" indent="-171450">
              <a:buFont typeface="Arial" panose="020B0604020202020204" pitchFamily="34" charset="0"/>
              <a:buChar char="•"/>
            </a:pPr>
            <a:r>
              <a:rPr lang="en-US" altLang="en-US" sz="1100" spc="100" dirty="0">
                <a:latin typeface="Calibri" panose="020F0502020204030204" pitchFamily="34" charset="0"/>
                <a:cs typeface="Calibri" panose="020F0502020204030204" pitchFamily="34" charset="0"/>
              </a:rPr>
              <a:t>Elizabeth Orion</a:t>
            </a:r>
            <a:endParaRPr lang="en-US" altLang="en-US" sz="1100" b="1" spc="1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altLang="en-US" sz="1100" spc="100" dirty="0">
                <a:latin typeface="Calibri" panose="020F0502020204030204" pitchFamily="34" charset="0"/>
                <a:cs typeface="Calibri" panose="020F0502020204030204" pitchFamily="34" charset="0"/>
              </a:rPr>
              <a:t>Mark Roberts</a:t>
            </a:r>
          </a:p>
          <a:p>
            <a:pPr marL="171450" indent="-171450">
              <a:buFont typeface="Arial" panose="020B0604020202020204" pitchFamily="34" charset="0"/>
              <a:buChar char="•"/>
            </a:pPr>
            <a:r>
              <a:rPr lang="en-US" altLang="en-US" sz="1100" spc="100" dirty="0">
                <a:latin typeface="Calibri" panose="020F0502020204030204" pitchFamily="34" charset="0"/>
                <a:cs typeface="Calibri" panose="020F0502020204030204" pitchFamily="34" charset="0"/>
              </a:rPr>
              <a:t>Patty Moyer</a:t>
            </a:r>
          </a:p>
        </p:txBody>
      </p:sp>
      <p:sp>
        <p:nvSpPr>
          <p:cNvPr id="47" name="Text Box 231">
            <a:extLst>
              <a:ext uri="{FF2B5EF4-FFF2-40B4-BE49-F238E27FC236}">
                <a16:creationId xmlns:a16="http://schemas.microsoft.com/office/drawing/2014/main" id="{0543C9FC-9652-5B01-078D-8F02993FA8FC}"/>
              </a:ext>
            </a:extLst>
          </p:cNvPr>
          <p:cNvSpPr txBox="1">
            <a:spLocks noChangeArrowheads="1"/>
          </p:cNvSpPr>
          <p:nvPr/>
        </p:nvSpPr>
        <p:spPr bwMode="auto">
          <a:xfrm>
            <a:off x="10306376" y="2061521"/>
            <a:ext cx="18595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b="1" spc="100" dirty="0">
                <a:latin typeface="Calibri" panose="020F0502020204030204" pitchFamily="34" charset="0"/>
                <a:cs typeface="Calibri" panose="020F0502020204030204" pitchFamily="34" charset="0"/>
              </a:rPr>
              <a:t>Marketing</a:t>
            </a:r>
          </a:p>
          <a:p>
            <a:pPr marL="171450" indent="-171450">
              <a:buFont typeface="Arial" panose="020B0604020202020204" pitchFamily="34" charset="0"/>
              <a:buChar char="•"/>
            </a:pPr>
            <a:r>
              <a:rPr lang="en-US" altLang="en-US" sz="1100" spc="100" dirty="0">
                <a:latin typeface="Calibri" panose="020F0502020204030204" pitchFamily="34" charset="0"/>
                <a:cs typeface="Calibri" panose="020F0502020204030204" pitchFamily="34" charset="0"/>
              </a:rPr>
              <a:t>Amy Davis-Moore</a:t>
            </a:r>
          </a:p>
          <a:p>
            <a:pPr marL="171450" indent="-171450">
              <a:buFont typeface="Arial" panose="020B0604020202020204" pitchFamily="34" charset="0"/>
              <a:buChar char="•"/>
            </a:pPr>
            <a:r>
              <a:rPr lang="en-US" altLang="en-US" sz="1100" spc="100" dirty="0">
                <a:latin typeface="Calibri" panose="020F0502020204030204" pitchFamily="34" charset="0"/>
                <a:cs typeface="Calibri" panose="020F0502020204030204" pitchFamily="34" charset="0"/>
              </a:rPr>
              <a:t>Margaret Spainhour</a:t>
            </a:r>
          </a:p>
          <a:p>
            <a:pPr marL="171450" indent="-171450">
              <a:buFont typeface="Arial" panose="020B0604020202020204" pitchFamily="34" charset="0"/>
              <a:buChar char="•"/>
            </a:pPr>
            <a:endParaRPr lang="en-US" altLang="en-US" sz="1100" spc="100" dirty="0">
              <a:latin typeface="Calibri" panose="020F0502020204030204" pitchFamily="34" charset="0"/>
              <a:cs typeface="Calibri" panose="020F0502020204030204" pitchFamily="34" charset="0"/>
            </a:endParaRPr>
          </a:p>
        </p:txBody>
      </p:sp>
      <p:sp>
        <p:nvSpPr>
          <p:cNvPr id="49" name="Text Box 231">
            <a:extLst>
              <a:ext uri="{FF2B5EF4-FFF2-40B4-BE49-F238E27FC236}">
                <a16:creationId xmlns:a16="http://schemas.microsoft.com/office/drawing/2014/main" id="{F868C31F-7846-1744-A686-007ED2908E23}"/>
              </a:ext>
            </a:extLst>
          </p:cNvPr>
          <p:cNvSpPr txBox="1">
            <a:spLocks noChangeArrowheads="1"/>
          </p:cNvSpPr>
          <p:nvPr/>
        </p:nvSpPr>
        <p:spPr bwMode="auto">
          <a:xfrm>
            <a:off x="10306376" y="2621008"/>
            <a:ext cx="18595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b="1" spc="100" dirty="0">
                <a:latin typeface="Calibri" panose="020F0502020204030204" pitchFamily="34" charset="0"/>
                <a:cs typeface="Calibri" panose="020F0502020204030204" pitchFamily="34" charset="0"/>
              </a:rPr>
              <a:t>SOP Project</a:t>
            </a:r>
          </a:p>
          <a:p>
            <a:r>
              <a:rPr lang="en-US" altLang="en-US" sz="1100" u="sng" spc="100" dirty="0">
                <a:latin typeface="Calibri" panose="020F0502020204030204" pitchFamily="34" charset="0"/>
                <a:cs typeface="Calibri" panose="020F0502020204030204" pitchFamily="34" charset="0"/>
              </a:rPr>
              <a:t>Part Time / Temp</a:t>
            </a:r>
          </a:p>
          <a:p>
            <a:pPr marL="171450" indent="-171450">
              <a:buFont typeface="Arial" panose="020B0604020202020204" pitchFamily="34" charset="0"/>
              <a:buChar char="•"/>
            </a:pPr>
            <a:r>
              <a:rPr lang="en-US" altLang="en-US" sz="1100" spc="100" dirty="0">
                <a:latin typeface="Calibri" panose="020F0502020204030204" pitchFamily="34" charset="0"/>
                <a:cs typeface="Calibri" panose="020F0502020204030204" pitchFamily="34" charset="0"/>
              </a:rPr>
              <a:t>James </a:t>
            </a:r>
            <a:r>
              <a:rPr lang="en-US" altLang="en-US" sz="1100" spc="100" dirty="0" err="1">
                <a:latin typeface="Calibri" panose="020F0502020204030204" pitchFamily="34" charset="0"/>
                <a:cs typeface="Calibri" panose="020F0502020204030204" pitchFamily="34" charset="0"/>
              </a:rPr>
              <a:t>Yarley</a:t>
            </a:r>
            <a:endParaRPr lang="en-US" altLang="en-US" sz="1100" spc="1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altLang="en-US" sz="1100" spc="100" dirty="0">
              <a:latin typeface="Calibri" panose="020F0502020204030204" pitchFamily="34" charset="0"/>
              <a:cs typeface="Calibri" panose="020F0502020204030204" pitchFamily="34" charset="0"/>
            </a:endParaRPr>
          </a:p>
        </p:txBody>
      </p:sp>
      <p:sp>
        <p:nvSpPr>
          <p:cNvPr id="50" name="Text Box 231">
            <a:extLst>
              <a:ext uri="{FF2B5EF4-FFF2-40B4-BE49-F238E27FC236}">
                <a16:creationId xmlns:a16="http://schemas.microsoft.com/office/drawing/2014/main" id="{71E3C9EC-B70A-2E47-308B-D7690D9DCD9E}"/>
              </a:ext>
            </a:extLst>
          </p:cNvPr>
          <p:cNvSpPr txBox="1">
            <a:spLocks noChangeArrowheads="1"/>
          </p:cNvSpPr>
          <p:nvPr/>
        </p:nvSpPr>
        <p:spPr bwMode="auto">
          <a:xfrm>
            <a:off x="76432" y="130996"/>
            <a:ext cx="23219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Dr. Chris Harrington</a:t>
            </a:r>
          </a:p>
          <a:p>
            <a:r>
              <a:rPr lang="en-US" altLang="en-US" sz="1100" spc="100" dirty="0">
                <a:latin typeface="Calibri" panose="020F0502020204030204" pitchFamily="34" charset="0"/>
                <a:cs typeface="Calibri" panose="020F0502020204030204" pitchFamily="34" charset="0"/>
              </a:rPr>
              <a:t>State Director</a:t>
            </a:r>
          </a:p>
        </p:txBody>
      </p:sp>
      <p:grpSp>
        <p:nvGrpSpPr>
          <p:cNvPr id="44" name="Group 43">
            <a:extLst>
              <a:ext uri="{FF2B5EF4-FFF2-40B4-BE49-F238E27FC236}">
                <a16:creationId xmlns:a16="http://schemas.microsoft.com/office/drawing/2014/main" id="{7EAD92E9-0DD6-775E-888F-C8950BE5308E}"/>
              </a:ext>
            </a:extLst>
          </p:cNvPr>
          <p:cNvGrpSpPr/>
          <p:nvPr/>
        </p:nvGrpSpPr>
        <p:grpSpPr>
          <a:xfrm>
            <a:off x="2976840" y="5518712"/>
            <a:ext cx="2570059" cy="430887"/>
            <a:chOff x="233641" y="4309766"/>
            <a:chExt cx="2570059" cy="430887"/>
          </a:xfrm>
        </p:grpSpPr>
        <p:sp>
          <p:nvSpPr>
            <p:cNvPr id="11" name="Text Box 230">
              <a:extLst>
                <a:ext uri="{FF2B5EF4-FFF2-40B4-BE49-F238E27FC236}">
                  <a16:creationId xmlns:a16="http://schemas.microsoft.com/office/drawing/2014/main" id="{479B3795-5101-0312-6A08-6BB511C0D6FE}"/>
                </a:ext>
              </a:extLst>
            </p:cNvPr>
            <p:cNvSpPr txBox="1">
              <a:spLocks noChangeArrowheads="1"/>
            </p:cNvSpPr>
            <p:nvPr/>
          </p:nvSpPr>
          <p:spPr bwMode="auto">
            <a:xfrm>
              <a:off x="572001" y="4309766"/>
              <a:ext cx="22316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Jeremy Moore</a:t>
              </a:r>
            </a:p>
            <a:p>
              <a:r>
                <a:rPr lang="en-US" altLang="en-US" sz="1100" spc="100" dirty="0">
                  <a:latin typeface="Calibri" panose="020F0502020204030204" pitchFamily="34" charset="0"/>
                  <a:cs typeface="Calibri" panose="020F0502020204030204" pitchFamily="34" charset="0"/>
                </a:rPr>
                <a:t>Workforce – 390,550 (8.2%)</a:t>
              </a:r>
            </a:p>
          </p:txBody>
        </p:sp>
        <p:sp>
          <p:nvSpPr>
            <p:cNvPr id="14" name="Rectangle 223">
              <a:extLst>
                <a:ext uri="{FF2B5EF4-FFF2-40B4-BE49-F238E27FC236}">
                  <a16:creationId xmlns:a16="http://schemas.microsoft.com/office/drawing/2014/main" id="{BF05855C-6023-9A37-0E75-C96469CCF014}"/>
                </a:ext>
              </a:extLst>
            </p:cNvPr>
            <p:cNvSpPr>
              <a:spLocks noChangeArrowheads="1"/>
            </p:cNvSpPr>
            <p:nvPr/>
          </p:nvSpPr>
          <p:spPr bwMode="auto">
            <a:xfrm>
              <a:off x="233641" y="4373423"/>
              <a:ext cx="227013" cy="277813"/>
            </a:xfrm>
            <a:prstGeom prst="rect">
              <a:avLst/>
            </a:prstGeom>
            <a:solidFill>
              <a:schemeClr val="accent4">
                <a:lumMod val="20000"/>
                <a:lumOff val="80000"/>
              </a:schemeClr>
            </a:solidFill>
            <a:ln w="2857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grpSp>
      <p:grpSp>
        <p:nvGrpSpPr>
          <p:cNvPr id="40" name="Group 39">
            <a:extLst>
              <a:ext uri="{FF2B5EF4-FFF2-40B4-BE49-F238E27FC236}">
                <a16:creationId xmlns:a16="http://schemas.microsoft.com/office/drawing/2014/main" id="{D9BF74E2-B32B-03DD-A093-5163318B7EE0}"/>
              </a:ext>
            </a:extLst>
          </p:cNvPr>
          <p:cNvGrpSpPr/>
          <p:nvPr/>
        </p:nvGrpSpPr>
        <p:grpSpPr>
          <a:xfrm>
            <a:off x="5500781" y="4610825"/>
            <a:ext cx="2705000" cy="430887"/>
            <a:chOff x="249513" y="5623839"/>
            <a:chExt cx="2705000" cy="430887"/>
          </a:xfrm>
        </p:grpSpPr>
        <p:sp>
          <p:nvSpPr>
            <p:cNvPr id="10" name="Text Box 231">
              <a:extLst>
                <a:ext uri="{FF2B5EF4-FFF2-40B4-BE49-F238E27FC236}">
                  <a16:creationId xmlns:a16="http://schemas.microsoft.com/office/drawing/2014/main" id="{E6701AAA-B464-691C-A907-1F05F787B76D}"/>
                </a:ext>
              </a:extLst>
            </p:cNvPr>
            <p:cNvSpPr txBox="1">
              <a:spLocks noChangeArrowheads="1"/>
            </p:cNvSpPr>
            <p:nvPr/>
          </p:nvSpPr>
          <p:spPr bwMode="auto">
            <a:xfrm>
              <a:off x="494586" y="5623839"/>
              <a:ext cx="24599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Reggie Baker</a:t>
              </a:r>
            </a:p>
            <a:p>
              <a:r>
                <a:rPr lang="en-US" altLang="en-US" sz="1100" spc="100" dirty="0">
                  <a:latin typeface="Calibri" panose="020F0502020204030204" pitchFamily="34" charset="0"/>
                  <a:cs typeface="Calibri" panose="020F0502020204030204" pitchFamily="34" charset="0"/>
                </a:rPr>
                <a:t>Workforce – 217,586 (4.6%)</a:t>
              </a:r>
            </a:p>
          </p:txBody>
        </p:sp>
        <p:sp>
          <p:nvSpPr>
            <p:cNvPr id="15" name="Rectangle 221">
              <a:extLst>
                <a:ext uri="{FF2B5EF4-FFF2-40B4-BE49-F238E27FC236}">
                  <a16:creationId xmlns:a16="http://schemas.microsoft.com/office/drawing/2014/main" id="{1A377C89-7CB2-A984-2F8E-B728F454077E}"/>
                </a:ext>
              </a:extLst>
            </p:cNvPr>
            <p:cNvSpPr>
              <a:spLocks noChangeArrowheads="1"/>
            </p:cNvSpPr>
            <p:nvPr/>
          </p:nvSpPr>
          <p:spPr bwMode="auto">
            <a:xfrm>
              <a:off x="249513" y="5690357"/>
              <a:ext cx="227013" cy="277813"/>
            </a:xfrm>
            <a:prstGeom prst="rect">
              <a:avLst/>
            </a:prstGeom>
            <a:solidFill>
              <a:schemeClr val="accent3">
                <a:lumMod val="60000"/>
                <a:lumOff val="40000"/>
              </a:schemeClr>
            </a:solidFill>
            <a:ln w="12700" cap="rnd" cmpd="sng">
              <a:solidFill>
                <a:srgbClr val="000000"/>
              </a:solidFill>
              <a:prstDash val="solid"/>
              <a:round/>
              <a:headEnd type="none" w="med" len="med"/>
              <a:tailEnd type="none" w="med" len="med"/>
            </a:ln>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grpSp>
      <p:grpSp>
        <p:nvGrpSpPr>
          <p:cNvPr id="43" name="Group 42">
            <a:extLst>
              <a:ext uri="{FF2B5EF4-FFF2-40B4-BE49-F238E27FC236}">
                <a16:creationId xmlns:a16="http://schemas.microsoft.com/office/drawing/2014/main" id="{CB0719D7-C9E0-19FF-B803-A0106CFC57D2}"/>
              </a:ext>
            </a:extLst>
          </p:cNvPr>
          <p:cNvGrpSpPr/>
          <p:nvPr/>
        </p:nvGrpSpPr>
        <p:grpSpPr>
          <a:xfrm>
            <a:off x="2956202" y="6022619"/>
            <a:ext cx="2733444" cy="430887"/>
            <a:chOff x="239129" y="6031285"/>
            <a:chExt cx="2733444" cy="430887"/>
          </a:xfrm>
        </p:grpSpPr>
        <p:sp>
          <p:nvSpPr>
            <p:cNvPr id="17" name="Text Box 231">
              <a:extLst>
                <a:ext uri="{FF2B5EF4-FFF2-40B4-BE49-F238E27FC236}">
                  <a16:creationId xmlns:a16="http://schemas.microsoft.com/office/drawing/2014/main" id="{6C18C833-028B-F26A-296B-C81D1089A8CA}"/>
                </a:ext>
              </a:extLst>
            </p:cNvPr>
            <p:cNvSpPr txBox="1">
              <a:spLocks noChangeArrowheads="1"/>
            </p:cNvSpPr>
            <p:nvPr/>
          </p:nvSpPr>
          <p:spPr bwMode="auto">
            <a:xfrm>
              <a:off x="512646" y="6031285"/>
              <a:ext cx="24599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New 2</a:t>
              </a:r>
            </a:p>
            <a:p>
              <a:r>
                <a:rPr lang="en-US" altLang="en-US" sz="1100" spc="100" dirty="0">
                  <a:latin typeface="Calibri" panose="020F0502020204030204" pitchFamily="34" charset="0"/>
                  <a:cs typeface="Calibri" panose="020F0502020204030204" pitchFamily="34" charset="0"/>
                </a:rPr>
                <a:t>Workforce – 248,983 (5.2%)</a:t>
              </a:r>
            </a:p>
          </p:txBody>
        </p:sp>
        <p:sp>
          <p:nvSpPr>
            <p:cNvPr id="19" name="Rectangle 221">
              <a:extLst>
                <a:ext uri="{FF2B5EF4-FFF2-40B4-BE49-F238E27FC236}">
                  <a16:creationId xmlns:a16="http://schemas.microsoft.com/office/drawing/2014/main" id="{AFC37CE6-43DD-1223-4B5F-E84AA85A398B}"/>
                </a:ext>
              </a:extLst>
            </p:cNvPr>
            <p:cNvSpPr>
              <a:spLocks noChangeArrowheads="1"/>
            </p:cNvSpPr>
            <p:nvPr/>
          </p:nvSpPr>
          <p:spPr bwMode="auto">
            <a:xfrm>
              <a:off x="239129" y="6107821"/>
              <a:ext cx="227013" cy="277813"/>
            </a:xfrm>
            <a:prstGeom prst="rect">
              <a:avLst/>
            </a:prstGeom>
            <a:solidFill>
              <a:schemeClr val="accent5">
                <a:lumMod val="40000"/>
                <a:lumOff val="60000"/>
              </a:schemeClr>
            </a:solidFill>
            <a:ln w="12700" cap="rnd" cmpd="sng">
              <a:solidFill>
                <a:srgbClr val="000000"/>
              </a:solidFill>
              <a:prstDash val="solid"/>
              <a:round/>
              <a:headEnd type="none" w="med" len="med"/>
              <a:tailEnd type="none" w="med" len="med"/>
            </a:ln>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grpSp>
      <p:sp>
        <p:nvSpPr>
          <p:cNvPr id="20" name="Text Box 231">
            <a:extLst>
              <a:ext uri="{FF2B5EF4-FFF2-40B4-BE49-F238E27FC236}">
                <a16:creationId xmlns:a16="http://schemas.microsoft.com/office/drawing/2014/main" id="{6F8E9308-C0CF-E244-0BC8-7441ED40E037}"/>
              </a:ext>
            </a:extLst>
          </p:cNvPr>
          <p:cNvSpPr txBox="1">
            <a:spLocks noChangeArrowheads="1"/>
          </p:cNvSpPr>
          <p:nvPr/>
        </p:nvSpPr>
        <p:spPr bwMode="auto">
          <a:xfrm>
            <a:off x="9388343" y="3201647"/>
            <a:ext cx="2001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200" b="1" spc="100" dirty="0">
                <a:latin typeface="Calibri" panose="020F0502020204030204" pitchFamily="34" charset="0"/>
                <a:cs typeface="Calibri" panose="020F0502020204030204" pitchFamily="34" charset="0"/>
              </a:rPr>
              <a:t>Liaison </a:t>
            </a:r>
            <a:r>
              <a:rPr lang="en-US" altLang="en-US" sz="1100" b="1" spc="100" dirty="0">
                <a:latin typeface="Calibri" panose="020F0502020204030204" pitchFamily="34" charset="0"/>
                <a:cs typeface="Calibri" panose="020F0502020204030204" pitchFamily="34" charset="0"/>
              </a:rPr>
              <a:t>Consultants</a:t>
            </a:r>
            <a:endParaRPr lang="en-US" altLang="en-US" sz="1200" spc="100" dirty="0">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9B83D95-5A5B-3A45-0B95-C71EC49700EB}"/>
              </a:ext>
            </a:extLst>
          </p:cNvPr>
          <p:cNvGrpSpPr/>
          <p:nvPr/>
        </p:nvGrpSpPr>
        <p:grpSpPr>
          <a:xfrm>
            <a:off x="5510180" y="5544833"/>
            <a:ext cx="2554644" cy="430887"/>
            <a:chOff x="3306912" y="4035258"/>
            <a:chExt cx="2554644" cy="430887"/>
          </a:xfrm>
        </p:grpSpPr>
        <p:sp>
          <p:nvSpPr>
            <p:cNvPr id="21" name="Text Box 231">
              <a:extLst>
                <a:ext uri="{FF2B5EF4-FFF2-40B4-BE49-F238E27FC236}">
                  <a16:creationId xmlns:a16="http://schemas.microsoft.com/office/drawing/2014/main" id="{A7346A8B-72E7-ABE1-D16A-C6EAB1A03829}"/>
                </a:ext>
              </a:extLst>
            </p:cNvPr>
            <p:cNvSpPr txBox="1">
              <a:spLocks noChangeArrowheads="1"/>
            </p:cNvSpPr>
            <p:nvPr/>
          </p:nvSpPr>
          <p:spPr bwMode="auto">
            <a:xfrm>
              <a:off x="3539613" y="4035258"/>
              <a:ext cx="23219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Ashley Dyson</a:t>
              </a:r>
            </a:p>
            <a:p>
              <a:r>
                <a:rPr lang="en-US" altLang="en-US" sz="1100" spc="100" dirty="0">
                  <a:latin typeface="Calibri" panose="020F0502020204030204" pitchFamily="34" charset="0"/>
                  <a:cs typeface="Calibri" panose="020F0502020204030204" pitchFamily="34" charset="0"/>
                </a:rPr>
                <a:t>Workforce – 366,661 (7.7%)</a:t>
              </a:r>
            </a:p>
          </p:txBody>
        </p:sp>
        <p:sp>
          <p:nvSpPr>
            <p:cNvPr id="22" name="Rectangle 221">
              <a:extLst>
                <a:ext uri="{FF2B5EF4-FFF2-40B4-BE49-F238E27FC236}">
                  <a16:creationId xmlns:a16="http://schemas.microsoft.com/office/drawing/2014/main" id="{8F1724BB-A6CA-3694-209E-F233883BE4AE}"/>
                </a:ext>
              </a:extLst>
            </p:cNvPr>
            <p:cNvSpPr>
              <a:spLocks noChangeArrowheads="1"/>
            </p:cNvSpPr>
            <p:nvPr/>
          </p:nvSpPr>
          <p:spPr bwMode="auto">
            <a:xfrm>
              <a:off x="3306912" y="4118458"/>
              <a:ext cx="227013" cy="277813"/>
            </a:xfrm>
            <a:prstGeom prst="rect">
              <a:avLst/>
            </a:prstGeom>
            <a:solidFill>
              <a:srgbClr val="0099FF"/>
            </a:solidFill>
            <a:ln w="38100" cap="rnd" cmpd="sng">
              <a:solidFill>
                <a:srgbClr val="000000"/>
              </a:solidFill>
              <a:prstDash val="solid"/>
              <a:round/>
              <a:headEnd type="none" w="med" len="med"/>
              <a:tailEnd type="none" w="med" len="med"/>
            </a:ln>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grpSp>
      <p:grpSp>
        <p:nvGrpSpPr>
          <p:cNvPr id="6" name="Group 5">
            <a:extLst>
              <a:ext uri="{FF2B5EF4-FFF2-40B4-BE49-F238E27FC236}">
                <a16:creationId xmlns:a16="http://schemas.microsoft.com/office/drawing/2014/main" id="{CFA3203C-9C6E-CB02-DE79-0C457A2C25FE}"/>
              </a:ext>
            </a:extLst>
          </p:cNvPr>
          <p:cNvGrpSpPr/>
          <p:nvPr/>
        </p:nvGrpSpPr>
        <p:grpSpPr>
          <a:xfrm>
            <a:off x="8022297" y="5532515"/>
            <a:ext cx="2760405" cy="430887"/>
            <a:chOff x="3290267" y="4864624"/>
            <a:chExt cx="2760405" cy="430887"/>
          </a:xfrm>
        </p:grpSpPr>
        <p:sp>
          <p:nvSpPr>
            <p:cNvPr id="23" name="Text Box 231">
              <a:extLst>
                <a:ext uri="{FF2B5EF4-FFF2-40B4-BE49-F238E27FC236}">
                  <a16:creationId xmlns:a16="http://schemas.microsoft.com/office/drawing/2014/main" id="{2440741F-7C23-ADDD-2D80-A12A4AA39F4A}"/>
                </a:ext>
              </a:extLst>
            </p:cNvPr>
            <p:cNvSpPr txBox="1">
              <a:spLocks noChangeArrowheads="1"/>
            </p:cNvSpPr>
            <p:nvPr/>
          </p:nvSpPr>
          <p:spPr bwMode="auto">
            <a:xfrm>
              <a:off x="3522884" y="4864624"/>
              <a:ext cx="25277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en-US" altLang="en-US" sz="1100" spc="100" dirty="0">
                  <a:latin typeface="Calibri" panose="020F0502020204030204" pitchFamily="34" charset="0"/>
                  <a:cs typeface="Calibri" panose="020F0502020204030204" pitchFamily="34" charset="0"/>
                </a:rPr>
                <a:t>Preston Baker</a:t>
              </a:r>
            </a:p>
            <a:p>
              <a:r>
                <a:rPr lang="en-US" altLang="en-US" sz="1100" spc="100" dirty="0">
                  <a:latin typeface="Calibri" panose="020F0502020204030204" pitchFamily="34" charset="0"/>
                  <a:cs typeface="Calibri" panose="020F0502020204030204" pitchFamily="34" charset="0"/>
                </a:rPr>
                <a:t>Workforce – 301,806 (6.3%)</a:t>
              </a:r>
            </a:p>
          </p:txBody>
        </p:sp>
        <p:sp>
          <p:nvSpPr>
            <p:cNvPr id="24" name="Rectangle 227">
              <a:extLst>
                <a:ext uri="{FF2B5EF4-FFF2-40B4-BE49-F238E27FC236}">
                  <a16:creationId xmlns:a16="http://schemas.microsoft.com/office/drawing/2014/main" id="{C378E37E-BCE0-D359-555E-1605BB1F1D99}"/>
                </a:ext>
              </a:extLst>
            </p:cNvPr>
            <p:cNvSpPr>
              <a:spLocks noChangeArrowheads="1"/>
            </p:cNvSpPr>
            <p:nvPr/>
          </p:nvSpPr>
          <p:spPr bwMode="auto">
            <a:xfrm>
              <a:off x="3290267" y="4954169"/>
              <a:ext cx="227013" cy="277813"/>
            </a:xfrm>
            <a:prstGeom prst="rect">
              <a:avLst/>
            </a:prstGeom>
            <a:solidFill>
              <a:srgbClr val="FFE0B3"/>
            </a:solidFill>
            <a:ln w="12700">
              <a:solidFill>
                <a:srgbClr val="000000"/>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0" fontAlgn="base" hangingPunct="0">
                <a:spcBef>
                  <a:spcPct val="0"/>
                </a:spcBef>
                <a:spcAft>
                  <a:spcPct val="0"/>
                </a:spcAft>
              </a:pPr>
              <a:endParaRPr lang="en-US" altLang="en-US" kern="0" dirty="0">
                <a:solidFill>
                  <a:srgbClr val="000000"/>
                </a:solidFill>
              </a:endParaRPr>
            </a:p>
          </p:txBody>
        </p:sp>
      </p:grpSp>
      <p:sp>
        <p:nvSpPr>
          <p:cNvPr id="56" name="Text Box 235">
            <a:extLst>
              <a:ext uri="{FF2B5EF4-FFF2-40B4-BE49-F238E27FC236}">
                <a16:creationId xmlns:a16="http://schemas.microsoft.com/office/drawing/2014/main" id="{97816ACC-5589-229C-854F-7619D572F2AB}"/>
              </a:ext>
            </a:extLst>
          </p:cNvPr>
          <p:cNvSpPr txBox="1">
            <a:spLocks noChangeArrowheads="1"/>
          </p:cNvSpPr>
          <p:nvPr/>
        </p:nvSpPr>
        <p:spPr bwMode="auto">
          <a:xfrm>
            <a:off x="50039" y="992770"/>
            <a:ext cx="2058988"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tabLst>
                <a:tab pos="114297" algn="l"/>
              </a:tabLst>
            </a:pPr>
            <a:r>
              <a:rPr lang="en-US" altLang="en-US" sz="1100" spc="100" dirty="0">
                <a:latin typeface="Calibri" panose="020F0502020204030204" pitchFamily="34" charset="0"/>
                <a:cs typeface="Calibri" panose="020F0502020204030204" pitchFamily="34" charset="0"/>
              </a:rPr>
              <a:t>Antwan Pippen</a:t>
            </a:r>
          </a:p>
          <a:p>
            <a:pPr>
              <a:tabLst>
                <a:tab pos="114297" algn="l"/>
              </a:tabLst>
            </a:pPr>
            <a:r>
              <a:rPr lang="en-US" altLang="en-US" sz="1100" dirty="0">
                <a:latin typeface="Calibri" panose="020F0502020204030204" pitchFamily="34" charset="0"/>
                <a:cs typeface="Calibri" panose="020F0502020204030204" pitchFamily="34" charset="0"/>
              </a:rPr>
              <a:t>Training, Systems, Assessment</a:t>
            </a:r>
          </a:p>
          <a:p>
            <a:pPr>
              <a:tabLst>
                <a:tab pos="114297" algn="l"/>
              </a:tabLst>
            </a:pPr>
            <a:endParaRPr lang="en-US" alt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679933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CA8F7-24F3-B5A2-CFF5-2186DF6C5021}"/>
              </a:ext>
            </a:extLst>
          </p:cNvPr>
          <p:cNvSpPr>
            <a:spLocks noGrp="1"/>
          </p:cNvSpPr>
          <p:nvPr>
            <p:ph type="title"/>
          </p:nvPr>
        </p:nvSpPr>
        <p:spPr/>
        <p:txBody>
          <a:bodyPr/>
          <a:lstStyle/>
          <a:p>
            <a:r>
              <a:rPr lang="en-US" dirty="0"/>
              <a:t>How to integrate RAPs into your work</a:t>
            </a:r>
          </a:p>
        </p:txBody>
      </p:sp>
      <p:sp>
        <p:nvSpPr>
          <p:cNvPr id="3" name="Content Placeholder 2">
            <a:extLst>
              <a:ext uri="{FF2B5EF4-FFF2-40B4-BE49-F238E27FC236}">
                <a16:creationId xmlns:a16="http://schemas.microsoft.com/office/drawing/2014/main" id="{276B4424-B993-C395-8442-D01F3F57FA70}"/>
              </a:ext>
            </a:extLst>
          </p:cNvPr>
          <p:cNvSpPr>
            <a:spLocks noGrp="1"/>
          </p:cNvSpPr>
          <p:nvPr>
            <p:ph idx="1"/>
          </p:nvPr>
        </p:nvSpPr>
        <p:spPr/>
        <p:txBody>
          <a:bodyPr/>
          <a:lstStyle/>
          <a:p>
            <a:pPr marL="0" indent="0">
              <a:buNone/>
            </a:pPr>
            <a:r>
              <a:rPr lang="en-US" dirty="0"/>
              <a:t>Let’s answer the following</a:t>
            </a:r>
          </a:p>
          <a:p>
            <a:endParaRPr lang="en-US" sz="1600" dirty="0"/>
          </a:p>
          <a:p>
            <a:pPr lvl="1"/>
            <a:r>
              <a:rPr lang="en-US" dirty="0"/>
              <a:t>Review your career center flow chart</a:t>
            </a:r>
          </a:p>
          <a:p>
            <a:pPr lvl="2"/>
            <a:r>
              <a:rPr lang="en-US" dirty="0"/>
              <a:t>Where should RAPs be considered?</a:t>
            </a:r>
          </a:p>
          <a:p>
            <a:pPr lvl="2"/>
            <a:endParaRPr lang="en-US" dirty="0"/>
          </a:p>
          <a:p>
            <a:pPr lvl="1"/>
            <a:r>
              <a:rPr lang="en-US" dirty="0"/>
              <a:t>What tools / resources will you need to help?</a:t>
            </a:r>
          </a:p>
          <a:p>
            <a:pPr lvl="2"/>
            <a:r>
              <a:rPr lang="en-US" dirty="0"/>
              <a:t>List out things you feel would be helpful.</a:t>
            </a:r>
          </a:p>
          <a:p>
            <a:pPr lvl="1"/>
            <a:endParaRPr lang="en-US" sz="1800" dirty="0"/>
          </a:p>
          <a:p>
            <a:pPr lvl="1"/>
            <a:r>
              <a:rPr lang="en-US" dirty="0"/>
              <a:t>How would you discuss RAPs with a potential customer?</a:t>
            </a:r>
          </a:p>
          <a:p>
            <a:pPr lvl="2"/>
            <a:r>
              <a:rPr lang="en-US" dirty="0"/>
              <a:t>What would you say to a business?</a:t>
            </a:r>
          </a:p>
        </p:txBody>
      </p:sp>
      <p:pic>
        <p:nvPicPr>
          <p:cNvPr id="4" name="Content Placeholder 4">
            <a:extLst>
              <a:ext uri="{FF2B5EF4-FFF2-40B4-BE49-F238E27FC236}">
                <a16:creationId xmlns:a16="http://schemas.microsoft.com/office/drawing/2014/main" id="{DB5D1739-8BBF-9EE8-13A5-751E5A0AE2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pic>
        <p:nvPicPr>
          <p:cNvPr id="6" name="Picture 5">
            <a:extLst>
              <a:ext uri="{FF2B5EF4-FFF2-40B4-BE49-F238E27FC236}">
                <a16:creationId xmlns:a16="http://schemas.microsoft.com/office/drawing/2014/main" id="{5662862B-0C1D-6970-DCC2-0E56BE16DC0B}"/>
              </a:ext>
            </a:extLst>
          </p:cNvPr>
          <p:cNvPicPr>
            <a:picLocks noChangeAspect="1"/>
          </p:cNvPicPr>
          <p:nvPr/>
        </p:nvPicPr>
        <p:blipFill>
          <a:blip r:embed="rId5"/>
          <a:stretch>
            <a:fillRect/>
          </a:stretch>
        </p:blipFill>
        <p:spPr>
          <a:xfrm>
            <a:off x="7589753" y="1435030"/>
            <a:ext cx="4100597" cy="3087849"/>
          </a:xfrm>
          <a:prstGeom prst="rect">
            <a:avLst/>
          </a:prstGeom>
        </p:spPr>
      </p:pic>
    </p:spTree>
    <p:extLst>
      <p:ext uri="{BB962C8B-B14F-4D97-AF65-F5344CB8AC3E}">
        <p14:creationId xmlns:p14="http://schemas.microsoft.com/office/powerpoint/2010/main" val="226301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1D42A6-8B79-587C-0615-D0E82DCF44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sp>
        <p:nvSpPr>
          <p:cNvPr id="4" name="Title 3">
            <a:extLst>
              <a:ext uri="{FF2B5EF4-FFF2-40B4-BE49-F238E27FC236}">
                <a16:creationId xmlns:a16="http://schemas.microsoft.com/office/drawing/2014/main" id="{D94969BE-BBF8-11D0-1142-71C10E4506CF}"/>
              </a:ext>
            </a:extLst>
          </p:cNvPr>
          <p:cNvSpPr>
            <a:spLocks noGrp="1"/>
          </p:cNvSpPr>
          <p:nvPr>
            <p:ph type="title"/>
          </p:nvPr>
        </p:nvSpPr>
        <p:spPr/>
        <p:txBody>
          <a:bodyPr>
            <a:normAutofit/>
          </a:bodyPr>
          <a:lstStyle/>
          <a:p>
            <a:r>
              <a:rPr lang="en-US" sz="4000" dirty="0"/>
              <a:t>ApprenticeshipNC - Who We Are and What We Do</a:t>
            </a:r>
            <a:endParaRPr lang="en-US" sz="4000" b="1" dirty="0"/>
          </a:p>
        </p:txBody>
      </p:sp>
      <p:sp>
        <p:nvSpPr>
          <p:cNvPr id="2" name="Content Placeholder 1">
            <a:extLst>
              <a:ext uri="{FF2B5EF4-FFF2-40B4-BE49-F238E27FC236}">
                <a16:creationId xmlns:a16="http://schemas.microsoft.com/office/drawing/2014/main" id="{CE711363-CC7D-1132-91C4-B143BAEDF8D6}"/>
              </a:ext>
            </a:extLst>
          </p:cNvPr>
          <p:cNvSpPr>
            <a:spLocks noGrp="1"/>
          </p:cNvSpPr>
          <p:nvPr>
            <p:ph idx="1"/>
          </p:nvPr>
        </p:nvSpPr>
        <p:spPr>
          <a:xfrm>
            <a:off x="838200" y="1825625"/>
            <a:ext cx="8686800" cy="4058446"/>
          </a:xfrm>
        </p:spPr>
        <p:txBody>
          <a:bodyPr>
            <a:normAutofit/>
          </a:bodyPr>
          <a:lstStyle/>
          <a:p>
            <a:pPr>
              <a:lnSpc>
                <a:spcPct val="150000"/>
              </a:lnSpc>
            </a:pPr>
            <a:r>
              <a:rPr lang="en-US" sz="2400" dirty="0"/>
              <a:t>Recognized by the Office of Apprenticeship to act on behalf of the U.S. Department of Labor, ApprenticeshipNC is the State Apprenticeship Agency authorized to register apprenticeship programs tailored to meet employers’ needs</a:t>
            </a:r>
          </a:p>
        </p:txBody>
      </p:sp>
      <p:sp>
        <p:nvSpPr>
          <p:cNvPr id="8" name="Content Placeholder 2">
            <a:extLst>
              <a:ext uri="{FF2B5EF4-FFF2-40B4-BE49-F238E27FC236}">
                <a16:creationId xmlns:a16="http://schemas.microsoft.com/office/drawing/2014/main" id="{DE26EE9C-68FA-BF0A-473D-3C7027A041E9}"/>
              </a:ext>
            </a:extLst>
          </p:cNvPr>
          <p:cNvSpPr txBox="1">
            <a:spLocks/>
          </p:cNvSpPr>
          <p:nvPr/>
        </p:nvSpPr>
        <p:spPr>
          <a:xfrm>
            <a:off x="838200" y="198139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Purpose: The purpose of ApprenticeshipNC is to empower employers to achieve their goals through a highly skilled workforce. By doing this, we build thriving communities where everyone has the opportunity to contribute and prosper. </a:t>
            </a:r>
          </a:p>
          <a:p>
            <a:endParaRPr lang="en-US" sz="2400" dirty="0"/>
          </a:p>
          <a:p>
            <a:r>
              <a:rPr lang="en-US" sz="2400" dirty="0"/>
              <a:t>Vision: Our vision is that North Carolina leads the nation in a skilled workforce, driven by a robust apprenticeship system that equips individuals for success. </a:t>
            </a:r>
          </a:p>
          <a:p>
            <a:endParaRPr lang="en-US" sz="2400" dirty="0"/>
          </a:p>
          <a:p>
            <a:r>
              <a:rPr lang="en-US" sz="2400" dirty="0"/>
              <a:t>Mission: Our mission is to help employers use Registered Apprenticeship to build and retain an adaptable, skilled, and efficient workforce that meets their current and future needs. </a:t>
            </a:r>
          </a:p>
        </p:txBody>
      </p:sp>
    </p:spTree>
    <p:extLst>
      <p:ext uri="{BB962C8B-B14F-4D97-AF65-F5344CB8AC3E}">
        <p14:creationId xmlns:p14="http://schemas.microsoft.com/office/powerpoint/2010/main" val="201729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xEl>
                                              <p:pRg st="0" end="0"/>
                                            </p:txEl>
                                          </p:spTgt>
                                        </p:tgtEl>
                                      </p:cBhvr>
                                    </p:animEffect>
                                    <p:set>
                                      <p:cBhvr>
                                        <p:cTn id="7" dur="1" fill="hold">
                                          <p:stCondLst>
                                            <p:cond delay="499"/>
                                          </p:stCondLst>
                                        </p:cTn>
                                        <p:tgtEl>
                                          <p:spTgt spid="2">
                                            <p:txEl>
                                              <p:pRg st="0" end="0"/>
                                            </p:txEl>
                                          </p:spTgt>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8">
                                            <p:txEl>
                                              <p:pRg st="0" end="0"/>
                                            </p:txEl>
                                          </p:spTgt>
                                        </p:tgtEl>
                                      </p:cBhvr>
                                    </p:animEffect>
                                    <p:set>
                                      <p:cBhvr>
                                        <p:cTn id="24" dur="1" fill="hold">
                                          <p:stCondLst>
                                            <p:cond delay="499"/>
                                          </p:stCondLst>
                                        </p:cTn>
                                        <p:tgtEl>
                                          <p:spTgt spid="8">
                                            <p:txEl>
                                              <p:pRg st="0" end="0"/>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8">
                                            <p:txEl>
                                              <p:pRg st="2" end="2"/>
                                            </p:txEl>
                                          </p:spTgt>
                                        </p:tgtEl>
                                      </p:cBhvr>
                                    </p:animEffect>
                                    <p:set>
                                      <p:cBhvr>
                                        <p:cTn id="27" dur="1" fill="hold">
                                          <p:stCondLst>
                                            <p:cond delay="499"/>
                                          </p:stCondLst>
                                        </p:cTn>
                                        <p:tgtEl>
                                          <p:spTgt spid="8">
                                            <p:txEl>
                                              <p:pRg st="2" end="2"/>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8">
                                            <p:txEl>
                                              <p:pRg st="4" end="4"/>
                                            </p:txEl>
                                          </p:spTgt>
                                        </p:tgtEl>
                                      </p:cBhvr>
                                    </p:animEffect>
                                    <p:set>
                                      <p:cBhvr>
                                        <p:cTn id="30" dur="1" fill="hold">
                                          <p:stCondLst>
                                            <p:cond delay="499"/>
                                          </p:stCondLst>
                                        </p:cTn>
                                        <p:tgtEl>
                                          <p:spTgt spid="8">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4DEB130-B15F-562D-5BB2-838A2D8E298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It’s time for a hands-on exercise!</a:t>
            </a:r>
          </a:p>
        </p:txBody>
      </p:sp>
      <p:pic>
        <p:nvPicPr>
          <p:cNvPr id="5" name="Content Placeholder 4" descr="A person holding a red clock&#10;&#10;AI-generated content may be incorrect.">
            <a:extLst>
              <a:ext uri="{FF2B5EF4-FFF2-40B4-BE49-F238E27FC236}">
                <a16:creationId xmlns:a16="http://schemas.microsoft.com/office/drawing/2014/main" id="{3738F8B0-24BC-F9FD-6FE3-67BCEEDB2F27}"/>
              </a:ext>
            </a:extLst>
          </p:cNvPr>
          <p:cNvPicPr>
            <a:picLocks noGrp="1" noChangeAspect="1"/>
          </p:cNvPicPr>
          <p:nvPr>
            <p:ph idx="1"/>
          </p:nvPr>
        </p:nvPicPr>
        <p:blipFill>
          <a:blip r:embed="rId2"/>
          <a:stretch>
            <a:fillRect/>
          </a:stretch>
        </p:blipFill>
        <p:spPr>
          <a:xfrm>
            <a:off x="4806037" y="467208"/>
            <a:ext cx="6618530" cy="5923584"/>
          </a:xfrm>
          <a:prstGeom prst="rect">
            <a:avLst/>
          </a:prstGeom>
        </p:spPr>
      </p:pic>
    </p:spTree>
    <p:extLst>
      <p:ext uri="{BB962C8B-B14F-4D97-AF65-F5344CB8AC3E}">
        <p14:creationId xmlns:p14="http://schemas.microsoft.com/office/powerpoint/2010/main" val="2147965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9E0FEA-D1B6-0EE7-A94C-C518C3F0456D}"/>
              </a:ext>
            </a:extLst>
          </p:cNvPr>
          <p:cNvSpPr>
            <a:spLocks noGrp="1"/>
          </p:cNvSpPr>
          <p:nvPr>
            <p:ph type="title"/>
          </p:nvPr>
        </p:nvSpPr>
        <p:spPr/>
        <p:txBody>
          <a:bodyPr/>
          <a:lstStyle/>
          <a:p>
            <a:r>
              <a:rPr lang="en-US" sz="4400" dirty="0"/>
              <a:t>What’s happening in your area…</a:t>
            </a:r>
            <a:endParaRPr lang="en-US" dirty="0"/>
          </a:p>
        </p:txBody>
      </p:sp>
      <p:sp>
        <p:nvSpPr>
          <p:cNvPr id="7" name="Content Placeholder 6">
            <a:extLst>
              <a:ext uri="{FF2B5EF4-FFF2-40B4-BE49-F238E27FC236}">
                <a16:creationId xmlns:a16="http://schemas.microsoft.com/office/drawing/2014/main" id="{18557958-8B9A-DFAD-EBC5-34A29B5911DD}"/>
              </a:ext>
            </a:extLst>
          </p:cNvPr>
          <p:cNvSpPr>
            <a:spLocks noGrp="1"/>
          </p:cNvSpPr>
          <p:nvPr>
            <p:ph idx="1"/>
          </p:nvPr>
        </p:nvSpPr>
        <p:spPr/>
        <p:txBody>
          <a:bodyPr>
            <a:normAutofit/>
          </a:bodyPr>
          <a:lstStyle/>
          <a:p>
            <a:r>
              <a:rPr lang="en-US" sz="2400" dirty="0"/>
              <a:t>Find your region</a:t>
            </a:r>
          </a:p>
          <a:p>
            <a:endParaRPr lang="en-US" sz="2400" dirty="0"/>
          </a:p>
          <a:p>
            <a:r>
              <a:rPr lang="en-US" sz="2400" dirty="0"/>
              <a:t>Look up your programs </a:t>
            </a:r>
          </a:p>
          <a:p>
            <a:pPr lvl="1"/>
            <a:r>
              <a:rPr lang="en-US" sz="2000" dirty="0"/>
              <a:t>Apprenticeship?</a:t>
            </a:r>
          </a:p>
          <a:p>
            <a:pPr lvl="1"/>
            <a:r>
              <a:rPr lang="en-US" sz="2000" dirty="0"/>
              <a:t>pre-apprenticeship?</a:t>
            </a:r>
          </a:p>
          <a:p>
            <a:endParaRPr lang="en-US" sz="2400" dirty="0"/>
          </a:p>
          <a:p>
            <a:r>
              <a:rPr lang="en-US" sz="2400" dirty="0"/>
              <a:t>Employers?</a:t>
            </a:r>
          </a:p>
          <a:p>
            <a:endParaRPr lang="en-US" sz="2400" dirty="0"/>
          </a:p>
          <a:p>
            <a:r>
              <a:rPr lang="en-US" sz="2400" dirty="0"/>
              <a:t>Unique occupations?</a:t>
            </a:r>
          </a:p>
        </p:txBody>
      </p:sp>
      <p:pic>
        <p:nvPicPr>
          <p:cNvPr id="3" name="Picture 2">
            <a:extLst>
              <a:ext uri="{FF2B5EF4-FFF2-40B4-BE49-F238E27FC236}">
                <a16:creationId xmlns:a16="http://schemas.microsoft.com/office/drawing/2014/main" id="{7D6C9A00-DAB9-A70E-DE3C-B707864CB67C}"/>
              </a:ext>
            </a:extLst>
          </p:cNvPr>
          <p:cNvPicPr>
            <a:picLocks noChangeAspect="1"/>
          </p:cNvPicPr>
          <p:nvPr/>
        </p:nvPicPr>
        <p:blipFill>
          <a:blip r:embed="rId3"/>
          <a:stretch>
            <a:fillRect/>
          </a:stretch>
        </p:blipFill>
        <p:spPr>
          <a:xfrm>
            <a:off x="4045201" y="1708761"/>
            <a:ext cx="7918200" cy="3440478"/>
          </a:xfrm>
          <a:prstGeom prst="rect">
            <a:avLst/>
          </a:prstGeom>
        </p:spPr>
      </p:pic>
    </p:spTree>
    <p:extLst>
      <p:ext uri="{BB962C8B-B14F-4D97-AF65-F5344CB8AC3E}">
        <p14:creationId xmlns:p14="http://schemas.microsoft.com/office/powerpoint/2010/main" val="421933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500"/>
                                        <p:tgtEl>
                                          <p:spTgt spid="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Effect transition="in" filter="fade">
                                      <p:cBhvr>
                                        <p:cTn id="23" dur="500"/>
                                        <p:tgtEl>
                                          <p:spTgt spid="7">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Effect transition="in" filter="fade">
                                      <p:cBhvr>
                                        <p:cTn id="28"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7F819-0905-0753-F6EC-08F7228D3763}"/>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C5E04E-A9FB-1C0B-B1AA-23BFAA8D0B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sp>
        <p:nvSpPr>
          <p:cNvPr id="2" name="Title 1">
            <a:extLst>
              <a:ext uri="{FF2B5EF4-FFF2-40B4-BE49-F238E27FC236}">
                <a16:creationId xmlns:a16="http://schemas.microsoft.com/office/drawing/2014/main" id="{9960B86F-8E16-3D58-24F1-792F5BE54C98}"/>
              </a:ext>
            </a:extLst>
          </p:cNvPr>
          <p:cNvSpPr>
            <a:spLocks noGrp="1"/>
          </p:cNvSpPr>
          <p:nvPr>
            <p:ph type="title"/>
          </p:nvPr>
        </p:nvSpPr>
        <p:spPr/>
        <p:txBody>
          <a:bodyPr>
            <a:normAutofit/>
          </a:bodyPr>
          <a:lstStyle/>
          <a:p>
            <a:pPr algn="ctr"/>
            <a:r>
              <a:rPr lang="en-US" sz="5400" b="1" dirty="0"/>
              <a:t>Connect with ApprenticeshipNC</a:t>
            </a:r>
          </a:p>
        </p:txBody>
      </p:sp>
      <p:grpSp>
        <p:nvGrpSpPr>
          <p:cNvPr id="3" name="Group 2">
            <a:extLst>
              <a:ext uri="{FF2B5EF4-FFF2-40B4-BE49-F238E27FC236}">
                <a16:creationId xmlns:a16="http://schemas.microsoft.com/office/drawing/2014/main" id="{9DAA032C-9128-CD82-34C9-89C35DCF0965}"/>
              </a:ext>
            </a:extLst>
          </p:cNvPr>
          <p:cNvGrpSpPr/>
          <p:nvPr/>
        </p:nvGrpSpPr>
        <p:grpSpPr>
          <a:xfrm>
            <a:off x="1048539" y="2230447"/>
            <a:ext cx="4003404" cy="2805515"/>
            <a:chOff x="4576239" y="2275715"/>
            <a:chExt cx="4003404" cy="2805515"/>
          </a:xfrm>
        </p:grpSpPr>
        <p:pic>
          <p:nvPicPr>
            <p:cNvPr id="4" name="Picture 3">
              <a:extLst>
                <a:ext uri="{FF2B5EF4-FFF2-40B4-BE49-F238E27FC236}">
                  <a16:creationId xmlns:a16="http://schemas.microsoft.com/office/drawing/2014/main" id="{18EEFD32-D948-2F30-E4AB-3CAD374055CB}"/>
                </a:ext>
              </a:extLst>
            </p:cNvPr>
            <p:cNvPicPr>
              <a:picLocks noChangeAspect="1"/>
            </p:cNvPicPr>
            <p:nvPr/>
          </p:nvPicPr>
          <p:blipFill>
            <a:blip r:embed="rId5"/>
            <a:stretch>
              <a:fillRect/>
            </a:stretch>
          </p:blipFill>
          <p:spPr>
            <a:xfrm>
              <a:off x="4925254" y="2275715"/>
              <a:ext cx="3305374" cy="2436183"/>
            </a:xfrm>
            <a:prstGeom prst="rect">
              <a:avLst/>
            </a:prstGeom>
          </p:spPr>
        </p:pic>
        <p:sp>
          <p:nvSpPr>
            <p:cNvPr id="6" name="TextBox 5">
              <a:extLst>
                <a:ext uri="{FF2B5EF4-FFF2-40B4-BE49-F238E27FC236}">
                  <a16:creationId xmlns:a16="http://schemas.microsoft.com/office/drawing/2014/main" id="{58DE758A-B43F-D0DE-EB89-4EAB2C152C43}"/>
                </a:ext>
              </a:extLst>
            </p:cNvPr>
            <p:cNvSpPr txBox="1"/>
            <p:nvPr/>
          </p:nvSpPr>
          <p:spPr>
            <a:xfrm>
              <a:off x="4576239" y="4711898"/>
              <a:ext cx="4003404" cy="369332"/>
            </a:xfrm>
            <a:prstGeom prst="rect">
              <a:avLst/>
            </a:prstGeom>
            <a:noFill/>
          </p:spPr>
          <p:txBody>
            <a:bodyPr wrap="none" rtlCol="0">
              <a:spAutoFit/>
            </a:bodyPr>
            <a:lstStyle/>
            <a:p>
              <a:r>
                <a:rPr lang="en-US" dirty="0"/>
                <a:t>panagrossos@nccommunitycolleges.edu</a:t>
              </a:r>
            </a:p>
          </p:txBody>
        </p:sp>
      </p:grpSp>
      <p:pic>
        <p:nvPicPr>
          <p:cNvPr id="7" name="Picture 6">
            <a:extLst>
              <a:ext uri="{FF2B5EF4-FFF2-40B4-BE49-F238E27FC236}">
                <a16:creationId xmlns:a16="http://schemas.microsoft.com/office/drawing/2014/main" id="{545F4274-4ED4-1313-0569-FD46908BBC90}"/>
              </a:ext>
            </a:extLst>
          </p:cNvPr>
          <p:cNvPicPr>
            <a:picLocks noChangeAspect="1"/>
          </p:cNvPicPr>
          <p:nvPr/>
        </p:nvPicPr>
        <p:blipFill>
          <a:blip r:embed="rId6"/>
          <a:stretch>
            <a:fillRect/>
          </a:stretch>
        </p:blipFill>
        <p:spPr>
          <a:xfrm>
            <a:off x="7140059" y="1836140"/>
            <a:ext cx="3099155" cy="3224796"/>
          </a:xfrm>
          <a:prstGeom prst="rect">
            <a:avLst/>
          </a:prstGeom>
        </p:spPr>
      </p:pic>
      <p:sp>
        <p:nvSpPr>
          <p:cNvPr id="9" name="TextBox 8">
            <a:extLst>
              <a:ext uri="{FF2B5EF4-FFF2-40B4-BE49-F238E27FC236}">
                <a16:creationId xmlns:a16="http://schemas.microsoft.com/office/drawing/2014/main" id="{4DF0B2B4-2FC5-5FEF-C011-0DB7BB89D545}"/>
              </a:ext>
            </a:extLst>
          </p:cNvPr>
          <p:cNvSpPr txBox="1"/>
          <p:nvPr/>
        </p:nvSpPr>
        <p:spPr>
          <a:xfrm>
            <a:off x="4397042" y="5468572"/>
            <a:ext cx="3397915" cy="830997"/>
          </a:xfrm>
          <a:prstGeom prst="rect">
            <a:avLst/>
          </a:prstGeom>
          <a:noFill/>
        </p:spPr>
        <p:txBody>
          <a:bodyPr wrap="square">
            <a:spAutoFit/>
          </a:bodyPr>
          <a:lstStyle/>
          <a:p>
            <a:r>
              <a:rPr lang="en-US" sz="4800" b="1" dirty="0">
                <a:latin typeface="+mj-lt"/>
              </a:rPr>
              <a:t>QUESTIONS?</a:t>
            </a:r>
            <a:r>
              <a:rPr lang="en-US" sz="4400" b="1" dirty="0">
                <a:latin typeface="+mj-lt"/>
              </a:rPr>
              <a:t> </a:t>
            </a:r>
            <a:endParaRPr lang="en-US" sz="4400" dirty="0">
              <a:latin typeface="+mj-lt"/>
            </a:endParaRPr>
          </a:p>
        </p:txBody>
      </p:sp>
    </p:spTree>
    <p:extLst>
      <p:ext uri="{BB962C8B-B14F-4D97-AF65-F5344CB8AC3E}">
        <p14:creationId xmlns:p14="http://schemas.microsoft.com/office/powerpoint/2010/main" val="6266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0BA5C-BD01-13AE-69F0-BC635E80F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599C19-FC84-EAE9-DC73-4B9BF158D695}"/>
              </a:ext>
            </a:extLst>
          </p:cNvPr>
          <p:cNvSpPr>
            <a:spLocks noGrp="1"/>
          </p:cNvSpPr>
          <p:nvPr>
            <p:ph type="title"/>
          </p:nvPr>
        </p:nvSpPr>
        <p:spPr/>
        <p:txBody>
          <a:bodyPr/>
          <a:lstStyle/>
          <a:p>
            <a:r>
              <a:rPr lang="en-US" dirty="0"/>
              <a:t>What do you know about Registered Apprenticeships? (RAPs)</a:t>
            </a:r>
          </a:p>
        </p:txBody>
      </p:sp>
      <p:sp>
        <p:nvSpPr>
          <p:cNvPr id="3" name="Content Placeholder 2">
            <a:extLst>
              <a:ext uri="{FF2B5EF4-FFF2-40B4-BE49-F238E27FC236}">
                <a16:creationId xmlns:a16="http://schemas.microsoft.com/office/drawing/2014/main" id="{91F7A865-1992-B2C7-5D6A-EC54A8274959}"/>
              </a:ext>
            </a:extLst>
          </p:cNvPr>
          <p:cNvSpPr>
            <a:spLocks noGrp="1"/>
          </p:cNvSpPr>
          <p:nvPr>
            <p:ph idx="1"/>
          </p:nvPr>
        </p:nvSpPr>
        <p:spPr/>
        <p:txBody>
          <a:bodyPr/>
          <a:lstStyle/>
          <a:p>
            <a:r>
              <a:rPr lang="en-US" dirty="0"/>
              <a:t>Do you know what a RAP is? Have you ever thought about them prior to today?</a:t>
            </a:r>
          </a:p>
          <a:p>
            <a:endParaRPr lang="en-US" dirty="0"/>
          </a:p>
          <a:p>
            <a:r>
              <a:rPr lang="en-US" dirty="0"/>
              <a:t>Do you normally speak with customers / businesses / partners about RAPs?</a:t>
            </a:r>
          </a:p>
          <a:p>
            <a:endParaRPr lang="en-US" dirty="0"/>
          </a:p>
          <a:p>
            <a:r>
              <a:rPr lang="en-US" dirty="0"/>
              <a:t>Do you have any mechanisms in place to address RAPs?</a:t>
            </a:r>
          </a:p>
          <a:p>
            <a:endParaRPr lang="en-US" dirty="0"/>
          </a:p>
          <a:p>
            <a:r>
              <a:rPr lang="en-US" dirty="0"/>
              <a:t>How would you find information about RAPs? </a:t>
            </a:r>
          </a:p>
        </p:txBody>
      </p:sp>
      <p:pic>
        <p:nvPicPr>
          <p:cNvPr id="4" name="Content Placeholder 4">
            <a:extLst>
              <a:ext uri="{FF2B5EF4-FFF2-40B4-BE49-F238E27FC236}">
                <a16:creationId xmlns:a16="http://schemas.microsoft.com/office/drawing/2014/main" id="{B225452C-8C0B-6FA9-7E01-E2229A4E6D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spTree>
    <p:extLst>
      <p:ext uri="{BB962C8B-B14F-4D97-AF65-F5344CB8AC3E}">
        <p14:creationId xmlns:p14="http://schemas.microsoft.com/office/powerpoint/2010/main" val="298440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2F9CD-7C8B-B634-9A18-A06B7EA5B355}"/>
              </a:ext>
            </a:extLst>
          </p:cNvPr>
          <p:cNvSpPr>
            <a:spLocks noGrp="1"/>
          </p:cNvSpPr>
          <p:nvPr>
            <p:ph type="title"/>
          </p:nvPr>
        </p:nvSpPr>
        <p:spPr/>
        <p:txBody>
          <a:bodyPr/>
          <a:lstStyle/>
          <a:p>
            <a:r>
              <a:rPr lang="en-US" dirty="0"/>
              <a:t>Why Registered Apprenticeships?</a:t>
            </a:r>
          </a:p>
        </p:txBody>
      </p:sp>
      <p:pic>
        <p:nvPicPr>
          <p:cNvPr id="4" name="Content Placeholder 4">
            <a:extLst>
              <a:ext uri="{FF2B5EF4-FFF2-40B4-BE49-F238E27FC236}">
                <a16:creationId xmlns:a16="http://schemas.microsoft.com/office/drawing/2014/main" id="{55C96C82-6CC3-9DC0-E1B7-84CCE761BC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pic>
        <p:nvPicPr>
          <p:cNvPr id="8" name="Picture 7">
            <a:extLst>
              <a:ext uri="{FF2B5EF4-FFF2-40B4-BE49-F238E27FC236}">
                <a16:creationId xmlns:a16="http://schemas.microsoft.com/office/drawing/2014/main" id="{37A2ED42-2A4A-A157-1324-F8F0D8493C34}"/>
              </a:ext>
            </a:extLst>
          </p:cNvPr>
          <p:cNvPicPr>
            <a:picLocks noChangeAspect="1"/>
          </p:cNvPicPr>
          <p:nvPr/>
        </p:nvPicPr>
        <p:blipFill>
          <a:blip r:embed="rId5"/>
          <a:stretch>
            <a:fillRect/>
          </a:stretch>
        </p:blipFill>
        <p:spPr>
          <a:xfrm>
            <a:off x="4634762" y="2335360"/>
            <a:ext cx="2922476" cy="2429132"/>
          </a:xfrm>
          <a:prstGeom prst="rect">
            <a:avLst/>
          </a:prstGeom>
        </p:spPr>
      </p:pic>
      <p:pic>
        <p:nvPicPr>
          <p:cNvPr id="14" name="Picture 13">
            <a:extLst>
              <a:ext uri="{FF2B5EF4-FFF2-40B4-BE49-F238E27FC236}">
                <a16:creationId xmlns:a16="http://schemas.microsoft.com/office/drawing/2014/main" id="{E66E7F9D-173A-E2E6-7943-552463149C16}"/>
              </a:ext>
            </a:extLst>
          </p:cNvPr>
          <p:cNvPicPr>
            <a:picLocks noChangeAspect="1"/>
          </p:cNvPicPr>
          <p:nvPr/>
        </p:nvPicPr>
        <p:blipFill>
          <a:blip r:embed="rId6"/>
          <a:stretch>
            <a:fillRect/>
          </a:stretch>
        </p:blipFill>
        <p:spPr>
          <a:xfrm>
            <a:off x="7282773" y="4664765"/>
            <a:ext cx="1272650" cy="1120237"/>
          </a:xfrm>
          <a:prstGeom prst="rect">
            <a:avLst/>
          </a:prstGeom>
        </p:spPr>
      </p:pic>
      <p:pic>
        <p:nvPicPr>
          <p:cNvPr id="16" name="Picture 15">
            <a:extLst>
              <a:ext uri="{FF2B5EF4-FFF2-40B4-BE49-F238E27FC236}">
                <a16:creationId xmlns:a16="http://schemas.microsoft.com/office/drawing/2014/main" id="{EB31FF3D-57BA-B791-84DF-FB8745BEB847}"/>
              </a:ext>
            </a:extLst>
          </p:cNvPr>
          <p:cNvPicPr>
            <a:picLocks noChangeAspect="1"/>
          </p:cNvPicPr>
          <p:nvPr/>
        </p:nvPicPr>
        <p:blipFill>
          <a:blip r:embed="rId7"/>
          <a:stretch>
            <a:fillRect/>
          </a:stretch>
        </p:blipFill>
        <p:spPr>
          <a:xfrm>
            <a:off x="3788989" y="4565697"/>
            <a:ext cx="1120237" cy="1318374"/>
          </a:xfrm>
          <a:prstGeom prst="rect">
            <a:avLst/>
          </a:prstGeom>
        </p:spPr>
      </p:pic>
      <p:pic>
        <p:nvPicPr>
          <p:cNvPr id="18" name="Picture 17">
            <a:extLst>
              <a:ext uri="{FF2B5EF4-FFF2-40B4-BE49-F238E27FC236}">
                <a16:creationId xmlns:a16="http://schemas.microsoft.com/office/drawing/2014/main" id="{F92D1927-EE40-020B-9B4C-FDDE21570BB0}"/>
              </a:ext>
            </a:extLst>
          </p:cNvPr>
          <p:cNvPicPr>
            <a:picLocks noChangeAspect="1"/>
          </p:cNvPicPr>
          <p:nvPr/>
        </p:nvPicPr>
        <p:blipFill>
          <a:blip r:embed="rId8"/>
          <a:stretch>
            <a:fillRect/>
          </a:stretch>
        </p:blipFill>
        <p:spPr>
          <a:xfrm>
            <a:off x="5364416" y="4764492"/>
            <a:ext cx="1463167" cy="1447925"/>
          </a:xfrm>
          <a:prstGeom prst="rect">
            <a:avLst/>
          </a:prstGeom>
        </p:spPr>
      </p:pic>
      <p:pic>
        <p:nvPicPr>
          <p:cNvPr id="20" name="Picture 19">
            <a:extLst>
              <a:ext uri="{FF2B5EF4-FFF2-40B4-BE49-F238E27FC236}">
                <a16:creationId xmlns:a16="http://schemas.microsoft.com/office/drawing/2014/main" id="{63DF08C2-8FAF-29EF-68FC-1AA62CA21868}"/>
              </a:ext>
            </a:extLst>
          </p:cNvPr>
          <p:cNvPicPr>
            <a:picLocks noChangeAspect="1"/>
          </p:cNvPicPr>
          <p:nvPr/>
        </p:nvPicPr>
        <p:blipFill>
          <a:blip r:embed="rId9"/>
          <a:stretch>
            <a:fillRect/>
          </a:stretch>
        </p:blipFill>
        <p:spPr>
          <a:xfrm>
            <a:off x="4772663" y="2393848"/>
            <a:ext cx="2637896" cy="2212429"/>
          </a:xfrm>
          <a:prstGeom prst="rect">
            <a:avLst/>
          </a:prstGeom>
        </p:spPr>
      </p:pic>
      <p:pic>
        <p:nvPicPr>
          <p:cNvPr id="22" name="Picture 21">
            <a:extLst>
              <a:ext uri="{FF2B5EF4-FFF2-40B4-BE49-F238E27FC236}">
                <a16:creationId xmlns:a16="http://schemas.microsoft.com/office/drawing/2014/main" id="{F3B9647C-C0B7-B542-2BCB-51730F60DFEB}"/>
              </a:ext>
            </a:extLst>
          </p:cNvPr>
          <p:cNvPicPr>
            <a:picLocks noChangeAspect="1"/>
          </p:cNvPicPr>
          <p:nvPr/>
        </p:nvPicPr>
        <p:blipFill>
          <a:blip r:embed="rId10"/>
          <a:stretch>
            <a:fillRect/>
          </a:stretch>
        </p:blipFill>
        <p:spPr>
          <a:xfrm>
            <a:off x="8012428" y="2720880"/>
            <a:ext cx="3444207" cy="2043612"/>
          </a:xfrm>
          <a:prstGeom prst="rect">
            <a:avLst/>
          </a:prstGeom>
        </p:spPr>
      </p:pic>
      <p:pic>
        <p:nvPicPr>
          <p:cNvPr id="24" name="Picture 23">
            <a:extLst>
              <a:ext uri="{FF2B5EF4-FFF2-40B4-BE49-F238E27FC236}">
                <a16:creationId xmlns:a16="http://schemas.microsoft.com/office/drawing/2014/main" id="{A97E5498-C80B-E0E4-F995-38FFAB1C9195}"/>
              </a:ext>
            </a:extLst>
          </p:cNvPr>
          <p:cNvPicPr>
            <a:picLocks noChangeAspect="1"/>
          </p:cNvPicPr>
          <p:nvPr/>
        </p:nvPicPr>
        <p:blipFill>
          <a:blip r:embed="rId11"/>
          <a:stretch>
            <a:fillRect/>
          </a:stretch>
        </p:blipFill>
        <p:spPr>
          <a:xfrm>
            <a:off x="564889" y="2720880"/>
            <a:ext cx="3612753" cy="2043612"/>
          </a:xfrm>
          <a:prstGeom prst="rect">
            <a:avLst/>
          </a:prstGeom>
        </p:spPr>
      </p:pic>
      <p:pic>
        <p:nvPicPr>
          <p:cNvPr id="26" name="Picture 25">
            <a:extLst>
              <a:ext uri="{FF2B5EF4-FFF2-40B4-BE49-F238E27FC236}">
                <a16:creationId xmlns:a16="http://schemas.microsoft.com/office/drawing/2014/main" id="{8DF1A964-726C-BACB-ACB5-42F6733C5BDB}"/>
              </a:ext>
            </a:extLst>
          </p:cNvPr>
          <p:cNvPicPr>
            <a:picLocks noChangeAspect="1"/>
          </p:cNvPicPr>
          <p:nvPr/>
        </p:nvPicPr>
        <p:blipFill>
          <a:blip r:embed="rId12"/>
          <a:stretch>
            <a:fillRect/>
          </a:stretch>
        </p:blipFill>
        <p:spPr>
          <a:xfrm>
            <a:off x="4862948" y="4922707"/>
            <a:ext cx="2466104" cy="1733726"/>
          </a:xfrm>
          <a:prstGeom prst="rect">
            <a:avLst/>
          </a:prstGeom>
        </p:spPr>
      </p:pic>
      <p:pic>
        <p:nvPicPr>
          <p:cNvPr id="28" name="Picture 27">
            <a:extLst>
              <a:ext uri="{FF2B5EF4-FFF2-40B4-BE49-F238E27FC236}">
                <a16:creationId xmlns:a16="http://schemas.microsoft.com/office/drawing/2014/main" id="{BA6C72B6-BA93-9E32-7E7A-2B8B21C07ADD}"/>
              </a:ext>
            </a:extLst>
          </p:cNvPr>
          <p:cNvPicPr>
            <a:picLocks noChangeAspect="1"/>
          </p:cNvPicPr>
          <p:nvPr/>
        </p:nvPicPr>
        <p:blipFill>
          <a:blip r:embed="rId13"/>
          <a:stretch>
            <a:fillRect/>
          </a:stretch>
        </p:blipFill>
        <p:spPr>
          <a:xfrm>
            <a:off x="4686779" y="2394516"/>
            <a:ext cx="2590906" cy="2369976"/>
          </a:xfrm>
          <a:prstGeom prst="rect">
            <a:avLst/>
          </a:prstGeom>
        </p:spPr>
      </p:pic>
      <p:pic>
        <p:nvPicPr>
          <p:cNvPr id="32" name="Picture 31">
            <a:extLst>
              <a:ext uri="{FF2B5EF4-FFF2-40B4-BE49-F238E27FC236}">
                <a16:creationId xmlns:a16="http://schemas.microsoft.com/office/drawing/2014/main" id="{12E27854-7152-0D92-426A-D98D4B5EBDB0}"/>
              </a:ext>
            </a:extLst>
          </p:cNvPr>
          <p:cNvPicPr>
            <a:picLocks noChangeAspect="1"/>
          </p:cNvPicPr>
          <p:nvPr/>
        </p:nvPicPr>
        <p:blipFill>
          <a:blip r:embed="rId14"/>
          <a:stretch>
            <a:fillRect/>
          </a:stretch>
        </p:blipFill>
        <p:spPr>
          <a:xfrm>
            <a:off x="7695139" y="2749850"/>
            <a:ext cx="3853723" cy="1903684"/>
          </a:xfrm>
          <a:prstGeom prst="rect">
            <a:avLst/>
          </a:prstGeom>
        </p:spPr>
      </p:pic>
      <p:pic>
        <p:nvPicPr>
          <p:cNvPr id="34" name="Picture 33">
            <a:extLst>
              <a:ext uri="{FF2B5EF4-FFF2-40B4-BE49-F238E27FC236}">
                <a16:creationId xmlns:a16="http://schemas.microsoft.com/office/drawing/2014/main" id="{577F6880-F56D-2185-7B56-DD628701AB76}"/>
              </a:ext>
            </a:extLst>
          </p:cNvPr>
          <p:cNvPicPr>
            <a:picLocks noChangeAspect="1"/>
          </p:cNvPicPr>
          <p:nvPr/>
        </p:nvPicPr>
        <p:blipFill>
          <a:blip r:embed="rId15"/>
          <a:stretch>
            <a:fillRect/>
          </a:stretch>
        </p:blipFill>
        <p:spPr>
          <a:xfrm>
            <a:off x="466536" y="2855218"/>
            <a:ext cx="3703567" cy="1774936"/>
          </a:xfrm>
          <a:prstGeom prst="rect">
            <a:avLst/>
          </a:prstGeom>
        </p:spPr>
      </p:pic>
      <p:pic>
        <p:nvPicPr>
          <p:cNvPr id="36" name="Picture 35">
            <a:extLst>
              <a:ext uri="{FF2B5EF4-FFF2-40B4-BE49-F238E27FC236}">
                <a16:creationId xmlns:a16="http://schemas.microsoft.com/office/drawing/2014/main" id="{9C3CDD10-F9E9-63C0-E085-CB6FC79BAFBD}"/>
              </a:ext>
            </a:extLst>
          </p:cNvPr>
          <p:cNvPicPr>
            <a:picLocks noChangeAspect="1"/>
          </p:cNvPicPr>
          <p:nvPr/>
        </p:nvPicPr>
        <p:blipFill>
          <a:blip r:embed="rId16"/>
          <a:stretch>
            <a:fillRect/>
          </a:stretch>
        </p:blipFill>
        <p:spPr>
          <a:xfrm>
            <a:off x="4775331" y="4950036"/>
            <a:ext cx="2504898" cy="1669932"/>
          </a:xfrm>
          <a:prstGeom prst="rect">
            <a:avLst/>
          </a:prstGeom>
        </p:spPr>
      </p:pic>
    </p:spTree>
    <p:extLst>
      <p:ext uri="{BB962C8B-B14F-4D97-AF65-F5344CB8AC3E}">
        <p14:creationId xmlns:p14="http://schemas.microsoft.com/office/powerpoint/2010/main" val="36781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par>
                          <p:cTn id="63" fill="hold">
                            <p:stCondLst>
                              <p:cond delay="1500"/>
                            </p:stCondLst>
                            <p:childTnLst>
                              <p:par>
                                <p:cTn id="64" presetID="10" presetClass="exit" presetSubtype="0" fill="hold" nodeType="afterEffect">
                                  <p:stCondLst>
                                    <p:cond delay="0"/>
                                  </p:stCondLst>
                                  <p:childTnLst>
                                    <p:animEffect transition="out" filter="fade">
                                      <p:cBhvr>
                                        <p:cTn id="65" dur="500"/>
                                        <p:tgtEl>
                                          <p:spTgt spid="24"/>
                                        </p:tgtEl>
                                      </p:cBhvr>
                                    </p:animEffect>
                                    <p:set>
                                      <p:cBhvr>
                                        <p:cTn id="66" dur="1" fill="hold">
                                          <p:stCondLst>
                                            <p:cond delay="499"/>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par>
                          <p:cTn id="80" fill="hold">
                            <p:stCondLst>
                              <p:cond delay="1500"/>
                            </p:stCondLst>
                            <p:childTnLst>
                              <p:par>
                                <p:cTn id="81" presetID="10" presetClass="entr" presetSubtype="0" fill="hold" nodeType="after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1D42A6-8B79-587C-0615-D0E82DCF44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sp>
        <p:nvSpPr>
          <p:cNvPr id="4" name="Title 3">
            <a:extLst>
              <a:ext uri="{FF2B5EF4-FFF2-40B4-BE49-F238E27FC236}">
                <a16:creationId xmlns:a16="http://schemas.microsoft.com/office/drawing/2014/main" id="{D94969BE-BBF8-11D0-1142-71C10E4506CF}"/>
              </a:ext>
            </a:extLst>
          </p:cNvPr>
          <p:cNvSpPr>
            <a:spLocks noGrp="1"/>
          </p:cNvSpPr>
          <p:nvPr>
            <p:ph type="title"/>
          </p:nvPr>
        </p:nvSpPr>
        <p:spPr/>
        <p:txBody>
          <a:bodyPr/>
          <a:lstStyle/>
          <a:p>
            <a:r>
              <a:rPr lang="en-US" dirty="0"/>
              <a:t>Registered Apprenticeship Components</a:t>
            </a:r>
            <a:endParaRPr lang="en-US" b="1" dirty="0"/>
          </a:p>
        </p:txBody>
      </p:sp>
      <p:sp>
        <p:nvSpPr>
          <p:cNvPr id="22" name="Date Placeholder 2">
            <a:extLst>
              <a:ext uri="{FF2B5EF4-FFF2-40B4-BE49-F238E27FC236}">
                <a16:creationId xmlns:a16="http://schemas.microsoft.com/office/drawing/2014/main" id="{CCB839FA-206E-BE69-5523-574A46BB58C7}"/>
              </a:ext>
            </a:extLst>
          </p:cNvPr>
          <p:cNvSpPr>
            <a:spLocks noGrp="1"/>
          </p:cNvSpPr>
          <p:nvPr>
            <p:ph type="dt" sz="half" idx="10"/>
          </p:nvPr>
        </p:nvSpPr>
        <p:spPr>
          <a:xfrm>
            <a:off x="71755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DF4EF9-7EA6-44C0-8072-8BB4393D8000}" type="datetime1">
              <a:rPr kumimoji="0" lang="en-US" sz="900" b="0" i="0" u="none" strike="noStrike" kern="1200" cap="none" spc="0" normalizeH="0" baseline="0" noProof="0" smtClean="0">
                <a:ln>
                  <a:noFill/>
                </a:ln>
                <a:solidFill>
                  <a:srgbClr val="003767"/>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2/11/2025</a:t>
            </a:fld>
            <a:endParaRPr kumimoji="0" lang="en-US" sz="900" b="0" i="0" u="none" strike="noStrike" kern="1200" cap="none" spc="0" normalizeH="0" baseline="0" noProof="0" dirty="0">
              <a:ln>
                <a:noFill/>
              </a:ln>
              <a:solidFill>
                <a:srgbClr val="003767"/>
              </a:solidFill>
              <a:effectLst/>
              <a:uLnTx/>
              <a:uFillTx/>
              <a:latin typeface="Arial" panose="020B0604020202020204" pitchFamily="34" charset="0"/>
              <a:ea typeface="+mn-ea"/>
              <a:cs typeface="+mn-cs"/>
            </a:endParaRPr>
          </a:p>
        </p:txBody>
      </p:sp>
      <p:sp>
        <p:nvSpPr>
          <p:cNvPr id="23" name="Slide Number Placeholder 3">
            <a:extLst>
              <a:ext uri="{FF2B5EF4-FFF2-40B4-BE49-F238E27FC236}">
                <a16:creationId xmlns:a16="http://schemas.microsoft.com/office/drawing/2014/main" id="{F2DE54D2-A52B-FA9C-0FA0-AC259180A805}"/>
              </a:ext>
            </a:extLst>
          </p:cNvPr>
          <p:cNvSpPr>
            <a:spLocks noGrp="1"/>
          </p:cNvSpPr>
          <p:nvPr>
            <p:ph type="sldNum" sz="quarter" idx="12"/>
          </p:nvPr>
        </p:nvSpPr>
        <p:spPr>
          <a:xfrm>
            <a:off x="848995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5DC98F-6F3D-4D37-8801-59C812F9270D}" type="slidenum">
              <a:rPr kumimoji="0" lang="en-US" sz="900" b="0" i="0" u="none" strike="noStrike" kern="1200" cap="none" spc="0" normalizeH="0" baseline="0" noProof="0" smtClean="0">
                <a:ln>
                  <a:noFill/>
                </a:ln>
                <a:solidFill>
                  <a:srgbClr val="00376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srgbClr val="003767"/>
              </a:solidFill>
              <a:effectLst/>
              <a:uLnTx/>
              <a:uFillTx/>
              <a:latin typeface="Arial" panose="020B0604020202020204" pitchFamily="34" charset="0"/>
              <a:ea typeface="+mn-ea"/>
              <a:cs typeface="+mn-cs"/>
            </a:endParaRPr>
          </a:p>
        </p:txBody>
      </p:sp>
      <p:sp>
        <p:nvSpPr>
          <p:cNvPr id="24" name="Plus Sign 23">
            <a:extLst>
              <a:ext uri="{FF2B5EF4-FFF2-40B4-BE49-F238E27FC236}">
                <a16:creationId xmlns:a16="http://schemas.microsoft.com/office/drawing/2014/main" id="{47C7DB40-256C-E869-C5D9-DC68594CCBB6}"/>
              </a:ext>
            </a:extLst>
          </p:cNvPr>
          <p:cNvSpPr/>
          <p:nvPr/>
        </p:nvSpPr>
        <p:spPr>
          <a:xfrm>
            <a:off x="4015738" y="4083770"/>
            <a:ext cx="741146" cy="83739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Plus Sign 24">
            <a:extLst>
              <a:ext uri="{FF2B5EF4-FFF2-40B4-BE49-F238E27FC236}">
                <a16:creationId xmlns:a16="http://schemas.microsoft.com/office/drawing/2014/main" id="{5BC7A851-9BD4-1506-580E-FC56AABBB4AC}"/>
              </a:ext>
            </a:extLst>
          </p:cNvPr>
          <p:cNvSpPr/>
          <p:nvPr/>
        </p:nvSpPr>
        <p:spPr>
          <a:xfrm>
            <a:off x="8086173" y="4083770"/>
            <a:ext cx="741146" cy="83739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77B138FA-2E96-1CA2-DF4B-27CDD0233DB0}"/>
              </a:ext>
            </a:extLst>
          </p:cNvPr>
          <p:cNvGrpSpPr/>
          <p:nvPr/>
        </p:nvGrpSpPr>
        <p:grpSpPr>
          <a:xfrm>
            <a:off x="5143904" y="1915756"/>
            <a:ext cx="2871299" cy="3913534"/>
            <a:chOff x="938992" y="1834184"/>
            <a:chExt cx="2871299" cy="3913534"/>
          </a:xfrm>
        </p:grpSpPr>
        <p:pic>
          <p:nvPicPr>
            <p:cNvPr id="27" name="Graphic 26" descr="Storytelling with solid fill">
              <a:extLst>
                <a:ext uri="{FF2B5EF4-FFF2-40B4-BE49-F238E27FC236}">
                  <a16:creationId xmlns:a16="http://schemas.microsoft.com/office/drawing/2014/main" id="{A0E46286-337F-E1D6-4CA3-426CE4B135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4505" y="3531770"/>
              <a:ext cx="2215948" cy="2215948"/>
            </a:xfrm>
            <a:prstGeom prst="rect">
              <a:avLst/>
            </a:prstGeom>
          </p:spPr>
        </p:pic>
        <p:sp>
          <p:nvSpPr>
            <p:cNvPr id="28" name="Rectangle 27">
              <a:extLst>
                <a:ext uri="{FF2B5EF4-FFF2-40B4-BE49-F238E27FC236}">
                  <a16:creationId xmlns:a16="http://schemas.microsoft.com/office/drawing/2014/main" id="{ADF170EE-E4EF-0DAD-676B-E724F85FE8DB}"/>
                </a:ext>
              </a:extLst>
            </p:cNvPr>
            <p:cNvSpPr/>
            <p:nvPr/>
          </p:nvSpPr>
          <p:spPr>
            <a:xfrm>
              <a:off x="938992" y="1834184"/>
              <a:ext cx="2871299" cy="107721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C79328"/>
                  </a:solidFill>
                  <a:effectLst/>
                  <a:uLnTx/>
                  <a:uFillTx/>
                  <a:latin typeface="Arial"/>
                  <a:ea typeface="+mn-ea"/>
                  <a:cs typeface="+mn-cs"/>
                </a:rPr>
                <a:t>Supplemental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a:solidFill>
                    <a:srgbClr val="C79328"/>
                  </a:solidFill>
                  <a:latin typeface="Arial"/>
                </a:rPr>
                <a:t>Education</a:t>
              </a:r>
              <a:endParaRPr kumimoji="0" lang="en-US" sz="3200" b="1" i="0" u="none" strike="noStrike" kern="1200" cap="none" spc="0" normalizeH="0" baseline="0" noProof="0" dirty="0">
                <a:ln/>
                <a:solidFill>
                  <a:srgbClr val="C79328"/>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5585B0E7-54F5-F5DC-C74E-49E6AA33AE2F}"/>
              </a:ext>
            </a:extLst>
          </p:cNvPr>
          <p:cNvGrpSpPr/>
          <p:nvPr/>
        </p:nvGrpSpPr>
        <p:grpSpPr>
          <a:xfrm>
            <a:off x="58776" y="1915756"/>
            <a:ext cx="4793342" cy="3719960"/>
            <a:chOff x="179426" y="1915756"/>
            <a:chExt cx="4793342" cy="3719960"/>
          </a:xfrm>
        </p:grpSpPr>
        <p:pic>
          <p:nvPicPr>
            <p:cNvPr id="30" name="Graphic 29" descr="Briefcase with solid fill">
              <a:extLst>
                <a:ext uri="{FF2B5EF4-FFF2-40B4-BE49-F238E27FC236}">
                  <a16:creationId xmlns:a16="http://schemas.microsoft.com/office/drawing/2014/main" id="{4559B4F0-1469-DE04-BF0F-03EB4AA65D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82248" y="3573503"/>
              <a:ext cx="2062213" cy="2062213"/>
            </a:xfrm>
            <a:prstGeom prst="rect">
              <a:avLst/>
            </a:prstGeom>
          </p:spPr>
        </p:pic>
        <p:sp>
          <p:nvSpPr>
            <p:cNvPr id="31" name="Rectangle 30">
              <a:extLst>
                <a:ext uri="{FF2B5EF4-FFF2-40B4-BE49-F238E27FC236}">
                  <a16:creationId xmlns:a16="http://schemas.microsoft.com/office/drawing/2014/main" id="{A084656F-08DD-7616-62A3-375C3EEF244E}"/>
                </a:ext>
              </a:extLst>
            </p:cNvPr>
            <p:cNvSpPr/>
            <p:nvPr/>
          </p:nvSpPr>
          <p:spPr>
            <a:xfrm>
              <a:off x="179426" y="1915756"/>
              <a:ext cx="4793342" cy="107721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C79328"/>
                  </a:solidFill>
                  <a:effectLst/>
                  <a:uLnTx/>
                  <a:uFillTx/>
                  <a:latin typeface="Arial"/>
                  <a:ea typeface="+mn-ea"/>
                  <a:cs typeface="+mn-cs"/>
                </a:rPr>
                <a:t>On the Job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C79328"/>
                  </a:solidFill>
                  <a:effectLst/>
                  <a:uLnTx/>
                  <a:uFillTx/>
                  <a:latin typeface="Arial"/>
                  <a:ea typeface="+mn-ea"/>
                  <a:cs typeface="+mn-cs"/>
                </a:rPr>
                <a:t>Learning</a:t>
              </a:r>
            </a:p>
          </p:txBody>
        </p:sp>
      </p:grpSp>
      <p:grpSp>
        <p:nvGrpSpPr>
          <p:cNvPr id="32" name="Group 31">
            <a:extLst>
              <a:ext uri="{FF2B5EF4-FFF2-40B4-BE49-F238E27FC236}">
                <a16:creationId xmlns:a16="http://schemas.microsoft.com/office/drawing/2014/main" id="{72E3D2CE-5904-523B-8FA3-A2EB51F74C2C}"/>
              </a:ext>
            </a:extLst>
          </p:cNvPr>
          <p:cNvGrpSpPr/>
          <p:nvPr/>
        </p:nvGrpSpPr>
        <p:grpSpPr>
          <a:xfrm>
            <a:off x="9268796" y="1915756"/>
            <a:ext cx="2187341" cy="3430822"/>
            <a:chOff x="8888529" y="1897646"/>
            <a:chExt cx="2187341" cy="3430822"/>
          </a:xfrm>
        </p:grpSpPr>
        <p:pic>
          <p:nvPicPr>
            <p:cNvPr id="33" name="Graphic 32" descr="Money outline">
              <a:extLst>
                <a:ext uri="{FF2B5EF4-FFF2-40B4-BE49-F238E27FC236}">
                  <a16:creationId xmlns:a16="http://schemas.microsoft.com/office/drawing/2014/main" id="{A9E81D3D-6583-4D5D-4E41-BAE70D475C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88529" y="3141127"/>
              <a:ext cx="2187341" cy="2187341"/>
            </a:xfrm>
            <a:prstGeom prst="rect">
              <a:avLst/>
            </a:prstGeom>
          </p:spPr>
        </p:pic>
        <p:sp>
          <p:nvSpPr>
            <p:cNvPr id="34" name="Rectangle 33">
              <a:extLst>
                <a:ext uri="{FF2B5EF4-FFF2-40B4-BE49-F238E27FC236}">
                  <a16:creationId xmlns:a16="http://schemas.microsoft.com/office/drawing/2014/main" id="{8B6F13BE-BD6A-CDF9-5569-448306089D7D}"/>
                </a:ext>
              </a:extLst>
            </p:cNvPr>
            <p:cNvSpPr/>
            <p:nvPr/>
          </p:nvSpPr>
          <p:spPr>
            <a:xfrm>
              <a:off x="9539505" y="1897646"/>
              <a:ext cx="1050288" cy="107721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C79328"/>
                  </a:solidFill>
                  <a:effectLst/>
                  <a:uLnTx/>
                  <a:uFillTx/>
                  <a:latin typeface="Arial"/>
                  <a:ea typeface="+mn-ea"/>
                  <a:cs typeface="+mn-cs"/>
                </a:rPr>
                <a:t>Paid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C79328"/>
                  </a:solidFill>
                  <a:effectLst/>
                  <a:uLnTx/>
                  <a:uFillTx/>
                  <a:latin typeface="Arial"/>
                  <a:ea typeface="+mn-ea"/>
                  <a:cs typeface="+mn-cs"/>
                </a:rPr>
                <a:t>Job</a:t>
              </a:r>
            </a:p>
          </p:txBody>
        </p:sp>
      </p:grpSp>
      <p:grpSp>
        <p:nvGrpSpPr>
          <p:cNvPr id="35" name="Group 34">
            <a:extLst>
              <a:ext uri="{FF2B5EF4-FFF2-40B4-BE49-F238E27FC236}">
                <a16:creationId xmlns:a16="http://schemas.microsoft.com/office/drawing/2014/main" id="{EECF550C-4F36-93BE-F7C3-F9F205ACE7DB}"/>
              </a:ext>
            </a:extLst>
          </p:cNvPr>
          <p:cNvGrpSpPr/>
          <p:nvPr/>
        </p:nvGrpSpPr>
        <p:grpSpPr>
          <a:xfrm>
            <a:off x="346098" y="3034422"/>
            <a:ext cx="11646974" cy="2534444"/>
            <a:chOff x="207575" y="3445552"/>
            <a:chExt cx="11646974" cy="2534444"/>
          </a:xfrm>
        </p:grpSpPr>
        <p:pic>
          <p:nvPicPr>
            <p:cNvPr id="37" name="Content Placeholder 10">
              <a:extLst>
                <a:ext uri="{FF2B5EF4-FFF2-40B4-BE49-F238E27FC236}">
                  <a16:creationId xmlns:a16="http://schemas.microsoft.com/office/drawing/2014/main" id="{D668E00F-CC7F-7C05-B768-E54BA5AF2693}"/>
                </a:ext>
              </a:extLst>
            </p:cNvPr>
            <p:cNvPicPr>
              <a:picLocks noChangeAspect="1"/>
            </p:cNvPicPr>
            <p:nvPr/>
          </p:nvPicPr>
          <p:blipFill>
            <a:blip r:embed="rId11"/>
            <a:stretch>
              <a:fillRect/>
            </a:stretch>
          </p:blipFill>
          <p:spPr>
            <a:xfrm>
              <a:off x="207575" y="3522728"/>
              <a:ext cx="4362816" cy="2380093"/>
            </a:xfrm>
            <a:prstGeom prst="rect">
              <a:avLst/>
            </a:prstGeom>
            <a:ln w="88900" cap="sq" cmpd="thickThin">
              <a:solidFill>
                <a:srgbClr val="000000"/>
              </a:solidFill>
              <a:prstDash val="solid"/>
              <a:miter lim="800000"/>
            </a:ln>
            <a:effectLst>
              <a:innerShdw blurRad="76200">
                <a:srgbClr val="000000"/>
              </a:innerShdw>
            </a:effectLst>
          </p:spPr>
        </p:pic>
        <p:pic>
          <p:nvPicPr>
            <p:cNvPr id="38" name="Content Placeholder 7">
              <a:extLst>
                <a:ext uri="{FF2B5EF4-FFF2-40B4-BE49-F238E27FC236}">
                  <a16:creationId xmlns:a16="http://schemas.microsoft.com/office/drawing/2014/main" id="{EF318DD9-DE2D-576A-8F49-CE30A59BDCEB}"/>
                </a:ext>
              </a:extLst>
            </p:cNvPr>
            <p:cNvPicPr>
              <a:picLocks noChangeAspect="1"/>
            </p:cNvPicPr>
            <p:nvPr/>
          </p:nvPicPr>
          <p:blipFill>
            <a:blip r:embed="rId12"/>
            <a:stretch>
              <a:fillRect/>
            </a:stretch>
          </p:blipFill>
          <p:spPr>
            <a:xfrm>
              <a:off x="7276066" y="3445552"/>
              <a:ext cx="4578483" cy="2534444"/>
            </a:xfrm>
            <a:prstGeom prst="rect">
              <a:avLst/>
            </a:prstGeom>
          </p:spPr>
        </p:pic>
      </p:grpSp>
      <p:pic>
        <p:nvPicPr>
          <p:cNvPr id="3" name="Picture 2">
            <a:extLst>
              <a:ext uri="{FF2B5EF4-FFF2-40B4-BE49-F238E27FC236}">
                <a16:creationId xmlns:a16="http://schemas.microsoft.com/office/drawing/2014/main" id="{41766383-B324-3F38-3D40-D1DFA3A82F59}"/>
              </a:ext>
            </a:extLst>
          </p:cNvPr>
          <p:cNvPicPr>
            <a:picLocks noChangeAspect="1"/>
          </p:cNvPicPr>
          <p:nvPr/>
        </p:nvPicPr>
        <p:blipFill>
          <a:blip r:embed="rId13"/>
          <a:stretch>
            <a:fillRect/>
          </a:stretch>
        </p:blipFill>
        <p:spPr>
          <a:xfrm>
            <a:off x="5047940" y="1690688"/>
            <a:ext cx="2095682" cy="3444538"/>
          </a:xfrm>
          <a:prstGeom prst="rect">
            <a:avLst/>
          </a:prstGeom>
        </p:spPr>
      </p:pic>
      <p:pic>
        <p:nvPicPr>
          <p:cNvPr id="7" name="Picture 6">
            <a:extLst>
              <a:ext uri="{FF2B5EF4-FFF2-40B4-BE49-F238E27FC236}">
                <a16:creationId xmlns:a16="http://schemas.microsoft.com/office/drawing/2014/main" id="{B24ED8C5-70B5-FE08-53E4-5E764A1D0B09}"/>
              </a:ext>
            </a:extLst>
          </p:cNvPr>
          <p:cNvPicPr>
            <a:picLocks noChangeAspect="1"/>
          </p:cNvPicPr>
          <p:nvPr/>
        </p:nvPicPr>
        <p:blipFill>
          <a:blip r:embed="rId14"/>
          <a:stretch>
            <a:fillRect/>
          </a:stretch>
        </p:blipFill>
        <p:spPr>
          <a:xfrm>
            <a:off x="4878903" y="1915756"/>
            <a:ext cx="2484335" cy="3429297"/>
          </a:xfrm>
          <a:prstGeom prst="rect">
            <a:avLst/>
          </a:prstGeom>
        </p:spPr>
      </p:pic>
    </p:spTree>
    <p:extLst>
      <p:ext uri="{BB962C8B-B14F-4D97-AF65-F5344CB8AC3E}">
        <p14:creationId xmlns:p14="http://schemas.microsoft.com/office/powerpoint/2010/main" val="147333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1D42A6-8B79-587C-0615-D0E82DCF44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sp>
        <p:nvSpPr>
          <p:cNvPr id="2" name="Title 1">
            <a:extLst>
              <a:ext uri="{FF2B5EF4-FFF2-40B4-BE49-F238E27FC236}">
                <a16:creationId xmlns:a16="http://schemas.microsoft.com/office/drawing/2014/main" id="{B7C6F163-A650-3DDD-672C-8DEF14E030C6}"/>
              </a:ext>
            </a:extLst>
          </p:cNvPr>
          <p:cNvSpPr>
            <a:spLocks noGrp="1"/>
          </p:cNvSpPr>
          <p:nvPr>
            <p:ph type="title"/>
          </p:nvPr>
        </p:nvSpPr>
        <p:spPr/>
        <p:txBody>
          <a:bodyPr>
            <a:normAutofit/>
          </a:bodyPr>
          <a:lstStyle/>
          <a:p>
            <a:r>
              <a:rPr lang="en-US" sz="4400" dirty="0"/>
              <a:t>The Youth Apprenticeship Model</a:t>
            </a:r>
            <a:endParaRPr lang="en-US" sz="5400" dirty="0"/>
          </a:p>
        </p:txBody>
      </p:sp>
      <p:sp>
        <p:nvSpPr>
          <p:cNvPr id="3" name="Content Placeholder 2">
            <a:extLst>
              <a:ext uri="{FF2B5EF4-FFF2-40B4-BE49-F238E27FC236}">
                <a16:creationId xmlns:a16="http://schemas.microsoft.com/office/drawing/2014/main" id="{7C20E7CB-9689-A1A4-9367-ECCE4C479243}"/>
              </a:ext>
            </a:extLst>
          </p:cNvPr>
          <p:cNvSpPr>
            <a:spLocks noGrp="1"/>
          </p:cNvSpPr>
          <p:nvPr>
            <p:ph idx="1"/>
          </p:nvPr>
        </p:nvSpPr>
        <p:spPr/>
        <p:txBody>
          <a:bodyPr/>
          <a:lstStyle/>
          <a:p>
            <a:r>
              <a:rPr lang="en-US" dirty="0"/>
              <a:t>Can be registered apprenticeship or pre-apprenticeship (RPA)</a:t>
            </a:r>
          </a:p>
          <a:p>
            <a:pPr lvl="1"/>
            <a:r>
              <a:rPr lang="en-US" dirty="0"/>
              <a:t>RPA is similar to an RAP but with more flexibility</a:t>
            </a:r>
          </a:p>
          <a:p>
            <a:pPr lvl="1"/>
            <a:r>
              <a:rPr lang="en-US" dirty="0"/>
              <a:t>Better fit for youth, especially high schoolers</a:t>
            </a:r>
          </a:p>
          <a:p>
            <a:pPr lvl="1"/>
            <a:r>
              <a:rPr lang="en-US" dirty="0"/>
              <a:t>Minimum age 16</a:t>
            </a:r>
          </a:p>
          <a:p>
            <a:pPr lvl="1"/>
            <a:endParaRPr lang="en-US" dirty="0"/>
          </a:p>
          <a:p>
            <a:r>
              <a:rPr lang="en-US" dirty="0"/>
              <a:t>Financial benefit for high school youth…</a:t>
            </a:r>
          </a:p>
        </p:txBody>
      </p:sp>
      <p:pic>
        <p:nvPicPr>
          <p:cNvPr id="7" name="Picture 6">
            <a:extLst>
              <a:ext uri="{FF2B5EF4-FFF2-40B4-BE49-F238E27FC236}">
                <a16:creationId xmlns:a16="http://schemas.microsoft.com/office/drawing/2014/main" id="{61B59A4D-E060-F000-1386-76784AF79553}"/>
              </a:ext>
            </a:extLst>
          </p:cNvPr>
          <p:cNvPicPr>
            <a:picLocks noChangeAspect="1"/>
          </p:cNvPicPr>
          <p:nvPr/>
        </p:nvPicPr>
        <p:blipFill>
          <a:blip r:embed="rId5"/>
          <a:stretch>
            <a:fillRect/>
          </a:stretch>
        </p:blipFill>
        <p:spPr>
          <a:xfrm>
            <a:off x="4077392" y="3681543"/>
            <a:ext cx="4037215" cy="2629539"/>
          </a:xfrm>
          <a:prstGeom prst="rect">
            <a:avLst/>
          </a:prstGeom>
        </p:spPr>
      </p:pic>
      <p:pic>
        <p:nvPicPr>
          <p:cNvPr id="9" name="Picture 8">
            <a:extLst>
              <a:ext uri="{FF2B5EF4-FFF2-40B4-BE49-F238E27FC236}">
                <a16:creationId xmlns:a16="http://schemas.microsoft.com/office/drawing/2014/main" id="{D80250A7-1794-3B93-E287-426A3BE0C47A}"/>
              </a:ext>
            </a:extLst>
          </p:cNvPr>
          <p:cNvPicPr>
            <a:picLocks noChangeAspect="1"/>
          </p:cNvPicPr>
          <p:nvPr/>
        </p:nvPicPr>
        <p:blipFill>
          <a:blip r:embed="rId6"/>
          <a:stretch>
            <a:fillRect/>
          </a:stretch>
        </p:blipFill>
        <p:spPr>
          <a:xfrm>
            <a:off x="6810365" y="4396290"/>
            <a:ext cx="2019582" cy="1914792"/>
          </a:xfrm>
          <a:prstGeom prst="rect">
            <a:avLst/>
          </a:prstGeom>
        </p:spPr>
      </p:pic>
      <p:pic>
        <p:nvPicPr>
          <p:cNvPr id="11" name="Picture 10">
            <a:extLst>
              <a:ext uri="{FF2B5EF4-FFF2-40B4-BE49-F238E27FC236}">
                <a16:creationId xmlns:a16="http://schemas.microsoft.com/office/drawing/2014/main" id="{64AACF0A-9450-40EC-F7E3-DCDF1679E96D}"/>
              </a:ext>
            </a:extLst>
          </p:cNvPr>
          <p:cNvPicPr>
            <a:picLocks noChangeAspect="1"/>
          </p:cNvPicPr>
          <p:nvPr/>
        </p:nvPicPr>
        <p:blipFill>
          <a:blip r:embed="rId7"/>
          <a:stretch>
            <a:fillRect/>
          </a:stretch>
        </p:blipFill>
        <p:spPr>
          <a:xfrm>
            <a:off x="2615672" y="4545131"/>
            <a:ext cx="2283776" cy="1568782"/>
          </a:xfrm>
          <a:prstGeom prst="rect">
            <a:avLst/>
          </a:prstGeom>
        </p:spPr>
      </p:pic>
    </p:spTree>
    <p:extLst>
      <p:ext uri="{BB962C8B-B14F-4D97-AF65-F5344CB8AC3E}">
        <p14:creationId xmlns:p14="http://schemas.microsoft.com/office/powerpoint/2010/main" val="319164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DB72E422-7C6F-6B00-B3DB-24AF5CE71541}"/>
              </a:ext>
            </a:extLst>
          </p:cNvPr>
          <p:cNvGraphicFramePr/>
          <p:nvPr>
            <p:extLst>
              <p:ext uri="{D42A27DB-BD31-4B8C-83A1-F6EECF244321}">
                <p14:modId xmlns:p14="http://schemas.microsoft.com/office/powerpoint/2010/main" val="827261775"/>
              </p:ext>
            </p:extLst>
          </p:nvPr>
        </p:nvGraphicFramePr>
        <p:xfrm>
          <a:off x="589935" y="2135777"/>
          <a:ext cx="5823928" cy="3748294"/>
        </p:xfrm>
        <a:graphic>
          <a:graphicData uri="http://schemas.openxmlformats.org/drawingml/2006/chart">
            <c:chart xmlns:c="http://schemas.openxmlformats.org/drawingml/2006/chart" xmlns:r="http://schemas.openxmlformats.org/officeDocument/2006/relationships" r:id="rId3"/>
          </a:graphicData>
        </a:graphic>
      </p:graphicFrame>
      <p:pic>
        <p:nvPicPr>
          <p:cNvPr id="5" name="Content Placeholder 4">
            <a:extLst>
              <a:ext uri="{FF2B5EF4-FFF2-40B4-BE49-F238E27FC236}">
                <a16:creationId xmlns:a16="http://schemas.microsoft.com/office/drawing/2014/main" id="{281D42A6-8B79-587C-0615-D0E82DCF44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9" y="5884071"/>
            <a:ext cx="3282901" cy="997926"/>
          </a:xfrm>
          <a:prstGeom prst="rect">
            <a:avLst/>
          </a:prstGeom>
        </p:spPr>
      </p:pic>
      <p:sp>
        <p:nvSpPr>
          <p:cNvPr id="2" name="Title 1">
            <a:extLst>
              <a:ext uri="{FF2B5EF4-FFF2-40B4-BE49-F238E27FC236}">
                <a16:creationId xmlns:a16="http://schemas.microsoft.com/office/drawing/2014/main" id="{B7C6F163-A650-3DDD-672C-8DEF14E030C6}"/>
              </a:ext>
            </a:extLst>
          </p:cNvPr>
          <p:cNvSpPr>
            <a:spLocks noGrp="1"/>
          </p:cNvSpPr>
          <p:nvPr>
            <p:ph type="title"/>
          </p:nvPr>
        </p:nvSpPr>
        <p:spPr/>
        <p:txBody>
          <a:bodyPr>
            <a:normAutofit/>
          </a:bodyPr>
          <a:lstStyle/>
          <a:p>
            <a:pPr algn="ctr"/>
            <a:r>
              <a:rPr lang="en-US" dirty="0"/>
              <a:t>The why for business</a:t>
            </a:r>
          </a:p>
        </p:txBody>
      </p:sp>
      <p:sp>
        <p:nvSpPr>
          <p:cNvPr id="3" name="Content Placeholder 2">
            <a:extLst>
              <a:ext uri="{FF2B5EF4-FFF2-40B4-BE49-F238E27FC236}">
                <a16:creationId xmlns:a16="http://schemas.microsoft.com/office/drawing/2014/main" id="{A2C90A9D-FD5B-22FD-ACCB-A1FC08587535}"/>
              </a:ext>
            </a:extLst>
          </p:cNvPr>
          <p:cNvSpPr>
            <a:spLocks noGrp="1"/>
          </p:cNvSpPr>
          <p:nvPr>
            <p:ph idx="1"/>
          </p:nvPr>
        </p:nvSpPr>
        <p:spPr>
          <a:xfrm>
            <a:off x="806596" y="1834255"/>
            <a:ext cx="10515600" cy="4351338"/>
          </a:xfrm>
        </p:spPr>
        <p:txBody>
          <a:bodyPr/>
          <a:lstStyle/>
          <a:p>
            <a:r>
              <a:rPr lang="en-US" dirty="0"/>
              <a:t>How do they attract talent today?</a:t>
            </a:r>
          </a:p>
          <a:p>
            <a:endParaRPr lang="en-US" dirty="0"/>
          </a:p>
          <a:p>
            <a:r>
              <a:rPr lang="en-US" dirty="0"/>
              <a:t>Do they know your local talent pool?</a:t>
            </a:r>
          </a:p>
        </p:txBody>
      </p:sp>
      <p:graphicFrame>
        <p:nvGraphicFramePr>
          <p:cNvPr id="11" name="Chart 10">
            <a:extLst>
              <a:ext uri="{FF2B5EF4-FFF2-40B4-BE49-F238E27FC236}">
                <a16:creationId xmlns:a16="http://schemas.microsoft.com/office/drawing/2014/main" id="{8AD95AF8-7D43-5A96-3C1A-D9B80080F54D}"/>
              </a:ext>
            </a:extLst>
          </p:cNvPr>
          <p:cNvGraphicFramePr/>
          <p:nvPr>
            <p:extLst>
              <p:ext uri="{D42A27DB-BD31-4B8C-83A1-F6EECF244321}">
                <p14:modId xmlns:p14="http://schemas.microsoft.com/office/powerpoint/2010/main" val="819140579"/>
              </p:ext>
            </p:extLst>
          </p:nvPr>
        </p:nvGraphicFramePr>
        <p:xfrm>
          <a:off x="6203950" y="2046086"/>
          <a:ext cx="5867400" cy="3845153"/>
        </p:xfrm>
        <a:graphic>
          <a:graphicData uri="http://schemas.openxmlformats.org/drawingml/2006/chart">
            <c:chart xmlns:c="http://schemas.openxmlformats.org/drawingml/2006/chart" xmlns:r="http://schemas.openxmlformats.org/officeDocument/2006/relationships" r:id="rId6"/>
          </a:graphicData>
        </a:graphic>
      </p:graphicFrame>
      <p:pic>
        <p:nvPicPr>
          <p:cNvPr id="9" name="Picture 8">
            <a:extLst>
              <a:ext uri="{FF2B5EF4-FFF2-40B4-BE49-F238E27FC236}">
                <a16:creationId xmlns:a16="http://schemas.microsoft.com/office/drawing/2014/main" id="{25DB8E87-1DA4-6C9A-83F8-B5BDF7B8C45D}"/>
              </a:ext>
            </a:extLst>
          </p:cNvPr>
          <p:cNvPicPr>
            <a:picLocks noChangeAspect="1"/>
          </p:cNvPicPr>
          <p:nvPr/>
        </p:nvPicPr>
        <p:blipFill>
          <a:blip r:embed="rId7"/>
          <a:stretch>
            <a:fillRect/>
          </a:stretch>
        </p:blipFill>
        <p:spPr>
          <a:xfrm>
            <a:off x="1778324" y="2506463"/>
            <a:ext cx="3208916" cy="2808487"/>
          </a:xfrm>
          <a:prstGeom prst="rect">
            <a:avLst/>
          </a:prstGeom>
        </p:spPr>
      </p:pic>
      <p:pic>
        <p:nvPicPr>
          <p:cNvPr id="13" name="Picture 12">
            <a:extLst>
              <a:ext uri="{FF2B5EF4-FFF2-40B4-BE49-F238E27FC236}">
                <a16:creationId xmlns:a16="http://schemas.microsoft.com/office/drawing/2014/main" id="{563D39D8-2282-DAFA-9EBD-52FDAA0EF070}"/>
              </a:ext>
            </a:extLst>
          </p:cNvPr>
          <p:cNvPicPr>
            <a:picLocks noChangeAspect="1"/>
          </p:cNvPicPr>
          <p:nvPr/>
        </p:nvPicPr>
        <p:blipFill>
          <a:blip r:embed="rId8"/>
          <a:stretch>
            <a:fillRect/>
          </a:stretch>
        </p:blipFill>
        <p:spPr>
          <a:xfrm>
            <a:off x="2264769" y="3467493"/>
            <a:ext cx="2030165" cy="1971489"/>
          </a:xfrm>
          <a:prstGeom prst="rect">
            <a:avLst/>
          </a:prstGeom>
        </p:spPr>
      </p:pic>
      <p:sp>
        <p:nvSpPr>
          <p:cNvPr id="14" name="Rectangle 13">
            <a:extLst>
              <a:ext uri="{FF2B5EF4-FFF2-40B4-BE49-F238E27FC236}">
                <a16:creationId xmlns:a16="http://schemas.microsoft.com/office/drawing/2014/main" id="{34372B77-F848-84D8-948D-B42DBCC0B910}"/>
              </a:ext>
            </a:extLst>
          </p:cNvPr>
          <p:cNvSpPr/>
          <p:nvPr/>
        </p:nvSpPr>
        <p:spPr>
          <a:xfrm>
            <a:off x="925171" y="1328960"/>
            <a:ext cx="9986453" cy="830997"/>
          </a:xfrm>
          <a:prstGeom prst="rect">
            <a:avLst/>
          </a:prstGeom>
          <a:noFill/>
        </p:spPr>
        <p:txBody>
          <a:bodyPr wrap="none" lIns="91440" tIns="45720" rIns="91440" bIns="45720">
            <a:spAutoFit/>
          </a:bodyPr>
          <a:lstStyle/>
          <a:p>
            <a:pPr algn="ctr"/>
            <a:r>
              <a:rPr lang="en-US" sz="4800" b="1" dirty="0">
                <a:ln w="9525">
                  <a:solidFill>
                    <a:schemeClr val="bg1"/>
                  </a:solidFill>
                  <a:prstDash val="solid"/>
                </a:ln>
                <a:solidFill>
                  <a:srgbClr val="00B050"/>
                </a:solidFill>
                <a:effectLst>
                  <a:outerShdw blurRad="12700" dist="38100" dir="2700000" algn="tl" rotWithShape="0">
                    <a:schemeClr val="bg1">
                      <a:lumMod val="50000"/>
                    </a:schemeClr>
                  </a:outerShdw>
                </a:effectLst>
              </a:rPr>
              <a:t>Employers' </a:t>
            </a:r>
            <a:r>
              <a:rPr lang="en-US" sz="4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rPr>
              <a:t>supersize their talent pool!</a:t>
            </a:r>
          </a:p>
        </p:txBody>
      </p:sp>
      <p:grpSp>
        <p:nvGrpSpPr>
          <p:cNvPr id="15" name="Group 14">
            <a:extLst>
              <a:ext uri="{FF2B5EF4-FFF2-40B4-BE49-F238E27FC236}">
                <a16:creationId xmlns:a16="http://schemas.microsoft.com/office/drawing/2014/main" id="{2E7D3642-8497-5607-6FF2-6D60FF85FBEC}"/>
              </a:ext>
            </a:extLst>
          </p:cNvPr>
          <p:cNvGrpSpPr/>
          <p:nvPr/>
        </p:nvGrpSpPr>
        <p:grpSpPr>
          <a:xfrm>
            <a:off x="5246419" y="3239673"/>
            <a:ext cx="1762662" cy="1457978"/>
            <a:chOff x="3287897" y="4558962"/>
            <a:chExt cx="1381564" cy="1193560"/>
          </a:xfrm>
        </p:grpSpPr>
        <p:pic>
          <p:nvPicPr>
            <p:cNvPr id="16" name="Picture 15">
              <a:extLst>
                <a:ext uri="{FF2B5EF4-FFF2-40B4-BE49-F238E27FC236}">
                  <a16:creationId xmlns:a16="http://schemas.microsoft.com/office/drawing/2014/main" id="{E1AF4C03-5475-2125-23F4-DD77EE568E3F}"/>
                </a:ext>
              </a:extLst>
            </p:cNvPr>
            <p:cNvPicPr>
              <a:picLocks noChangeAspect="1"/>
            </p:cNvPicPr>
            <p:nvPr/>
          </p:nvPicPr>
          <p:blipFill>
            <a:blip r:embed="rId9"/>
            <a:stretch>
              <a:fillRect/>
            </a:stretch>
          </p:blipFill>
          <p:spPr>
            <a:xfrm>
              <a:off x="3663042" y="4558962"/>
              <a:ext cx="562053" cy="857370"/>
            </a:xfrm>
            <a:prstGeom prst="rect">
              <a:avLst/>
            </a:prstGeom>
          </p:spPr>
        </p:pic>
        <p:sp>
          <p:nvSpPr>
            <p:cNvPr id="17" name="TextBox 16">
              <a:extLst>
                <a:ext uri="{FF2B5EF4-FFF2-40B4-BE49-F238E27FC236}">
                  <a16:creationId xmlns:a16="http://schemas.microsoft.com/office/drawing/2014/main" id="{36655478-8F8F-880E-72CF-B507371FA73A}"/>
                </a:ext>
              </a:extLst>
            </p:cNvPr>
            <p:cNvSpPr txBox="1"/>
            <p:nvPr/>
          </p:nvSpPr>
          <p:spPr>
            <a:xfrm>
              <a:off x="3287897" y="5424976"/>
              <a:ext cx="1381564" cy="327546"/>
            </a:xfrm>
            <a:prstGeom prst="rect">
              <a:avLst/>
            </a:prstGeom>
            <a:noFill/>
          </p:spPr>
          <p:txBody>
            <a:bodyPr wrap="none" rtlCol="0">
              <a:spAutoFit/>
            </a:bodyPr>
            <a:lstStyle/>
            <a:p>
              <a:r>
                <a:rPr lang="en-US" sz="2000" dirty="0"/>
                <a:t>Apprenticeship</a:t>
              </a:r>
            </a:p>
          </p:txBody>
        </p:sp>
      </p:grpSp>
      <p:pic>
        <p:nvPicPr>
          <p:cNvPr id="8" name="Picture 7">
            <a:extLst>
              <a:ext uri="{FF2B5EF4-FFF2-40B4-BE49-F238E27FC236}">
                <a16:creationId xmlns:a16="http://schemas.microsoft.com/office/drawing/2014/main" id="{1552435A-68EF-2B18-72B3-D2796255933A}"/>
              </a:ext>
            </a:extLst>
          </p:cNvPr>
          <p:cNvPicPr>
            <a:picLocks noChangeAspect="1"/>
          </p:cNvPicPr>
          <p:nvPr/>
        </p:nvPicPr>
        <p:blipFill>
          <a:blip r:embed="rId10"/>
          <a:stretch>
            <a:fillRect/>
          </a:stretch>
        </p:blipFill>
        <p:spPr>
          <a:xfrm>
            <a:off x="5859167" y="2306860"/>
            <a:ext cx="2799561" cy="1657911"/>
          </a:xfrm>
          <a:prstGeom prst="rect">
            <a:avLst/>
          </a:prstGeom>
        </p:spPr>
      </p:pic>
      <p:pic>
        <p:nvPicPr>
          <p:cNvPr id="20" name="Picture 19">
            <a:extLst>
              <a:ext uri="{FF2B5EF4-FFF2-40B4-BE49-F238E27FC236}">
                <a16:creationId xmlns:a16="http://schemas.microsoft.com/office/drawing/2014/main" id="{EF257B2F-9C9F-3281-9225-7D3C31865C76}"/>
              </a:ext>
            </a:extLst>
          </p:cNvPr>
          <p:cNvPicPr>
            <a:picLocks noChangeAspect="1"/>
          </p:cNvPicPr>
          <p:nvPr/>
        </p:nvPicPr>
        <p:blipFill>
          <a:blip r:embed="rId11"/>
          <a:stretch>
            <a:fillRect/>
          </a:stretch>
        </p:blipFill>
        <p:spPr>
          <a:xfrm>
            <a:off x="9055289" y="3123792"/>
            <a:ext cx="2753352" cy="1520383"/>
          </a:xfrm>
          <a:prstGeom prst="rect">
            <a:avLst/>
          </a:prstGeom>
        </p:spPr>
      </p:pic>
      <p:pic>
        <p:nvPicPr>
          <p:cNvPr id="22" name="Picture 21">
            <a:extLst>
              <a:ext uri="{FF2B5EF4-FFF2-40B4-BE49-F238E27FC236}">
                <a16:creationId xmlns:a16="http://schemas.microsoft.com/office/drawing/2014/main" id="{CEA215D9-2C4A-A64B-CE9F-A60761C9E5F3}"/>
              </a:ext>
            </a:extLst>
          </p:cNvPr>
          <p:cNvPicPr>
            <a:picLocks noChangeAspect="1"/>
          </p:cNvPicPr>
          <p:nvPr/>
        </p:nvPicPr>
        <p:blipFill>
          <a:blip r:embed="rId12"/>
          <a:stretch>
            <a:fillRect/>
          </a:stretch>
        </p:blipFill>
        <p:spPr>
          <a:xfrm>
            <a:off x="5236014" y="4270228"/>
            <a:ext cx="3147977" cy="1520385"/>
          </a:xfrm>
          <a:prstGeom prst="rect">
            <a:avLst/>
          </a:prstGeom>
        </p:spPr>
      </p:pic>
      <p:pic>
        <p:nvPicPr>
          <p:cNvPr id="24" name="Picture 23">
            <a:extLst>
              <a:ext uri="{FF2B5EF4-FFF2-40B4-BE49-F238E27FC236}">
                <a16:creationId xmlns:a16="http://schemas.microsoft.com/office/drawing/2014/main" id="{0875D432-13A9-FA63-2F4C-31F4CC851837}"/>
              </a:ext>
            </a:extLst>
          </p:cNvPr>
          <p:cNvPicPr>
            <a:picLocks noChangeAspect="1"/>
          </p:cNvPicPr>
          <p:nvPr/>
        </p:nvPicPr>
        <p:blipFill>
          <a:blip r:embed="rId13"/>
          <a:stretch>
            <a:fillRect/>
          </a:stretch>
        </p:blipFill>
        <p:spPr>
          <a:xfrm>
            <a:off x="8677206" y="5131047"/>
            <a:ext cx="3302436" cy="1520384"/>
          </a:xfrm>
          <a:prstGeom prst="rect">
            <a:avLst/>
          </a:prstGeom>
        </p:spPr>
      </p:pic>
    </p:spTree>
    <p:extLst>
      <p:ext uri="{BB962C8B-B14F-4D97-AF65-F5344CB8AC3E}">
        <p14:creationId xmlns:p14="http://schemas.microsoft.com/office/powerpoint/2010/main" val="391386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par>
                          <p:cTn id="33" fill="hold">
                            <p:stCondLst>
                              <p:cond delay="500"/>
                            </p:stCondLst>
                            <p:childTnLst>
                              <p:par>
                                <p:cTn id="34" presetID="10" presetClass="exit" presetSubtype="0" fill="hold" nodeType="after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par>
                          <p:cTn id="41" fill="hold">
                            <p:stCondLst>
                              <p:cond delay="1500"/>
                            </p:stCondLst>
                            <p:childTnLst>
                              <p:par>
                                <p:cTn id="42" presetID="10" presetClass="exit" presetSubtype="0" fill="hold" nodeType="after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childTnLst>
                          </p:cTn>
                        </p:par>
                        <p:par>
                          <p:cTn id="45" fill="hold">
                            <p:stCondLst>
                              <p:cond delay="2000"/>
                            </p:stCondLst>
                            <p:childTnLst>
                              <p:par>
                                <p:cTn id="46" presetID="10" presetClass="exit" presetSubtype="0" fill="hold" nodeType="after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Effect transition="in" filter="fade">
                                      <p:cBhvr>
                                        <p:cTn id="52" dur="500"/>
                                        <p:tgtEl>
                                          <p:spTgt spid="3">
                                            <p:txEl>
                                              <p:pRg st="2" end="2"/>
                                            </p:txEl>
                                          </p:spTgt>
                                        </p:tgtEl>
                                      </p:cBhvr>
                                    </p:animEffect>
                                  </p:childTnLst>
                                </p:cTn>
                              </p:par>
                            </p:childTnLst>
                          </p:cTn>
                        </p:par>
                        <p:par>
                          <p:cTn id="53" fill="hold">
                            <p:stCondLst>
                              <p:cond delay="3000"/>
                            </p:stCondLst>
                            <p:childTnLst>
                              <p:par>
                                <p:cTn id="54" presetID="10"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
                                            <p:txEl>
                                              <p:pRg st="0" end="0"/>
                                            </p:txEl>
                                          </p:spTgt>
                                        </p:tgtEl>
                                      </p:cBhvr>
                                    </p:animEffect>
                                    <p:set>
                                      <p:cBhvr>
                                        <p:cTn id="61" dur="1" fill="hold">
                                          <p:stCondLst>
                                            <p:cond delay="499"/>
                                          </p:stCondLst>
                                        </p:cTn>
                                        <p:tgtEl>
                                          <p:spTgt spid="3">
                                            <p:txEl>
                                              <p:pRg st="0" end="0"/>
                                            </p:txEl>
                                          </p:spTgt>
                                        </p:tgtEl>
                                        <p:attrNameLst>
                                          <p:attrName>style.visibility</p:attrName>
                                        </p:attrNameLst>
                                      </p:cBhvr>
                                      <p:to>
                                        <p:strVal val="hidden"/>
                                      </p:to>
                                    </p:set>
                                  </p:child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3">
                                            <p:txEl>
                                              <p:pRg st="2" end="2"/>
                                            </p:txEl>
                                          </p:spTgt>
                                        </p:tgtEl>
                                      </p:cBhvr>
                                    </p:animEffect>
                                    <p:set>
                                      <p:cBhvr>
                                        <p:cTn id="65" dur="1" fill="hold">
                                          <p:stCondLst>
                                            <p:cond delay="499"/>
                                          </p:stCondLst>
                                        </p:cTn>
                                        <p:tgtEl>
                                          <p:spTgt spid="3">
                                            <p:txEl>
                                              <p:pRg st="2" end="2"/>
                                            </p:txEl>
                                          </p:spTgt>
                                        </p:tgtEl>
                                        <p:attrNameLst>
                                          <p:attrName>style.visibility</p:attrName>
                                        </p:attrNameLst>
                                      </p:cBhvr>
                                      <p:to>
                                        <p:strVal val="hidden"/>
                                      </p:to>
                                    </p:set>
                                  </p:childTnLst>
                                </p:cTn>
                              </p:par>
                            </p:childTnLst>
                          </p:cTn>
                        </p:par>
                        <p:par>
                          <p:cTn id="66" fill="hold">
                            <p:stCondLst>
                              <p:cond delay="1000"/>
                            </p:stCondLst>
                            <p:childTnLst>
                              <p:par>
                                <p:cTn id="67" presetID="10" presetClass="exit" presetSubtype="0" fill="hold" nodeType="afterEffect">
                                  <p:stCondLst>
                                    <p:cond delay="0"/>
                                  </p:stCondLst>
                                  <p:childTnLst>
                                    <p:animEffect transition="out" filter="fade">
                                      <p:cBhvr>
                                        <p:cTn id="68" dur="500"/>
                                        <p:tgtEl>
                                          <p:spTgt spid="13"/>
                                        </p:tgtEl>
                                      </p:cBhvr>
                                    </p:animEffect>
                                    <p:set>
                                      <p:cBhvr>
                                        <p:cTn id="69" dur="1" fill="hold">
                                          <p:stCondLst>
                                            <p:cond delay="499"/>
                                          </p:stCondLst>
                                        </p:cTn>
                                        <p:tgtEl>
                                          <p:spTgt spid="1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childTnLst>
                          </p:cTn>
                        </p:par>
                        <p:par>
                          <p:cTn id="85" fill="hold">
                            <p:stCondLst>
                              <p:cond delay="500"/>
                            </p:stCondLst>
                            <p:childTnLst>
                              <p:par>
                                <p:cTn id="86" presetID="2" presetClass="entr" presetSubtype="4" fill="hold" grpId="0" nodeType="afterEffect">
                                  <p:stCondLst>
                                    <p:cond delay="0"/>
                                  </p:stCondLst>
                                  <p:childTnLst>
                                    <p:set>
                                      <p:cBhvr>
                                        <p:cTn id="87" dur="1" fill="hold">
                                          <p:stCondLst>
                                            <p:cond delay="0"/>
                                          </p:stCondLst>
                                        </p:cTn>
                                        <p:tgtEl>
                                          <p:spTgt spid="14"/>
                                        </p:tgtEl>
                                        <p:attrNameLst>
                                          <p:attrName>style.visibility</p:attrName>
                                        </p:attrNameLst>
                                      </p:cBhvr>
                                      <p:to>
                                        <p:strVal val="visible"/>
                                      </p:to>
                                    </p:set>
                                    <p:anim calcmode="lin" valueType="num">
                                      <p:cBhvr additive="base">
                                        <p:cTn id="88" dur="500" fill="hold"/>
                                        <p:tgtEl>
                                          <p:spTgt spid="14"/>
                                        </p:tgtEl>
                                        <p:attrNameLst>
                                          <p:attrName>ppt_x</p:attrName>
                                        </p:attrNameLst>
                                      </p:cBhvr>
                                      <p:tavLst>
                                        <p:tav tm="0">
                                          <p:val>
                                            <p:strVal val="#ppt_x"/>
                                          </p:val>
                                        </p:tav>
                                        <p:tav tm="100000">
                                          <p:val>
                                            <p:strVal val="#ppt_x"/>
                                          </p:val>
                                        </p:tav>
                                      </p:tavLst>
                                    </p:anim>
                                    <p:anim calcmode="lin" valueType="num">
                                      <p:cBhvr additive="base">
                                        <p:cTn id="8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54754"/>
            <a:ext cx="9505950" cy="685800"/>
          </a:xfrm>
          <a:ln>
            <a:noFill/>
          </a:ln>
        </p:spPr>
        <p:style>
          <a:lnRef idx="2">
            <a:schemeClr val="accent1"/>
          </a:lnRef>
          <a:fillRef idx="1">
            <a:schemeClr val="lt1"/>
          </a:fillRef>
          <a:effectRef idx="0">
            <a:schemeClr val="accent1"/>
          </a:effectRef>
          <a:fontRef idx="minor">
            <a:schemeClr val="dk1"/>
          </a:fontRef>
        </p:style>
        <p:txBody>
          <a:bodyPr>
            <a:noAutofit/>
          </a:bodyPr>
          <a:lstStyle/>
          <a:p>
            <a:r>
              <a:rPr lang="en-US" dirty="0">
                <a:latin typeface="+mj-lt"/>
              </a:rPr>
              <a:t>The why for Workforce / NCWorks</a:t>
            </a:r>
            <a:endParaRPr lang="en-US" dirty="0">
              <a:solidFill>
                <a:srgbClr val="14325B"/>
              </a:solidFill>
              <a:latin typeface="+mj-lt"/>
            </a:endParaRPr>
          </a:p>
        </p:txBody>
      </p:sp>
      <p:grpSp>
        <p:nvGrpSpPr>
          <p:cNvPr id="4" name="Group 3">
            <a:extLst>
              <a:ext uri="{FF2B5EF4-FFF2-40B4-BE49-F238E27FC236}">
                <a16:creationId xmlns:a16="http://schemas.microsoft.com/office/drawing/2014/main" id="{86B75C4D-1F6E-0A1D-A93A-168FA6AA939C}"/>
              </a:ext>
            </a:extLst>
          </p:cNvPr>
          <p:cNvGrpSpPr/>
          <p:nvPr/>
        </p:nvGrpSpPr>
        <p:grpSpPr>
          <a:xfrm>
            <a:off x="0" y="1352845"/>
            <a:ext cx="12192000" cy="5105105"/>
            <a:chOff x="0" y="1352845"/>
            <a:chExt cx="12192000" cy="5105105"/>
          </a:xfrm>
        </p:grpSpPr>
        <p:pic>
          <p:nvPicPr>
            <p:cNvPr id="21"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410048"/>
              <a:ext cx="762671" cy="712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Content Placeholder 2"/>
            <p:cNvSpPr txBox="1">
              <a:spLocks/>
            </p:cNvSpPr>
            <p:nvPr/>
          </p:nvSpPr>
          <p:spPr>
            <a:xfrm>
              <a:off x="187325" y="2001970"/>
              <a:ext cx="11817350" cy="445598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44068" lvl="1" indent="-342900">
                <a:spcBef>
                  <a:spcPts val="0"/>
                </a:spcBef>
                <a:buFont typeface="Wingdings" pitchFamily="2" charset="2"/>
                <a:buChar char="§"/>
              </a:pPr>
              <a:endParaRPr lang="en-US" sz="2000" dirty="0">
                <a:solidFill>
                  <a:srgbClr val="14325B"/>
                </a:solidFill>
              </a:endParaRPr>
            </a:p>
            <a:p>
              <a:pPr marL="544068" lvl="1" indent="-342900">
                <a:spcBef>
                  <a:spcPts val="0"/>
                </a:spcBef>
                <a:buFont typeface="Wingdings" pitchFamily="2" charset="2"/>
                <a:buChar char="§"/>
              </a:pPr>
              <a:r>
                <a:rPr lang="en-US" sz="2000" dirty="0">
                  <a:solidFill>
                    <a:srgbClr val="14325B"/>
                  </a:solidFill>
                </a:rPr>
                <a:t>Registered Apprenticeship on Eligible Training Provider List – Section 122(a)(2)(B) and (3)  </a:t>
              </a:r>
            </a:p>
            <a:p>
              <a:pPr marL="544068" lvl="1" indent="-342900">
                <a:spcBef>
                  <a:spcPts val="0"/>
                </a:spcBef>
                <a:buFont typeface="Wingdings" pitchFamily="2" charset="2"/>
                <a:buChar char="§"/>
              </a:pPr>
              <a:endParaRPr lang="en-US" sz="2000" dirty="0">
                <a:solidFill>
                  <a:srgbClr val="14325B"/>
                </a:solidFill>
              </a:endParaRPr>
            </a:p>
            <a:p>
              <a:pPr marL="544068" lvl="1" indent="-342900">
                <a:spcBef>
                  <a:spcPts val="0"/>
                </a:spcBef>
                <a:buFont typeface="Wingdings" pitchFamily="2" charset="2"/>
                <a:buChar char="§"/>
              </a:pPr>
              <a:r>
                <a:rPr lang="en-US" sz="2000" dirty="0">
                  <a:solidFill>
                    <a:srgbClr val="14325B"/>
                  </a:solidFill>
                </a:rPr>
                <a:t>Registered Apprenticeship as recognized post-secondary credential – Section 3(52)</a:t>
              </a:r>
            </a:p>
            <a:p>
              <a:pPr marL="544068" lvl="1" indent="-342900">
                <a:spcBef>
                  <a:spcPts val="0"/>
                </a:spcBef>
                <a:buFont typeface="Wingdings" pitchFamily="2" charset="2"/>
                <a:buChar char="§"/>
              </a:pPr>
              <a:endParaRPr lang="en-US" sz="2000" dirty="0">
                <a:solidFill>
                  <a:srgbClr val="14325B"/>
                </a:solidFill>
              </a:endParaRPr>
            </a:p>
            <a:p>
              <a:pPr marL="544068" lvl="1" indent="-342900">
                <a:spcBef>
                  <a:spcPts val="0"/>
                </a:spcBef>
                <a:buFont typeface="Wingdings" pitchFamily="2" charset="2"/>
                <a:buChar char="§"/>
              </a:pPr>
              <a:r>
                <a:rPr lang="en-US" sz="2000" dirty="0">
                  <a:solidFill>
                    <a:srgbClr val="14325B"/>
                  </a:solidFill>
                </a:rPr>
                <a:t>Registered Apprenticeship on State Workforce Board – Section 101(b)(1)(C)(ii)(II) </a:t>
              </a:r>
            </a:p>
            <a:p>
              <a:pPr marL="544068" lvl="1" indent="-342900">
                <a:spcBef>
                  <a:spcPts val="0"/>
                </a:spcBef>
                <a:buFont typeface="Wingdings" pitchFamily="2" charset="2"/>
                <a:buChar char="§"/>
              </a:pPr>
              <a:endParaRPr lang="en-US" sz="2000" dirty="0">
                <a:solidFill>
                  <a:srgbClr val="14325B"/>
                </a:solidFill>
              </a:endParaRPr>
            </a:p>
            <a:p>
              <a:pPr marL="544068" lvl="1" indent="-342900">
                <a:spcBef>
                  <a:spcPts val="0"/>
                </a:spcBef>
                <a:buFont typeface="Wingdings" pitchFamily="2" charset="2"/>
                <a:buChar char="§"/>
              </a:pPr>
              <a:r>
                <a:rPr lang="en-US" sz="2000" dirty="0">
                  <a:solidFill>
                    <a:srgbClr val="14325B"/>
                  </a:solidFill>
                </a:rPr>
                <a:t>Registered Apprenticeship on Local Workforce Board – Section 107(b)(2)(B)(ii) </a:t>
              </a:r>
            </a:p>
            <a:p>
              <a:pPr marL="201168" lvl="1" indent="0">
                <a:spcBef>
                  <a:spcPts val="0"/>
                </a:spcBef>
                <a:buNone/>
              </a:pPr>
              <a:endParaRPr lang="en-US" sz="2000" dirty="0">
                <a:solidFill>
                  <a:srgbClr val="14325B"/>
                </a:solidFill>
              </a:endParaRPr>
            </a:p>
            <a:p>
              <a:pPr marL="544068" lvl="1" indent="-342900">
                <a:spcBef>
                  <a:spcPts val="0"/>
                </a:spcBef>
                <a:buFont typeface="Wingdings" pitchFamily="2" charset="2"/>
                <a:buChar char="§"/>
              </a:pPr>
              <a:r>
                <a:rPr lang="en-US" sz="2000" dirty="0">
                  <a:solidFill>
                    <a:srgbClr val="14325B"/>
                  </a:solidFill>
                </a:rPr>
                <a:t>Pre-apprenticeship as Youth program service  – Section 129(c)(2)(C)(ii)</a:t>
              </a:r>
            </a:p>
            <a:p>
              <a:pPr marL="544068" lvl="1" indent="-342900">
                <a:spcBef>
                  <a:spcPts val="0"/>
                </a:spcBef>
                <a:buFont typeface="Wingdings" pitchFamily="2" charset="2"/>
                <a:buChar char="§"/>
              </a:pPr>
              <a:endParaRPr lang="en-US" sz="2000" dirty="0">
                <a:solidFill>
                  <a:srgbClr val="14325B"/>
                </a:solidFill>
                <a:ea typeface="Tahoma" panose="020B0604030504040204" pitchFamily="34" charset="0"/>
                <a:cs typeface="Tahoma" panose="020B0604030504040204" pitchFamily="34" charset="0"/>
              </a:endParaRPr>
            </a:p>
            <a:p>
              <a:pPr marL="544068" lvl="1" indent="-342900">
                <a:spcBef>
                  <a:spcPts val="0"/>
                </a:spcBef>
                <a:buFont typeface="Wingdings" pitchFamily="2" charset="2"/>
                <a:buChar char="§"/>
              </a:pPr>
              <a:r>
                <a:rPr lang="en-US" sz="2000" dirty="0">
                  <a:solidFill>
                    <a:srgbClr val="14325B"/>
                  </a:solidFill>
                </a:rPr>
                <a:t>Registered Apprenticeship as career pathway for Job Corps – Section 141(1)(A)(ii) and Section 148(a)(2)(B) </a:t>
              </a:r>
            </a:p>
            <a:p>
              <a:pPr marL="201168" lvl="1" indent="0">
                <a:spcBef>
                  <a:spcPts val="0"/>
                </a:spcBef>
                <a:buNone/>
              </a:pPr>
              <a:endParaRPr lang="en-US" sz="2000" dirty="0">
                <a:solidFill>
                  <a:srgbClr val="14325B"/>
                </a:solidFill>
                <a:ea typeface="Tahoma" panose="020B0604030504040204" pitchFamily="34" charset="0"/>
                <a:cs typeface="Tahoma" panose="020B0604030504040204" pitchFamily="34" charset="0"/>
              </a:endParaRPr>
            </a:p>
          </p:txBody>
        </p:sp>
        <p:sp>
          <p:nvSpPr>
            <p:cNvPr id="30" name="Title 1"/>
            <p:cNvSpPr txBox="1">
              <a:spLocks/>
            </p:cNvSpPr>
            <p:nvPr/>
          </p:nvSpPr>
          <p:spPr>
            <a:xfrm>
              <a:off x="762671" y="1352845"/>
              <a:ext cx="11429329" cy="72537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prstClr val="black"/>
                  </a:solidFill>
                </a:rPr>
                <a:t>Registered Apprenticeship Provisions in WIOA</a:t>
              </a:r>
            </a:p>
          </p:txBody>
        </p:sp>
      </p:grpSp>
      <p:pic>
        <p:nvPicPr>
          <p:cNvPr id="3" name="Content Placeholder 4">
            <a:extLst>
              <a:ext uri="{FF2B5EF4-FFF2-40B4-BE49-F238E27FC236}">
                <a16:creationId xmlns:a16="http://schemas.microsoft.com/office/drawing/2014/main" id="{BC664C43-A461-D53C-D483-D8E2EB89F2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9" y="5884071"/>
            <a:ext cx="3282901" cy="997926"/>
          </a:xfrm>
          <a:prstGeom prst="rect">
            <a:avLst/>
          </a:prstGeom>
        </p:spPr>
      </p:pic>
    </p:spTree>
    <p:extLst>
      <p:ext uri="{BB962C8B-B14F-4D97-AF65-F5344CB8AC3E}">
        <p14:creationId xmlns:p14="http://schemas.microsoft.com/office/powerpoint/2010/main" val="403372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1D42A6-8B79-587C-0615-D0E82DCF44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9" y="5884071"/>
            <a:ext cx="3282901" cy="997926"/>
          </a:xfrm>
          <a:prstGeom prst="rect">
            <a:avLst/>
          </a:prstGeom>
        </p:spPr>
      </p:pic>
      <p:sp>
        <p:nvSpPr>
          <p:cNvPr id="2" name="Title 1">
            <a:extLst>
              <a:ext uri="{FF2B5EF4-FFF2-40B4-BE49-F238E27FC236}">
                <a16:creationId xmlns:a16="http://schemas.microsoft.com/office/drawing/2014/main" id="{B7C6F163-A650-3DDD-672C-8DEF14E030C6}"/>
              </a:ext>
            </a:extLst>
          </p:cNvPr>
          <p:cNvSpPr>
            <a:spLocks noGrp="1"/>
          </p:cNvSpPr>
          <p:nvPr>
            <p:ph type="title"/>
          </p:nvPr>
        </p:nvSpPr>
        <p:spPr/>
        <p:txBody>
          <a:bodyPr>
            <a:noAutofit/>
          </a:bodyPr>
          <a:lstStyle/>
          <a:p>
            <a:pPr algn="ctr"/>
            <a:r>
              <a:rPr lang="en-US" b="1" dirty="0"/>
              <a:t>Benefits for Workforce Development Boards</a:t>
            </a:r>
          </a:p>
        </p:txBody>
      </p:sp>
      <p:sp>
        <p:nvSpPr>
          <p:cNvPr id="3" name="TextBox 2">
            <a:extLst>
              <a:ext uri="{FF2B5EF4-FFF2-40B4-BE49-F238E27FC236}">
                <a16:creationId xmlns:a16="http://schemas.microsoft.com/office/drawing/2014/main" id="{1679A5CA-2038-ECBB-749A-B0E9AB1997E7}"/>
              </a:ext>
            </a:extLst>
          </p:cNvPr>
          <p:cNvSpPr txBox="1"/>
          <p:nvPr/>
        </p:nvSpPr>
        <p:spPr>
          <a:xfrm>
            <a:off x="1104900" y="1797050"/>
            <a:ext cx="102489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Help meet performance measures</a:t>
            </a:r>
          </a:p>
        </p:txBody>
      </p:sp>
      <p:grpSp>
        <p:nvGrpSpPr>
          <p:cNvPr id="4" name="Group 3">
            <a:extLst>
              <a:ext uri="{FF2B5EF4-FFF2-40B4-BE49-F238E27FC236}">
                <a16:creationId xmlns:a16="http://schemas.microsoft.com/office/drawing/2014/main" id="{B542D9BA-2D5A-3024-138F-B037674295FA}"/>
              </a:ext>
            </a:extLst>
          </p:cNvPr>
          <p:cNvGrpSpPr/>
          <p:nvPr/>
        </p:nvGrpSpPr>
        <p:grpSpPr>
          <a:xfrm>
            <a:off x="6096000" y="2533376"/>
            <a:ext cx="2038349" cy="2747074"/>
            <a:chOff x="10153652" y="4082617"/>
            <a:chExt cx="2038349" cy="2747074"/>
          </a:xfrm>
        </p:grpSpPr>
        <p:sp>
          <p:nvSpPr>
            <p:cNvPr id="6" name="Rectangle 5">
              <a:extLst>
                <a:ext uri="{FF2B5EF4-FFF2-40B4-BE49-F238E27FC236}">
                  <a16:creationId xmlns:a16="http://schemas.microsoft.com/office/drawing/2014/main" id="{10AE03BA-36F9-867D-B49A-5E861CE9758B}"/>
                </a:ext>
              </a:extLst>
            </p:cNvPr>
            <p:cNvSpPr/>
            <p:nvPr/>
          </p:nvSpPr>
          <p:spPr>
            <a:xfrm>
              <a:off x="10153653" y="4082617"/>
              <a:ext cx="2038348" cy="49421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Employer Performance Measures</a:t>
              </a:r>
            </a:p>
          </p:txBody>
        </p:sp>
        <p:sp>
          <p:nvSpPr>
            <p:cNvPr id="7" name="Rectangle 6">
              <a:extLst>
                <a:ext uri="{FF2B5EF4-FFF2-40B4-BE49-F238E27FC236}">
                  <a16:creationId xmlns:a16="http://schemas.microsoft.com/office/drawing/2014/main" id="{B8F182CA-774E-6334-C924-2ACBA51F4C39}"/>
                </a:ext>
              </a:extLst>
            </p:cNvPr>
            <p:cNvSpPr/>
            <p:nvPr/>
          </p:nvSpPr>
          <p:spPr>
            <a:xfrm>
              <a:off x="10153653" y="4993644"/>
              <a:ext cx="2038348" cy="336816"/>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 establishments receiving services</a:t>
              </a:r>
            </a:p>
          </p:txBody>
        </p:sp>
        <p:sp>
          <p:nvSpPr>
            <p:cNvPr id="8" name="Rectangle 7">
              <a:extLst>
                <a:ext uri="{FF2B5EF4-FFF2-40B4-BE49-F238E27FC236}">
                  <a16:creationId xmlns:a16="http://schemas.microsoft.com/office/drawing/2014/main" id="{BACCB019-99B8-FAE2-7A09-CCF5429E1B00}"/>
                </a:ext>
              </a:extLst>
            </p:cNvPr>
            <p:cNvSpPr/>
            <p:nvPr/>
          </p:nvSpPr>
          <p:spPr>
            <a:xfrm>
              <a:off x="10153652" y="5741124"/>
              <a:ext cx="2038348" cy="336816"/>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Workforce recruitment assistance</a:t>
              </a:r>
            </a:p>
          </p:txBody>
        </p:sp>
        <p:sp>
          <p:nvSpPr>
            <p:cNvPr id="9" name="Rectangle 8">
              <a:extLst>
                <a:ext uri="{FF2B5EF4-FFF2-40B4-BE49-F238E27FC236}">
                  <a16:creationId xmlns:a16="http://schemas.microsoft.com/office/drawing/2014/main" id="{D50AFAE0-93F5-73CC-5339-A90E61E8C4CC}"/>
                </a:ext>
              </a:extLst>
            </p:cNvPr>
            <p:cNvSpPr/>
            <p:nvPr/>
          </p:nvSpPr>
          <p:spPr>
            <a:xfrm>
              <a:off x="10153653" y="5367384"/>
              <a:ext cx="2038348" cy="336816"/>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Incumbent worker training services </a:t>
              </a:r>
            </a:p>
          </p:txBody>
        </p:sp>
        <p:sp>
          <p:nvSpPr>
            <p:cNvPr id="10" name="Rectangle 9">
              <a:extLst>
                <a:ext uri="{FF2B5EF4-FFF2-40B4-BE49-F238E27FC236}">
                  <a16:creationId xmlns:a16="http://schemas.microsoft.com/office/drawing/2014/main" id="{EE469898-D422-3E8C-F988-B470DE71737C}"/>
                </a:ext>
              </a:extLst>
            </p:cNvPr>
            <p:cNvSpPr/>
            <p:nvPr/>
          </p:nvSpPr>
          <p:spPr>
            <a:xfrm>
              <a:off x="10153653" y="4618962"/>
              <a:ext cx="2038348" cy="336816"/>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Employer penetration rate</a:t>
              </a:r>
            </a:p>
          </p:txBody>
        </p:sp>
        <p:sp>
          <p:nvSpPr>
            <p:cNvPr id="11" name="Rectangle 10">
              <a:extLst>
                <a:ext uri="{FF2B5EF4-FFF2-40B4-BE49-F238E27FC236}">
                  <a16:creationId xmlns:a16="http://schemas.microsoft.com/office/drawing/2014/main" id="{095D261A-6232-FFC8-D8DC-7D1B2014FB5A}"/>
                </a:ext>
              </a:extLst>
            </p:cNvPr>
            <p:cNvSpPr/>
            <p:nvPr/>
          </p:nvSpPr>
          <p:spPr>
            <a:xfrm>
              <a:off x="10153652" y="6119772"/>
              <a:ext cx="2038348" cy="336816"/>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Strategic planning / economic dev activities</a:t>
              </a:r>
            </a:p>
          </p:txBody>
        </p:sp>
        <p:sp>
          <p:nvSpPr>
            <p:cNvPr id="12" name="Rectangle 11">
              <a:extLst>
                <a:ext uri="{FF2B5EF4-FFF2-40B4-BE49-F238E27FC236}">
                  <a16:creationId xmlns:a16="http://schemas.microsoft.com/office/drawing/2014/main" id="{231A9AD2-67D2-E315-998D-B5D1729FB793}"/>
                </a:ext>
              </a:extLst>
            </p:cNvPr>
            <p:cNvSpPr/>
            <p:nvPr/>
          </p:nvSpPr>
          <p:spPr>
            <a:xfrm>
              <a:off x="10153652" y="6492875"/>
              <a:ext cx="2038348" cy="336816"/>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Employer information and support services</a:t>
              </a:r>
            </a:p>
          </p:txBody>
        </p:sp>
      </p:grpSp>
      <p:grpSp>
        <p:nvGrpSpPr>
          <p:cNvPr id="13" name="Group 12">
            <a:extLst>
              <a:ext uri="{FF2B5EF4-FFF2-40B4-BE49-F238E27FC236}">
                <a16:creationId xmlns:a16="http://schemas.microsoft.com/office/drawing/2014/main" id="{FEB28ED2-3899-D54A-0274-3599F901B3B8}"/>
              </a:ext>
            </a:extLst>
          </p:cNvPr>
          <p:cNvGrpSpPr/>
          <p:nvPr/>
        </p:nvGrpSpPr>
        <p:grpSpPr>
          <a:xfrm>
            <a:off x="3098800" y="2533376"/>
            <a:ext cx="2038349" cy="2370003"/>
            <a:chOff x="9486897" y="4125248"/>
            <a:chExt cx="2635251" cy="2649274"/>
          </a:xfrm>
        </p:grpSpPr>
        <p:sp>
          <p:nvSpPr>
            <p:cNvPr id="14" name="Rectangle 13">
              <a:extLst>
                <a:ext uri="{FF2B5EF4-FFF2-40B4-BE49-F238E27FC236}">
                  <a16:creationId xmlns:a16="http://schemas.microsoft.com/office/drawing/2014/main" id="{EBA50C15-CDE3-D58E-6626-9EBEB81AD51E}"/>
                </a:ext>
              </a:extLst>
            </p:cNvPr>
            <p:cNvSpPr/>
            <p:nvPr/>
          </p:nvSpPr>
          <p:spPr>
            <a:xfrm>
              <a:off x="9486897" y="4125248"/>
              <a:ext cx="2635250" cy="55245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Participant Performance Measures</a:t>
              </a:r>
            </a:p>
          </p:txBody>
        </p:sp>
        <p:sp>
          <p:nvSpPr>
            <p:cNvPr id="15" name="Rectangle 14">
              <a:extLst>
                <a:ext uri="{FF2B5EF4-FFF2-40B4-BE49-F238E27FC236}">
                  <a16:creationId xmlns:a16="http://schemas.microsoft.com/office/drawing/2014/main" id="{E6BEC8AE-9C4B-FE05-AEF1-ED191C20A086}"/>
                </a:ext>
              </a:extLst>
            </p:cNvPr>
            <p:cNvSpPr/>
            <p:nvPr/>
          </p:nvSpPr>
          <p:spPr>
            <a:xfrm>
              <a:off x="9486898" y="5143625"/>
              <a:ext cx="2635250" cy="376505"/>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 employed / retained metrics</a:t>
              </a:r>
            </a:p>
          </p:txBody>
        </p:sp>
        <p:sp>
          <p:nvSpPr>
            <p:cNvPr id="16" name="Rectangle 15">
              <a:extLst>
                <a:ext uri="{FF2B5EF4-FFF2-40B4-BE49-F238E27FC236}">
                  <a16:creationId xmlns:a16="http://schemas.microsoft.com/office/drawing/2014/main" id="{FFEDB946-43E6-B07F-84CF-73C08E6DF378}"/>
                </a:ext>
              </a:extLst>
            </p:cNvPr>
            <p:cNvSpPr/>
            <p:nvPr/>
          </p:nvSpPr>
          <p:spPr>
            <a:xfrm>
              <a:off x="9486898" y="5979185"/>
              <a:ext cx="2635250" cy="376505"/>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Measurable skills gains</a:t>
              </a:r>
            </a:p>
          </p:txBody>
        </p:sp>
        <p:sp>
          <p:nvSpPr>
            <p:cNvPr id="17" name="Rectangle 16">
              <a:extLst>
                <a:ext uri="{FF2B5EF4-FFF2-40B4-BE49-F238E27FC236}">
                  <a16:creationId xmlns:a16="http://schemas.microsoft.com/office/drawing/2014/main" id="{2FD3A9DB-A459-2EB4-1FBE-F0E23C5807B8}"/>
                </a:ext>
              </a:extLst>
            </p:cNvPr>
            <p:cNvSpPr/>
            <p:nvPr/>
          </p:nvSpPr>
          <p:spPr>
            <a:xfrm>
              <a:off x="9486898" y="6398017"/>
              <a:ext cx="2635250" cy="376505"/>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Credential attainment</a:t>
              </a:r>
            </a:p>
          </p:txBody>
        </p:sp>
        <p:sp>
          <p:nvSpPr>
            <p:cNvPr id="18" name="Rectangle 17">
              <a:extLst>
                <a:ext uri="{FF2B5EF4-FFF2-40B4-BE49-F238E27FC236}">
                  <a16:creationId xmlns:a16="http://schemas.microsoft.com/office/drawing/2014/main" id="{9AD721F3-2E2E-8D1B-2606-74844562602D}"/>
                </a:ext>
              </a:extLst>
            </p:cNvPr>
            <p:cNvSpPr/>
            <p:nvPr/>
          </p:nvSpPr>
          <p:spPr>
            <a:xfrm>
              <a:off x="9486898" y="5561405"/>
              <a:ext cx="2635250" cy="376505"/>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Pct. $$ expended in training</a:t>
              </a:r>
            </a:p>
          </p:txBody>
        </p:sp>
        <p:sp>
          <p:nvSpPr>
            <p:cNvPr id="19" name="Rectangle 18">
              <a:extLst>
                <a:ext uri="{FF2B5EF4-FFF2-40B4-BE49-F238E27FC236}">
                  <a16:creationId xmlns:a16="http://schemas.microsoft.com/office/drawing/2014/main" id="{6B0937F4-1034-A62C-0317-CC394449A6E0}"/>
                </a:ext>
              </a:extLst>
            </p:cNvPr>
            <p:cNvSpPr/>
            <p:nvPr/>
          </p:nvSpPr>
          <p:spPr>
            <a:xfrm>
              <a:off x="9486898" y="4724793"/>
              <a:ext cx="2635250" cy="376505"/>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Median earnings $$</a:t>
              </a:r>
            </a:p>
          </p:txBody>
        </p:sp>
      </p:grpSp>
      <p:sp>
        <p:nvSpPr>
          <p:cNvPr id="21" name="TextBox 20">
            <a:extLst>
              <a:ext uri="{FF2B5EF4-FFF2-40B4-BE49-F238E27FC236}">
                <a16:creationId xmlns:a16="http://schemas.microsoft.com/office/drawing/2014/main" id="{F4177CD3-82BE-346B-C457-4B5D263A7DE7}"/>
              </a:ext>
            </a:extLst>
          </p:cNvPr>
          <p:cNvSpPr txBox="1"/>
          <p:nvPr/>
        </p:nvSpPr>
        <p:spPr>
          <a:xfrm>
            <a:off x="1104900" y="2542879"/>
            <a:ext cx="10248900" cy="461665"/>
          </a:xfrm>
          <a:prstGeom prst="rect">
            <a:avLst/>
          </a:prstGeom>
          <a:noFill/>
        </p:spPr>
        <p:txBody>
          <a:bodyPr wrap="square">
            <a:spAutoFit/>
          </a:bodyPr>
          <a:lstStyle/>
          <a:p>
            <a:pPr marL="285750" indent="-285750">
              <a:buFont typeface="Arial" panose="020B0604020202020204" pitchFamily="34" charset="0"/>
              <a:buChar char="•"/>
            </a:pPr>
            <a:r>
              <a:rPr lang="en-US" sz="2400" dirty="0"/>
              <a:t>Provides job seekers with immediate employment and ability to learn job skills</a:t>
            </a:r>
          </a:p>
        </p:txBody>
      </p:sp>
      <p:sp>
        <p:nvSpPr>
          <p:cNvPr id="22" name="TextBox 21">
            <a:extLst>
              <a:ext uri="{FF2B5EF4-FFF2-40B4-BE49-F238E27FC236}">
                <a16:creationId xmlns:a16="http://schemas.microsoft.com/office/drawing/2014/main" id="{55B30BFC-B861-67CE-9E07-A7FC85F8A287}"/>
              </a:ext>
            </a:extLst>
          </p:cNvPr>
          <p:cNvSpPr txBox="1"/>
          <p:nvPr/>
        </p:nvSpPr>
        <p:spPr>
          <a:xfrm>
            <a:off x="1104900" y="3283363"/>
            <a:ext cx="10248900" cy="461665"/>
          </a:xfrm>
          <a:prstGeom prst="rect">
            <a:avLst/>
          </a:prstGeom>
          <a:noFill/>
        </p:spPr>
        <p:txBody>
          <a:bodyPr wrap="square">
            <a:spAutoFit/>
          </a:bodyPr>
          <a:lstStyle/>
          <a:p>
            <a:pPr marL="285750" indent="-285750">
              <a:buFont typeface="Arial" panose="020B0604020202020204" pitchFamily="34" charset="0"/>
              <a:buChar char="•"/>
            </a:pPr>
            <a:r>
              <a:rPr lang="en-US" sz="2400" dirty="0"/>
              <a:t>Increases employment opportunities for underrepresented populations</a:t>
            </a:r>
          </a:p>
        </p:txBody>
      </p:sp>
      <p:sp>
        <p:nvSpPr>
          <p:cNvPr id="24" name="TextBox 23">
            <a:extLst>
              <a:ext uri="{FF2B5EF4-FFF2-40B4-BE49-F238E27FC236}">
                <a16:creationId xmlns:a16="http://schemas.microsoft.com/office/drawing/2014/main" id="{806E1715-E31B-A259-6590-5F2B45572129}"/>
              </a:ext>
            </a:extLst>
          </p:cNvPr>
          <p:cNvSpPr txBox="1"/>
          <p:nvPr/>
        </p:nvSpPr>
        <p:spPr>
          <a:xfrm>
            <a:off x="1104900" y="4660664"/>
            <a:ext cx="10248900" cy="461665"/>
          </a:xfrm>
          <a:prstGeom prst="rect">
            <a:avLst/>
          </a:prstGeom>
          <a:noFill/>
        </p:spPr>
        <p:txBody>
          <a:bodyPr wrap="square">
            <a:spAutoFit/>
          </a:bodyPr>
          <a:lstStyle/>
          <a:p>
            <a:pPr marL="285750" indent="-285750">
              <a:buFont typeface="Arial" panose="020B0604020202020204" pitchFamily="34" charset="0"/>
              <a:buChar char="•"/>
            </a:pPr>
            <a:r>
              <a:rPr lang="en-US" sz="2400" dirty="0"/>
              <a:t>Promotes economic growth</a:t>
            </a:r>
          </a:p>
        </p:txBody>
      </p:sp>
      <p:pic>
        <p:nvPicPr>
          <p:cNvPr id="27" name="Picture 26">
            <a:extLst>
              <a:ext uri="{FF2B5EF4-FFF2-40B4-BE49-F238E27FC236}">
                <a16:creationId xmlns:a16="http://schemas.microsoft.com/office/drawing/2014/main" id="{B77BC5C2-ED50-60CC-1D23-8DA1CA991E9C}"/>
              </a:ext>
            </a:extLst>
          </p:cNvPr>
          <p:cNvPicPr>
            <a:picLocks noChangeAspect="1"/>
          </p:cNvPicPr>
          <p:nvPr/>
        </p:nvPicPr>
        <p:blipFill>
          <a:blip r:embed="rId5"/>
          <a:stretch>
            <a:fillRect/>
          </a:stretch>
        </p:blipFill>
        <p:spPr>
          <a:xfrm>
            <a:off x="3865875" y="3037093"/>
            <a:ext cx="4460250" cy="2698839"/>
          </a:xfrm>
          <a:prstGeom prst="rect">
            <a:avLst/>
          </a:prstGeom>
        </p:spPr>
      </p:pic>
      <p:pic>
        <p:nvPicPr>
          <p:cNvPr id="29" name="Picture 28">
            <a:extLst>
              <a:ext uri="{FF2B5EF4-FFF2-40B4-BE49-F238E27FC236}">
                <a16:creationId xmlns:a16="http://schemas.microsoft.com/office/drawing/2014/main" id="{F494FEBB-DE82-A445-BE97-1203C8AF2D64}"/>
              </a:ext>
            </a:extLst>
          </p:cNvPr>
          <p:cNvPicPr>
            <a:picLocks noChangeAspect="1"/>
          </p:cNvPicPr>
          <p:nvPr/>
        </p:nvPicPr>
        <p:blipFill>
          <a:blip r:embed="rId6"/>
          <a:stretch>
            <a:fillRect/>
          </a:stretch>
        </p:blipFill>
        <p:spPr>
          <a:xfrm>
            <a:off x="3130302" y="3864859"/>
            <a:ext cx="5547841" cy="2446232"/>
          </a:xfrm>
          <a:prstGeom prst="rect">
            <a:avLst/>
          </a:prstGeom>
        </p:spPr>
      </p:pic>
      <p:sp>
        <p:nvSpPr>
          <p:cNvPr id="23" name="TextBox 22">
            <a:extLst>
              <a:ext uri="{FF2B5EF4-FFF2-40B4-BE49-F238E27FC236}">
                <a16:creationId xmlns:a16="http://schemas.microsoft.com/office/drawing/2014/main" id="{B6133AD2-211C-06BC-865E-A47BF2C1DD4A}"/>
              </a:ext>
            </a:extLst>
          </p:cNvPr>
          <p:cNvSpPr txBox="1"/>
          <p:nvPr/>
        </p:nvSpPr>
        <p:spPr>
          <a:xfrm>
            <a:off x="1104900" y="3947705"/>
            <a:ext cx="10248900" cy="461665"/>
          </a:xfrm>
          <a:prstGeom prst="rect">
            <a:avLst/>
          </a:prstGeom>
          <a:noFill/>
        </p:spPr>
        <p:txBody>
          <a:bodyPr wrap="square">
            <a:spAutoFit/>
          </a:bodyPr>
          <a:lstStyle/>
          <a:p>
            <a:pPr marL="285750" indent="-285750">
              <a:buFont typeface="Arial" panose="020B0604020202020204" pitchFamily="34" charset="0"/>
              <a:buChar char="•"/>
            </a:pPr>
            <a:r>
              <a:rPr lang="en-US" sz="2400" dirty="0"/>
              <a:t>Addresses the specific workforce needs of employers in your local community</a:t>
            </a:r>
          </a:p>
        </p:txBody>
      </p:sp>
      <p:pic>
        <p:nvPicPr>
          <p:cNvPr id="33" name="Picture 32">
            <a:extLst>
              <a:ext uri="{FF2B5EF4-FFF2-40B4-BE49-F238E27FC236}">
                <a16:creationId xmlns:a16="http://schemas.microsoft.com/office/drawing/2014/main" id="{7B1FCCC4-DE93-EF4B-BCBC-3BE2EB647D7F}"/>
              </a:ext>
            </a:extLst>
          </p:cNvPr>
          <p:cNvPicPr>
            <a:picLocks noChangeAspect="1"/>
          </p:cNvPicPr>
          <p:nvPr/>
        </p:nvPicPr>
        <p:blipFill>
          <a:blip r:embed="rId7"/>
          <a:stretch>
            <a:fillRect/>
          </a:stretch>
        </p:blipFill>
        <p:spPr>
          <a:xfrm>
            <a:off x="4003292" y="4345472"/>
            <a:ext cx="4211325" cy="2461094"/>
          </a:xfrm>
          <a:prstGeom prst="rect">
            <a:avLst/>
          </a:prstGeom>
        </p:spPr>
      </p:pic>
    </p:spTree>
    <p:extLst>
      <p:ext uri="{BB962C8B-B14F-4D97-AF65-F5344CB8AC3E}">
        <p14:creationId xmlns:p14="http://schemas.microsoft.com/office/powerpoint/2010/main" val="34596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9"/>
                                        </p:tgtEl>
                                      </p:cBhvr>
                                    </p:animEffect>
                                    <p:set>
                                      <p:cBhvr>
                                        <p:cTn id="49" dur="1" fill="hold">
                                          <p:stCondLst>
                                            <p:cond delay="499"/>
                                          </p:stCondLst>
                                        </p:cTn>
                                        <p:tgtEl>
                                          <p:spTgt spid="29"/>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3"/>
                                        </p:tgtEl>
                                      </p:cBhvr>
                                    </p:animEffect>
                                    <p:set>
                                      <p:cBhvr>
                                        <p:cTn id="62" dur="1" fill="hold">
                                          <p:stCondLst>
                                            <p:cond delay="499"/>
                                          </p:stCondLst>
                                        </p:cTn>
                                        <p:tgtEl>
                                          <p:spTgt spid="33"/>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4" grpId="0"/>
      <p:bldP spid="23" grpId="0"/>
    </p:bldLst>
  </p:timing>
</p:sld>
</file>

<file path=ppt/theme/theme1.xml><?xml version="1.0" encoding="utf-8"?>
<a:theme xmlns:a="http://schemas.openxmlformats.org/drawingml/2006/main" name="Office Theme">
  <a:themeElements>
    <a:clrScheme name="ANC Logo Custom">
      <a:dk1>
        <a:srgbClr val="023667"/>
      </a:dk1>
      <a:lt1>
        <a:srgbClr val="FFFFFF"/>
      </a:lt1>
      <a:dk2>
        <a:srgbClr val="023667"/>
      </a:dk2>
      <a:lt2>
        <a:srgbClr val="FFFFFF"/>
      </a:lt2>
      <a:accent1>
        <a:srgbClr val="A08338"/>
      </a:accent1>
      <a:accent2>
        <a:srgbClr val="023667"/>
      </a:accent2>
      <a:accent3>
        <a:srgbClr val="E0A425"/>
      </a:accent3>
      <a:accent4>
        <a:srgbClr val="000000"/>
      </a:accent4>
      <a:accent5>
        <a:srgbClr val="797979"/>
      </a:accent5>
      <a:accent6>
        <a:srgbClr val="FFFFFF"/>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C PowerPoint Template 2024" id="{C9EAA840-B15D-49E4-AC62-8FB0555AF3D7}" vid="{B753A687-17E8-4F12-82C9-DB23B12B0C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83040A0F93A7545AD72A02A0AFFEC61" ma:contentTypeVersion="19" ma:contentTypeDescription="Create a new document." ma:contentTypeScope="" ma:versionID="43bc78a6d71cd634997c7368fe9ad4ff">
  <xsd:schema xmlns:xsd="http://www.w3.org/2001/XMLSchema" xmlns:xs="http://www.w3.org/2001/XMLSchema" xmlns:p="http://schemas.microsoft.com/office/2006/metadata/properties" xmlns:ns2="c52c4c74-8e53-4fe1-a895-ca8b0a79dba4" xmlns:ns3="74710c4f-01c6-4e57-863c-a6d8e27f0093" targetNamespace="http://schemas.microsoft.com/office/2006/metadata/properties" ma:root="true" ma:fieldsID="12c90b903c5a25a674e7bb6915cc6773" ns2:_="" ns3:_="">
    <xsd:import namespace="c52c4c74-8e53-4fe1-a895-ca8b0a79dba4"/>
    <xsd:import namespace="74710c4f-01c6-4e57-863c-a6d8e27f009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Purpo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2c4c74-8e53-4fe1-a895-ca8b0a79db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410e6b-3f3a-46d5-b089-fcc12dc4888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Purpose" ma:index="26" nillable="true" ma:displayName="Purpose " ma:description="Explain why this document would be useful to other users. " ma:format="Dropdown" ma:internalName="Purpo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710c4f-01c6-4e57-863c-a6d8e27f009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9897b0-1354-4938-8253-a815be374a5f}" ma:internalName="TaxCatchAll" ma:showField="CatchAllData" ma:web="74710c4f-01c6-4e57-863c-a6d8e27f00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52c4c74-8e53-4fe1-a895-ca8b0a79dba4">
      <Terms xmlns="http://schemas.microsoft.com/office/infopath/2007/PartnerControls"/>
    </lcf76f155ced4ddcb4097134ff3c332f>
    <TaxCatchAll xmlns="74710c4f-01c6-4e57-863c-a6d8e27f0093" xsi:nil="true"/>
    <SharedWithUsers xmlns="74710c4f-01c6-4e57-863c-a6d8e27f0093">
      <UserInfo>
        <DisplayName>Cassandra Royal</DisplayName>
        <AccountId>86</AccountId>
        <AccountType/>
      </UserInfo>
    </SharedWithUsers>
    <Purpose xmlns="c52c4c74-8e53-4fe1-a895-ca8b0a79dba4" xsi:nil="true"/>
  </documentManagement>
</p:properties>
</file>

<file path=customXml/itemProps1.xml><?xml version="1.0" encoding="utf-8"?>
<ds:datastoreItem xmlns:ds="http://schemas.openxmlformats.org/officeDocument/2006/customXml" ds:itemID="{1C489A4C-F496-44CF-BF62-1EBDB8F8EE0F}">
  <ds:schemaRefs>
    <ds:schemaRef ds:uri="http://schemas.microsoft.com/sharepoint/v3/contenttype/forms"/>
  </ds:schemaRefs>
</ds:datastoreItem>
</file>

<file path=customXml/itemProps2.xml><?xml version="1.0" encoding="utf-8"?>
<ds:datastoreItem xmlns:ds="http://schemas.openxmlformats.org/officeDocument/2006/customXml" ds:itemID="{B73C8ADF-8BB9-42A2-9D03-F4973D117A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2c4c74-8e53-4fe1-a895-ca8b0a79dba4"/>
    <ds:schemaRef ds:uri="74710c4f-01c6-4e57-863c-a6d8e27f00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0F01E0-AE14-4CF3-BAFB-625A7D8BB5C2}">
  <ds:schemaRefs>
    <ds:schemaRef ds:uri="http://purl.org/dc/terms/"/>
    <ds:schemaRef ds:uri="http://schemas.openxmlformats.org/package/2006/metadata/core-properties"/>
    <ds:schemaRef ds:uri="http://www.w3.org/XML/1998/namespace"/>
    <ds:schemaRef ds:uri="http://schemas.microsoft.com/office/infopath/2007/PartnerControls"/>
    <ds:schemaRef ds:uri="74710c4f-01c6-4e57-863c-a6d8e27f0093"/>
    <ds:schemaRef ds:uri="http://schemas.microsoft.com/office/2006/documentManagement/types"/>
    <ds:schemaRef ds:uri="http://purl.org/dc/dcmitype/"/>
    <ds:schemaRef ds:uri="c52c4c74-8e53-4fe1-a895-ca8b0a79dba4"/>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Basic ANC PowerPoint Template 2024</Template>
  <TotalTime>41190</TotalTime>
  <Words>1441</Words>
  <Application>Microsoft Office PowerPoint</Application>
  <PresentationFormat>Widescreen</PresentationFormat>
  <Paragraphs>354</Paragraphs>
  <Slides>22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Tahoma</vt:lpstr>
      <vt:lpstr>Times New Roman</vt:lpstr>
      <vt:lpstr>Wingdings</vt:lpstr>
      <vt:lpstr>Office Theme</vt:lpstr>
      <vt:lpstr>PowerPoint Presentation</vt:lpstr>
      <vt:lpstr>ApprenticeshipNC - Who We Are and What We Do</vt:lpstr>
      <vt:lpstr>What do you know about Registered Apprenticeships? (RAPs)</vt:lpstr>
      <vt:lpstr>Why Registered Apprenticeships?</vt:lpstr>
      <vt:lpstr>Registered Apprenticeship Components</vt:lpstr>
      <vt:lpstr>The Youth Apprenticeship Model</vt:lpstr>
      <vt:lpstr>The why for business</vt:lpstr>
      <vt:lpstr>The why for Workforce / NCWorks</vt:lpstr>
      <vt:lpstr>Benefits for Workforce Development Boards</vt:lpstr>
      <vt:lpstr>How do we take advantage of this information?</vt:lpstr>
      <vt:lpstr>Win – Win for all!</vt:lpstr>
      <vt:lpstr>Apprenticeship programs by industry 2024</vt:lpstr>
      <vt:lpstr>What’s happening in your area…</vt:lpstr>
      <vt:lpstr>Questions for you?</vt:lpstr>
      <vt:lpstr>How ApprenticeshipNC can help you</vt:lpstr>
      <vt:lpstr>Quick tools for information and valuable news</vt:lpstr>
      <vt:lpstr>Visibility of RAPs by county – Program locator</vt:lpstr>
      <vt:lpstr>PowerPoint Presentation</vt:lpstr>
      <vt:lpstr>How to integrate RAPs into your work</vt:lpstr>
      <vt:lpstr>It’s time for a hands-on exercise!</vt:lpstr>
      <vt:lpstr>What’s happening in your area…</vt:lpstr>
      <vt:lpstr>Connect with ApprenticeshipNC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Margaret Spainhour</dc:creator>
  <cp:lastModifiedBy>Scott Panagrosso</cp:lastModifiedBy>
  <cp:revision>16</cp:revision>
  <dcterms:created xsi:type="dcterms:W3CDTF">2024-07-17T14:52:46Z</dcterms:created>
  <dcterms:modified xsi:type="dcterms:W3CDTF">2025-02-11T21:41:10Z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0x010100F83040A0F93A7545AD72A02A0AFFEC61</vt:lpwstr>
  </property>
</Properties>
</file>