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Canva Sans Bold" charset="1" panose="020B0803030501040103"/>
      <p:regular r:id="rId27"/>
    </p:embeddedFont>
    <p:embeddedFont>
      <p:font typeface="Canva Sans" charset="1" panose="020B0503030501040103"/>
      <p:regular r:id="rId28"/>
    </p:embeddedFont>
    <p:embeddedFont>
      <p:font typeface="Canva Sans Italics" charset="1" panose="020B0503030501040103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Relationship Id="rId6" Target="../media/image3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41.png" Type="http://schemas.openxmlformats.org/officeDocument/2006/relationships/image"/><Relationship Id="rId13" Target="../media/image42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41.png" Type="http://schemas.openxmlformats.org/officeDocument/2006/relationships/image"/><Relationship Id="rId13" Target="../media/image42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Relationship Id="rId6" Target="../media/image45.jpeg" Type="http://schemas.openxmlformats.org/officeDocument/2006/relationships/image"/><Relationship Id="rId7" Target="../media/image46.jpeg" Type="http://schemas.openxmlformats.org/officeDocument/2006/relationships/image"/><Relationship Id="rId8" Target="../media/image4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jpeg" Type="http://schemas.openxmlformats.org/officeDocument/2006/relationships/image"/><Relationship Id="rId7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Relationship Id="rId8" Target="https://www.youtube.com/@PublicSectorLearningLab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8.jpe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5.jpeg" Type="http://schemas.openxmlformats.org/officeDocument/2006/relationships/image"/><Relationship Id="rId5" Target="../media/image26.jpeg" Type="http://schemas.openxmlformats.org/officeDocument/2006/relationships/image"/><Relationship Id="rId6" Target="../media/image14.pn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media/image14.pn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4.png" Type="http://schemas.openxmlformats.org/officeDocument/2006/relationships/image"/><Relationship Id="rId5" Target="../media/image8.jpe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jpeg" Type="http://schemas.openxmlformats.org/officeDocument/2006/relationships/image"/><Relationship Id="rId7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A4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1591872" y="-947019"/>
            <a:ext cx="7869752" cy="7869752"/>
          </a:xfrm>
          <a:custGeom>
            <a:avLst/>
            <a:gdLst/>
            <a:ahLst/>
            <a:cxnLst/>
            <a:rect r="r" b="b" t="t" l="l"/>
            <a:pathLst>
              <a:path h="7869752" w="7869752">
                <a:moveTo>
                  <a:pt x="0" y="0"/>
                </a:moveTo>
                <a:lnTo>
                  <a:pt x="7869751" y="0"/>
                </a:lnTo>
                <a:lnTo>
                  <a:pt x="7869751" y="7869752"/>
                </a:lnTo>
                <a:lnTo>
                  <a:pt x="0" y="786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955564" y="4085522"/>
            <a:ext cx="7869752" cy="7869752"/>
          </a:xfrm>
          <a:custGeom>
            <a:avLst/>
            <a:gdLst/>
            <a:ahLst/>
            <a:cxnLst/>
            <a:rect r="r" b="b" t="t" l="l"/>
            <a:pathLst>
              <a:path h="7869752" w="7869752">
                <a:moveTo>
                  <a:pt x="0" y="0"/>
                </a:moveTo>
                <a:lnTo>
                  <a:pt x="7869752" y="0"/>
                </a:lnTo>
                <a:lnTo>
                  <a:pt x="7869752" y="7869752"/>
                </a:lnTo>
                <a:lnTo>
                  <a:pt x="0" y="786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876606">
            <a:off x="-1860030" y="-1242199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28433">
            <a:off x="15584511" y="8299939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60" y="0"/>
                </a:lnTo>
                <a:lnTo>
                  <a:pt x="4714160" y="4819307"/>
                </a:lnTo>
                <a:lnTo>
                  <a:pt x="0" y="4819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89684" y="-611331"/>
            <a:ext cx="9849463" cy="9849463"/>
          </a:xfrm>
          <a:custGeom>
            <a:avLst/>
            <a:gdLst/>
            <a:ahLst/>
            <a:cxnLst/>
            <a:rect r="r" b="b" t="t" l="l"/>
            <a:pathLst>
              <a:path h="9849463" w="9849463">
                <a:moveTo>
                  <a:pt x="0" y="0"/>
                </a:moveTo>
                <a:lnTo>
                  <a:pt x="9849462" y="0"/>
                </a:lnTo>
                <a:lnTo>
                  <a:pt x="9849462" y="9849463"/>
                </a:lnTo>
                <a:lnTo>
                  <a:pt x="0" y="98494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8020398"/>
            <a:ext cx="19970661" cy="2435467"/>
            <a:chOff x="0" y="0"/>
            <a:chExt cx="5259763" cy="6414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259763" cy="641440"/>
            </a:xfrm>
            <a:custGeom>
              <a:avLst/>
              <a:gdLst/>
              <a:ahLst/>
              <a:cxnLst/>
              <a:rect r="r" b="b" t="t" l="l"/>
              <a:pathLst>
                <a:path h="641440" w="5259763">
                  <a:moveTo>
                    <a:pt x="0" y="0"/>
                  </a:moveTo>
                  <a:lnTo>
                    <a:pt x="5259763" y="0"/>
                  </a:lnTo>
                  <a:lnTo>
                    <a:pt x="5259763" y="641440"/>
                  </a:lnTo>
                  <a:lnTo>
                    <a:pt x="0" y="6414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259763" cy="698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690858" y="8020398"/>
            <a:ext cx="2643960" cy="2124995"/>
          </a:xfrm>
          <a:custGeom>
            <a:avLst/>
            <a:gdLst/>
            <a:ahLst/>
            <a:cxnLst/>
            <a:rect r="r" b="b" t="t" l="l"/>
            <a:pathLst>
              <a:path h="2124995" w="2643960">
                <a:moveTo>
                  <a:pt x="0" y="0"/>
                </a:moveTo>
                <a:lnTo>
                  <a:pt x="2643960" y="0"/>
                </a:lnTo>
                <a:lnTo>
                  <a:pt x="2643960" y="2124995"/>
                </a:lnTo>
                <a:lnTo>
                  <a:pt x="0" y="21249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13113" y="5558522"/>
            <a:ext cx="4728478" cy="4728478"/>
          </a:xfrm>
          <a:custGeom>
            <a:avLst/>
            <a:gdLst/>
            <a:ahLst/>
            <a:cxnLst/>
            <a:rect r="r" b="b" t="t" l="l"/>
            <a:pathLst>
              <a:path h="4728478" w="4728478">
                <a:moveTo>
                  <a:pt x="0" y="0"/>
                </a:moveTo>
                <a:lnTo>
                  <a:pt x="4728478" y="0"/>
                </a:lnTo>
                <a:lnTo>
                  <a:pt x="4728478" y="4728478"/>
                </a:lnTo>
                <a:lnTo>
                  <a:pt x="0" y="4728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837444" y="8865377"/>
            <a:ext cx="2375669" cy="795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4"/>
              </a:lnSpc>
            </a:pPr>
            <a:r>
              <a:rPr lang="en-US" sz="18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Presented by</a:t>
            </a:r>
          </a:p>
          <a:p>
            <a:pPr algn="r">
              <a:lnSpc>
                <a:spcPts val="2124"/>
              </a:lnSpc>
            </a:pPr>
            <a:r>
              <a:rPr lang="en-US" sz="1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Brandi Bragg</a:t>
            </a:r>
          </a:p>
          <a:p>
            <a:pPr algn="r">
              <a:lnSpc>
                <a:spcPts val="2124"/>
              </a:lnSpc>
            </a:pPr>
            <a:r>
              <a:rPr lang="en-US" sz="1800" i="true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Workforce Connector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A4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1591872" y="-975594"/>
            <a:ext cx="7869752" cy="7869752"/>
          </a:xfrm>
          <a:custGeom>
            <a:avLst/>
            <a:gdLst/>
            <a:ahLst/>
            <a:cxnLst/>
            <a:rect r="r" b="b" t="t" l="l"/>
            <a:pathLst>
              <a:path h="7869752" w="7869752">
                <a:moveTo>
                  <a:pt x="0" y="0"/>
                </a:moveTo>
                <a:lnTo>
                  <a:pt x="7869751" y="0"/>
                </a:lnTo>
                <a:lnTo>
                  <a:pt x="7869751" y="7869752"/>
                </a:lnTo>
                <a:lnTo>
                  <a:pt x="0" y="786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955564" y="4085522"/>
            <a:ext cx="7869752" cy="7869752"/>
          </a:xfrm>
          <a:custGeom>
            <a:avLst/>
            <a:gdLst/>
            <a:ahLst/>
            <a:cxnLst/>
            <a:rect r="r" b="b" t="t" l="l"/>
            <a:pathLst>
              <a:path h="7869752" w="7869752">
                <a:moveTo>
                  <a:pt x="0" y="0"/>
                </a:moveTo>
                <a:lnTo>
                  <a:pt x="7869752" y="0"/>
                </a:lnTo>
                <a:lnTo>
                  <a:pt x="7869752" y="7869752"/>
                </a:lnTo>
                <a:lnTo>
                  <a:pt x="0" y="786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876606">
            <a:off x="-1860030" y="-1242199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28433">
            <a:off x="15584511" y="8299939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60" y="0"/>
                </a:lnTo>
                <a:lnTo>
                  <a:pt x="4714160" y="4819307"/>
                </a:lnTo>
                <a:lnTo>
                  <a:pt x="0" y="4819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17336" y="618252"/>
            <a:ext cx="6169853" cy="6169853"/>
          </a:xfrm>
          <a:custGeom>
            <a:avLst/>
            <a:gdLst/>
            <a:ahLst/>
            <a:cxnLst/>
            <a:rect r="r" b="b" t="t" l="l"/>
            <a:pathLst>
              <a:path h="6169853" w="6169853">
                <a:moveTo>
                  <a:pt x="0" y="0"/>
                </a:moveTo>
                <a:lnTo>
                  <a:pt x="6169853" y="0"/>
                </a:lnTo>
                <a:lnTo>
                  <a:pt x="6169853" y="6169853"/>
                </a:lnTo>
                <a:lnTo>
                  <a:pt x="0" y="61698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8020398"/>
            <a:ext cx="19970661" cy="2435467"/>
            <a:chOff x="0" y="0"/>
            <a:chExt cx="5259763" cy="6414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259763" cy="641440"/>
            </a:xfrm>
            <a:custGeom>
              <a:avLst/>
              <a:gdLst/>
              <a:ahLst/>
              <a:cxnLst/>
              <a:rect r="r" b="b" t="t" l="l"/>
              <a:pathLst>
                <a:path h="641440" w="5259763">
                  <a:moveTo>
                    <a:pt x="0" y="0"/>
                  </a:moveTo>
                  <a:lnTo>
                    <a:pt x="5259763" y="0"/>
                  </a:lnTo>
                  <a:lnTo>
                    <a:pt x="5259763" y="641440"/>
                  </a:lnTo>
                  <a:lnTo>
                    <a:pt x="0" y="6414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259763" cy="698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690858" y="8020398"/>
            <a:ext cx="2643960" cy="2124995"/>
          </a:xfrm>
          <a:custGeom>
            <a:avLst/>
            <a:gdLst/>
            <a:ahLst/>
            <a:cxnLst/>
            <a:rect r="r" b="b" t="t" l="l"/>
            <a:pathLst>
              <a:path h="2124995" w="2643960">
                <a:moveTo>
                  <a:pt x="0" y="0"/>
                </a:moveTo>
                <a:lnTo>
                  <a:pt x="2643960" y="0"/>
                </a:lnTo>
                <a:lnTo>
                  <a:pt x="2643960" y="2124995"/>
                </a:lnTo>
                <a:lnTo>
                  <a:pt x="0" y="21249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13113" y="5558522"/>
            <a:ext cx="4728478" cy="4728478"/>
          </a:xfrm>
          <a:custGeom>
            <a:avLst/>
            <a:gdLst/>
            <a:ahLst/>
            <a:cxnLst/>
            <a:rect r="r" b="b" t="t" l="l"/>
            <a:pathLst>
              <a:path h="4728478" w="4728478">
                <a:moveTo>
                  <a:pt x="0" y="0"/>
                </a:moveTo>
                <a:lnTo>
                  <a:pt x="4728478" y="0"/>
                </a:lnTo>
                <a:lnTo>
                  <a:pt x="4728478" y="4728478"/>
                </a:lnTo>
                <a:lnTo>
                  <a:pt x="0" y="4728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837444" y="8865377"/>
            <a:ext cx="2375669" cy="795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4"/>
              </a:lnSpc>
            </a:pPr>
            <a:r>
              <a:rPr lang="en-US" sz="18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Presented by</a:t>
            </a:r>
          </a:p>
          <a:p>
            <a:pPr algn="r">
              <a:lnSpc>
                <a:spcPts val="2124"/>
              </a:lnSpc>
            </a:pPr>
            <a:r>
              <a:rPr lang="en-US" sz="1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Brandi Bragg</a:t>
            </a:r>
          </a:p>
          <a:p>
            <a:pPr algn="r">
              <a:lnSpc>
                <a:spcPts val="2124"/>
              </a:lnSpc>
            </a:pPr>
            <a:r>
              <a:rPr lang="en-US" sz="1800" i="true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Workforce Connector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13930" y="2102706"/>
            <a:ext cx="10153126" cy="2415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95"/>
              </a:lnSpc>
            </a:pPr>
            <a:r>
              <a:rPr lang="en-US" b="true" sz="7204" spc="-23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BUILDING ON CAREER PLANNING AND EMPLOYABILITY SKILLS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876606">
            <a:off x="-2357080" y="6848646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60" y="0"/>
                </a:lnTo>
                <a:lnTo>
                  <a:pt x="4714160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102224" y="2271792"/>
            <a:ext cx="3656573" cy="5743416"/>
            <a:chOff x="0" y="0"/>
            <a:chExt cx="963048" cy="15126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63048" cy="1512669"/>
            </a:xfrm>
            <a:custGeom>
              <a:avLst/>
              <a:gdLst/>
              <a:ahLst/>
              <a:cxnLst/>
              <a:rect r="r" b="b" t="t" l="l"/>
              <a:pathLst>
                <a:path h="1512669" w="963048">
                  <a:moveTo>
                    <a:pt x="724923" y="0"/>
                  </a:moveTo>
                  <a:lnTo>
                    <a:pt x="963048" y="238125"/>
                  </a:lnTo>
                  <a:lnTo>
                    <a:pt x="963048" y="1274544"/>
                  </a:lnTo>
                  <a:lnTo>
                    <a:pt x="724923" y="1512669"/>
                  </a:lnTo>
                  <a:lnTo>
                    <a:pt x="238125" y="1512669"/>
                  </a:lnTo>
                  <a:lnTo>
                    <a:pt x="0" y="1274544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724923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63500" y="6350"/>
              <a:ext cx="836048" cy="1442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834986" y="2271792"/>
            <a:ext cx="3656573" cy="5743416"/>
            <a:chOff x="0" y="0"/>
            <a:chExt cx="963048" cy="151266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63048" cy="1512669"/>
            </a:xfrm>
            <a:custGeom>
              <a:avLst/>
              <a:gdLst/>
              <a:ahLst/>
              <a:cxnLst/>
              <a:rect r="r" b="b" t="t" l="l"/>
              <a:pathLst>
                <a:path h="1512669" w="963048">
                  <a:moveTo>
                    <a:pt x="724923" y="0"/>
                  </a:moveTo>
                  <a:lnTo>
                    <a:pt x="963048" y="238125"/>
                  </a:lnTo>
                  <a:lnTo>
                    <a:pt x="963048" y="1274544"/>
                  </a:lnTo>
                  <a:lnTo>
                    <a:pt x="724923" y="1512669"/>
                  </a:lnTo>
                  <a:lnTo>
                    <a:pt x="238125" y="1512669"/>
                  </a:lnTo>
                  <a:lnTo>
                    <a:pt x="0" y="1274544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724923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63500" y="6350"/>
              <a:ext cx="836048" cy="1442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7625008">
            <a:off x="16011548" y="-1561619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004103" y="3948329"/>
            <a:ext cx="4629873" cy="4114800"/>
          </a:xfrm>
          <a:custGeom>
            <a:avLst/>
            <a:gdLst/>
            <a:ahLst/>
            <a:cxnLst/>
            <a:rect r="r" b="b" t="t" l="l"/>
            <a:pathLst>
              <a:path h="4114800" w="4629873">
                <a:moveTo>
                  <a:pt x="0" y="0"/>
                </a:moveTo>
                <a:lnTo>
                  <a:pt x="4629874" y="0"/>
                </a:lnTo>
                <a:lnTo>
                  <a:pt x="4629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0" y="1326893"/>
            <a:ext cx="18288000" cy="678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1"/>
              </a:lnSpc>
            </a:pPr>
            <a:r>
              <a:rPr lang="en-US" b="true" sz="5348" spc="-171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QUESTIONS FROM YESTERDAY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12732" y="2210115"/>
            <a:ext cx="8248128" cy="1471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12307" indent="-404102" lvl="2">
              <a:lnSpc>
                <a:spcPts val="3930"/>
              </a:lnSpc>
              <a:buFont typeface="Arial"/>
              <a:buChar char="⚬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Let’s take 5 minutes to address any quick questions or reflections from Day 1.</a:t>
            </a:r>
          </a:p>
          <a:p>
            <a:pPr algn="ctr">
              <a:lnSpc>
                <a:spcPts val="3930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34405" y="-2424537"/>
            <a:ext cx="13094910" cy="3453237"/>
            <a:chOff x="0" y="0"/>
            <a:chExt cx="3448865" cy="9094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48865" cy="909494"/>
            </a:xfrm>
            <a:custGeom>
              <a:avLst/>
              <a:gdLst/>
              <a:ahLst/>
              <a:cxnLst/>
              <a:rect r="r" b="b" t="t" l="l"/>
              <a:pathLst>
                <a:path h="909494" w="3448865">
                  <a:moveTo>
                    <a:pt x="3210740" y="0"/>
                  </a:moveTo>
                  <a:lnTo>
                    <a:pt x="3448865" y="238125"/>
                  </a:lnTo>
                  <a:lnTo>
                    <a:pt x="3448865" y="671369"/>
                  </a:lnTo>
                  <a:lnTo>
                    <a:pt x="3210740" y="909494"/>
                  </a:lnTo>
                  <a:lnTo>
                    <a:pt x="238125" y="909494"/>
                  </a:lnTo>
                  <a:lnTo>
                    <a:pt x="0" y="671369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210740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63500" y="6350"/>
              <a:ext cx="3321865" cy="839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425734">
            <a:off x="15012058" y="-3158943"/>
            <a:ext cx="8761717" cy="8957146"/>
          </a:xfrm>
          <a:custGeom>
            <a:avLst/>
            <a:gdLst/>
            <a:ahLst/>
            <a:cxnLst/>
            <a:rect r="r" b="b" t="t" l="l"/>
            <a:pathLst>
              <a:path h="8957146" w="8761717">
                <a:moveTo>
                  <a:pt x="0" y="0"/>
                </a:moveTo>
                <a:lnTo>
                  <a:pt x="8761717" y="0"/>
                </a:lnTo>
                <a:lnTo>
                  <a:pt x="8761717" y="8957145"/>
                </a:lnTo>
                <a:lnTo>
                  <a:pt x="0" y="8957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876606">
            <a:off x="-2631017" y="7726570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145447" y="1447379"/>
            <a:ext cx="4165537" cy="5993579"/>
          </a:xfrm>
          <a:custGeom>
            <a:avLst/>
            <a:gdLst/>
            <a:ahLst/>
            <a:cxnLst/>
            <a:rect r="r" b="b" t="t" l="l"/>
            <a:pathLst>
              <a:path h="5993579" w="4165537">
                <a:moveTo>
                  <a:pt x="0" y="0"/>
                </a:moveTo>
                <a:lnTo>
                  <a:pt x="4165538" y="0"/>
                </a:lnTo>
                <a:lnTo>
                  <a:pt x="4165538" y="5993579"/>
                </a:lnTo>
                <a:lnTo>
                  <a:pt x="0" y="5993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46718" y="2443062"/>
            <a:ext cx="9103463" cy="1518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7"/>
              </a:lnSpc>
            </a:pPr>
            <a:r>
              <a:rPr lang="en-US" b="true" sz="6134" spc="-19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CAREER PLANNING AND EMPLOYABILITY SKILLS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46718" y="4938099"/>
            <a:ext cx="8566747" cy="366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06097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Today’s focus: </a:t>
            </a:r>
          </a:p>
          <a:p>
            <a:pPr algn="l" marL="1012193" indent="-337398" lvl="2">
              <a:lnSpc>
                <a:spcPts val="3281"/>
              </a:lnSpc>
              <a:buFont typeface="Arial"/>
              <a:buChar char="⚬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Using AI to enhance </a:t>
            </a:r>
            <a:r>
              <a:rPr lang="en-US" b="true" sz="234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Career Planning</a:t>
            </a: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 marL="1012193" indent="-337398" lvl="2">
              <a:lnSpc>
                <a:spcPts val="3281"/>
              </a:lnSpc>
              <a:buFont typeface="Arial"/>
              <a:buChar char="⚬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Brainstorming ways to integrate </a:t>
            </a:r>
            <a:r>
              <a:rPr lang="en-US" b="true" sz="234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Employability Skills</a:t>
            </a: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into activities.</a:t>
            </a:r>
          </a:p>
          <a:p>
            <a:pPr algn="l" marL="506097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Examples of what we’ll explore: </a:t>
            </a:r>
          </a:p>
          <a:p>
            <a:pPr algn="l" marL="1012193" indent="-337398" lvl="2">
              <a:lnSpc>
                <a:spcPts val="3281"/>
              </a:lnSpc>
              <a:buFont typeface="Arial"/>
              <a:buChar char="⚬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Creative ways to use NCCareers.org.</a:t>
            </a:r>
          </a:p>
          <a:p>
            <a:pPr algn="l" marL="1012193" indent="-337398" lvl="2">
              <a:lnSpc>
                <a:spcPts val="3281"/>
              </a:lnSpc>
              <a:buFont typeface="Arial"/>
              <a:buChar char="⚬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Activities that teach teamwork, communication,      or leadership.</a:t>
            </a:r>
          </a:p>
          <a:p>
            <a:pPr algn="just">
              <a:lnSpc>
                <a:spcPts val="3281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34405" y="-2424537"/>
            <a:ext cx="13094910" cy="3453237"/>
            <a:chOff x="0" y="0"/>
            <a:chExt cx="3448865" cy="9094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48865" cy="909494"/>
            </a:xfrm>
            <a:custGeom>
              <a:avLst/>
              <a:gdLst/>
              <a:ahLst/>
              <a:cxnLst/>
              <a:rect r="r" b="b" t="t" l="l"/>
              <a:pathLst>
                <a:path h="909494" w="3448865">
                  <a:moveTo>
                    <a:pt x="3210740" y="0"/>
                  </a:moveTo>
                  <a:lnTo>
                    <a:pt x="3448865" y="238125"/>
                  </a:lnTo>
                  <a:lnTo>
                    <a:pt x="3448865" y="671369"/>
                  </a:lnTo>
                  <a:lnTo>
                    <a:pt x="3210740" y="909494"/>
                  </a:lnTo>
                  <a:lnTo>
                    <a:pt x="238125" y="909494"/>
                  </a:lnTo>
                  <a:lnTo>
                    <a:pt x="0" y="671369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210740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63500" y="6350"/>
              <a:ext cx="3321865" cy="839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425734">
            <a:off x="15012058" y="-3158943"/>
            <a:ext cx="8761717" cy="8957146"/>
          </a:xfrm>
          <a:custGeom>
            <a:avLst/>
            <a:gdLst/>
            <a:ahLst/>
            <a:cxnLst/>
            <a:rect r="r" b="b" t="t" l="l"/>
            <a:pathLst>
              <a:path h="8957146" w="8761717">
                <a:moveTo>
                  <a:pt x="0" y="0"/>
                </a:moveTo>
                <a:lnTo>
                  <a:pt x="8761717" y="0"/>
                </a:lnTo>
                <a:lnTo>
                  <a:pt x="8761717" y="8957145"/>
                </a:lnTo>
                <a:lnTo>
                  <a:pt x="0" y="8957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876606">
            <a:off x="-2631017" y="7726570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21212" y="7150100"/>
            <a:ext cx="6710836" cy="3310838"/>
          </a:xfrm>
          <a:custGeom>
            <a:avLst/>
            <a:gdLst/>
            <a:ahLst/>
            <a:cxnLst/>
            <a:rect r="r" b="b" t="t" l="l"/>
            <a:pathLst>
              <a:path h="3310838" w="6710836">
                <a:moveTo>
                  <a:pt x="0" y="0"/>
                </a:moveTo>
                <a:lnTo>
                  <a:pt x="6710836" y="0"/>
                </a:lnTo>
                <a:lnTo>
                  <a:pt x="6710836" y="3310838"/>
                </a:lnTo>
                <a:lnTo>
                  <a:pt x="0" y="33108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771" r="0" b="-19526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46718" y="3193625"/>
            <a:ext cx="13214452" cy="4110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1"/>
              </a:lnSpc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Scenario: </a:t>
            </a:r>
          </a:p>
          <a:p>
            <a:pPr algn="l" marL="506096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"You want to design a workshop for youth aged 16-24 that integrates career planning tools like NCCareers.org with employability skill-building activities."</a:t>
            </a:r>
          </a:p>
          <a:p>
            <a:pPr algn="l">
              <a:lnSpc>
                <a:spcPts val="3281"/>
              </a:lnSpc>
            </a:pPr>
          </a:p>
          <a:p>
            <a:pPr algn="l">
              <a:lnSpc>
                <a:spcPts val="3281"/>
              </a:lnSpc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Prompt to Demo: </a:t>
            </a:r>
          </a:p>
          <a:p>
            <a:pPr algn="l" marL="506096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"I work with youth aged 16-24 in a WIOA program. Can you suggest creative ways to integrate career planning tools like NCCareers.org into hands-on workshops that also teach employability skills such as communication, teamwork, or leadership? Focus on low-cost activities suitable for small groups."</a:t>
            </a:r>
          </a:p>
          <a:p>
            <a:pPr algn="l">
              <a:lnSpc>
                <a:spcPts val="3281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446718" y="1588263"/>
            <a:ext cx="11577509" cy="1321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67"/>
              </a:lnSpc>
            </a:pPr>
            <a:r>
              <a:rPr lang="en-US" b="true" sz="5334" spc="-1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IN ACTION: USING AI FOR RECRUITMENT AND SKILL BUILDING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3030">
            <a:off x="-4290081" y="3761065"/>
            <a:ext cx="5709126" cy="5836467"/>
          </a:xfrm>
          <a:custGeom>
            <a:avLst/>
            <a:gdLst/>
            <a:ahLst/>
            <a:cxnLst/>
            <a:rect r="r" b="b" t="t" l="l"/>
            <a:pathLst>
              <a:path h="5836467" w="5709126">
                <a:moveTo>
                  <a:pt x="0" y="0"/>
                </a:moveTo>
                <a:lnTo>
                  <a:pt x="5709126" y="0"/>
                </a:lnTo>
                <a:lnTo>
                  <a:pt x="5709126" y="5836467"/>
                </a:lnTo>
                <a:lnTo>
                  <a:pt x="0" y="583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186408" y="9370814"/>
            <a:ext cx="12831319" cy="1832372"/>
            <a:chOff x="0" y="0"/>
            <a:chExt cx="3379442" cy="482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79442" cy="482600"/>
            </a:xfrm>
            <a:custGeom>
              <a:avLst/>
              <a:gdLst/>
              <a:ahLst/>
              <a:cxnLst/>
              <a:rect r="r" b="b" t="t" l="l"/>
              <a:pathLst>
                <a:path h="482600" w="3379442">
                  <a:moveTo>
                    <a:pt x="3141317" y="0"/>
                  </a:moveTo>
                  <a:lnTo>
                    <a:pt x="3379442" y="238125"/>
                  </a:lnTo>
                  <a:lnTo>
                    <a:pt x="3379442" y="244475"/>
                  </a:lnTo>
                  <a:lnTo>
                    <a:pt x="3141317" y="482600"/>
                  </a:lnTo>
                  <a:lnTo>
                    <a:pt x="238125" y="482600"/>
                  </a:lnTo>
                  <a:lnTo>
                    <a:pt x="0" y="2444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141317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63500" y="6350"/>
              <a:ext cx="3252442" cy="412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958111">
            <a:off x="15296400" y="-3540883"/>
            <a:ext cx="5709126" cy="5836467"/>
          </a:xfrm>
          <a:custGeom>
            <a:avLst/>
            <a:gdLst/>
            <a:ahLst/>
            <a:cxnLst/>
            <a:rect r="r" b="b" t="t" l="l"/>
            <a:pathLst>
              <a:path h="5836467" w="5709126">
                <a:moveTo>
                  <a:pt x="0" y="0"/>
                </a:moveTo>
                <a:lnTo>
                  <a:pt x="5709125" y="0"/>
                </a:lnTo>
                <a:lnTo>
                  <a:pt x="5709125" y="5836467"/>
                </a:lnTo>
                <a:lnTo>
                  <a:pt x="0" y="583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96961" y="3386445"/>
            <a:ext cx="9031380" cy="4794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2239" indent="-266120" lvl="1">
              <a:lnSpc>
                <a:spcPts val="3451"/>
              </a:lnSpc>
              <a:buAutoNum type="arabicPeriod" startAt="1"/>
            </a:pPr>
            <a:r>
              <a:rPr lang="en-US" b="true" sz="2465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 Specific</a:t>
            </a:r>
            <a:r>
              <a:rPr lang="en-US" sz="246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: Define your audience, tools, and goals. </a:t>
            </a:r>
          </a:p>
          <a:p>
            <a:pPr algn="l" marL="1064479" indent="-354826" lvl="2">
              <a:lnSpc>
                <a:spcPts val="3451"/>
              </a:lnSpc>
              <a:buFont typeface="Arial"/>
              <a:buChar char="⚬"/>
            </a:pPr>
            <a:r>
              <a:rPr lang="en-US" sz="246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Example: Instead of "Help with career planning," ask, "Suggest ways to use NCCareers.org to teach career exploration."</a:t>
            </a:r>
          </a:p>
          <a:p>
            <a:pPr algn="l" marL="532239" indent="-266120" lvl="1">
              <a:lnSpc>
                <a:spcPts val="3451"/>
              </a:lnSpc>
              <a:buAutoNum type="arabicPeriod" startAt="1"/>
            </a:pPr>
            <a:r>
              <a:rPr lang="en-US" b="true" sz="2465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Iterate for Clarity</a:t>
            </a:r>
            <a:r>
              <a:rPr lang="en-US" sz="246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: Adjust your prompt if the response isn’t helpful.</a:t>
            </a:r>
          </a:p>
          <a:p>
            <a:pPr algn="l" marL="532239" indent="-266120" lvl="1">
              <a:lnSpc>
                <a:spcPts val="3451"/>
              </a:lnSpc>
              <a:buAutoNum type="arabicPeriod" startAt="1"/>
            </a:pPr>
            <a:r>
              <a:rPr lang="en-US" b="true" sz="2465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Verify Outputs</a:t>
            </a:r>
            <a:r>
              <a:rPr lang="en-US" sz="246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: Use AI ideas as a starting point, not the final plan.</a:t>
            </a:r>
          </a:p>
          <a:p>
            <a:pPr algn="l" marL="532239" indent="-266120" lvl="1">
              <a:lnSpc>
                <a:spcPts val="3451"/>
              </a:lnSpc>
              <a:buAutoNum type="arabicPeriod" startAt="1"/>
            </a:pPr>
            <a:r>
              <a:rPr lang="en-US" b="true" sz="2465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Keep It Ethica</a:t>
            </a:r>
            <a:r>
              <a:rPr lang="en-US" sz="246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l: Avoid sharing sensitive information.</a:t>
            </a:r>
          </a:p>
          <a:p>
            <a:pPr algn="l">
              <a:lnSpc>
                <a:spcPts val="3451"/>
              </a:lnSpc>
            </a:pPr>
          </a:p>
          <a:p>
            <a:pPr algn="just">
              <a:lnSpc>
                <a:spcPts val="3451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1482515" y="2641938"/>
            <a:ext cx="1976403" cy="2085913"/>
          </a:xfrm>
          <a:custGeom>
            <a:avLst/>
            <a:gdLst/>
            <a:ahLst/>
            <a:cxnLst/>
            <a:rect r="r" b="b" t="t" l="l"/>
            <a:pathLst>
              <a:path h="2085913" w="1976403">
                <a:moveTo>
                  <a:pt x="0" y="0"/>
                </a:moveTo>
                <a:lnTo>
                  <a:pt x="1976402" y="0"/>
                </a:lnTo>
                <a:lnTo>
                  <a:pt x="1976402" y="2085913"/>
                </a:lnTo>
                <a:lnTo>
                  <a:pt x="0" y="2085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658438" y="4581770"/>
            <a:ext cx="1466701" cy="1466701"/>
          </a:xfrm>
          <a:custGeom>
            <a:avLst/>
            <a:gdLst/>
            <a:ahLst/>
            <a:cxnLst/>
            <a:rect r="r" b="b" t="t" l="l"/>
            <a:pathLst>
              <a:path h="1466701" w="1466701">
                <a:moveTo>
                  <a:pt x="0" y="0"/>
                </a:moveTo>
                <a:lnTo>
                  <a:pt x="1466701" y="0"/>
                </a:lnTo>
                <a:lnTo>
                  <a:pt x="1466701" y="1466701"/>
                </a:lnTo>
                <a:lnTo>
                  <a:pt x="0" y="1466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96961" y="1407432"/>
            <a:ext cx="9031380" cy="1650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7"/>
              </a:lnSpc>
            </a:pPr>
            <a:r>
              <a:rPr lang="en-US" b="true" sz="6671" spc="-21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TIPS FOR CRAFTING EFFECTIVE PROMPTS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0674184" y="6309043"/>
            <a:ext cx="1616660" cy="1604903"/>
          </a:xfrm>
          <a:custGeom>
            <a:avLst/>
            <a:gdLst/>
            <a:ahLst/>
            <a:cxnLst/>
            <a:rect r="r" b="b" t="t" l="l"/>
            <a:pathLst>
              <a:path h="1604903" w="1616660">
                <a:moveTo>
                  <a:pt x="0" y="0"/>
                </a:moveTo>
                <a:lnTo>
                  <a:pt x="1616661" y="0"/>
                </a:lnTo>
                <a:lnTo>
                  <a:pt x="1616661" y="1604903"/>
                </a:lnTo>
                <a:lnTo>
                  <a:pt x="0" y="16049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255235" y="5315121"/>
            <a:ext cx="1203682" cy="1535798"/>
          </a:xfrm>
          <a:custGeom>
            <a:avLst/>
            <a:gdLst/>
            <a:ahLst/>
            <a:cxnLst/>
            <a:rect r="r" b="b" t="t" l="l"/>
            <a:pathLst>
              <a:path h="1535798" w="1203682">
                <a:moveTo>
                  <a:pt x="0" y="0"/>
                </a:moveTo>
                <a:lnTo>
                  <a:pt x="1203682" y="0"/>
                </a:lnTo>
                <a:lnTo>
                  <a:pt x="1203682" y="1535798"/>
                </a:lnTo>
                <a:lnTo>
                  <a:pt x="0" y="1535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34405" y="-2424537"/>
            <a:ext cx="13094910" cy="3453237"/>
            <a:chOff x="0" y="0"/>
            <a:chExt cx="3448865" cy="9094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48865" cy="909494"/>
            </a:xfrm>
            <a:custGeom>
              <a:avLst/>
              <a:gdLst/>
              <a:ahLst/>
              <a:cxnLst/>
              <a:rect r="r" b="b" t="t" l="l"/>
              <a:pathLst>
                <a:path h="909494" w="3448865">
                  <a:moveTo>
                    <a:pt x="3210740" y="0"/>
                  </a:moveTo>
                  <a:lnTo>
                    <a:pt x="3448865" y="238125"/>
                  </a:lnTo>
                  <a:lnTo>
                    <a:pt x="3448865" y="671369"/>
                  </a:lnTo>
                  <a:lnTo>
                    <a:pt x="3210740" y="909494"/>
                  </a:lnTo>
                  <a:lnTo>
                    <a:pt x="238125" y="909494"/>
                  </a:lnTo>
                  <a:lnTo>
                    <a:pt x="0" y="671369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210740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63500" y="6350"/>
              <a:ext cx="3321865" cy="839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425734">
            <a:off x="15012058" y="-3158943"/>
            <a:ext cx="8761717" cy="8957146"/>
          </a:xfrm>
          <a:custGeom>
            <a:avLst/>
            <a:gdLst/>
            <a:ahLst/>
            <a:cxnLst/>
            <a:rect r="r" b="b" t="t" l="l"/>
            <a:pathLst>
              <a:path h="8957146" w="8761717">
                <a:moveTo>
                  <a:pt x="0" y="0"/>
                </a:moveTo>
                <a:lnTo>
                  <a:pt x="8761717" y="0"/>
                </a:lnTo>
                <a:lnTo>
                  <a:pt x="8761717" y="8957145"/>
                </a:lnTo>
                <a:lnTo>
                  <a:pt x="0" y="8957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876606">
            <a:off x="-2631017" y="7726570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46718" y="3059244"/>
            <a:ext cx="12409049" cy="7353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Scenario: </a:t>
            </a:r>
          </a:p>
          <a:p>
            <a:pPr algn="l" marL="475250" indent="-237625" lvl="1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"Your team is designing a program activity that combines: </a:t>
            </a:r>
          </a:p>
          <a:p>
            <a:pPr algn="l" marL="950501" indent="-316834" lvl="2">
              <a:lnSpc>
                <a:spcPts val="3081"/>
              </a:lnSpc>
              <a:buFont typeface="Arial"/>
              <a:buChar char="⚬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Career planning tools (e.g., NCCareers.org).</a:t>
            </a:r>
          </a:p>
          <a:p>
            <a:pPr algn="l" marL="950501" indent="-316834" lvl="2">
              <a:lnSpc>
                <a:spcPts val="3081"/>
              </a:lnSpc>
              <a:buFont typeface="Arial"/>
              <a:buChar char="⚬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Employability skill-building (e.g., teamwork, communication, leadership).”</a:t>
            </a:r>
          </a:p>
          <a:p>
            <a:pPr algn="l">
              <a:lnSpc>
                <a:spcPts val="3081"/>
              </a:lnSpc>
            </a:pPr>
          </a:p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Prompts to Try:</a:t>
            </a:r>
          </a:p>
          <a:p>
            <a:pPr algn="l" marL="475250" indent="-237625" lvl="1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Career Planning: </a:t>
            </a:r>
          </a:p>
          <a:p>
            <a:pPr algn="l" marL="950501" indent="-316834" lvl="2">
              <a:lnSpc>
                <a:spcPts val="3081"/>
              </a:lnSpc>
              <a:buFont typeface="Arial"/>
              <a:buChar char="⚬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"What are some creative ways to use NCCareers.org in career exploration activities for youth?"</a:t>
            </a:r>
          </a:p>
          <a:p>
            <a:pPr algn="l" marL="950501" indent="-316834" lvl="2">
              <a:lnSpc>
                <a:spcPts val="3081"/>
              </a:lnSpc>
              <a:buFont typeface="Arial"/>
              <a:buChar char="⚬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"How can we use local career fairs to help participants identify pathways?"</a:t>
            </a:r>
          </a:p>
          <a:p>
            <a:pPr algn="l" marL="475250" indent="-237625" lvl="1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Employability Skills: </a:t>
            </a:r>
          </a:p>
          <a:p>
            <a:pPr algn="l" marL="950501" indent="-316834" lvl="2">
              <a:lnSpc>
                <a:spcPts val="3081"/>
              </a:lnSpc>
              <a:buFont typeface="Arial"/>
              <a:buChar char="⚬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"What activities can build teamwork and communication skills?"</a:t>
            </a:r>
          </a:p>
          <a:p>
            <a:pPr algn="l" marL="950501" indent="-316834" lvl="2">
              <a:lnSpc>
                <a:spcPts val="3081"/>
              </a:lnSpc>
              <a:buFont typeface="Arial"/>
              <a:buChar char="⚬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"How can we integrate leadership skill-building into group activities?"</a:t>
            </a:r>
          </a:p>
          <a:p>
            <a:pPr algn="l" marL="475250" indent="-237625" lvl="1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Combined: </a:t>
            </a:r>
          </a:p>
          <a:p>
            <a:pPr algn="l" marL="950501" indent="-316834" lvl="2">
              <a:lnSpc>
                <a:spcPts val="3081"/>
              </a:lnSpc>
              <a:buFont typeface="Arial"/>
              <a:buChar char="⚬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"How can we create a workshop that combines career planning tools with hands-on teamwork activities?"</a:t>
            </a:r>
          </a:p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Goal:</a:t>
            </a:r>
          </a:p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 AI to brainstorm at least one actionable idea.</a:t>
            </a:r>
          </a:p>
          <a:p>
            <a:pPr algn="l">
              <a:lnSpc>
                <a:spcPts val="3081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144500" y="103994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46718" y="1588263"/>
            <a:ext cx="11577509" cy="1321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67"/>
              </a:lnSpc>
            </a:pPr>
            <a:r>
              <a:rPr lang="en-US" b="true" sz="5334" spc="-1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GROUP ACTIVITY: </a:t>
            </a:r>
          </a:p>
          <a:p>
            <a:pPr algn="l">
              <a:lnSpc>
                <a:spcPts val="5067"/>
              </a:lnSpc>
            </a:pPr>
            <a:r>
              <a:rPr lang="en-US" b="true" sz="5334" spc="-1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TURN TO EXPLORE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3030">
            <a:off x="-4290081" y="3761065"/>
            <a:ext cx="5709126" cy="5836467"/>
          </a:xfrm>
          <a:custGeom>
            <a:avLst/>
            <a:gdLst/>
            <a:ahLst/>
            <a:cxnLst/>
            <a:rect r="r" b="b" t="t" l="l"/>
            <a:pathLst>
              <a:path h="5836467" w="5709126">
                <a:moveTo>
                  <a:pt x="0" y="0"/>
                </a:moveTo>
                <a:lnTo>
                  <a:pt x="5709126" y="0"/>
                </a:lnTo>
                <a:lnTo>
                  <a:pt x="5709126" y="5836467"/>
                </a:lnTo>
                <a:lnTo>
                  <a:pt x="0" y="583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186408" y="9370814"/>
            <a:ext cx="12831319" cy="1832372"/>
            <a:chOff x="0" y="0"/>
            <a:chExt cx="3379442" cy="482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79442" cy="482600"/>
            </a:xfrm>
            <a:custGeom>
              <a:avLst/>
              <a:gdLst/>
              <a:ahLst/>
              <a:cxnLst/>
              <a:rect r="r" b="b" t="t" l="l"/>
              <a:pathLst>
                <a:path h="482600" w="3379442">
                  <a:moveTo>
                    <a:pt x="3141317" y="0"/>
                  </a:moveTo>
                  <a:lnTo>
                    <a:pt x="3379442" y="238125"/>
                  </a:lnTo>
                  <a:lnTo>
                    <a:pt x="3379442" y="244475"/>
                  </a:lnTo>
                  <a:lnTo>
                    <a:pt x="3141317" y="482600"/>
                  </a:lnTo>
                  <a:lnTo>
                    <a:pt x="238125" y="482600"/>
                  </a:lnTo>
                  <a:lnTo>
                    <a:pt x="0" y="2444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141317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63500" y="6350"/>
              <a:ext cx="3252442" cy="412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958111">
            <a:off x="15296400" y="-3540883"/>
            <a:ext cx="5709126" cy="5836467"/>
          </a:xfrm>
          <a:custGeom>
            <a:avLst/>
            <a:gdLst/>
            <a:ahLst/>
            <a:cxnLst/>
            <a:rect r="r" b="b" t="t" l="l"/>
            <a:pathLst>
              <a:path h="5836467" w="5709126">
                <a:moveTo>
                  <a:pt x="0" y="0"/>
                </a:moveTo>
                <a:lnTo>
                  <a:pt x="5709125" y="0"/>
                </a:lnTo>
                <a:lnTo>
                  <a:pt x="5709125" y="5836467"/>
                </a:lnTo>
                <a:lnTo>
                  <a:pt x="0" y="583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96961" y="3386445"/>
            <a:ext cx="9031380" cy="3918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2239" indent="-266120" lvl="1">
              <a:lnSpc>
                <a:spcPts val="3451"/>
              </a:lnSpc>
              <a:buFont typeface="Arial"/>
              <a:buChar char="•"/>
            </a:pPr>
            <a:r>
              <a:rPr lang="en-US" sz="246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Keep your prompts specific.</a:t>
            </a:r>
          </a:p>
          <a:p>
            <a:pPr algn="l">
              <a:lnSpc>
                <a:spcPts val="3451"/>
              </a:lnSpc>
            </a:pPr>
          </a:p>
          <a:p>
            <a:pPr algn="l" marL="532239" indent="-266120" lvl="1">
              <a:lnSpc>
                <a:spcPts val="3451"/>
              </a:lnSpc>
              <a:buFont typeface="Arial"/>
              <a:buChar char="•"/>
            </a:pPr>
            <a:r>
              <a:rPr lang="en-US" sz="246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Adjust and refine if needed.</a:t>
            </a:r>
          </a:p>
          <a:p>
            <a:pPr algn="l">
              <a:lnSpc>
                <a:spcPts val="3451"/>
              </a:lnSpc>
            </a:pPr>
          </a:p>
          <a:p>
            <a:pPr algn="l" marL="532239" indent="-266120" lvl="1">
              <a:lnSpc>
                <a:spcPts val="3451"/>
              </a:lnSpc>
              <a:buFont typeface="Arial"/>
              <a:buChar char="•"/>
            </a:pPr>
            <a:r>
              <a:rPr lang="en-US" sz="246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Use AI suggestions as a starting point.</a:t>
            </a:r>
          </a:p>
          <a:p>
            <a:pPr algn="l">
              <a:lnSpc>
                <a:spcPts val="3451"/>
              </a:lnSpc>
            </a:pPr>
          </a:p>
          <a:p>
            <a:pPr algn="l" marL="532239" indent="-266120" lvl="1">
              <a:lnSpc>
                <a:spcPts val="3451"/>
              </a:lnSpc>
              <a:buFont typeface="Arial"/>
              <a:buChar char="•"/>
            </a:pPr>
            <a:r>
              <a:rPr lang="en-US" sz="246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Respect privacy—no sensitive information!</a:t>
            </a:r>
          </a:p>
          <a:p>
            <a:pPr algn="l">
              <a:lnSpc>
                <a:spcPts val="3451"/>
              </a:lnSpc>
            </a:pPr>
          </a:p>
          <a:p>
            <a:pPr algn="just">
              <a:lnSpc>
                <a:spcPts val="3451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863585" y="2300990"/>
            <a:ext cx="1976403" cy="2085913"/>
          </a:xfrm>
          <a:custGeom>
            <a:avLst/>
            <a:gdLst/>
            <a:ahLst/>
            <a:cxnLst/>
            <a:rect r="r" b="b" t="t" l="l"/>
            <a:pathLst>
              <a:path h="2085913" w="1976403">
                <a:moveTo>
                  <a:pt x="0" y="0"/>
                </a:moveTo>
                <a:lnTo>
                  <a:pt x="1976402" y="0"/>
                </a:lnTo>
                <a:lnTo>
                  <a:pt x="1976402" y="2085913"/>
                </a:lnTo>
                <a:lnTo>
                  <a:pt x="0" y="2085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443699" y="3343946"/>
            <a:ext cx="1466701" cy="1466701"/>
          </a:xfrm>
          <a:custGeom>
            <a:avLst/>
            <a:gdLst/>
            <a:ahLst/>
            <a:cxnLst/>
            <a:rect r="r" b="b" t="t" l="l"/>
            <a:pathLst>
              <a:path h="1466701" w="1466701">
                <a:moveTo>
                  <a:pt x="0" y="0"/>
                </a:moveTo>
                <a:lnTo>
                  <a:pt x="1466701" y="0"/>
                </a:lnTo>
                <a:lnTo>
                  <a:pt x="1466701" y="1466701"/>
                </a:lnTo>
                <a:lnTo>
                  <a:pt x="0" y="1466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96961" y="1407432"/>
            <a:ext cx="9031380" cy="850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7"/>
              </a:lnSpc>
            </a:pPr>
            <a:r>
              <a:rPr lang="en-US" b="true" sz="6671" spc="-21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QUICK REMINDERS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293739" y="5550667"/>
            <a:ext cx="1616660" cy="1604903"/>
          </a:xfrm>
          <a:custGeom>
            <a:avLst/>
            <a:gdLst/>
            <a:ahLst/>
            <a:cxnLst/>
            <a:rect r="r" b="b" t="t" l="l"/>
            <a:pathLst>
              <a:path h="1604903" w="1616660">
                <a:moveTo>
                  <a:pt x="0" y="0"/>
                </a:moveTo>
                <a:lnTo>
                  <a:pt x="1616661" y="0"/>
                </a:lnTo>
                <a:lnTo>
                  <a:pt x="1616661" y="1604903"/>
                </a:lnTo>
                <a:lnTo>
                  <a:pt x="0" y="16049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127681" y="4434528"/>
            <a:ext cx="1203682" cy="1535798"/>
          </a:xfrm>
          <a:custGeom>
            <a:avLst/>
            <a:gdLst/>
            <a:ahLst/>
            <a:cxnLst/>
            <a:rect r="r" b="b" t="t" l="l"/>
            <a:pathLst>
              <a:path h="1535798" w="1203682">
                <a:moveTo>
                  <a:pt x="0" y="0"/>
                </a:moveTo>
                <a:lnTo>
                  <a:pt x="1203682" y="0"/>
                </a:lnTo>
                <a:lnTo>
                  <a:pt x="1203682" y="1535798"/>
                </a:lnTo>
                <a:lnTo>
                  <a:pt x="0" y="1535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399999">
            <a:off x="12840067" y="4492545"/>
            <a:ext cx="7060460" cy="7217942"/>
          </a:xfrm>
          <a:custGeom>
            <a:avLst/>
            <a:gdLst/>
            <a:ahLst/>
            <a:cxnLst/>
            <a:rect r="r" b="b" t="t" l="l"/>
            <a:pathLst>
              <a:path h="7217942" w="7060460">
                <a:moveTo>
                  <a:pt x="0" y="0"/>
                </a:moveTo>
                <a:lnTo>
                  <a:pt x="7060460" y="0"/>
                </a:lnTo>
                <a:lnTo>
                  <a:pt x="7060460" y="7217942"/>
                </a:lnTo>
                <a:lnTo>
                  <a:pt x="0" y="7217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595718" y="-2080468"/>
            <a:ext cx="15790542" cy="5847260"/>
            <a:chOff x="0" y="0"/>
            <a:chExt cx="4158826" cy="154001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58826" cy="1540019"/>
            </a:xfrm>
            <a:custGeom>
              <a:avLst/>
              <a:gdLst/>
              <a:ahLst/>
              <a:cxnLst/>
              <a:rect r="r" b="b" t="t" l="l"/>
              <a:pathLst>
                <a:path h="1540019" w="4158826">
                  <a:moveTo>
                    <a:pt x="3920701" y="0"/>
                  </a:moveTo>
                  <a:lnTo>
                    <a:pt x="4158826" y="238125"/>
                  </a:lnTo>
                  <a:lnTo>
                    <a:pt x="4158826" y="1301894"/>
                  </a:lnTo>
                  <a:lnTo>
                    <a:pt x="3920701" y="1540019"/>
                  </a:lnTo>
                  <a:lnTo>
                    <a:pt x="238125" y="1540019"/>
                  </a:lnTo>
                  <a:lnTo>
                    <a:pt x="0" y="1301894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920701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63500" y="6350"/>
              <a:ext cx="4031826" cy="14701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93030">
            <a:off x="-3133919" y="1540648"/>
            <a:ext cx="4355148" cy="4452289"/>
          </a:xfrm>
          <a:custGeom>
            <a:avLst/>
            <a:gdLst/>
            <a:ahLst/>
            <a:cxnLst/>
            <a:rect r="r" b="b" t="t" l="l"/>
            <a:pathLst>
              <a:path h="4452289" w="4355148">
                <a:moveTo>
                  <a:pt x="0" y="0"/>
                </a:moveTo>
                <a:lnTo>
                  <a:pt x="4355148" y="0"/>
                </a:lnTo>
                <a:lnTo>
                  <a:pt x="4355148" y="4452289"/>
                </a:lnTo>
                <a:lnTo>
                  <a:pt x="0" y="4452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56452" y="-165889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0710" y="484541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422929" y="673902"/>
            <a:ext cx="4792887" cy="3797926"/>
          </a:xfrm>
          <a:custGeom>
            <a:avLst/>
            <a:gdLst/>
            <a:ahLst/>
            <a:cxnLst/>
            <a:rect r="r" b="b" t="t" l="l"/>
            <a:pathLst>
              <a:path h="3797926" w="4792887">
                <a:moveTo>
                  <a:pt x="0" y="0"/>
                </a:moveTo>
                <a:lnTo>
                  <a:pt x="4792887" y="0"/>
                </a:lnTo>
                <a:lnTo>
                  <a:pt x="4792887" y="3797925"/>
                </a:lnTo>
                <a:lnTo>
                  <a:pt x="0" y="37979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935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33453" y="673902"/>
            <a:ext cx="4904778" cy="3797926"/>
          </a:xfrm>
          <a:custGeom>
            <a:avLst/>
            <a:gdLst/>
            <a:ahLst/>
            <a:cxnLst/>
            <a:rect r="r" b="b" t="t" l="l"/>
            <a:pathLst>
              <a:path h="3797926" w="4904778">
                <a:moveTo>
                  <a:pt x="0" y="0"/>
                </a:moveTo>
                <a:lnTo>
                  <a:pt x="4904779" y="0"/>
                </a:lnTo>
                <a:lnTo>
                  <a:pt x="4904779" y="3797925"/>
                </a:lnTo>
                <a:lnTo>
                  <a:pt x="0" y="3797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222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555869" y="673902"/>
            <a:ext cx="4904778" cy="3797926"/>
          </a:xfrm>
          <a:custGeom>
            <a:avLst/>
            <a:gdLst/>
            <a:ahLst/>
            <a:cxnLst/>
            <a:rect r="r" b="b" t="t" l="l"/>
            <a:pathLst>
              <a:path h="3797926" w="4904778">
                <a:moveTo>
                  <a:pt x="0" y="0"/>
                </a:moveTo>
                <a:lnTo>
                  <a:pt x="4904779" y="0"/>
                </a:lnTo>
                <a:lnTo>
                  <a:pt x="4904779" y="3797925"/>
                </a:lnTo>
                <a:lnTo>
                  <a:pt x="0" y="379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16222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42208" y="5276850"/>
            <a:ext cx="11292860" cy="1295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78"/>
              </a:lnSpc>
            </a:pPr>
            <a:r>
              <a:rPr lang="en-US" b="true" sz="5240" spc="-167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EXPLORING FOLLOW-UP SERVICES, </a:t>
            </a:r>
          </a:p>
          <a:p>
            <a:pPr algn="l">
              <a:lnSpc>
                <a:spcPts val="4978"/>
              </a:lnSpc>
            </a:pPr>
            <a:r>
              <a:rPr lang="en-US" b="true" sz="5240" spc="-167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COUNSELING, AND EDUCATION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42208" y="6514759"/>
            <a:ext cx="12649287" cy="3452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6153" indent="-303077" lvl="1">
              <a:lnSpc>
                <a:spcPts val="3930"/>
              </a:lnSpc>
              <a:buFont typeface="Arial"/>
              <a:buChar char="•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Today’s session focuses on three key areas:"</a:t>
            </a:r>
          </a:p>
          <a:p>
            <a:pPr algn="l" marL="1212307" indent="-404102" lvl="2">
              <a:lnSpc>
                <a:spcPts val="3930"/>
              </a:lnSpc>
              <a:buFont typeface="Arial"/>
              <a:buChar char="⚬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Follow-up services: Keeping participants engaged post-program.</a:t>
            </a:r>
          </a:p>
          <a:p>
            <a:pPr algn="l" marL="1212307" indent="-404102" lvl="2">
              <a:lnSpc>
                <a:spcPts val="3930"/>
              </a:lnSpc>
              <a:buFont typeface="Arial"/>
              <a:buChar char="⚬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Comprehensive counseling: Addressing career and personal challenges.</a:t>
            </a:r>
          </a:p>
          <a:p>
            <a:pPr algn="l" marL="1212307" indent="-404102" lvl="2">
              <a:lnSpc>
                <a:spcPts val="3930"/>
              </a:lnSpc>
              <a:buFont typeface="Arial"/>
              <a:buChar char="⚬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Contextualized education: Making learning relevant and practical.</a:t>
            </a:r>
          </a:p>
          <a:p>
            <a:pPr algn="l">
              <a:lnSpc>
                <a:spcPts val="3930"/>
              </a:lnSpc>
            </a:pPr>
          </a:p>
          <a:p>
            <a:pPr algn="just">
              <a:lnSpc>
                <a:spcPts val="3930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876606">
            <a:off x="-2357080" y="6848646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60" y="0"/>
                </a:lnTo>
                <a:lnTo>
                  <a:pt x="4714160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102224" y="2271792"/>
            <a:ext cx="3656573" cy="5743416"/>
            <a:chOff x="0" y="0"/>
            <a:chExt cx="963048" cy="15126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63048" cy="1512669"/>
            </a:xfrm>
            <a:custGeom>
              <a:avLst/>
              <a:gdLst/>
              <a:ahLst/>
              <a:cxnLst/>
              <a:rect r="r" b="b" t="t" l="l"/>
              <a:pathLst>
                <a:path h="1512669" w="963048">
                  <a:moveTo>
                    <a:pt x="724923" y="0"/>
                  </a:moveTo>
                  <a:lnTo>
                    <a:pt x="963048" y="238125"/>
                  </a:lnTo>
                  <a:lnTo>
                    <a:pt x="963048" y="1274544"/>
                  </a:lnTo>
                  <a:lnTo>
                    <a:pt x="724923" y="1512669"/>
                  </a:lnTo>
                  <a:lnTo>
                    <a:pt x="238125" y="1512669"/>
                  </a:lnTo>
                  <a:lnTo>
                    <a:pt x="0" y="1274544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724923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63500" y="6350"/>
              <a:ext cx="836048" cy="1442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834986" y="2271792"/>
            <a:ext cx="3656573" cy="5743416"/>
            <a:chOff x="0" y="0"/>
            <a:chExt cx="963048" cy="151266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63048" cy="1512669"/>
            </a:xfrm>
            <a:custGeom>
              <a:avLst/>
              <a:gdLst/>
              <a:ahLst/>
              <a:cxnLst/>
              <a:rect r="r" b="b" t="t" l="l"/>
              <a:pathLst>
                <a:path h="1512669" w="963048">
                  <a:moveTo>
                    <a:pt x="724923" y="0"/>
                  </a:moveTo>
                  <a:lnTo>
                    <a:pt x="963048" y="238125"/>
                  </a:lnTo>
                  <a:lnTo>
                    <a:pt x="963048" y="1274544"/>
                  </a:lnTo>
                  <a:lnTo>
                    <a:pt x="724923" y="1512669"/>
                  </a:lnTo>
                  <a:lnTo>
                    <a:pt x="238125" y="1512669"/>
                  </a:lnTo>
                  <a:lnTo>
                    <a:pt x="0" y="1274544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724923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63500" y="6350"/>
              <a:ext cx="836048" cy="1442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7625008">
            <a:off x="16011548" y="-1561619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aphicFrame>
        <p:nvGraphicFramePr>
          <p:cNvPr name="Table 12" id="12"/>
          <p:cNvGraphicFramePr>
            <a:graphicFrameLocks noGrp="true"/>
          </p:cNvGraphicFramePr>
          <p:nvPr/>
        </p:nvGraphicFramePr>
        <p:xfrm>
          <a:off x="1992898" y="3086100"/>
          <a:ext cx="14153016" cy="5200650"/>
        </p:xfrm>
        <a:graphic>
          <a:graphicData uri="http://schemas.openxmlformats.org/drawingml/2006/table">
            <a:tbl>
              <a:tblPr/>
              <a:tblGrid>
                <a:gridCol w="4987767"/>
                <a:gridCol w="4850642"/>
                <a:gridCol w="4314606"/>
              </a:tblGrid>
              <a:tr h="13433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31"/>
                        </a:lnSpc>
                        <a:defRPr/>
                      </a:pPr>
                      <a:r>
                        <a:rPr lang="en-US" sz="2451" b="true">
                          <a:solidFill>
                            <a:srgbClr val="30333C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FOLLOW-UP SERVICES PROMPTS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31"/>
                        </a:lnSpc>
                        <a:defRPr/>
                      </a:pPr>
                      <a:r>
                        <a:rPr lang="en-US" sz="2451" b="true">
                          <a:solidFill>
                            <a:srgbClr val="30333C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COMPREHENSIVE COUNSELING PROMPTS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31"/>
                        </a:lnSpc>
                        <a:defRPr/>
                      </a:pPr>
                      <a:r>
                        <a:rPr lang="en-US" sz="2451" b="true">
                          <a:solidFill>
                            <a:srgbClr val="30333C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CONTEXTUALIZED EDUCATION PROMPTS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"How can we create personalized follow-up plans for youth participants?"</a:t>
                      </a:r>
                      <a:endParaRPr lang="en-US" sz="1100"/>
                    </a:p>
                    <a:p>
                      <a:pPr algn="ctr">
                        <a:lnSpc>
                          <a:spcPts val="2871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"How can we address both career and personal challenges for youth participants?"</a:t>
                      </a:r>
                      <a:endParaRPr lang="en-US" sz="1100"/>
                    </a:p>
                    <a:p>
                      <a:pPr algn="ctr">
                        <a:lnSpc>
                          <a:spcPts val="2871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"What practical ways can we teach soft skills through real-world scenarios?"</a:t>
                      </a:r>
                      <a:endParaRPr lang="en-US" sz="1100"/>
                    </a:p>
                    <a:p>
                      <a:pPr algn="ctr">
                        <a:lnSpc>
                          <a:spcPts val="2871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"What strategies can keep participants engaged post-program?"</a:t>
                      </a:r>
                      <a:endParaRPr lang="en-US" sz="1100"/>
                    </a:p>
                    <a:p>
                      <a:pPr algn="ctr">
                        <a:lnSpc>
                          <a:spcPts val="2871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"What activities or resources support mental health and life skills?"</a:t>
                      </a:r>
                      <a:endParaRPr lang="en-US" sz="1100"/>
                    </a:p>
                    <a:p>
                      <a:pPr algn="ctr">
                        <a:lnSpc>
                          <a:spcPts val="2871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"How can we align training with participants’ career goals?"</a:t>
                      </a:r>
                      <a:endParaRPr lang="en-US" sz="1100"/>
                    </a:p>
                    <a:p>
                      <a:pPr algn="ctr">
                        <a:lnSpc>
                          <a:spcPts val="2871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3" id="13"/>
          <p:cNvSpPr txBox="true"/>
          <p:nvPr/>
        </p:nvSpPr>
        <p:spPr>
          <a:xfrm rot="0">
            <a:off x="0" y="1326893"/>
            <a:ext cx="18288000" cy="678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1"/>
              </a:lnSpc>
            </a:pPr>
            <a:r>
              <a:rPr lang="en-US" b="true" sz="5348" spc="-171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TASK: AI BRAINSTORMING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34405" y="-2424537"/>
            <a:ext cx="13094910" cy="3453237"/>
            <a:chOff x="0" y="0"/>
            <a:chExt cx="3448865" cy="9094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48865" cy="909494"/>
            </a:xfrm>
            <a:custGeom>
              <a:avLst/>
              <a:gdLst/>
              <a:ahLst/>
              <a:cxnLst/>
              <a:rect r="r" b="b" t="t" l="l"/>
              <a:pathLst>
                <a:path h="909494" w="3448865">
                  <a:moveTo>
                    <a:pt x="3210740" y="0"/>
                  </a:moveTo>
                  <a:lnTo>
                    <a:pt x="3448865" y="238125"/>
                  </a:lnTo>
                  <a:lnTo>
                    <a:pt x="3448865" y="671369"/>
                  </a:lnTo>
                  <a:lnTo>
                    <a:pt x="3210740" y="909494"/>
                  </a:lnTo>
                  <a:lnTo>
                    <a:pt x="238125" y="909494"/>
                  </a:lnTo>
                  <a:lnTo>
                    <a:pt x="0" y="671369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210740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63500" y="6350"/>
              <a:ext cx="3321865" cy="839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425734">
            <a:off x="15012058" y="-3158943"/>
            <a:ext cx="8761717" cy="8957146"/>
          </a:xfrm>
          <a:custGeom>
            <a:avLst/>
            <a:gdLst/>
            <a:ahLst/>
            <a:cxnLst/>
            <a:rect r="r" b="b" t="t" l="l"/>
            <a:pathLst>
              <a:path h="8957146" w="8761717">
                <a:moveTo>
                  <a:pt x="0" y="0"/>
                </a:moveTo>
                <a:lnTo>
                  <a:pt x="8761717" y="0"/>
                </a:lnTo>
                <a:lnTo>
                  <a:pt x="8761717" y="8957145"/>
                </a:lnTo>
                <a:lnTo>
                  <a:pt x="0" y="8957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876606">
            <a:off x="-2631017" y="7726570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46718" y="3059244"/>
            <a:ext cx="12409049" cy="5801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1"/>
              </a:lnSpc>
            </a:pPr>
          </a:p>
          <a:p>
            <a:pPr algn="l" marL="475250" indent="-237625" lvl="1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 AI to brainstorm how to enhance your participant’s journey with retention strategies and additional WIOA elements.</a:t>
            </a:r>
          </a:p>
          <a:p>
            <a:pPr algn="l">
              <a:lnSpc>
                <a:spcPts val="3081"/>
              </a:lnSpc>
            </a:pPr>
          </a:p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Prompts to Try:</a:t>
            </a:r>
          </a:p>
          <a:p>
            <a:pPr algn="l" marL="475250" indent="-237625" lvl="1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"What retention strategies can we use to keep youth participants engaged in long-term programs?"</a:t>
            </a:r>
          </a:p>
          <a:p>
            <a:pPr algn="l" marL="475250" indent="-237625" lvl="1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"How can we integrate mentorship or peer support to improve retention outcomes?"</a:t>
            </a:r>
          </a:p>
          <a:p>
            <a:pPr algn="l" marL="475250" indent="-237625" lvl="1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"What activities can make apprenticeships more appealing and accessible for youth?"</a:t>
            </a:r>
          </a:p>
          <a:p>
            <a:pPr algn="l" marL="475250" indent="-237625" lvl="1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"Suggest ways to include leadership development or supportive services into our participant’s program journey."</a:t>
            </a:r>
          </a:p>
          <a:p>
            <a:pPr algn="l" marL="475250" indent="-237625" lvl="1">
              <a:lnSpc>
                <a:spcPts val="3081"/>
              </a:lnSpc>
              <a:buFont typeface="Arial"/>
              <a:buChar char="•"/>
            </a:pPr>
            <a:r>
              <a:rPr lang="en-US" sz="22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"What follow-up services can help ensure participants stay on track after program completion?"</a:t>
            </a:r>
          </a:p>
          <a:p>
            <a:pPr algn="l">
              <a:lnSpc>
                <a:spcPts val="3081"/>
              </a:lnSpc>
            </a:pPr>
          </a:p>
          <a:p>
            <a:pPr algn="l">
              <a:lnSpc>
                <a:spcPts val="3081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381348" y="301528"/>
            <a:ext cx="3703067" cy="2795816"/>
          </a:xfrm>
          <a:custGeom>
            <a:avLst/>
            <a:gdLst/>
            <a:ahLst/>
            <a:cxnLst/>
            <a:rect r="r" b="b" t="t" l="l"/>
            <a:pathLst>
              <a:path h="2795816" w="3703067">
                <a:moveTo>
                  <a:pt x="0" y="0"/>
                </a:moveTo>
                <a:lnTo>
                  <a:pt x="3703067" y="0"/>
                </a:lnTo>
                <a:lnTo>
                  <a:pt x="3703067" y="2795816"/>
                </a:lnTo>
                <a:lnTo>
                  <a:pt x="0" y="2795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46718" y="1588263"/>
            <a:ext cx="11577509" cy="1321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67"/>
              </a:lnSpc>
            </a:pPr>
            <a:r>
              <a:rPr lang="en-US" b="true" sz="5334" spc="-1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EXPANDING YOUR </a:t>
            </a:r>
          </a:p>
          <a:p>
            <a:pPr algn="l">
              <a:lnSpc>
                <a:spcPts val="5067"/>
              </a:lnSpc>
            </a:pPr>
            <a:r>
              <a:rPr lang="en-US" b="true" sz="5334" spc="-1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PARTICIPANT’S STORY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34405" y="-2424537"/>
            <a:ext cx="13094910" cy="3453237"/>
            <a:chOff x="0" y="0"/>
            <a:chExt cx="3448865" cy="9094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48865" cy="909494"/>
            </a:xfrm>
            <a:custGeom>
              <a:avLst/>
              <a:gdLst/>
              <a:ahLst/>
              <a:cxnLst/>
              <a:rect r="r" b="b" t="t" l="l"/>
              <a:pathLst>
                <a:path h="909494" w="3448865">
                  <a:moveTo>
                    <a:pt x="3210740" y="0"/>
                  </a:moveTo>
                  <a:lnTo>
                    <a:pt x="3448865" y="238125"/>
                  </a:lnTo>
                  <a:lnTo>
                    <a:pt x="3448865" y="671369"/>
                  </a:lnTo>
                  <a:lnTo>
                    <a:pt x="3210740" y="909494"/>
                  </a:lnTo>
                  <a:lnTo>
                    <a:pt x="238125" y="909494"/>
                  </a:lnTo>
                  <a:lnTo>
                    <a:pt x="0" y="671369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210740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63500" y="6350"/>
              <a:ext cx="3321865" cy="839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425734">
            <a:off x="15012058" y="-3158943"/>
            <a:ext cx="8761717" cy="8957146"/>
          </a:xfrm>
          <a:custGeom>
            <a:avLst/>
            <a:gdLst/>
            <a:ahLst/>
            <a:cxnLst/>
            <a:rect r="r" b="b" t="t" l="l"/>
            <a:pathLst>
              <a:path h="8957146" w="8761717">
                <a:moveTo>
                  <a:pt x="0" y="0"/>
                </a:moveTo>
                <a:lnTo>
                  <a:pt x="8761717" y="0"/>
                </a:lnTo>
                <a:lnTo>
                  <a:pt x="8761717" y="8957145"/>
                </a:lnTo>
                <a:lnTo>
                  <a:pt x="0" y="8957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876606">
            <a:off x="-2631017" y="7726570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03076" y="2338287"/>
            <a:ext cx="6041753" cy="6041753"/>
          </a:xfrm>
          <a:custGeom>
            <a:avLst/>
            <a:gdLst/>
            <a:ahLst/>
            <a:cxnLst/>
            <a:rect r="r" b="b" t="t" l="l"/>
            <a:pathLst>
              <a:path h="6041753" w="6041753">
                <a:moveTo>
                  <a:pt x="0" y="0"/>
                </a:moveTo>
                <a:lnTo>
                  <a:pt x="6041752" y="0"/>
                </a:lnTo>
                <a:lnTo>
                  <a:pt x="6041752" y="6041753"/>
                </a:lnTo>
                <a:lnTo>
                  <a:pt x="0" y="60417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46718" y="2471637"/>
            <a:ext cx="9103463" cy="1747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b="true" sz="7033" spc="-22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ARTIFICIAL INTELLIGENCE (AI)?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46718" y="4938099"/>
            <a:ext cx="7659182" cy="2846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06097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AI simulates human thinking to solve problems and complete tasks.</a:t>
            </a:r>
          </a:p>
          <a:p>
            <a:pPr algn="just" marL="506097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Examples of AI in everyday life: </a:t>
            </a:r>
          </a:p>
          <a:p>
            <a:pPr algn="just" marL="1012193" indent="-337398" lvl="2">
              <a:lnSpc>
                <a:spcPts val="3281"/>
              </a:lnSpc>
              <a:buFont typeface="Arial"/>
              <a:buChar char="⚬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Virtual assistants (e.g., Siri, Alexa).</a:t>
            </a:r>
          </a:p>
          <a:p>
            <a:pPr algn="just" marL="1012193" indent="-337398" lvl="2">
              <a:lnSpc>
                <a:spcPts val="3281"/>
              </a:lnSpc>
              <a:buFont typeface="Arial"/>
              <a:buChar char="⚬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Predictive text in emails.</a:t>
            </a:r>
          </a:p>
          <a:p>
            <a:pPr algn="just" marL="1012193" indent="-337398" lvl="2">
              <a:lnSpc>
                <a:spcPts val="3281"/>
              </a:lnSpc>
              <a:buFont typeface="Arial"/>
              <a:buChar char="⚬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Netflix recommendations.</a:t>
            </a:r>
          </a:p>
          <a:p>
            <a:pPr algn="just">
              <a:lnSpc>
                <a:spcPts val="3281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876606">
            <a:off x="-2357080" y="6848646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60" y="0"/>
                </a:lnTo>
                <a:lnTo>
                  <a:pt x="4714160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102224" y="2271792"/>
            <a:ext cx="3656573" cy="5743416"/>
            <a:chOff x="0" y="0"/>
            <a:chExt cx="963048" cy="15126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63048" cy="1512669"/>
            </a:xfrm>
            <a:custGeom>
              <a:avLst/>
              <a:gdLst/>
              <a:ahLst/>
              <a:cxnLst/>
              <a:rect r="r" b="b" t="t" l="l"/>
              <a:pathLst>
                <a:path h="1512669" w="963048">
                  <a:moveTo>
                    <a:pt x="724923" y="0"/>
                  </a:moveTo>
                  <a:lnTo>
                    <a:pt x="963048" y="238125"/>
                  </a:lnTo>
                  <a:lnTo>
                    <a:pt x="963048" y="1274544"/>
                  </a:lnTo>
                  <a:lnTo>
                    <a:pt x="724923" y="1512669"/>
                  </a:lnTo>
                  <a:lnTo>
                    <a:pt x="238125" y="1512669"/>
                  </a:lnTo>
                  <a:lnTo>
                    <a:pt x="0" y="1274544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724923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63500" y="6350"/>
              <a:ext cx="836048" cy="1442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834986" y="2271792"/>
            <a:ext cx="3656573" cy="5743416"/>
            <a:chOff x="0" y="0"/>
            <a:chExt cx="963048" cy="151266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63048" cy="1512669"/>
            </a:xfrm>
            <a:custGeom>
              <a:avLst/>
              <a:gdLst/>
              <a:ahLst/>
              <a:cxnLst/>
              <a:rect r="r" b="b" t="t" l="l"/>
              <a:pathLst>
                <a:path h="1512669" w="963048">
                  <a:moveTo>
                    <a:pt x="724923" y="0"/>
                  </a:moveTo>
                  <a:lnTo>
                    <a:pt x="963048" y="238125"/>
                  </a:lnTo>
                  <a:lnTo>
                    <a:pt x="963048" y="1274544"/>
                  </a:lnTo>
                  <a:lnTo>
                    <a:pt x="724923" y="1512669"/>
                  </a:lnTo>
                  <a:lnTo>
                    <a:pt x="238125" y="1512669"/>
                  </a:lnTo>
                  <a:lnTo>
                    <a:pt x="0" y="1274544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724923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63500" y="6350"/>
              <a:ext cx="836048" cy="1442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7625008">
            <a:off x="16011548" y="-1561619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aphicFrame>
        <p:nvGraphicFramePr>
          <p:cNvPr name="Table 12" id="12"/>
          <p:cNvGraphicFramePr>
            <a:graphicFrameLocks noGrp="true"/>
          </p:cNvGraphicFramePr>
          <p:nvPr/>
        </p:nvGraphicFramePr>
        <p:xfrm>
          <a:off x="901612" y="2271792"/>
          <a:ext cx="16484777" cy="5991225"/>
        </p:xfrm>
        <a:graphic>
          <a:graphicData uri="http://schemas.openxmlformats.org/drawingml/2006/table">
            <a:tbl>
              <a:tblPr/>
              <a:tblGrid>
                <a:gridCol w="3877777"/>
                <a:gridCol w="4064877"/>
                <a:gridCol w="4576361"/>
                <a:gridCol w="3965762"/>
              </a:tblGrid>
              <a:tr h="177340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31"/>
                        </a:lnSpc>
                        <a:defRPr/>
                      </a:pPr>
                      <a:r>
                        <a:rPr lang="en-US" sz="2451" b="true">
                          <a:solidFill>
                            <a:srgbClr val="30333C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FOLLOW-UP SERVICES PROMPTS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31"/>
                        </a:lnSpc>
                        <a:defRPr/>
                      </a:pPr>
                      <a:r>
                        <a:rPr lang="en-US" sz="2451" b="true">
                          <a:solidFill>
                            <a:srgbClr val="30333C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COMPREHENSIVE COUNSELING PROMPTS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31"/>
                        </a:lnSpc>
                        <a:defRPr/>
                      </a:pPr>
                      <a:r>
                        <a:rPr lang="en-US" sz="2451" b="true">
                          <a:solidFill>
                            <a:srgbClr val="30333C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FINANCIAL LITERACY AND ENTREPRENEURSHIP PROMPTS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31"/>
                        </a:lnSpc>
                        <a:defRPr/>
                      </a:pPr>
                      <a:r>
                        <a:rPr lang="en-US" sz="2451" b="true">
                          <a:solidFill>
                            <a:srgbClr val="30333C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REFLECTION PROMPTS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10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"What follow-up activities can help participants stay on track after program completion?"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"What counseling services can help youth participants overcome personal and professional challenges?"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"What are some fun, interactive ways to teach financial literacy to youth participants?"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"Based on your participant’s journey, how did the 14 WIOA elements contribute to their success?"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677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"How can we measure the success of our follow-up services?"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"How can we integrate mental health resources into our program offerings?"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"How can entrepreneurial training prepare participants for self-employment opportunities?"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1"/>
                        </a:lnSpc>
                        <a:defRPr/>
                      </a:pPr>
                      <a:r>
                        <a:rPr lang="en-US" sz="2051">
                          <a:solidFill>
                            <a:srgbClr val="30333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"What lessons can you take from your participant’s story to apply in your own work?"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6B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TextBox 13" id="13"/>
          <p:cNvSpPr txBox="true"/>
          <p:nvPr/>
        </p:nvSpPr>
        <p:spPr>
          <a:xfrm rot="0">
            <a:off x="0" y="655544"/>
            <a:ext cx="18288000" cy="678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1"/>
              </a:lnSpc>
            </a:pPr>
            <a:r>
              <a:rPr lang="en-US" b="true" sz="5348" spc="-171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FILLING IN THE GAPS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0" y="1352280"/>
            <a:ext cx="18288000" cy="481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30"/>
              </a:lnSpc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Use AI to explore remaining areas for your participant’s story.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A4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2144144" y="-1186511"/>
            <a:ext cx="7869752" cy="7869752"/>
          </a:xfrm>
          <a:custGeom>
            <a:avLst/>
            <a:gdLst/>
            <a:ahLst/>
            <a:cxnLst/>
            <a:rect r="r" b="b" t="t" l="l"/>
            <a:pathLst>
              <a:path h="7869752" w="7869752">
                <a:moveTo>
                  <a:pt x="0" y="0"/>
                </a:moveTo>
                <a:lnTo>
                  <a:pt x="7869752" y="0"/>
                </a:lnTo>
                <a:lnTo>
                  <a:pt x="7869752" y="7869752"/>
                </a:lnTo>
                <a:lnTo>
                  <a:pt x="0" y="786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2144144" y="4556104"/>
            <a:ext cx="7869752" cy="7869752"/>
          </a:xfrm>
          <a:custGeom>
            <a:avLst/>
            <a:gdLst/>
            <a:ahLst/>
            <a:cxnLst/>
            <a:rect r="r" b="b" t="t" l="l"/>
            <a:pathLst>
              <a:path h="7869752" w="7869752">
                <a:moveTo>
                  <a:pt x="0" y="0"/>
                </a:moveTo>
                <a:lnTo>
                  <a:pt x="7869752" y="0"/>
                </a:lnTo>
                <a:lnTo>
                  <a:pt x="7869752" y="7869752"/>
                </a:lnTo>
                <a:lnTo>
                  <a:pt x="0" y="786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876606">
            <a:off x="-1860030" y="-1242199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36542" y="2601863"/>
            <a:ext cx="7511349" cy="195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3"/>
              </a:lnSpc>
            </a:pPr>
            <a:r>
              <a:rPr lang="en-US" b="true" sz="8504" spc="-27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CONCLUSION &amp; QUESTIONS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8020398"/>
            <a:ext cx="19970661" cy="2435467"/>
            <a:chOff x="0" y="0"/>
            <a:chExt cx="5259763" cy="6414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59763" cy="641440"/>
            </a:xfrm>
            <a:custGeom>
              <a:avLst/>
              <a:gdLst/>
              <a:ahLst/>
              <a:cxnLst/>
              <a:rect r="r" b="b" t="t" l="l"/>
              <a:pathLst>
                <a:path h="641440" w="5259763">
                  <a:moveTo>
                    <a:pt x="0" y="0"/>
                  </a:moveTo>
                  <a:lnTo>
                    <a:pt x="5259763" y="0"/>
                  </a:lnTo>
                  <a:lnTo>
                    <a:pt x="5259763" y="641440"/>
                  </a:lnTo>
                  <a:lnTo>
                    <a:pt x="0" y="6414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5259763" cy="698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0858" y="8020398"/>
            <a:ext cx="2643960" cy="2124995"/>
          </a:xfrm>
          <a:custGeom>
            <a:avLst/>
            <a:gdLst/>
            <a:ahLst/>
            <a:cxnLst/>
            <a:rect r="r" b="b" t="t" l="l"/>
            <a:pathLst>
              <a:path h="2124995" w="2643960">
                <a:moveTo>
                  <a:pt x="0" y="0"/>
                </a:moveTo>
                <a:lnTo>
                  <a:pt x="2643960" y="0"/>
                </a:lnTo>
                <a:lnTo>
                  <a:pt x="2643960" y="2124995"/>
                </a:lnTo>
                <a:lnTo>
                  <a:pt x="0" y="21249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30504" y="-766567"/>
            <a:ext cx="9849463" cy="9849463"/>
          </a:xfrm>
          <a:custGeom>
            <a:avLst/>
            <a:gdLst/>
            <a:ahLst/>
            <a:cxnLst/>
            <a:rect r="r" b="b" t="t" l="l"/>
            <a:pathLst>
              <a:path h="9849463" w="9849463">
                <a:moveTo>
                  <a:pt x="0" y="0"/>
                </a:moveTo>
                <a:lnTo>
                  <a:pt x="9849463" y="0"/>
                </a:lnTo>
                <a:lnTo>
                  <a:pt x="9849463" y="9849463"/>
                </a:lnTo>
                <a:lnTo>
                  <a:pt x="0" y="98494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3030">
            <a:off x="-4290081" y="3761065"/>
            <a:ext cx="5709126" cy="5836467"/>
          </a:xfrm>
          <a:custGeom>
            <a:avLst/>
            <a:gdLst/>
            <a:ahLst/>
            <a:cxnLst/>
            <a:rect r="r" b="b" t="t" l="l"/>
            <a:pathLst>
              <a:path h="5836467" w="5709126">
                <a:moveTo>
                  <a:pt x="0" y="0"/>
                </a:moveTo>
                <a:lnTo>
                  <a:pt x="5709126" y="0"/>
                </a:lnTo>
                <a:lnTo>
                  <a:pt x="5709126" y="5836467"/>
                </a:lnTo>
                <a:lnTo>
                  <a:pt x="0" y="583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186408" y="9370814"/>
            <a:ext cx="12831319" cy="1832372"/>
            <a:chOff x="0" y="0"/>
            <a:chExt cx="3379442" cy="482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79442" cy="482600"/>
            </a:xfrm>
            <a:custGeom>
              <a:avLst/>
              <a:gdLst/>
              <a:ahLst/>
              <a:cxnLst/>
              <a:rect r="r" b="b" t="t" l="l"/>
              <a:pathLst>
                <a:path h="482600" w="3379442">
                  <a:moveTo>
                    <a:pt x="3141317" y="0"/>
                  </a:moveTo>
                  <a:lnTo>
                    <a:pt x="3379442" y="238125"/>
                  </a:lnTo>
                  <a:lnTo>
                    <a:pt x="3379442" y="244475"/>
                  </a:lnTo>
                  <a:lnTo>
                    <a:pt x="3141317" y="482600"/>
                  </a:lnTo>
                  <a:lnTo>
                    <a:pt x="238125" y="482600"/>
                  </a:lnTo>
                  <a:lnTo>
                    <a:pt x="0" y="2444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141317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63500" y="6350"/>
              <a:ext cx="3252442" cy="412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958111">
            <a:off x="15296400" y="-3540883"/>
            <a:ext cx="5709126" cy="5836467"/>
          </a:xfrm>
          <a:custGeom>
            <a:avLst/>
            <a:gdLst/>
            <a:ahLst/>
            <a:cxnLst/>
            <a:rect r="r" b="b" t="t" l="l"/>
            <a:pathLst>
              <a:path h="5836467" w="5709126">
                <a:moveTo>
                  <a:pt x="0" y="0"/>
                </a:moveTo>
                <a:lnTo>
                  <a:pt x="5709125" y="0"/>
                </a:lnTo>
                <a:lnTo>
                  <a:pt x="5709125" y="5836467"/>
                </a:lnTo>
                <a:lnTo>
                  <a:pt x="0" y="583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946793" y="2325195"/>
            <a:ext cx="5099890" cy="5278023"/>
          </a:xfrm>
          <a:custGeom>
            <a:avLst/>
            <a:gdLst/>
            <a:ahLst/>
            <a:cxnLst/>
            <a:rect r="r" b="b" t="t" l="l"/>
            <a:pathLst>
              <a:path h="5278023" w="5099890">
                <a:moveTo>
                  <a:pt x="0" y="0"/>
                </a:moveTo>
                <a:lnTo>
                  <a:pt x="5099890" y="0"/>
                </a:lnTo>
                <a:lnTo>
                  <a:pt x="5099890" y="5278024"/>
                </a:lnTo>
                <a:lnTo>
                  <a:pt x="0" y="5278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96961" y="2513915"/>
            <a:ext cx="9031380" cy="2450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7"/>
              </a:lnSpc>
            </a:pPr>
            <a:r>
              <a:rPr lang="en-US" b="true" sz="6671" spc="-21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USE AI IN WORKFORCE DEVELOPMENT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96961" y="5126980"/>
            <a:ext cx="7373357" cy="2268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1895" indent="-235947" lvl="1">
              <a:lnSpc>
                <a:spcPts val="3059"/>
              </a:lnSpc>
              <a:buFont typeface="Arial"/>
              <a:buChar char="•"/>
            </a:pPr>
            <a:r>
              <a:rPr lang="en-US" sz="218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AI can: </a:t>
            </a:r>
          </a:p>
          <a:p>
            <a:pPr algn="l" marL="943790" indent="-314597" lvl="2">
              <a:lnSpc>
                <a:spcPts val="3059"/>
              </a:lnSpc>
              <a:buFont typeface="Arial"/>
              <a:buChar char="⚬"/>
            </a:pPr>
            <a:r>
              <a:rPr lang="en-US" sz="218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Save time on repetitive tasks.</a:t>
            </a:r>
          </a:p>
          <a:p>
            <a:pPr algn="l" marL="943790" indent="-314597" lvl="2">
              <a:lnSpc>
                <a:spcPts val="3059"/>
              </a:lnSpc>
              <a:buFont typeface="Arial"/>
              <a:buChar char="⚬"/>
            </a:pPr>
            <a:r>
              <a:rPr lang="en-US" sz="218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Spark creativity with fresh ideas.</a:t>
            </a:r>
          </a:p>
          <a:p>
            <a:pPr algn="l" marL="943790" indent="-314597" lvl="2">
              <a:lnSpc>
                <a:spcPts val="3059"/>
              </a:lnSpc>
              <a:buFont typeface="Arial"/>
              <a:buChar char="⚬"/>
            </a:pPr>
            <a:r>
              <a:rPr lang="en-US" sz="2185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Help Youth Career Advisors support participants effectively.</a:t>
            </a:r>
          </a:p>
          <a:p>
            <a:pPr algn="just">
              <a:lnSpc>
                <a:spcPts val="305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4889163" y="3485196"/>
            <a:ext cx="2545333" cy="514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3A4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TIME-SAVING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228616" y="4678476"/>
            <a:ext cx="2222748" cy="514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3A4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CREATIVITY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947206" y="5799989"/>
            <a:ext cx="2429247" cy="75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3000" b="true">
                <a:solidFill>
                  <a:srgbClr val="03A4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WORKFORCE</a:t>
            </a:r>
          </a:p>
          <a:p>
            <a:pPr algn="l">
              <a:lnSpc>
                <a:spcPts val="2970"/>
              </a:lnSpc>
            </a:pPr>
            <a:r>
              <a:rPr lang="en-US" sz="3000" b="true">
                <a:solidFill>
                  <a:srgbClr val="03A4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SUPPORT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644911" y="1204383"/>
            <a:ext cx="4188181" cy="917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7"/>
              </a:lnSpc>
            </a:pPr>
            <a:r>
              <a:rPr lang="en-US" sz="5426" b="true">
                <a:solidFill>
                  <a:srgbClr val="03A4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BENEFITS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030412">
            <a:off x="7515823" y="5231688"/>
            <a:ext cx="5709126" cy="5836467"/>
          </a:xfrm>
          <a:custGeom>
            <a:avLst/>
            <a:gdLst/>
            <a:ahLst/>
            <a:cxnLst/>
            <a:rect r="r" b="b" t="t" l="l"/>
            <a:pathLst>
              <a:path h="5836467" w="5709126">
                <a:moveTo>
                  <a:pt x="0" y="0"/>
                </a:moveTo>
                <a:lnTo>
                  <a:pt x="5709126" y="0"/>
                </a:lnTo>
                <a:lnTo>
                  <a:pt x="5709126" y="5836467"/>
                </a:lnTo>
                <a:lnTo>
                  <a:pt x="0" y="583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816315" y="0"/>
            <a:ext cx="8960288" cy="8529470"/>
            <a:chOff x="0" y="0"/>
            <a:chExt cx="2359911" cy="224644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59911" cy="2246445"/>
            </a:xfrm>
            <a:custGeom>
              <a:avLst/>
              <a:gdLst/>
              <a:ahLst/>
              <a:cxnLst/>
              <a:rect r="r" b="b" t="t" l="l"/>
              <a:pathLst>
                <a:path h="2246445" w="2359911">
                  <a:moveTo>
                    <a:pt x="2121786" y="0"/>
                  </a:moveTo>
                  <a:lnTo>
                    <a:pt x="2359911" y="238125"/>
                  </a:lnTo>
                  <a:lnTo>
                    <a:pt x="2359911" y="2008320"/>
                  </a:lnTo>
                  <a:lnTo>
                    <a:pt x="2121786" y="2246445"/>
                  </a:lnTo>
                  <a:lnTo>
                    <a:pt x="238125" y="2246445"/>
                  </a:lnTo>
                  <a:lnTo>
                    <a:pt x="0" y="2008320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2121786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63500" y="6350"/>
              <a:ext cx="2232911" cy="21765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653292">
            <a:off x="-4105406" y="-1226031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748326" y="9399389"/>
            <a:ext cx="12837915" cy="1832372"/>
            <a:chOff x="0" y="0"/>
            <a:chExt cx="3381179" cy="4826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81179" cy="482600"/>
            </a:xfrm>
            <a:custGeom>
              <a:avLst/>
              <a:gdLst/>
              <a:ahLst/>
              <a:cxnLst/>
              <a:rect r="r" b="b" t="t" l="l"/>
              <a:pathLst>
                <a:path h="482600" w="3381179">
                  <a:moveTo>
                    <a:pt x="3143054" y="0"/>
                  </a:moveTo>
                  <a:lnTo>
                    <a:pt x="3381179" y="238125"/>
                  </a:lnTo>
                  <a:lnTo>
                    <a:pt x="3381179" y="244475"/>
                  </a:lnTo>
                  <a:lnTo>
                    <a:pt x="3143054" y="482600"/>
                  </a:lnTo>
                  <a:lnTo>
                    <a:pt x="238125" y="482600"/>
                  </a:lnTo>
                  <a:lnTo>
                    <a:pt x="0" y="2444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143054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63500" y="6350"/>
              <a:ext cx="3254179" cy="412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332992" y="5532635"/>
            <a:ext cx="2480174" cy="2480174"/>
          </a:xfrm>
          <a:custGeom>
            <a:avLst/>
            <a:gdLst/>
            <a:ahLst/>
            <a:cxnLst/>
            <a:rect r="r" b="b" t="t" l="l"/>
            <a:pathLst>
              <a:path h="2480174" w="2480174">
                <a:moveTo>
                  <a:pt x="0" y="0"/>
                </a:moveTo>
                <a:lnTo>
                  <a:pt x="2480175" y="0"/>
                </a:lnTo>
                <a:lnTo>
                  <a:pt x="2480175" y="2480174"/>
                </a:lnTo>
                <a:lnTo>
                  <a:pt x="0" y="24801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488508" y="752766"/>
            <a:ext cx="6169144" cy="3600993"/>
          </a:xfrm>
          <a:custGeom>
            <a:avLst/>
            <a:gdLst/>
            <a:ahLst/>
            <a:cxnLst/>
            <a:rect r="r" b="b" t="t" l="l"/>
            <a:pathLst>
              <a:path h="3600993" w="6169144">
                <a:moveTo>
                  <a:pt x="0" y="0"/>
                </a:moveTo>
                <a:lnTo>
                  <a:pt x="6169143" y="0"/>
                </a:lnTo>
                <a:lnTo>
                  <a:pt x="6169143" y="3600993"/>
                </a:lnTo>
                <a:lnTo>
                  <a:pt x="0" y="3600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70518" y="2303201"/>
            <a:ext cx="8442617" cy="1474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7"/>
              </a:lnSpc>
            </a:pPr>
            <a:r>
              <a:rPr lang="en-US" b="true" sz="5934" spc="-189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DISCOVER REAL-WORLD APPLICATIONS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70518" y="3927864"/>
            <a:ext cx="7511993" cy="408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1"/>
              </a:lnSpc>
            </a:pPr>
            <a:r>
              <a:rPr lang="en-US" sz="2329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Explore practical examples of AI in workforce and public sector initiatives through the Public Sector Learning Lab.</a:t>
            </a:r>
          </a:p>
          <a:p>
            <a:pPr algn="l" marL="502981" indent="-251491" lvl="1">
              <a:lnSpc>
                <a:spcPts val="3261"/>
              </a:lnSpc>
              <a:buFont typeface="Arial"/>
              <a:buChar char="•"/>
            </a:pPr>
            <a:r>
              <a:rPr lang="en-US" sz="2329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AI tools are used to:</a:t>
            </a:r>
          </a:p>
          <a:p>
            <a:pPr algn="l" marL="1005962" indent="-335321" lvl="2">
              <a:lnSpc>
                <a:spcPts val="3261"/>
              </a:lnSpc>
              <a:buFont typeface="Arial"/>
              <a:buChar char="⚬"/>
            </a:pPr>
            <a:r>
              <a:rPr lang="en-US" sz="2329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Improve recruitment and retention strategies.</a:t>
            </a:r>
          </a:p>
          <a:p>
            <a:pPr algn="l" marL="1005962" indent="-335321" lvl="2">
              <a:lnSpc>
                <a:spcPts val="3261"/>
              </a:lnSpc>
              <a:buFont typeface="Arial"/>
              <a:buChar char="⚬"/>
            </a:pPr>
            <a:r>
              <a:rPr lang="en-US" sz="2329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Enhance professional development.</a:t>
            </a:r>
          </a:p>
          <a:p>
            <a:pPr algn="l" marL="1005962" indent="-335321" lvl="2">
              <a:lnSpc>
                <a:spcPts val="3261"/>
              </a:lnSpc>
              <a:buFont typeface="Arial"/>
              <a:buChar char="⚬"/>
            </a:pPr>
            <a:r>
              <a:rPr lang="en-US" sz="2329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Support innovative approaches in public sector programs.</a:t>
            </a:r>
          </a:p>
          <a:p>
            <a:pPr algn="l">
              <a:lnSpc>
                <a:spcPts val="3261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1488508" y="4602958"/>
            <a:ext cx="6169144" cy="396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 u="sng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8" tooltip="https://www.youtube.com/@PublicSectorLearningLab"/>
              </a:rPr>
              <a:t>Public Sector Learning Lab on YouTube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1179" y="8462737"/>
            <a:ext cx="3656573" cy="3302923"/>
            <a:chOff x="0" y="0"/>
            <a:chExt cx="963048" cy="869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048" cy="869906"/>
            </a:xfrm>
            <a:custGeom>
              <a:avLst/>
              <a:gdLst/>
              <a:ahLst/>
              <a:cxnLst/>
              <a:rect r="r" b="b" t="t" l="l"/>
              <a:pathLst>
                <a:path h="869906" w="963048">
                  <a:moveTo>
                    <a:pt x="724923" y="0"/>
                  </a:moveTo>
                  <a:lnTo>
                    <a:pt x="963048" y="238125"/>
                  </a:lnTo>
                  <a:lnTo>
                    <a:pt x="963048" y="631781"/>
                  </a:lnTo>
                  <a:lnTo>
                    <a:pt x="724923" y="869906"/>
                  </a:lnTo>
                  <a:lnTo>
                    <a:pt x="238125" y="869906"/>
                  </a:lnTo>
                  <a:lnTo>
                    <a:pt x="0" y="631781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724923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63500" y="6350"/>
              <a:ext cx="836048" cy="800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83462" y="-1688085"/>
            <a:ext cx="9004125" cy="3877157"/>
            <a:chOff x="0" y="0"/>
            <a:chExt cx="2371457" cy="102114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71457" cy="1021144"/>
            </a:xfrm>
            <a:custGeom>
              <a:avLst/>
              <a:gdLst/>
              <a:ahLst/>
              <a:cxnLst/>
              <a:rect r="r" b="b" t="t" l="l"/>
              <a:pathLst>
                <a:path h="1021144" w="2371457">
                  <a:moveTo>
                    <a:pt x="2133332" y="0"/>
                  </a:moveTo>
                  <a:lnTo>
                    <a:pt x="2371457" y="238125"/>
                  </a:lnTo>
                  <a:lnTo>
                    <a:pt x="2371457" y="783019"/>
                  </a:lnTo>
                  <a:lnTo>
                    <a:pt x="2133332" y="1021144"/>
                  </a:lnTo>
                  <a:lnTo>
                    <a:pt x="238125" y="1021144"/>
                  </a:lnTo>
                  <a:lnTo>
                    <a:pt x="0" y="783019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2133332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63500" y="6350"/>
              <a:ext cx="2244457" cy="9512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5399999">
            <a:off x="14477906" y="7461717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178266">
            <a:off x="4080278" y="-3487077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116657" y="5605387"/>
            <a:ext cx="5988719" cy="1908904"/>
          </a:xfrm>
          <a:custGeom>
            <a:avLst/>
            <a:gdLst/>
            <a:ahLst/>
            <a:cxnLst/>
            <a:rect r="r" b="b" t="t" l="l"/>
            <a:pathLst>
              <a:path h="1908904" w="5988719">
                <a:moveTo>
                  <a:pt x="0" y="0"/>
                </a:moveTo>
                <a:lnTo>
                  <a:pt x="5988718" y="0"/>
                </a:lnTo>
                <a:lnTo>
                  <a:pt x="5988718" y="1908904"/>
                </a:lnTo>
                <a:lnTo>
                  <a:pt x="0" y="1908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190399" y="3161029"/>
            <a:ext cx="1915766" cy="2444359"/>
          </a:xfrm>
          <a:custGeom>
            <a:avLst/>
            <a:gdLst/>
            <a:ahLst/>
            <a:cxnLst/>
            <a:rect r="r" b="b" t="t" l="l"/>
            <a:pathLst>
              <a:path h="2444359" w="1915766">
                <a:moveTo>
                  <a:pt x="0" y="0"/>
                </a:moveTo>
                <a:lnTo>
                  <a:pt x="1915766" y="0"/>
                </a:lnTo>
                <a:lnTo>
                  <a:pt x="1915766" y="2444358"/>
                </a:lnTo>
                <a:lnTo>
                  <a:pt x="0" y="2444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883909" y="3247272"/>
            <a:ext cx="2375391" cy="2358115"/>
          </a:xfrm>
          <a:custGeom>
            <a:avLst/>
            <a:gdLst/>
            <a:ahLst/>
            <a:cxnLst/>
            <a:rect r="r" b="b" t="t" l="l"/>
            <a:pathLst>
              <a:path h="2358115" w="2375391">
                <a:moveTo>
                  <a:pt x="0" y="0"/>
                </a:moveTo>
                <a:lnTo>
                  <a:pt x="2375391" y="0"/>
                </a:lnTo>
                <a:lnTo>
                  <a:pt x="2375391" y="2358115"/>
                </a:lnTo>
                <a:lnTo>
                  <a:pt x="0" y="23581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84056" y="3554407"/>
            <a:ext cx="10356211" cy="1366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2"/>
              </a:lnSpc>
            </a:pPr>
            <a:r>
              <a:rPr lang="en-US" b="true" sz="5529" spc="-176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ETHICS AND CONSIDERATIONS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84056" y="5105400"/>
            <a:ext cx="9253286" cy="2072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9795" indent="-259898" lvl="1">
              <a:lnSpc>
                <a:spcPts val="3370"/>
              </a:lnSpc>
              <a:buFont typeface="Arial"/>
              <a:buChar char="•"/>
            </a:pPr>
            <a:r>
              <a:rPr lang="en-US" sz="24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AI is a tool, not a replacement for human judgment.</a:t>
            </a:r>
          </a:p>
          <a:p>
            <a:pPr algn="just" marL="519795" indent="-259898" lvl="1">
              <a:lnSpc>
                <a:spcPts val="3370"/>
              </a:lnSpc>
              <a:buFont typeface="Arial"/>
              <a:buChar char="•"/>
            </a:pPr>
            <a:r>
              <a:rPr lang="en-US" sz="24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Always review and verify results.</a:t>
            </a:r>
          </a:p>
          <a:p>
            <a:pPr algn="just" marL="519795" indent="-259898" lvl="1">
              <a:lnSpc>
                <a:spcPts val="3370"/>
              </a:lnSpc>
              <a:buFont typeface="Arial"/>
              <a:buChar char="•"/>
            </a:pPr>
            <a:r>
              <a:rPr lang="en-US" sz="24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Avoid inputting sensitive or personal data.</a:t>
            </a:r>
          </a:p>
          <a:p>
            <a:pPr algn="just" marL="519795" indent="-259898" lvl="1">
              <a:lnSpc>
                <a:spcPts val="3370"/>
              </a:lnSpc>
              <a:buFont typeface="Arial"/>
              <a:buChar char="•"/>
            </a:pPr>
            <a:r>
              <a:rPr lang="en-US" sz="24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Be transparent about AI use in your professional work.</a:t>
            </a:r>
          </a:p>
          <a:p>
            <a:pPr algn="just">
              <a:lnSpc>
                <a:spcPts val="3370"/>
              </a:lnSpc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2063084" y="8200091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9"/>
                </a:lnTo>
                <a:lnTo>
                  <a:pt x="0" y="23891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737342" y="885052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5"/>
                </a:lnTo>
                <a:lnTo>
                  <a:pt x="0" y="142009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399999">
            <a:off x="12840067" y="4492545"/>
            <a:ext cx="7060460" cy="7217942"/>
          </a:xfrm>
          <a:custGeom>
            <a:avLst/>
            <a:gdLst/>
            <a:ahLst/>
            <a:cxnLst/>
            <a:rect r="r" b="b" t="t" l="l"/>
            <a:pathLst>
              <a:path h="7217942" w="7060460">
                <a:moveTo>
                  <a:pt x="0" y="0"/>
                </a:moveTo>
                <a:lnTo>
                  <a:pt x="7060460" y="0"/>
                </a:lnTo>
                <a:lnTo>
                  <a:pt x="7060460" y="7217942"/>
                </a:lnTo>
                <a:lnTo>
                  <a:pt x="0" y="7217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595718" y="-2080468"/>
            <a:ext cx="15790542" cy="5847260"/>
            <a:chOff x="0" y="0"/>
            <a:chExt cx="4158826" cy="154001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58826" cy="1540019"/>
            </a:xfrm>
            <a:custGeom>
              <a:avLst/>
              <a:gdLst/>
              <a:ahLst/>
              <a:cxnLst/>
              <a:rect r="r" b="b" t="t" l="l"/>
              <a:pathLst>
                <a:path h="1540019" w="4158826">
                  <a:moveTo>
                    <a:pt x="3920701" y="0"/>
                  </a:moveTo>
                  <a:lnTo>
                    <a:pt x="4158826" y="238125"/>
                  </a:lnTo>
                  <a:lnTo>
                    <a:pt x="4158826" y="1301894"/>
                  </a:lnTo>
                  <a:lnTo>
                    <a:pt x="3920701" y="1540019"/>
                  </a:lnTo>
                  <a:lnTo>
                    <a:pt x="238125" y="1540019"/>
                  </a:lnTo>
                  <a:lnTo>
                    <a:pt x="0" y="1301894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920701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63500" y="6350"/>
              <a:ext cx="4031826" cy="14701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93030">
            <a:off x="-3133919" y="1540648"/>
            <a:ext cx="4355148" cy="4452289"/>
          </a:xfrm>
          <a:custGeom>
            <a:avLst/>
            <a:gdLst/>
            <a:ahLst/>
            <a:cxnLst/>
            <a:rect r="r" b="b" t="t" l="l"/>
            <a:pathLst>
              <a:path h="4452289" w="4355148">
                <a:moveTo>
                  <a:pt x="0" y="0"/>
                </a:moveTo>
                <a:lnTo>
                  <a:pt x="4355148" y="0"/>
                </a:lnTo>
                <a:lnTo>
                  <a:pt x="4355148" y="4452289"/>
                </a:lnTo>
                <a:lnTo>
                  <a:pt x="0" y="4452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010414" y="539987"/>
            <a:ext cx="7010427" cy="5751947"/>
          </a:xfrm>
          <a:custGeom>
            <a:avLst/>
            <a:gdLst/>
            <a:ahLst/>
            <a:cxnLst/>
            <a:rect r="r" b="b" t="t" l="l"/>
            <a:pathLst>
              <a:path h="5751947" w="7010427">
                <a:moveTo>
                  <a:pt x="0" y="0"/>
                </a:moveTo>
                <a:lnTo>
                  <a:pt x="7010427" y="0"/>
                </a:lnTo>
                <a:lnTo>
                  <a:pt x="7010427" y="5751948"/>
                </a:lnTo>
                <a:lnTo>
                  <a:pt x="0" y="5751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04897" y="539987"/>
            <a:ext cx="7064727" cy="5751947"/>
          </a:xfrm>
          <a:custGeom>
            <a:avLst/>
            <a:gdLst/>
            <a:ahLst/>
            <a:cxnLst/>
            <a:rect r="r" b="b" t="t" l="l"/>
            <a:pathLst>
              <a:path h="5751947" w="7064727">
                <a:moveTo>
                  <a:pt x="0" y="0"/>
                </a:moveTo>
                <a:lnTo>
                  <a:pt x="7064727" y="0"/>
                </a:lnTo>
                <a:lnTo>
                  <a:pt x="7064727" y="5751948"/>
                </a:lnTo>
                <a:lnTo>
                  <a:pt x="0" y="57519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68466" y="6444335"/>
            <a:ext cx="12077397" cy="858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1"/>
              </a:lnSpc>
            </a:pPr>
            <a:r>
              <a:rPr lang="en-US" b="true" sz="6633" spc="-212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TO USE AI EFFECTIVELY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2208" y="7329809"/>
            <a:ext cx="12077397" cy="2957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6153" indent="-303077" lvl="1">
              <a:lnSpc>
                <a:spcPts val="3930"/>
              </a:lnSpc>
              <a:buFont typeface="Arial"/>
              <a:buChar char="•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Be specific in your requests. Example: </a:t>
            </a:r>
          </a:p>
          <a:p>
            <a:pPr algn="l" marL="1212307" indent="-404102" lvl="2">
              <a:lnSpc>
                <a:spcPts val="3930"/>
              </a:lnSpc>
              <a:buFont typeface="Arial"/>
              <a:buChar char="⚬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Instead of "Help me with recruitment," ask, "What are low-cost strategies for engaging out-of-school youth in rural areas?"</a:t>
            </a:r>
          </a:p>
          <a:p>
            <a:pPr algn="l" marL="606153" indent="-303077" lvl="1">
              <a:lnSpc>
                <a:spcPts val="3930"/>
              </a:lnSpc>
              <a:buFont typeface="Arial"/>
              <a:buChar char="•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Refine the outputs to fit your needs.</a:t>
            </a:r>
          </a:p>
          <a:p>
            <a:pPr algn="l" marL="606153" indent="-303077" lvl="1">
              <a:lnSpc>
                <a:spcPts val="3930"/>
              </a:lnSpc>
              <a:buFont typeface="Arial"/>
              <a:buChar char="•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Use AI as a starting point, not the final draft.</a:t>
            </a:r>
          </a:p>
          <a:p>
            <a:pPr algn="just">
              <a:lnSpc>
                <a:spcPts val="3930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56452" y="-165889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710" y="484541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876606">
            <a:off x="-2357080" y="6848646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60" y="0"/>
                </a:lnTo>
                <a:lnTo>
                  <a:pt x="4714160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102224" y="2271792"/>
            <a:ext cx="3656573" cy="5743416"/>
            <a:chOff x="0" y="0"/>
            <a:chExt cx="963048" cy="15126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63048" cy="1512669"/>
            </a:xfrm>
            <a:custGeom>
              <a:avLst/>
              <a:gdLst/>
              <a:ahLst/>
              <a:cxnLst/>
              <a:rect r="r" b="b" t="t" l="l"/>
              <a:pathLst>
                <a:path h="1512669" w="963048">
                  <a:moveTo>
                    <a:pt x="724923" y="0"/>
                  </a:moveTo>
                  <a:lnTo>
                    <a:pt x="963048" y="238125"/>
                  </a:lnTo>
                  <a:lnTo>
                    <a:pt x="963048" y="1274544"/>
                  </a:lnTo>
                  <a:lnTo>
                    <a:pt x="724923" y="1512669"/>
                  </a:lnTo>
                  <a:lnTo>
                    <a:pt x="238125" y="1512669"/>
                  </a:lnTo>
                  <a:lnTo>
                    <a:pt x="0" y="1274544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724923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63500" y="6350"/>
              <a:ext cx="836048" cy="1442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834986" y="2271792"/>
            <a:ext cx="3656573" cy="5743416"/>
            <a:chOff x="0" y="0"/>
            <a:chExt cx="963048" cy="151266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63048" cy="1512669"/>
            </a:xfrm>
            <a:custGeom>
              <a:avLst/>
              <a:gdLst/>
              <a:ahLst/>
              <a:cxnLst/>
              <a:rect r="r" b="b" t="t" l="l"/>
              <a:pathLst>
                <a:path h="1512669" w="963048">
                  <a:moveTo>
                    <a:pt x="724923" y="0"/>
                  </a:moveTo>
                  <a:lnTo>
                    <a:pt x="963048" y="238125"/>
                  </a:lnTo>
                  <a:lnTo>
                    <a:pt x="963048" y="1274544"/>
                  </a:lnTo>
                  <a:lnTo>
                    <a:pt x="724923" y="1512669"/>
                  </a:lnTo>
                  <a:lnTo>
                    <a:pt x="238125" y="1512669"/>
                  </a:lnTo>
                  <a:lnTo>
                    <a:pt x="0" y="1274544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724923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63500" y="6350"/>
              <a:ext cx="836048" cy="1442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7625008">
            <a:off x="16011548" y="-1561619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76609" y="3943802"/>
            <a:ext cx="6567880" cy="4375850"/>
          </a:xfrm>
          <a:custGeom>
            <a:avLst/>
            <a:gdLst/>
            <a:ahLst/>
            <a:cxnLst/>
            <a:rect r="r" b="b" t="t" l="l"/>
            <a:pathLst>
              <a:path h="4375850" w="6567880">
                <a:moveTo>
                  <a:pt x="0" y="0"/>
                </a:moveTo>
                <a:lnTo>
                  <a:pt x="6567880" y="0"/>
                </a:lnTo>
                <a:lnTo>
                  <a:pt x="6567880" y="4375850"/>
                </a:lnTo>
                <a:lnTo>
                  <a:pt x="0" y="4375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703719" y="3943802"/>
            <a:ext cx="6555581" cy="4375850"/>
          </a:xfrm>
          <a:custGeom>
            <a:avLst/>
            <a:gdLst/>
            <a:ahLst/>
            <a:cxnLst/>
            <a:rect r="r" b="b" t="t" l="l"/>
            <a:pathLst>
              <a:path h="4375850" w="6555581">
                <a:moveTo>
                  <a:pt x="0" y="0"/>
                </a:moveTo>
                <a:lnTo>
                  <a:pt x="6555581" y="0"/>
                </a:lnTo>
                <a:lnTo>
                  <a:pt x="6555581" y="4375850"/>
                </a:lnTo>
                <a:lnTo>
                  <a:pt x="0" y="4375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484081" y="1326893"/>
            <a:ext cx="7319838" cy="678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1"/>
              </a:lnSpc>
            </a:pPr>
            <a:r>
              <a:rPr lang="en-US" b="true" sz="5348" spc="-171">
                <a:solidFill>
                  <a:srgbClr val="3033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LET’S SEE AI IN ACTION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484081" y="2214642"/>
            <a:ext cx="12375682" cy="1966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6153" indent="-303077" lvl="1">
              <a:lnSpc>
                <a:spcPts val="3930"/>
              </a:lnSpc>
              <a:buFont typeface="Arial"/>
              <a:buChar char="•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What we’ll demo: </a:t>
            </a:r>
          </a:p>
          <a:p>
            <a:pPr algn="l" marL="1212307" indent="-404102" lvl="2">
              <a:lnSpc>
                <a:spcPts val="3930"/>
              </a:lnSpc>
              <a:buFont typeface="Arial"/>
              <a:buChar char="⚬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Drafting a quick outreach email.</a:t>
            </a:r>
          </a:p>
          <a:p>
            <a:pPr algn="l" marL="1212307" indent="-404102" lvl="2">
              <a:lnSpc>
                <a:spcPts val="3930"/>
              </a:lnSpc>
              <a:buFont typeface="Arial"/>
              <a:buChar char="⚬"/>
            </a:pPr>
            <a:r>
              <a:rPr lang="en-US" sz="2807">
                <a:solidFill>
                  <a:srgbClr val="30333C"/>
                </a:solidFill>
                <a:latin typeface="Canva Sans"/>
                <a:ea typeface="Canva Sans"/>
                <a:cs typeface="Canva Sans"/>
                <a:sym typeface="Canva Sans"/>
              </a:rPr>
              <a:t>Brainstorming retention strategies.</a:t>
            </a:r>
          </a:p>
          <a:p>
            <a:pPr algn="ctr">
              <a:lnSpc>
                <a:spcPts val="3930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34405" y="-2424537"/>
            <a:ext cx="13094910" cy="3453237"/>
            <a:chOff x="0" y="0"/>
            <a:chExt cx="3448865" cy="9094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48865" cy="909494"/>
            </a:xfrm>
            <a:custGeom>
              <a:avLst/>
              <a:gdLst/>
              <a:ahLst/>
              <a:cxnLst/>
              <a:rect r="r" b="b" t="t" l="l"/>
              <a:pathLst>
                <a:path h="909494" w="3448865">
                  <a:moveTo>
                    <a:pt x="3210740" y="0"/>
                  </a:moveTo>
                  <a:lnTo>
                    <a:pt x="3448865" y="238125"/>
                  </a:lnTo>
                  <a:lnTo>
                    <a:pt x="3448865" y="671369"/>
                  </a:lnTo>
                  <a:lnTo>
                    <a:pt x="3210740" y="909494"/>
                  </a:lnTo>
                  <a:lnTo>
                    <a:pt x="238125" y="909494"/>
                  </a:lnTo>
                  <a:lnTo>
                    <a:pt x="0" y="671369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3210740" y="0"/>
                  </a:lnTo>
                  <a:close/>
                </a:path>
              </a:pathLst>
            </a:custGeom>
            <a:solidFill>
              <a:srgbClr val="03A4D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63500" y="6350"/>
              <a:ext cx="3321865" cy="839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9425734">
            <a:off x="15012058" y="-3158943"/>
            <a:ext cx="8761717" cy="8957146"/>
          </a:xfrm>
          <a:custGeom>
            <a:avLst/>
            <a:gdLst/>
            <a:ahLst/>
            <a:cxnLst/>
            <a:rect r="r" b="b" t="t" l="l"/>
            <a:pathLst>
              <a:path h="8957146" w="8761717">
                <a:moveTo>
                  <a:pt x="0" y="0"/>
                </a:moveTo>
                <a:lnTo>
                  <a:pt x="8761717" y="0"/>
                </a:lnTo>
                <a:lnTo>
                  <a:pt x="8761717" y="8957145"/>
                </a:lnTo>
                <a:lnTo>
                  <a:pt x="0" y="8957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876606">
            <a:off x="-2631017" y="7726570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98822" y="7897822"/>
            <a:ext cx="2389178" cy="2389178"/>
          </a:xfrm>
          <a:custGeom>
            <a:avLst/>
            <a:gdLst/>
            <a:ahLst/>
            <a:cxnLst/>
            <a:rect r="r" b="b" t="t" l="l"/>
            <a:pathLst>
              <a:path h="2389178" w="2389178">
                <a:moveTo>
                  <a:pt x="0" y="0"/>
                </a:moveTo>
                <a:lnTo>
                  <a:pt x="2389178" y="0"/>
                </a:lnTo>
                <a:lnTo>
                  <a:pt x="2389178" y="2389178"/>
                </a:lnTo>
                <a:lnTo>
                  <a:pt x="0" y="238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73080" y="8548252"/>
            <a:ext cx="1766910" cy="1420095"/>
          </a:xfrm>
          <a:custGeom>
            <a:avLst/>
            <a:gdLst/>
            <a:ahLst/>
            <a:cxnLst/>
            <a:rect r="r" b="b" t="t" l="l"/>
            <a:pathLst>
              <a:path h="1420095" w="1766910">
                <a:moveTo>
                  <a:pt x="0" y="0"/>
                </a:moveTo>
                <a:lnTo>
                  <a:pt x="1766910" y="0"/>
                </a:lnTo>
                <a:lnTo>
                  <a:pt x="1766910" y="1420096"/>
                </a:lnTo>
                <a:lnTo>
                  <a:pt x="0" y="1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46718" y="3193625"/>
            <a:ext cx="13214452" cy="6196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1"/>
              </a:lnSpc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Scenario: </a:t>
            </a:r>
          </a:p>
          <a:p>
            <a:pPr algn="l" marL="506096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"You’re tasked with recruiting 10 new participants aged 16-24 into your WIOA program within the next 3 months. Use AI to brainstorm creative and practical strategies."</a:t>
            </a:r>
          </a:p>
          <a:p>
            <a:pPr algn="l">
              <a:lnSpc>
                <a:spcPts val="3281"/>
              </a:lnSpc>
            </a:pPr>
          </a:p>
          <a:p>
            <a:pPr algn="l">
              <a:lnSpc>
                <a:spcPts val="3281"/>
              </a:lnSpc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Prompts to Try: </a:t>
            </a:r>
          </a:p>
          <a:p>
            <a:pPr algn="l" marL="506096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"What are some creative ways to recruit out-of-school youth in rural areas using local partnerships?"</a:t>
            </a:r>
          </a:p>
          <a:p>
            <a:pPr algn="l">
              <a:lnSpc>
                <a:spcPts val="901"/>
              </a:lnSpc>
            </a:pPr>
          </a:p>
          <a:p>
            <a:pPr algn="l" marL="506096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"How can we use social media to engage 16-24-year-olds for career development programs?"</a:t>
            </a:r>
          </a:p>
          <a:p>
            <a:pPr algn="l">
              <a:lnSpc>
                <a:spcPts val="896"/>
              </a:lnSpc>
            </a:pPr>
          </a:p>
          <a:p>
            <a:pPr algn="l" marL="506096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"Suggest low-cost strategies for connecting with disengaged youth through community events.”</a:t>
            </a:r>
          </a:p>
          <a:p>
            <a:pPr algn="l">
              <a:lnSpc>
                <a:spcPts val="896"/>
              </a:lnSpc>
            </a:pPr>
          </a:p>
          <a:p>
            <a:pPr algn="l" marL="506096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"What kind of incentives would attract youth to attend an open house for our program?"</a:t>
            </a:r>
          </a:p>
          <a:p>
            <a:pPr algn="l">
              <a:lnSpc>
                <a:spcPts val="896"/>
              </a:lnSpc>
            </a:pPr>
          </a:p>
          <a:p>
            <a:pPr algn="l" marL="506096" indent="-253048" lvl="1">
              <a:lnSpc>
                <a:spcPts val="3281"/>
              </a:lnSpc>
              <a:buFont typeface="Arial"/>
              <a:buChar char="•"/>
            </a:pPr>
            <a:r>
              <a:rPr lang="en-US" sz="23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"How can I use influencers or peer leaders to promote the program to 16-24-year-olds?"</a:t>
            </a:r>
          </a:p>
          <a:p>
            <a:pPr algn="l">
              <a:lnSpc>
                <a:spcPts val="3281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415040" y="1319630"/>
            <a:ext cx="3435477" cy="3435477"/>
          </a:xfrm>
          <a:custGeom>
            <a:avLst/>
            <a:gdLst/>
            <a:ahLst/>
            <a:cxnLst/>
            <a:rect r="r" b="b" t="t" l="l"/>
            <a:pathLst>
              <a:path h="3435477" w="3435477">
                <a:moveTo>
                  <a:pt x="0" y="0"/>
                </a:moveTo>
                <a:lnTo>
                  <a:pt x="3435477" y="0"/>
                </a:lnTo>
                <a:lnTo>
                  <a:pt x="3435477" y="3435477"/>
                </a:lnTo>
                <a:lnTo>
                  <a:pt x="0" y="3435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46718" y="1588263"/>
            <a:ext cx="9103463" cy="1321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67"/>
              </a:lnSpc>
            </a:pPr>
            <a:r>
              <a:rPr lang="en-US" b="true" sz="5334" spc="-1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IN ACTION: RECRUITMENT BRAINSTORMING ACTIVITY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A4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2144144" y="-1186511"/>
            <a:ext cx="7869752" cy="7869752"/>
          </a:xfrm>
          <a:custGeom>
            <a:avLst/>
            <a:gdLst/>
            <a:ahLst/>
            <a:cxnLst/>
            <a:rect r="r" b="b" t="t" l="l"/>
            <a:pathLst>
              <a:path h="7869752" w="7869752">
                <a:moveTo>
                  <a:pt x="0" y="0"/>
                </a:moveTo>
                <a:lnTo>
                  <a:pt x="7869752" y="0"/>
                </a:lnTo>
                <a:lnTo>
                  <a:pt x="7869752" y="7869752"/>
                </a:lnTo>
                <a:lnTo>
                  <a:pt x="0" y="786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2144144" y="4556104"/>
            <a:ext cx="7869752" cy="7869752"/>
          </a:xfrm>
          <a:custGeom>
            <a:avLst/>
            <a:gdLst/>
            <a:ahLst/>
            <a:cxnLst/>
            <a:rect r="r" b="b" t="t" l="l"/>
            <a:pathLst>
              <a:path h="7869752" w="7869752">
                <a:moveTo>
                  <a:pt x="0" y="0"/>
                </a:moveTo>
                <a:lnTo>
                  <a:pt x="7869752" y="0"/>
                </a:lnTo>
                <a:lnTo>
                  <a:pt x="7869752" y="7869752"/>
                </a:lnTo>
                <a:lnTo>
                  <a:pt x="0" y="786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876606">
            <a:off x="-1860030" y="-1242199"/>
            <a:ext cx="4714159" cy="4819308"/>
          </a:xfrm>
          <a:custGeom>
            <a:avLst/>
            <a:gdLst/>
            <a:ahLst/>
            <a:cxnLst/>
            <a:rect r="r" b="b" t="t" l="l"/>
            <a:pathLst>
              <a:path h="4819308" w="4714159">
                <a:moveTo>
                  <a:pt x="0" y="0"/>
                </a:moveTo>
                <a:lnTo>
                  <a:pt x="4714159" y="0"/>
                </a:lnTo>
                <a:lnTo>
                  <a:pt x="4714159" y="4819308"/>
                </a:lnTo>
                <a:lnTo>
                  <a:pt x="0" y="4819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36542" y="2601863"/>
            <a:ext cx="7511349" cy="195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3"/>
              </a:lnSpc>
            </a:pPr>
            <a:r>
              <a:rPr lang="en-US" b="true" sz="8504" spc="-27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CONCLUSION &amp; QUESTIONS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8020398"/>
            <a:ext cx="19970661" cy="2435467"/>
            <a:chOff x="0" y="0"/>
            <a:chExt cx="5259763" cy="6414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59763" cy="641440"/>
            </a:xfrm>
            <a:custGeom>
              <a:avLst/>
              <a:gdLst/>
              <a:ahLst/>
              <a:cxnLst/>
              <a:rect r="r" b="b" t="t" l="l"/>
              <a:pathLst>
                <a:path h="641440" w="5259763">
                  <a:moveTo>
                    <a:pt x="0" y="0"/>
                  </a:moveTo>
                  <a:lnTo>
                    <a:pt x="5259763" y="0"/>
                  </a:lnTo>
                  <a:lnTo>
                    <a:pt x="5259763" y="641440"/>
                  </a:lnTo>
                  <a:lnTo>
                    <a:pt x="0" y="6414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5259763" cy="698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0858" y="8020398"/>
            <a:ext cx="2643960" cy="2124995"/>
          </a:xfrm>
          <a:custGeom>
            <a:avLst/>
            <a:gdLst/>
            <a:ahLst/>
            <a:cxnLst/>
            <a:rect r="r" b="b" t="t" l="l"/>
            <a:pathLst>
              <a:path h="2124995" w="2643960">
                <a:moveTo>
                  <a:pt x="0" y="0"/>
                </a:moveTo>
                <a:lnTo>
                  <a:pt x="2643960" y="0"/>
                </a:lnTo>
                <a:lnTo>
                  <a:pt x="2643960" y="2124995"/>
                </a:lnTo>
                <a:lnTo>
                  <a:pt x="0" y="21249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30504" y="-766567"/>
            <a:ext cx="9849463" cy="9849463"/>
          </a:xfrm>
          <a:custGeom>
            <a:avLst/>
            <a:gdLst/>
            <a:ahLst/>
            <a:cxnLst/>
            <a:rect r="r" b="b" t="t" l="l"/>
            <a:pathLst>
              <a:path h="9849463" w="9849463">
                <a:moveTo>
                  <a:pt x="0" y="0"/>
                </a:moveTo>
                <a:lnTo>
                  <a:pt x="9849463" y="0"/>
                </a:lnTo>
                <a:lnTo>
                  <a:pt x="9849463" y="9849463"/>
                </a:lnTo>
                <a:lnTo>
                  <a:pt x="0" y="98494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DAGZFSNwmtc</dc:identifier>
  <dcterms:modified xsi:type="dcterms:W3CDTF">2011-08-01T06:04:30Z</dcterms:modified>
  <cp:revision>1</cp:revision>
  <dc:title>AI in Action Youth Forum Presentation</dc:title>
</cp:coreProperties>
</file>