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5_5541D83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7" r:id="rId5"/>
    <p:sldId id="258" r:id="rId6"/>
    <p:sldId id="307" r:id="rId7"/>
    <p:sldId id="299" r:id="rId8"/>
    <p:sldId id="309" r:id="rId9"/>
    <p:sldId id="303" r:id="rId10"/>
    <p:sldId id="311" r:id="rId11"/>
    <p:sldId id="312" r:id="rId12"/>
    <p:sldId id="308" r:id="rId13"/>
    <p:sldId id="313" r:id="rId14"/>
    <p:sldId id="306" r:id="rId15"/>
    <p:sldId id="295"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C95D22-64DA-6353-6E90-68D6D73DD38D}" name="Brock, Chelsea" initials="BC" userId="S::bchelsea@ad.unc.edu::378556ff-e329-456a-b705-dcbc701aa956" providerId="AD"/>
  <p188:author id="{4285D34B-A7F4-9DD5-BC4B-A38D678E2D1A}" name="Matthews, Alecia" initials="MA" userId="S::alecia2@ad.unc.edu::07fa299e-8f29-4a80-bd8c-f43afc08f370" providerId="AD"/>
  <p188:author id="{8C3BAB4F-6446-2667-A84A-4910EFB3BDD9}" name="Parry, Mary Swann" initials="PMS" userId="S::mparry@ad.unc.edu::43713370-748a-4db7-8cd0-23ee94376579" providerId="AD"/>
  <p188:author id="{C4AACCE4-C924-CB5B-06AC-49CC3A13120C}" name="Brown-Graham, Anita" initials="BA" userId="S::brgraham@ad.unc.edu::752351f5-5f28-4bf2-8efc-2806d9678f80" providerId="AD"/>
  <p188:author id="{D61863FC-CAE9-9B23-D30A-9EB2856B1D61}" name="Holdsclaw, Abigail Grace" initials="AH" userId="S::abigrace@ad.unc.edu::f852f75f-22f8-4f49-af52-9b771e6ba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136B9-78DE-40E4-ABDB-C2333F854E15}" v="2" dt="2025-01-15T11:42:41.742"/>
    <p1510:client id="{1DE39CED-7370-49A9-A853-B9653390B73A}" v="1" dt="2025-01-14T17:11:44.347"/>
    <p1510:client id="{54AF2CC5-6279-2A4C-F289-5B83A28A3089}" v="188" dt="2025-01-15T13:44:01.032"/>
    <p1510:client id="{7E60DDA2-54BB-4BB0-B5EE-B8101D3C4CBA}" v="1" dt="2025-01-15T13:41:22.877"/>
    <p1510:client id="{AF93CE0D-4441-48D6-ACC1-39088B29775F}" v="1283" dt="2025-01-14T16:48:37.599"/>
    <p1510:client id="{D55380CF-5BCB-457B-AB40-ECBAE6690438}" v="320" dt="2025-01-14T15:54:48.295"/>
    <p1510:client id="{F6FDB597-05E3-40E4-ACCE-2708AE6305EA}" v="2" dt="2025-01-14T16:36:01.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82" autoAdjust="0"/>
  </p:normalViewPr>
  <p:slideViewPr>
    <p:cSldViewPr snapToGrid="0">
      <p:cViewPr varScale="1">
        <p:scale>
          <a:sx n="64" d="100"/>
          <a:sy n="64" d="100"/>
        </p:scale>
        <p:origin x="139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35_5541D836.xml><?xml version="1.0" encoding="utf-8"?>
<p188:cmLst xmlns:a="http://schemas.openxmlformats.org/drawingml/2006/main" xmlns:r="http://schemas.openxmlformats.org/officeDocument/2006/relationships" xmlns:p188="http://schemas.microsoft.com/office/powerpoint/2018/8/main">
  <p188:cm id="{036759D1-35AC-4BF5-8128-76A7DB36F2AE}" authorId="{D61863FC-CAE9-9B23-D30A-9EB2856B1D61}" created="2025-01-14T16:34:01.187">
    <ac:txMkLst xmlns:ac="http://schemas.microsoft.com/office/drawing/2013/main/command">
      <pc:docMk xmlns:pc="http://schemas.microsoft.com/office/powerpoint/2013/main/command"/>
      <pc:sldMk xmlns:pc="http://schemas.microsoft.com/office/powerpoint/2013/main/command" cId="1430378550" sldId="309"/>
      <ac:graphicFrameMk id="5" creationId="{ECC1BEED-E9AF-04D5-D905-55E4C8CA363F}"/>
      <dc:dgmMk xmlns:dc="http://schemas.microsoft.com/office/drawing/2013/diagram/command"/>
      <dc:nodeMk xmlns:dc="http://schemas.microsoft.com/office/drawing/2013/diagram/command" id="{745C8E21-E4A1-4AF1-BB0E-2D14FB616D8B}"/>
      <ac:txMk cp="0" len="15">
        <ac:context len="16" hash="1243193189"/>
      </ac:txMk>
    </ac:txMkLst>
    <p188:pos x="2062162" y="839391"/>
    <p188:replyLst>
      <p188:reply id="{8763FF59-C3D9-43A7-B459-2A363FA343BE}" authorId="{4285D34B-A7F4-9DD5-BC4B-A38D678E2D1A}" created="2025-01-14T16:36:01.146">
        <p188:txBody>
          <a:bodyPr/>
          <a:lstStyle/>
          <a:p>
            <a:r>
              <a:rPr lang="en-US"/>
              <a:t>I do not recall...I'm sorry.</a:t>
            </a:r>
          </a:p>
        </p188:txBody>
      </p188:reply>
    </p188:replyLst>
    <p188:txBody>
      <a:bodyPr/>
      <a:lstStyle/>
      <a:p>
        <a:r>
          <a:rPr lang="en-US"/>
          <a:t>[@Matthews, Alecia] do you remember what Anne called this?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232F3-E966-4D40-86C2-4C7DB0A3DB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5C8E21-E4A1-4AF1-BB0E-2D14FB616D8B}">
      <dgm:prSet phldrT="[Text]" custT="1"/>
      <dgm:spPr/>
      <dgm:t>
        <a:bodyPr/>
        <a:lstStyle/>
        <a:p>
          <a:r>
            <a:rPr lang="en-US" sz="2000" b="1" dirty="0"/>
            <a:t>NCCCS 2018 work</a:t>
          </a:r>
        </a:p>
      </dgm:t>
    </dgm:pt>
    <dgm:pt modelId="{FCE5FDF7-CC5B-4435-B241-CF7E92CEB72E}" type="parTrans" cxnId="{65A75805-2D95-474A-B9FF-81F773A54C5F}">
      <dgm:prSet/>
      <dgm:spPr/>
      <dgm:t>
        <a:bodyPr/>
        <a:lstStyle/>
        <a:p>
          <a:endParaRPr lang="en-US" b="1"/>
        </a:p>
      </dgm:t>
    </dgm:pt>
    <dgm:pt modelId="{6B58009A-B5E5-4765-80E8-3F093BA5B369}" type="sibTrans" cxnId="{65A75805-2D95-474A-B9FF-81F773A54C5F}">
      <dgm:prSet/>
      <dgm:spPr/>
      <dgm:t>
        <a:bodyPr/>
        <a:lstStyle/>
        <a:p>
          <a:endParaRPr lang="en-US" b="1"/>
        </a:p>
      </dgm:t>
    </dgm:pt>
    <dgm:pt modelId="{0D0DC6A5-33B4-4679-9C3A-D3EE0192450B}">
      <dgm:prSet phldrT="[Text]" custT="1"/>
      <dgm:spPr/>
      <dgm:t>
        <a:bodyPr/>
        <a:lstStyle/>
        <a:p>
          <a:r>
            <a:rPr lang="en-US" sz="2000" b="1" dirty="0"/>
            <a:t>NCDPI Portrait of a Graduate</a:t>
          </a:r>
        </a:p>
      </dgm:t>
    </dgm:pt>
    <dgm:pt modelId="{5C802C71-DBB0-40D0-8EE5-16A33E592A4A}" type="parTrans" cxnId="{DFFE1201-9884-4561-AC5D-E1A7B1A0E874}">
      <dgm:prSet/>
      <dgm:spPr/>
      <dgm:t>
        <a:bodyPr/>
        <a:lstStyle/>
        <a:p>
          <a:endParaRPr lang="en-US" b="1"/>
        </a:p>
      </dgm:t>
    </dgm:pt>
    <dgm:pt modelId="{538CA19F-3C27-4B2E-957D-E2098C759128}" type="sibTrans" cxnId="{DFFE1201-9884-4561-AC5D-E1A7B1A0E874}">
      <dgm:prSet/>
      <dgm:spPr/>
      <dgm:t>
        <a:bodyPr/>
        <a:lstStyle/>
        <a:p>
          <a:endParaRPr lang="en-US" b="1"/>
        </a:p>
      </dgm:t>
    </dgm:pt>
    <dgm:pt modelId="{6F45C116-EC06-45CF-AF00-A5941C9163DC}">
      <dgm:prSet custT="1"/>
      <dgm:spPr/>
      <dgm:t>
        <a:bodyPr/>
        <a:lstStyle/>
        <a:p>
          <a:r>
            <a:rPr lang="en-US" sz="2000" b="1" dirty="0">
              <a:cs typeface="Calibri"/>
            </a:rPr>
            <a:t>“Where are the Workers” Focus Groups</a:t>
          </a:r>
        </a:p>
      </dgm:t>
    </dgm:pt>
    <dgm:pt modelId="{B7C28E78-A9A9-4EE6-B7FE-56F952B8E7B6}" type="parTrans" cxnId="{90C615F9-DF14-44F6-A6C1-C99574C134CB}">
      <dgm:prSet/>
      <dgm:spPr/>
      <dgm:t>
        <a:bodyPr/>
        <a:lstStyle/>
        <a:p>
          <a:endParaRPr lang="en-US" b="1"/>
        </a:p>
      </dgm:t>
    </dgm:pt>
    <dgm:pt modelId="{2C571E8D-880E-40A8-96C9-183E55C455C1}" type="sibTrans" cxnId="{90C615F9-DF14-44F6-A6C1-C99574C134CB}">
      <dgm:prSet/>
      <dgm:spPr/>
      <dgm:t>
        <a:bodyPr/>
        <a:lstStyle/>
        <a:p>
          <a:endParaRPr lang="en-US" b="1"/>
        </a:p>
      </dgm:t>
    </dgm:pt>
    <dgm:pt modelId="{1E6DEFD0-C659-46F4-A4A4-FA540FEEAEA6}">
      <dgm:prSet custT="1"/>
      <dgm:spPr/>
      <dgm:t>
        <a:bodyPr/>
        <a:lstStyle/>
        <a:p>
          <a:r>
            <a:rPr lang="en-US" sz="2000" b="1" dirty="0">
              <a:cs typeface="Calibri"/>
            </a:rPr>
            <a:t>Feedback from OSOW participants</a:t>
          </a:r>
        </a:p>
      </dgm:t>
    </dgm:pt>
    <dgm:pt modelId="{AF91CBE9-6994-4B8B-9B22-F87BB91FF88A}" type="parTrans" cxnId="{B6400EAE-C3E9-4EFB-BC59-A887DF8CB321}">
      <dgm:prSet/>
      <dgm:spPr/>
      <dgm:t>
        <a:bodyPr/>
        <a:lstStyle/>
        <a:p>
          <a:endParaRPr lang="en-US" b="1"/>
        </a:p>
      </dgm:t>
    </dgm:pt>
    <dgm:pt modelId="{F806CB1B-88F0-4ABA-A27C-E0490E754988}" type="sibTrans" cxnId="{B6400EAE-C3E9-4EFB-BC59-A887DF8CB321}">
      <dgm:prSet/>
      <dgm:spPr/>
      <dgm:t>
        <a:bodyPr/>
        <a:lstStyle/>
        <a:p>
          <a:endParaRPr lang="en-US" b="1"/>
        </a:p>
      </dgm:t>
    </dgm:pt>
    <dgm:pt modelId="{66774F73-0F61-4D80-BA42-BA1FD3BD12DE}">
      <dgm:prSet custT="1"/>
      <dgm:spPr/>
      <dgm:t>
        <a:bodyPr/>
        <a:lstStyle/>
        <a:p>
          <a:r>
            <a:rPr lang="en-US" sz="2000" b="1" dirty="0">
              <a:cs typeface="Calibri"/>
            </a:rPr>
            <a:t>Feedback from NCCCS partners</a:t>
          </a:r>
        </a:p>
      </dgm:t>
    </dgm:pt>
    <dgm:pt modelId="{08C8CDDF-BC77-4177-8EF6-C3401FDEA366}" type="parTrans" cxnId="{19DF9CF9-48BB-4CFF-9C65-479C21F918CD}">
      <dgm:prSet/>
      <dgm:spPr/>
      <dgm:t>
        <a:bodyPr/>
        <a:lstStyle/>
        <a:p>
          <a:endParaRPr lang="en-US" b="1"/>
        </a:p>
      </dgm:t>
    </dgm:pt>
    <dgm:pt modelId="{58BAC841-1ADC-4448-9C50-71C73156260E}" type="sibTrans" cxnId="{19DF9CF9-48BB-4CFF-9C65-479C21F918CD}">
      <dgm:prSet/>
      <dgm:spPr/>
      <dgm:t>
        <a:bodyPr/>
        <a:lstStyle/>
        <a:p>
          <a:endParaRPr lang="en-US" b="1"/>
        </a:p>
      </dgm:t>
    </dgm:pt>
    <dgm:pt modelId="{320C103F-8309-4171-AFB6-E5BE4F3ED6C0}" type="pres">
      <dgm:prSet presAssocID="{5F8232F3-E966-4D40-86C2-4C7DB0A3DB6F}" presName="linear" presStyleCnt="0">
        <dgm:presLayoutVars>
          <dgm:animLvl val="lvl"/>
          <dgm:resizeHandles val="exact"/>
        </dgm:presLayoutVars>
      </dgm:prSet>
      <dgm:spPr/>
    </dgm:pt>
    <dgm:pt modelId="{E023B19E-37DC-4E98-8070-4803BDA6D288}" type="pres">
      <dgm:prSet presAssocID="{745C8E21-E4A1-4AF1-BB0E-2D14FB616D8B}" presName="parentText" presStyleLbl="node1" presStyleIdx="0" presStyleCnt="5" custScaleY="38267" custLinFactNeighborX="17132" custLinFactNeighborY="-49609">
        <dgm:presLayoutVars>
          <dgm:chMax val="0"/>
          <dgm:bulletEnabled val="1"/>
        </dgm:presLayoutVars>
      </dgm:prSet>
      <dgm:spPr/>
    </dgm:pt>
    <dgm:pt modelId="{10A3FBAE-EC4D-42D2-9DA6-8FFE06098235}" type="pres">
      <dgm:prSet presAssocID="{6B58009A-B5E5-4765-80E8-3F093BA5B369}" presName="spacer" presStyleCnt="0"/>
      <dgm:spPr/>
    </dgm:pt>
    <dgm:pt modelId="{AE2DD17B-B949-451B-8419-6C879589A462}" type="pres">
      <dgm:prSet presAssocID="{0D0DC6A5-33B4-4679-9C3A-D3EE0192450B}" presName="parentText" presStyleLbl="node1" presStyleIdx="1" presStyleCnt="5" custScaleY="46961">
        <dgm:presLayoutVars>
          <dgm:chMax val="0"/>
          <dgm:bulletEnabled val="1"/>
        </dgm:presLayoutVars>
      </dgm:prSet>
      <dgm:spPr/>
    </dgm:pt>
    <dgm:pt modelId="{A71C46B4-D937-45B7-B5F0-CFAACEDC5149}" type="pres">
      <dgm:prSet presAssocID="{538CA19F-3C27-4B2E-957D-E2098C759128}" presName="spacer" presStyleCnt="0"/>
      <dgm:spPr/>
    </dgm:pt>
    <dgm:pt modelId="{6C278BF1-3DB4-4C2C-BC11-021A1C68547B}" type="pres">
      <dgm:prSet presAssocID="{1E6DEFD0-C659-46F4-A4A4-FA540FEEAEA6}" presName="parentText" presStyleLbl="node1" presStyleIdx="2" presStyleCnt="5" custScaleY="34946">
        <dgm:presLayoutVars>
          <dgm:chMax val="0"/>
          <dgm:bulletEnabled val="1"/>
        </dgm:presLayoutVars>
      </dgm:prSet>
      <dgm:spPr/>
    </dgm:pt>
    <dgm:pt modelId="{FACFF7D0-8681-4C28-969A-D4A9E92C6B1A}" type="pres">
      <dgm:prSet presAssocID="{F806CB1B-88F0-4ABA-A27C-E0490E754988}" presName="spacer" presStyleCnt="0"/>
      <dgm:spPr/>
    </dgm:pt>
    <dgm:pt modelId="{93A6B207-4C3F-45D6-859A-14B66F6643B5}" type="pres">
      <dgm:prSet presAssocID="{6F45C116-EC06-45CF-AF00-A5941C9163DC}" presName="parentText" presStyleLbl="node1" presStyleIdx="3" presStyleCnt="5" custScaleY="53544">
        <dgm:presLayoutVars>
          <dgm:chMax val="0"/>
          <dgm:bulletEnabled val="1"/>
        </dgm:presLayoutVars>
      </dgm:prSet>
      <dgm:spPr/>
    </dgm:pt>
    <dgm:pt modelId="{886619BD-3E19-4312-A0EC-C364FD1B3216}" type="pres">
      <dgm:prSet presAssocID="{2C571E8D-880E-40A8-96C9-183E55C455C1}" presName="spacer" presStyleCnt="0"/>
      <dgm:spPr/>
    </dgm:pt>
    <dgm:pt modelId="{D53285EA-E981-4B31-8E50-0E9F285A7388}" type="pres">
      <dgm:prSet presAssocID="{66774F73-0F61-4D80-BA42-BA1FD3BD12DE}" presName="parentText" presStyleLbl="node1" presStyleIdx="4" presStyleCnt="5" custScaleY="49457">
        <dgm:presLayoutVars>
          <dgm:chMax val="0"/>
          <dgm:bulletEnabled val="1"/>
        </dgm:presLayoutVars>
      </dgm:prSet>
      <dgm:spPr/>
    </dgm:pt>
  </dgm:ptLst>
  <dgm:cxnLst>
    <dgm:cxn modelId="{DFFE1201-9884-4561-AC5D-E1A7B1A0E874}" srcId="{5F8232F3-E966-4D40-86C2-4C7DB0A3DB6F}" destId="{0D0DC6A5-33B4-4679-9C3A-D3EE0192450B}" srcOrd="1" destOrd="0" parTransId="{5C802C71-DBB0-40D0-8EE5-16A33E592A4A}" sibTransId="{538CA19F-3C27-4B2E-957D-E2098C759128}"/>
    <dgm:cxn modelId="{65A75805-2D95-474A-B9FF-81F773A54C5F}" srcId="{5F8232F3-E966-4D40-86C2-4C7DB0A3DB6F}" destId="{745C8E21-E4A1-4AF1-BB0E-2D14FB616D8B}" srcOrd="0" destOrd="0" parTransId="{FCE5FDF7-CC5B-4435-B241-CF7E92CEB72E}" sibTransId="{6B58009A-B5E5-4765-80E8-3F093BA5B369}"/>
    <dgm:cxn modelId="{8191C419-E42C-4A93-A527-34A538423212}" type="presOf" srcId="{6F45C116-EC06-45CF-AF00-A5941C9163DC}" destId="{93A6B207-4C3F-45D6-859A-14B66F6643B5}" srcOrd="0" destOrd="0" presId="urn:microsoft.com/office/officeart/2005/8/layout/vList2"/>
    <dgm:cxn modelId="{9549562B-DDAB-48DA-BC9A-3804A9BD19E0}" type="presOf" srcId="{5F8232F3-E966-4D40-86C2-4C7DB0A3DB6F}" destId="{320C103F-8309-4171-AFB6-E5BE4F3ED6C0}" srcOrd="0" destOrd="0" presId="urn:microsoft.com/office/officeart/2005/8/layout/vList2"/>
    <dgm:cxn modelId="{B29F843B-A9D1-4E25-A43C-2D6B31FC873B}" type="presOf" srcId="{1E6DEFD0-C659-46F4-A4A4-FA540FEEAEA6}" destId="{6C278BF1-3DB4-4C2C-BC11-021A1C68547B}" srcOrd="0" destOrd="0" presId="urn:microsoft.com/office/officeart/2005/8/layout/vList2"/>
    <dgm:cxn modelId="{869CAE3B-6C2B-469E-ADC3-4697797E6276}" type="presOf" srcId="{66774F73-0F61-4D80-BA42-BA1FD3BD12DE}" destId="{D53285EA-E981-4B31-8E50-0E9F285A7388}" srcOrd="0" destOrd="0" presId="urn:microsoft.com/office/officeart/2005/8/layout/vList2"/>
    <dgm:cxn modelId="{B6400EAE-C3E9-4EFB-BC59-A887DF8CB321}" srcId="{5F8232F3-E966-4D40-86C2-4C7DB0A3DB6F}" destId="{1E6DEFD0-C659-46F4-A4A4-FA540FEEAEA6}" srcOrd="2" destOrd="0" parTransId="{AF91CBE9-6994-4B8B-9B22-F87BB91FF88A}" sibTransId="{F806CB1B-88F0-4ABA-A27C-E0490E754988}"/>
    <dgm:cxn modelId="{2E84F0D6-EBBE-4B86-83E2-E466FB47EA8E}" type="presOf" srcId="{0D0DC6A5-33B4-4679-9C3A-D3EE0192450B}" destId="{AE2DD17B-B949-451B-8419-6C879589A462}" srcOrd="0" destOrd="0" presId="urn:microsoft.com/office/officeart/2005/8/layout/vList2"/>
    <dgm:cxn modelId="{27CA55E3-82F5-4495-8639-A2D9774CA272}" type="presOf" srcId="{745C8E21-E4A1-4AF1-BB0E-2D14FB616D8B}" destId="{E023B19E-37DC-4E98-8070-4803BDA6D288}" srcOrd="0" destOrd="0" presId="urn:microsoft.com/office/officeart/2005/8/layout/vList2"/>
    <dgm:cxn modelId="{90C615F9-DF14-44F6-A6C1-C99574C134CB}" srcId="{5F8232F3-E966-4D40-86C2-4C7DB0A3DB6F}" destId="{6F45C116-EC06-45CF-AF00-A5941C9163DC}" srcOrd="3" destOrd="0" parTransId="{B7C28E78-A9A9-4EE6-B7FE-56F952B8E7B6}" sibTransId="{2C571E8D-880E-40A8-96C9-183E55C455C1}"/>
    <dgm:cxn modelId="{19DF9CF9-48BB-4CFF-9C65-479C21F918CD}" srcId="{5F8232F3-E966-4D40-86C2-4C7DB0A3DB6F}" destId="{66774F73-0F61-4D80-BA42-BA1FD3BD12DE}" srcOrd="4" destOrd="0" parTransId="{08C8CDDF-BC77-4177-8EF6-C3401FDEA366}" sibTransId="{58BAC841-1ADC-4448-9C50-71C73156260E}"/>
    <dgm:cxn modelId="{36265B7F-8BB3-445D-AFC1-B30E73B14C82}" type="presParOf" srcId="{320C103F-8309-4171-AFB6-E5BE4F3ED6C0}" destId="{E023B19E-37DC-4E98-8070-4803BDA6D288}" srcOrd="0" destOrd="0" presId="urn:microsoft.com/office/officeart/2005/8/layout/vList2"/>
    <dgm:cxn modelId="{550F97F0-330E-4939-BAED-8856EAB2FB9F}" type="presParOf" srcId="{320C103F-8309-4171-AFB6-E5BE4F3ED6C0}" destId="{10A3FBAE-EC4D-42D2-9DA6-8FFE06098235}" srcOrd="1" destOrd="0" presId="urn:microsoft.com/office/officeart/2005/8/layout/vList2"/>
    <dgm:cxn modelId="{37B1C2FF-0391-43FE-850E-6CB4A9B1A48E}" type="presParOf" srcId="{320C103F-8309-4171-AFB6-E5BE4F3ED6C0}" destId="{AE2DD17B-B949-451B-8419-6C879589A462}" srcOrd="2" destOrd="0" presId="urn:microsoft.com/office/officeart/2005/8/layout/vList2"/>
    <dgm:cxn modelId="{1A865C89-B141-49D7-BE6C-7BC32A9ABE59}" type="presParOf" srcId="{320C103F-8309-4171-AFB6-E5BE4F3ED6C0}" destId="{A71C46B4-D937-45B7-B5F0-CFAACEDC5149}" srcOrd="3" destOrd="0" presId="urn:microsoft.com/office/officeart/2005/8/layout/vList2"/>
    <dgm:cxn modelId="{F061C2AF-A4F5-4EC3-9050-DDC7A1ECEF46}" type="presParOf" srcId="{320C103F-8309-4171-AFB6-E5BE4F3ED6C0}" destId="{6C278BF1-3DB4-4C2C-BC11-021A1C68547B}" srcOrd="4" destOrd="0" presId="urn:microsoft.com/office/officeart/2005/8/layout/vList2"/>
    <dgm:cxn modelId="{C494E152-D143-420F-AB81-CA7ABD5CDABE}" type="presParOf" srcId="{320C103F-8309-4171-AFB6-E5BE4F3ED6C0}" destId="{FACFF7D0-8681-4C28-969A-D4A9E92C6B1A}" srcOrd="5" destOrd="0" presId="urn:microsoft.com/office/officeart/2005/8/layout/vList2"/>
    <dgm:cxn modelId="{30F0C233-2DA5-4ECA-A623-7EBBA41E1020}" type="presParOf" srcId="{320C103F-8309-4171-AFB6-E5BE4F3ED6C0}" destId="{93A6B207-4C3F-45D6-859A-14B66F6643B5}" srcOrd="6" destOrd="0" presId="urn:microsoft.com/office/officeart/2005/8/layout/vList2"/>
    <dgm:cxn modelId="{3279DDC8-7979-432B-86D8-5250F659A0DC}" type="presParOf" srcId="{320C103F-8309-4171-AFB6-E5BE4F3ED6C0}" destId="{886619BD-3E19-4312-A0EC-C364FD1B3216}" srcOrd="7" destOrd="0" presId="urn:microsoft.com/office/officeart/2005/8/layout/vList2"/>
    <dgm:cxn modelId="{18129FE4-C789-4A10-B52D-443CB9754C15}" type="presParOf" srcId="{320C103F-8309-4171-AFB6-E5BE4F3ED6C0}" destId="{D53285EA-E981-4B31-8E50-0E9F285A738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3B19E-37DC-4E98-8070-4803BDA6D288}">
      <dsp:nvSpPr>
        <dsp:cNvPr id="0" name=""/>
        <dsp:cNvSpPr/>
      </dsp:nvSpPr>
      <dsp:spPr>
        <a:xfrm>
          <a:off x="0" y="414003"/>
          <a:ext cx="4576762" cy="4584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NCCCS 2018 work</a:t>
          </a:r>
        </a:p>
      </dsp:txBody>
      <dsp:txXfrm>
        <a:off x="22381" y="436384"/>
        <a:ext cx="4532000" cy="413707"/>
      </dsp:txXfrm>
    </dsp:sp>
    <dsp:sp modelId="{AE2DD17B-B949-451B-8419-6C879589A462}">
      <dsp:nvSpPr>
        <dsp:cNvPr id="0" name=""/>
        <dsp:cNvSpPr/>
      </dsp:nvSpPr>
      <dsp:spPr>
        <a:xfrm>
          <a:off x="0" y="1148232"/>
          <a:ext cx="4576762" cy="562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NCDPI Portrait of a Graduate</a:t>
          </a:r>
        </a:p>
      </dsp:txBody>
      <dsp:txXfrm>
        <a:off x="27465" y="1175697"/>
        <a:ext cx="4521832" cy="507700"/>
      </dsp:txXfrm>
    </dsp:sp>
    <dsp:sp modelId="{6C278BF1-3DB4-4C2C-BC11-021A1C68547B}">
      <dsp:nvSpPr>
        <dsp:cNvPr id="0" name=""/>
        <dsp:cNvSpPr/>
      </dsp:nvSpPr>
      <dsp:spPr>
        <a:xfrm>
          <a:off x="0" y="1895182"/>
          <a:ext cx="4576762" cy="418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cs typeface="Calibri"/>
            </a:rPr>
            <a:t>Feedback from OSOW participants</a:t>
          </a:r>
        </a:p>
      </dsp:txBody>
      <dsp:txXfrm>
        <a:off x="20438" y="1915620"/>
        <a:ext cx="4535886" cy="377805"/>
      </dsp:txXfrm>
    </dsp:sp>
    <dsp:sp modelId="{93A6B207-4C3F-45D6-859A-14B66F6643B5}">
      <dsp:nvSpPr>
        <dsp:cNvPr id="0" name=""/>
        <dsp:cNvSpPr/>
      </dsp:nvSpPr>
      <dsp:spPr>
        <a:xfrm>
          <a:off x="0" y="2498183"/>
          <a:ext cx="4576762" cy="6414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cs typeface="Calibri"/>
            </a:rPr>
            <a:t>“Where are the Workers” Focus Groups</a:t>
          </a:r>
        </a:p>
      </dsp:txBody>
      <dsp:txXfrm>
        <a:off x="31315" y="2529498"/>
        <a:ext cx="4514132" cy="578869"/>
      </dsp:txXfrm>
    </dsp:sp>
    <dsp:sp modelId="{D53285EA-E981-4B31-8E50-0E9F285A7388}">
      <dsp:nvSpPr>
        <dsp:cNvPr id="0" name=""/>
        <dsp:cNvSpPr/>
      </dsp:nvSpPr>
      <dsp:spPr>
        <a:xfrm>
          <a:off x="0" y="3324003"/>
          <a:ext cx="4576762" cy="592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cs typeface="Calibri"/>
            </a:rPr>
            <a:t>Feedback from NCCCS partners</a:t>
          </a:r>
        </a:p>
      </dsp:txBody>
      <dsp:txXfrm>
        <a:off x="28925" y="3352928"/>
        <a:ext cx="4518912" cy="534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F26BD-C642-49AC-8BCE-4FF0FF4BAB36}"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6A747-F0AF-4A64-B396-5BCC96EC2FE8}" type="slidenum">
              <a:rPr lang="en-US" smtClean="0"/>
              <a:t>‹#›</a:t>
            </a:fld>
            <a:endParaRPr lang="en-US"/>
          </a:p>
        </p:txBody>
      </p:sp>
    </p:spTree>
    <p:extLst>
      <p:ext uri="{BB962C8B-B14F-4D97-AF65-F5344CB8AC3E}">
        <p14:creationId xmlns:p14="http://schemas.microsoft.com/office/powerpoint/2010/main" val="427621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rolinaacross100.unc.edu/abou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arolinaacross100.unc.edu/summi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Aptos"/>
              </a:rPr>
              <a:t>Abigail (&lt;1min)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21FCD-357F-4BB7-A66D-44FD663D72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31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will be connected with local workforce development career specialists in their area who offer support for learners and who help make connections with employers who are hiring. We are especially grateful to have the partnership of NCWorks!</a:t>
            </a:r>
          </a:p>
        </p:txBody>
      </p:sp>
      <p:sp>
        <p:nvSpPr>
          <p:cNvPr id="4" name="Slide Number Placeholder 3"/>
          <p:cNvSpPr>
            <a:spLocks noGrp="1"/>
          </p:cNvSpPr>
          <p:nvPr>
            <p:ph type="sldNum" sz="quarter" idx="5"/>
          </p:nvPr>
        </p:nvSpPr>
        <p:spPr/>
        <p:txBody>
          <a:bodyPr/>
          <a:lstStyle/>
          <a:p>
            <a:fld id="{1376A747-F0AF-4A64-B396-5BCC96EC2FE8}" type="slidenum">
              <a:rPr lang="en-US" smtClean="0"/>
              <a:t>11</a:t>
            </a:fld>
            <a:endParaRPr lang="en-US"/>
          </a:p>
        </p:txBody>
      </p:sp>
    </p:spTree>
    <p:extLst>
      <p:ext uri="{BB962C8B-B14F-4D97-AF65-F5344CB8AC3E}">
        <p14:creationId xmlns:p14="http://schemas.microsoft.com/office/powerpoint/2010/main" val="216828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p>
        </p:txBody>
      </p:sp>
      <p:sp>
        <p:nvSpPr>
          <p:cNvPr id="4" name="Slide Number Placeholder 3"/>
          <p:cNvSpPr>
            <a:spLocks noGrp="1"/>
          </p:cNvSpPr>
          <p:nvPr>
            <p:ph type="sldNum" sz="quarter" idx="5"/>
          </p:nvPr>
        </p:nvSpPr>
        <p:spPr/>
        <p:txBody>
          <a:bodyPr/>
          <a:lstStyle/>
          <a:p>
            <a:fld id="{AC2219B8-893E-4EB9-A412-38F2FDD5EF93}" type="slidenum">
              <a:rPr lang="en-US" smtClean="0"/>
              <a:t>12</a:t>
            </a:fld>
            <a:endParaRPr lang="en-US"/>
          </a:p>
        </p:txBody>
      </p:sp>
    </p:spTree>
    <p:extLst>
      <p:ext uri="{BB962C8B-B14F-4D97-AF65-F5344CB8AC3E}">
        <p14:creationId xmlns:p14="http://schemas.microsoft.com/office/powerpoint/2010/main" val="291133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8286-29B2-7951-96F9-A94A8857A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892BF-964B-2C05-7203-39305F18F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4EA61-8DC1-41FC-5DEA-C98C5296F484}"/>
              </a:ext>
            </a:extLst>
          </p:cNvPr>
          <p:cNvSpPr>
            <a:spLocks noGrp="1"/>
          </p:cNvSpPr>
          <p:nvPr>
            <p:ph type="body" idx="1"/>
          </p:nvPr>
        </p:nvSpPr>
        <p:spPr/>
        <p:txBody>
          <a:bodyPr/>
          <a:lstStyle/>
          <a:p>
            <a:pPr>
              <a:buFont typeface="Arial" panose="020B0604020202020204" pitchFamily="34" charset="0"/>
            </a:pPr>
            <a:r>
              <a:rPr lang="en-US" dirty="0"/>
              <a:t>Mention the importance of partnerships here</a:t>
            </a:r>
          </a:p>
        </p:txBody>
      </p:sp>
      <p:sp>
        <p:nvSpPr>
          <p:cNvPr id="4" name="Slide Number Placeholder 3">
            <a:extLst>
              <a:ext uri="{FF2B5EF4-FFF2-40B4-BE49-F238E27FC236}">
                <a16:creationId xmlns:a16="http://schemas.microsoft.com/office/drawing/2014/main" id="{52379E03-9639-2F51-069B-23EAB2C12043}"/>
              </a:ext>
            </a:extLst>
          </p:cNvPr>
          <p:cNvSpPr>
            <a:spLocks noGrp="1"/>
          </p:cNvSpPr>
          <p:nvPr>
            <p:ph type="sldNum" sz="quarter" idx="5"/>
          </p:nvPr>
        </p:nvSpPr>
        <p:spPr/>
        <p:txBody>
          <a:bodyPr/>
          <a:lstStyle/>
          <a:p>
            <a:fld id="{AC2219B8-893E-4EB9-A412-38F2FDD5EF93}" type="slidenum">
              <a:rPr lang="en-US" smtClean="0"/>
              <a:t>13</a:t>
            </a:fld>
            <a:endParaRPr lang="en-US"/>
          </a:p>
        </p:txBody>
      </p:sp>
    </p:spTree>
    <p:extLst>
      <p:ext uri="{BB962C8B-B14F-4D97-AF65-F5344CB8AC3E}">
        <p14:creationId xmlns:p14="http://schemas.microsoft.com/office/powerpoint/2010/main" val="320910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Steps to Get Hired: The Keys to Building Your Future is a no-cost,</a:t>
            </a:r>
          </a:p>
          <a:p>
            <a:r>
              <a:rPr lang="en-US" dirty="0"/>
              <a:t>interactive, self-paced course comprised of seven modules designed to</a:t>
            </a:r>
          </a:p>
          <a:p>
            <a:r>
              <a:rPr lang="en-US" dirty="0"/>
              <a:t>help learners understand and practice highly-desired job skills while</a:t>
            </a:r>
          </a:p>
          <a:p>
            <a:r>
              <a:rPr lang="en-US" dirty="0"/>
              <a:t>building their resumes and boosting their job-seeking confidence. The</a:t>
            </a:r>
          </a:p>
          <a:p>
            <a:r>
              <a:rPr lang="en-US" dirty="0"/>
              <a:t>course is hosted by the Virtual Learning Community and was designed</a:t>
            </a:r>
          </a:p>
          <a:p>
            <a:r>
              <a:rPr lang="en-US" dirty="0"/>
              <a:t>through a partnership between NCCCS, Carolina Across 100, the </a:t>
            </a:r>
            <a:r>
              <a:rPr lang="en-US" dirty="0" err="1"/>
              <a:t>ncIMPACT</a:t>
            </a:r>
            <a:endParaRPr lang="en-US" dirty="0"/>
          </a:p>
          <a:p>
            <a:r>
              <a:rPr lang="en-US" dirty="0"/>
              <a:t>Initiative, and UNC School of Government Instructional Design team with</a:t>
            </a:r>
          </a:p>
          <a:p>
            <a:r>
              <a:rPr lang="en-US" dirty="0"/>
              <a:t>funding from the Golden LEAF Foundation.</a:t>
            </a:r>
          </a:p>
          <a:p>
            <a:r>
              <a:rPr lang="en-US" dirty="0"/>
              <a:t>This course is intended to help remove the roadblocks that keep young</a:t>
            </a:r>
          </a:p>
          <a:p>
            <a:r>
              <a:rPr lang="en-US" dirty="0"/>
              <a:t>adults from connecting with living wage jobs or the educational</a:t>
            </a:r>
          </a:p>
          <a:p>
            <a:r>
              <a:rPr lang="en-US" dirty="0"/>
              <a:t>opportunities they might need to take their next career steps.</a:t>
            </a:r>
          </a:p>
        </p:txBody>
      </p:sp>
      <p:sp>
        <p:nvSpPr>
          <p:cNvPr id="4" name="Slide Number Placeholder 3"/>
          <p:cNvSpPr>
            <a:spLocks noGrp="1"/>
          </p:cNvSpPr>
          <p:nvPr>
            <p:ph type="sldNum" sz="quarter" idx="5"/>
          </p:nvPr>
        </p:nvSpPr>
        <p:spPr/>
        <p:txBody>
          <a:bodyPr/>
          <a:lstStyle/>
          <a:p>
            <a:fld id="{AC2219B8-893E-4EB9-A412-38F2FDD5EF93}" type="slidenum">
              <a:rPr lang="en-US" smtClean="0"/>
              <a:t>2</a:t>
            </a:fld>
            <a:endParaRPr lang="en-US"/>
          </a:p>
        </p:txBody>
      </p:sp>
    </p:spTree>
    <p:extLst>
      <p:ext uri="{BB962C8B-B14F-4D97-AF65-F5344CB8AC3E}">
        <p14:creationId xmlns:p14="http://schemas.microsoft.com/office/powerpoint/2010/main" val="244341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State, Our Work" is the first program of Carolina Across 100, an initiative at UNC-CH led by ncIMPACT for the University to respond to challenges created or exacerbated by the COVID19 pandemic.  This first program of work was focused on "Opportunity Youth," young adults 16-24-years-old who are not in school and not working. 13 teams covering 37 counties, made up of business, civic, education, nonprofit, faith-based, and government partners, participated in this 18-month deep engagement. They learned from one another, campus and external experts, and participated in activities such as strategic planning and asset mapping to amplify their local impact.</a:t>
            </a:r>
          </a:p>
          <a:p>
            <a:r>
              <a:rPr lang="en-US" dirty="0"/>
              <a:t>This project was active from June 2022-December 2023. However, this employability course is a direct response to the concerns and advice raised by these local experts.</a:t>
            </a:r>
          </a:p>
        </p:txBody>
      </p:sp>
      <p:sp>
        <p:nvSpPr>
          <p:cNvPr id="4" name="Slide Number Placeholder 3"/>
          <p:cNvSpPr>
            <a:spLocks noGrp="1"/>
          </p:cNvSpPr>
          <p:nvPr>
            <p:ph type="sldNum" sz="quarter" idx="5"/>
          </p:nvPr>
        </p:nvSpPr>
        <p:spPr/>
        <p:txBody>
          <a:bodyPr/>
          <a:lstStyle/>
          <a:p>
            <a:fld id="{1376A747-F0AF-4A64-B396-5BCC96EC2FE8}" type="slidenum">
              <a:rPr lang="en-US" smtClean="0"/>
              <a:t>3</a:t>
            </a:fld>
            <a:endParaRPr lang="en-US"/>
          </a:p>
        </p:txBody>
      </p:sp>
    </p:spTree>
    <p:extLst>
      <p:ext uri="{BB962C8B-B14F-4D97-AF65-F5344CB8AC3E}">
        <p14:creationId xmlns:p14="http://schemas.microsoft.com/office/powerpoint/2010/main" val="88542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30303"/>
                </a:solidFill>
                <a:effectLst/>
                <a:highlight>
                  <a:srgbClr val="FFFFFF"/>
                </a:highlight>
                <a:latin typeface="Open Sans"/>
                <a:ea typeface="Open Sans"/>
                <a:cs typeface="Open Sans"/>
              </a:rPr>
              <a:t>In helping the </a:t>
            </a:r>
            <a:r>
              <a:rPr lang="en-US" b="0" i="0" u="none" strike="noStrike" dirty="0">
                <a:solidFill>
                  <a:srgbClr val="4B9CD3"/>
                </a:solidFill>
                <a:effectLst/>
                <a:highlight>
                  <a:srgbClr val="FFFFFF"/>
                </a:highlight>
                <a:latin typeface="Open Sans"/>
                <a:ea typeface="Open Sans"/>
                <a:cs typeface="Open Sans"/>
                <a:hlinkClick r:id="rId3"/>
              </a:rPr>
              <a:t>Carolina Across 100 (CX100)</a:t>
            </a:r>
            <a:r>
              <a:rPr lang="en-US" b="0" i="0" dirty="0">
                <a:solidFill>
                  <a:srgbClr val="030303"/>
                </a:solidFill>
                <a:effectLst/>
                <a:highlight>
                  <a:srgbClr val="FFFFFF"/>
                </a:highlight>
                <a:latin typeface="Open Sans"/>
                <a:ea typeface="Open Sans"/>
                <a:cs typeface="Open Sans"/>
              </a:rPr>
              <a:t> team respond to the OSOW teams’ requests for information about existing programming, NCCCS representative, Barbara Boyce, attended in-person </a:t>
            </a:r>
            <a:r>
              <a:rPr lang="en-US" dirty="0">
                <a:solidFill>
                  <a:srgbClr val="030303"/>
                </a:solidFill>
                <a:highlight>
                  <a:srgbClr val="FFFFFF"/>
                </a:highlight>
                <a:latin typeface="Open Sans"/>
                <a:ea typeface="Open Sans"/>
                <a:cs typeface="Open Sans"/>
              </a:rPr>
              <a:t>learning </a:t>
            </a:r>
            <a:r>
              <a:rPr lang="en-US" b="0" i="0" dirty="0">
                <a:solidFill>
                  <a:srgbClr val="030303"/>
                </a:solidFill>
                <a:effectLst/>
                <a:highlight>
                  <a:srgbClr val="FFFFFF"/>
                </a:highlight>
                <a:latin typeface="Open Sans"/>
                <a:ea typeface="Open Sans"/>
                <a:cs typeface="Open Sans"/>
              </a:rPr>
              <a:t>forums to present about the available programs and services, as well as practical tips for helping young adults access these services and programs. </a:t>
            </a:r>
          </a:p>
          <a:p>
            <a:endParaRPr lang="en-US" b="0" i="0" dirty="0">
              <a:solidFill>
                <a:srgbClr val="030303"/>
              </a:solidFill>
              <a:effectLst/>
              <a:highlight>
                <a:srgbClr val="FFFFFF"/>
              </a:highlight>
              <a:latin typeface="Open Sans" panose="020B0606030504020204" pitchFamily="34" charset="0"/>
            </a:endParaRPr>
          </a:p>
          <a:p>
            <a:r>
              <a:rPr lang="en-US" b="0" i="0" dirty="0">
                <a:solidFill>
                  <a:srgbClr val="030303"/>
                </a:solidFill>
                <a:effectLst/>
                <a:highlight>
                  <a:srgbClr val="FFFFFF"/>
                </a:highlight>
                <a:latin typeface="Open Sans"/>
                <a:ea typeface="Open Sans"/>
                <a:cs typeface="Open Sans"/>
              </a:rPr>
              <a:t>NCCCS further demonstrated their commitment to reengaging Opportunity Youth when President Jeff Cox providing early acceptance certifications to Opportunity Youth at the event </a:t>
            </a:r>
            <a:r>
              <a:rPr lang="en-US" b="0" i="0" u="none" strike="noStrike" dirty="0">
                <a:solidFill>
                  <a:srgbClr val="4B9CD3"/>
                </a:solidFill>
                <a:effectLst/>
                <a:highlight>
                  <a:srgbClr val="FFFFFF"/>
                </a:highlight>
                <a:latin typeface="Open Sans"/>
                <a:ea typeface="Open Sans"/>
                <a:cs typeface="Open Sans"/>
                <a:hlinkClick r:id="rId4"/>
              </a:rPr>
              <a:t>“Stories Brought to Life: a Statewide Summit on Opportunity Youth”</a:t>
            </a:r>
            <a:r>
              <a:rPr lang="en-US" b="0" i="0" dirty="0">
                <a:solidFill>
                  <a:srgbClr val="030303"/>
                </a:solidFill>
                <a:effectLst/>
                <a:highlight>
                  <a:srgbClr val="FFFFFF"/>
                </a:highlight>
                <a:latin typeface="Open Sans"/>
                <a:ea typeface="Open Sans"/>
                <a:cs typeface="Open Sans"/>
              </a:rPr>
              <a:t> in November as the active program period concluded. Recognizing that this population of young adults faces significant barriers to reentry, these letters allowed Opportunity Youth to bypass application processes and costs associated with application to a NCCCS institution. These letters served as a testament to the confidence that the NCCCS has in these young people to contribute to the NCCCS and the state in meaningful ways</a:t>
            </a:r>
            <a:r>
              <a:rPr lang="en-US" dirty="0">
                <a:solidFill>
                  <a:srgbClr val="030303"/>
                </a:solidFill>
                <a:highlight>
                  <a:srgbClr val="FFFFFF"/>
                </a:highlight>
                <a:latin typeface="Open Sans"/>
                <a:ea typeface="Open Sans"/>
                <a:cs typeface="Open Sans"/>
              </a:rPr>
              <a:t>.</a:t>
            </a:r>
            <a:endParaRPr lang="en-US" dirty="0"/>
          </a:p>
        </p:txBody>
      </p:sp>
      <p:sp>
        <p:nvSpPr>
          <p:cNvPr id="4" name="Slide Number Placeholder 3"/>
          <p:cNvSpPr>
            <a:spLocks noGrp="1"/>
          </p:cNvSpPr>
          <p:nvPr>
            <p:ph type="sldNum" sz="quarter" idx="5"/>
          </p:nvPr>
        </p:nvSpPr>
        <p:spPr/>
        <p:txBody>
          <a:bodyPr/>
          <a:lstStyle/>
          <a:p>
            <a:fld id="{AC2219B8-893E-4EB9-A412-38F2FDD5EF93}" type="slidenum">
              <a:rPr lang="en-US" smtClean="0"/>
              <a:t>4</a:t>
            </a:fld>
            <a:endParaRPr lang="en-US"/>
          </a:p>
        </p:txBody>
      </p:sp>
    </p:spTree>
    <p:extLst>
      <p:ext uri="{BB962C8B-B14F-4D97-AF65-F5344CB8AC3E}">
        <p14:creationId xmlns:p14="http://schemas.microsoft.com/office/powerpoint/2010/main" val="152682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of the course was informed by the NC Community College System’s 2018 __________, as well as NCDPI’s “Portrait of a Graduate” report (**special shoutout to Kristie </a:t>
            </a:r>
            <a:r>
              <a:rPr lang="en-US" dirty="0" err="1"/>
              <a:t>VanAuken</a:t>
            </a:r>
            <a:r>
              <a:rPr lang="en-US" dirty="0"/>
              <a:t>, especially! </a:t>
            </a:r>
            <a:r>
              <a:rPr lang="en-US" dirty="0">
                <a:sym typeface="Wingdings" panose="05000000000000000000" pitchFamily="2" charset="2"/>
              </a:rPr>
              <a:t>). </a:t>
            </a:r>
            <a:r>
              <a:rPr lang="en-US" dirty="0"/>
              <a:t>The works laid out what durable skills are important and would help improve employability prospects for NC young adults.</a:t>
            </a:r>
          </a:p>
          <a:p>
            <a:endParaRPr lang="en-US" dirty="0"/>
          </a:p>
          <a:p>
            <a:r>
              <a:rPr lang="en-US" dirty="0"/>
              <a:t>We also used data from the following sources:</a:t>
            </a:r>
          </a:p>
          <a:p>
            <a:pPr marL="171450" indent="-171450">
              <a:buFontTx/>
              <a:buChar char="-"/>
            </a:pPr>
            <a:r>
              <a:rPr lang="en-US" dirty="0"/>
              <a:t>Feedback from the participants in the “Our State, Our Work” program that Abigail previously mentioned, who work with Opportunity Youth and other young adults in their communities</a:t>
            </a:r>
          </a:p>
          <a:p>
            <a:pPr marL="171450" indent="-171450">
              <a:buFontTx/>
              <a:buChar char="-"/>
            </a:pPr>
            <a:r>
              <a:rPr lang="en-US" dirty="0"/>
              <a:t>Focus groups called “where are the workers” conducted with faculty from the Kenan-Flagler Business School with Opportunity Youth, service providers, and employers </a:t>
            </a:r>
          </a:p>
          <a:p>
            <a:pPr marL="171450" indent="-171450">
              <a:buFontTx/>
              <a:buChar char="-"/>
            </a:pPr>
            <a:r>
              <a:rPr lang="en-US" dirty="0"/>
              <a:t>Feedback form NCCCS partners about previous curriculum strengths and places for updates</a:t>
            </a:r>
          </a:p>
          <a:p>
            <a:endParaRPr lang="en-US" dirty="0"/>
          </a:p>
          <a:p>
            <a:r>
              <a:rPr lang="en-US" dirty="0"/>
              <a:t>Through or work and data collection, is became obvious that young workers felt disconnected from the skills employers actually wanted in the workplace. Employers noted that the workplace is changing, and they need workers who are adaptable to meet those demands. There was a disconnect between both groups. Thus, we want to connect young people who are ready to fill the roles employers need in the workplace.</a:t>
            </a:r>
          </a:p>
          <a:p>
            <a:endParaRPr lang="en-US" dirty="0"/>
          </a:p>
          <a:p>
            <a:r>
              <a:rPr lang="en-US" dirty="0"/>
              <a:t>So, we went to The Golden LEAF Foundation they agreed with our direction and generously agreed to fund the development of this virtual employability course.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76A747-F0AF-4A64-B396-5BCC96EC2FE8}" type="slidenum">
              <a:rPr lang="en-US" smtClean="0"/>
              <a:t>5</a:t>
            </a:fld>
            <a:endParaRPr lang="en-US"/>
          </a:p>
        </p:txBody>
      </p:sp>
    </p:spTree>
    <p:extLst>
      <p:ext uri="{BB962C8B-B14F-4D97-AF65-F5344CB8AC3E}">
        <p14:creationId xmlns:p14="http://schemas.microsoft.com/office/powerpoint/2010/main" val="66487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We hope to provide young workers (namely Opportunity Youth) with opportunities to practice key employability skills that employers told us are needed in the modern workplace.</a:t>
            </a:r>
            <a:r>
              <a:rPr lang="en-US" dirty="0"/>
              <a:t> </a:t>
            </a:r>
          </a:p>
          <a:p>
            <a:endParaRPr lang="en-US" dirty="0"/>
          </a:p>
          <a:p>
            <a:r>
              <a:rPr lang="en-US" dirty="0"/>
              <a:t>In our work with the Our State, Our Work we learned that some of our infrastructure was not as strong as we thought. You all told us we needed to cultivate a system that would help young adults find living wage jobs in their communities.</a:t>
            </a:r>
          </a:p>
          <a:p>
            <a:r>
              <a:rPr lang="en-US" dirty="0"/>
              <a:t> </a:t>
            </a:r>
          </a:p>
          <a:p>
            <a:endParaRPr lang="en-US" dirty="0"/>
          </a:p>
          <a:p>
            <a:r>
              <a:rPr lang="en-US" dirty="0"/>
              <a:t>Here are a few of the items that make this particular course different than what we have had in the past.</a:t>
            </a:r>
          </a:p>
          <a:p>
            <a:endParaRPr lang="en-US" dirty="0"/>
          </a:p>
          <a:p>
            <a:r>
              <a:rPr lang="en-US" dirty="0"/>
              <a:t>Built for learners ages 16-24 (who may or not be attending a community college).</a:t>
            </a:r>
          </a:p>
          <a:p>
            <a:endParaRPr lang="en-US" dirty="0"/>
          </a:p>
          <a:p>
            <a:endParaRPr lang="en-US" dirty="0"/>
          </a:p>
        </p:txBody>
      </p:sp>
      <p:sp>
        <p:nvSpPr>
          <p:cNvPr id="4" name="Slide Number Placeholder 3"/>
          <p:cNvSpPr>
            <a:spLocks noGrp="1"/>
          </p:cNvSpPr>
          <p:nvPr>
            <p:ph type="sldNum" sz="quarter" idx="5"/>
          </p:nvPr>
        </p:nvSpPr>
        <p:spPr/>
        <p:txBody>
          <a:bodyPr/>
          <a:lstStyle/>
          <a:p>
            <a:fld id="{1376A747-F0AF-4A64-B396-5BCC96EC2FE8}" type="slidenum">
              <a:rPr lang="en-US" smtClean="0"/>
              <a:t>6</a:t>
            </a:fld>
            <a:endParaRPr lang="en-US"/>
          </a:p>
        </p:txBody>
      </p:sp>
    </p:spTree>
    <p:extLst>
      <p:ext uri="{BB962C8B-B14F-4D97-AF65-F5344CB8AC3E}">
        <p14:creationId xmlns:p14="http://schemas.microsoft.com/office/powerpoint/2010/main" val="90833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76A747-F0AF-4A64-B396-5BCC96EC2FE8}" type="slidenum">
              <a:rPr lang="en-US" smtClean="0"/>
              <a:t>7</a:t>
            </a:fld>
            <a:endParaRPr lang="en-US"/>
          </a:p>
        </p:txBody>
      </p:sp>
    </p:spTree>
    <p:extLst>
      <p:ext uri="{BB962C8B-B14F-4D97-AF65-F5344CB8AC3E}">
        <p14:creationId xmlns:p14="http://schemas.microsoft.com/office/powerpoint/2010/main" val="408486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89843-D1CD-3551-36A3-F2514A272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5F985-B8E3-B92D-F97E-EB6BFF7E1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2C9B6-B631-E177-F303-9BA82CDFA5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0F2A8-ABAD-B497-EE5C-5E76B978421E}"/>
              </a:ext>
            </a:extLst>
          </p:cNvPr>
          <p:cNvSpPr>
            <a:spLocks noGrp="1"/>
          </p:cNvSpPr>
          <p:nvPr>
            <p:ph type="sldNum" sz="quarter" idx="5"/>
          </p:nvPr>
        </p:nvSpPr>
        <p:spPr/>
        <p:txBody>
          <a:bodyPr/>
          <a:lstStyle/>
          <a:p>
            <a:fld id="{1376A747-F0AF-4A64-B396-5BCC96EC2FE8}" type="slidenum">
              <a:rPr lang="en-US" smtClean="0"/>
              <a:t>8</a:t>
            </a:fld>
            <a:endParaRPr lang="en-US"/>
          </a:p>
        </p:txBody>
      </p:sp>
    </p:spTree>
    <p:extLst>
      <p:ext uri="{BB962C8B-B14F-4D97-AF65-F5344CB8AC3E}">
        <p14:creationId xmlns:p14="http://schemas.microsoft.com/office/powerpoint/2010/main" val="386526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sample video and scenario </a:t>
            </a:r>
          </a:p>
          <a:p>
            <a:r>
              <a:rPr lang="en-US" dirty="0"/>
              <a:t>Activity with group to dive in more</a:t>
            </a:r>
          </a:p>
        </p:txBody>
      </p:sp>
      <p:sp>
        <p:nvSpPr>
          <p:cNvPr id="4" name="Slide Number Placeholder 3"/>
          <p:cNvSpPr>
            <a:spLocks noGrp="1"/>
          </p:cNvSpPr>
          <p:nvPr>
            <p:ph type="sldNum" sz="quarter" idx="5"/>
          </p:nvPr>
        </p:nvSpPr>
        <p:spPr/>
        <p:txBody>
          <a:bodyPr/>
          <a:lstStyle/>
          <a:p>
            <a:fld id="{1376A747-F0AF-4A64-B396-5BCC96EC2FE8}" type="slidenum">
              <a:rPr lang="en-US" smtClean="0"/>
              <a:t>10</a:t>
            </a:fld>
            <a:endParaRPr lang="en-US"/>
          </a:p>
        </p:txBody>
      </p:sp>
    </p:spTree>
    <p:extLst>
      <p:ext uri="{BB962C8B-B14F-4D97-AF65-F5344CB8AC3E}">
        <p14:creationId xmlns:p14="http://schemas.microsoft.com/office/powerpoint/2010/main" val="2047984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ing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5BD5-D86C-984F-BF65-92D612505A55}"/>
              </a:ext>
            </a:extLst>
          </p:cNvPr>
          <p:cNvSpPr>
            <a:spLocks noGrp="1"/>
          </p:cNvSpPr>
          <p:nvPr>
            <p:ph type="title"/>
          </p:nvPr>
        </p:nvSpPr>
        <p:spPr>
          <a:xfrm>
            <a:off x="838200" y="365125"/>
            <a:ext cx="10515600" cy="1325563"/>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64B3C70-C6AD-E042-966B-E4FB6038D33F}"/>
              </a:ext>
            </a:extLst>
          </p:cNvPr>
          <p:cNvSpPr>
            <a:spLocks noGrp="1"/>
          </p:cNvSpPr>
          <p:nvPr>
            <p:ph idx="1"/>
          </p:nvPr>
        </p:nvSpPr>
        <p:spPr>
          <a:xfrm>
            <a:off x="838200" y="1825625"/>
            <a:ext cx="10515600" cy="327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E47B179-C893-7A48-BC0F-0A1972FB2F6F}"/>
              </a:ext>
            </a:extLst>
          </p:cNvPr>
          <p:cNvSpPr>
            <a:spLocks/>
          </p:cNvSpPr>
          <p:nvPr userDrawn="1"/>
        </p:nvSpPr>
        <p:spPr>
          <a:xfrm>
            <a:off x="0" y="5715000"/>
            <a:ext cx="12192000" cy="1143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4B9CD3"/>
              </a:solidFill>
            </a:endParaRPr>
          </a:p>
        </p:txBody>
      </p:sp>
      <p:sp>
        <p:nvSpPr>
          <p:cNvPr id="8" name="TextBox 7">
            <a:extLst>
              <a:ext uri="{FF2B5EF4-FFF2-40B4-BE49-F238E27FC236}">
                <a16:creationId xmlns:a16="http://schemas.microsoft.com/office/drawing/2014/main" id="{EF4BC1B6-F2FB-5A4B-876E-253C436B3F6B}"/>
              </a:ext>
            </a:extLst>
          </p:cNvPr>
          <p:cNvSpPr txBox="1"/>
          <p:nvPr userDrawn="1"/>
        </p:nvSpPr>
        <p:spPr>
          <a:xfrm>
            <a:off x="357809" y="6154321"/>
            <a:ext cx="8382000" cy="338554"/>
          </a:xfrm>
          <a:prstGeom prst="rect">
            <a:avLst/>
          </a:prstGeom>
          <a:noFill/>
        </p:spPr>
        <p:txBody>
          <a:bodyPr wrap="square" rtlCol="0">
            <a:spAutoFit/>
          </a:bodyPr>
          <a:lstStyle/>
          <a:p>
            <a:r>
              <a:rPr lang="en-US" sz="1600" b="1" i="0" u="none" strike="noStrike" kern="1200">
                <a:solidFill>
                  <a:schemeClr val="bg1"/>
                </a:solidFill>
                <a:effectLst/>
                <a:latin typeface="+mn-lt"/>
                <a:ea typeface="+mn-ea"/>
                <a:cs typeface="+mn-cs"/>
              </a:rPr>
              <a:t>#ncIMPACT</a:t>
            </a:r>
            <a:endParaRPr lang="en-US" sz="1600" b="1" i="0" spc="30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4" name="Picture 3" descr="A blue and black logo&#10;&#10;Description automatically generated">
            <a:extLst>
              <a:ext uri="{FF2B5EF4-FFF2-40B4-BE49-F238E27FC236}">
                <a16:creationId xmlns:a16="http://schemas.microsoft.com/office/drawing/2014/main" id="{A4BB1F18-D387-5FEC-50BB-514D1BC42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5945" y="5804773"/>
            <a:ext cx="2215769" cy="963454"/>
          </a:xfrm>
          <a:prstGeom prst="rect">
            <a:avLst/>
          </a:prstGeom>
        </p:spPr>
      </p:pic>
    </p:spTree>
    <p:extLst>
      <p:ext uri="{BB962C8B-B14F-4D97-AF65-F5344CB8AC3E}">
        <p14:creationId xmlns:p14="http://schemas.microsoft.com/office/powerpoint/2010/main" val="651288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BE1-6961-5345-8E50-557384206D3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E071643A-7987-B74C-8477-8EFE50A0B1DA}"/>
              </a:ext>
            </a:extLst>
          </p:cNvPr>
          <p:cNvSpPr>
            <a:spLocks/>
          </p:cNvSpPr>
          <p:nvPr userDrawn="1"/>
        </p:nvSpPr>
        <p:spPr>
          <a:xfrm>
            <a:off x="0" y="5715000"/>
            <a:ext cx="12192000" cy="1143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4B9CD3"/>
              </a:solidFill>
            </a:endParaRPr>
          </a:p>
        </p:txBody>
      </p:sp>
      <p:pic>
        <p:nvPicPr>
          <p:cNvPr id="11" name="Picture 10" descr="A blue and black logo&#10;&#10;Description automatically generated">
            <a:extLst>
              <a:ext uri="{FF2B5EF4-FFF2-40B4-BE49-F238E27FC236}">
                <a16:creationId xmlns:a16="http://schemas.microsoft.com/office/drawing/2014/main" id="{9C154C26-E272-2A08-DF5A-8AB8763EB6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5945" y="5804773"/>
            <a:ext cx="2215769" cy="963454"/>
          </a:xfrm>
          <a:prstGeom prst="rect">
            <a:avLst/>
          </a:prstGeom>
        </p:spPr>
      </p:pic>
    </p:spTree>
    <p:extLst>
      <p:ext uri="{BB962C8B-B14F-4D97-AF65-F5344CB8AC3E}">
        <p14:creationId xmlns:p14="http://schemas.microsoft.com/office/powerpoint/2010/main" val="429006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18D80-8228-5F46-AF9B-0261C76433B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8FDD86-9F8C-FC4D-A196-A31A464195DF}"/>
              </a:ext>
            </a:extLst>
          </p:cNvPr>
          <p:cNvSpPr>
            <a:spLocks noGrp="1"/>
          </p:cNvSpPr>
          <p:nvPr>
            <p:ph type="title" hasCustomPrompt="1"/>
          </p:nvPr>
        </p:nvSpPr>
        <p:spPr>
          <a:xfrm>
            <a:off x="831850" y="3044687"/>
            <a:ext cx="10515600" cy="914400"/>
          </a:xfrm>
        </p:spPr>
        <p:txBody>
          <a:bodyPr anchor="ctr">
            <a:normAutofit/>
          </a:bodyPr>
          <a:lstStyle>
            <a:lvl1pPr algn="ctr">
              <a:defRPr sz="7000" b="0">
                <a:solidFill>
                  <a:schemeClr val="bg1"/>
                </a:solidFill>
              </a:defRPr>
            </a:lvl1pPr>
          </a:lstStyle>
          <a:p>
            <a:r>
              <a:rPr lang="en-US"/>
              <a:t>Thank You</a:t>
            </a:r>
          </a:p>
        </p:txBody>
      </p:sp>
      <p:sp>
        <p:nvSpPr>
          <p:cNvPr id="5" name="Content Placeholder 2">
            <a:extLst>
              <a:ext uri="{FF2B5EF4-FFF2-40B4-BE49-F238E27FC236}">
                <a16:creationId xmlns:a16="http://schemas.microsoft.com/office/drawing/2014/main" id="{F645FCF5-D44B-A642-9F08-ADB2FAD8EA44}"/>
              </a:ext>
            </a:extLst>
          </p:cNvPr>
          <p:cNvSpPr>
            <a:spLocks noGrp="1"/>
          </p:cNvSpPr>
          <p:nvPr>
            <p:ph idx="1" hasCustomPrompt="1"/>
          </p:nvPr>
        </p:nvSpPr>
        <p:spPr>
          <a:xfrm>
            <a:off x="838200" y="4168017"/>
            <a:ext cx="10515600" cy="480183"/>
          </a:xfrm>
        </p:spPr>
        <p:txBody>
          <a:bodyPr>
            <a:normAutofit/>
          </a:bodyPr>
          <a:lstStyle>
            <a:lvl1pPr marL="0" indent="0" algn="ctr">
              <a:buNone/>
              <a:defRPr sz="2400">
                <a:solidFill>
                  <a:srgbClr val="00B0F0"/>
                </a:solidFill>
              </a:defRPr>
            </a:lvl1pPr>
          </a:lstStyle>
          <a:p>
            <a:pPr lvl="0"/>
            <a:r>
              <a:rPr lang="en-US"/>
              <a:t>ncIMPACT.org| ncIMPACT@sog.unc.edu</a:t>
            </a:r>
          </a:p>
        </p:txBody>
      </p:sp>
      <p:sp>
        <p:nvSpPr>
          <p:cNvPr id="7" name="Content Placeholder 2">
            <a:extLst>
              <a:ext uri="{FF2B5EF4-FFF2-40B4-BE49-F238E27FC236}">
                <a16:creationId xmlns:a16="http://schemas.microsoft.com/office/drawing/2014/main" id="{35E4BDBA-0DED-DC42-9621-EF75737B80D5}"/>
              </a:ext>
            </a:extLst>
          </p:cNvPr>
          <p:cNvSpPr>
            <a:spLocks noGrp="1"/>
          </p:cNvSpPr>
          <p:nvPr>
            <p:ph idx="10" hasCustomPrompt="1"/>
          </p:nvPr>
        </p:nvSpPr>
        <p:spPr>
          <a:xfrm>
            <a:off x="851452" y="5334000"/>
            <a:ext cx="10515600" cy="457200"/>
          </a:xfrm>
        </p:spPr>
        <p:txBody>
          <a:bodyPr>
            <a:normAutofit/>
          </a:bodyPr>
          <a:lstStyle>
            <a:lvl1pPr marL="0" indent="0" algn="ctr">
              <a:buNone/>
              <a:defRPr sz="2400">
                <a:solidFill>
                  <a:srgbClr val="00B0F0"/>
                </a:solidFill>
              </a:defRPr>
            </a:lvl1pPr>
          </a:lstStyle>
          <a:p>
            <a:pPr lvl="0"/>
            <a:r>
              <a:rPr lang="en-US"/>
              <a:t>#ncIMPACT</a:t>
            </a:r>
          </a:p>
        </p:txBody>
      </p:sp>
      <p:pic>
        <p:nvPicPr>
          <p:cNvPr id="9" name="Picture 8" descr="Icon&#10;&#10;Description automatically generated">
            <a:extLst>
              <a:ext uri="{FF2B5EF4-FFF2-40B4-BE49-F238E27FC236}">
                <a16:creationId xmlns:a16="http://schemas.microsoft.com/office/drawing/2014/main" id="{E4B9F4E4-4D20-734D-AAAD-AC4A14894801}"/>
              </a:ext>
            </a:extLst>
          </p:cNvPr>
          <p:cNvPicPr>
            <a:picLocks noChangeAspect="1"/>
          </p:cNvPicPr>
          <p:nvPr userDrawn="1"/>
        </p:nvPicPr>
        <p:blipFill>
          <a:blip r:embed="rId3"/>
          <a:stretch>
            <a:fillRect/>
          </a:stretch>
        </p:blipFill>
        <p:spPr>
          <a:xfrm>
            <a:off x="4909651" y="5870713"/>
            <a:ext cx="457200" cy="457200"/>
          </a:xfrm>
          <a:prstGeom prst="rect">
            <a:avLst/>
          </a:prstGeom>
        </p:spPr>
      </p:pic>
      <p:pic>
        <p:nvPicPr>
          <p:cNvPr id="11" name="Picture 10" descr="Icon&#10;&#10;Description automatically generated">
            <a:extLst>
              <a:ext uri="{FF2B5EF4-FFF2-40B4-BE49-F238E27FC236}">
                <a16:creationId xmlns:a16="http://schemas.microsoft.com/office/drawing/2014/main" id="{4C0E6D06-4D05-C34C-A205-15215E8217C9}"/>
              </a:ext>
            </a:extLst>
          </p:cNvPr>
          <p:cNvPicPr>
            <a:picLocks noChangeAspect="1"/>
          </p:cNvPicPr>
          <p:nvPr userDrawn="1"/>
        </p:nvPicPr>
        <p:blipFill>
          <a:blip r:embed="rId4"/>
          <a:stretch>
            <a:fillRect/>
          </a:stretch>
        </p:blipFill>
        <p:spPr>
          <a:xfrm>
            <a:off x="5565634" y="5870713"/>
            <a:ext cx="457200" cy="45720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9167E743-CB03-8F45-AC4D-C79DA511F041}"/>
              </a:ext>
            </a:extLst>
          </p:cNvPr>
          <p:cNvPicPr>
            <a:picLocks noChangeAspect="1"/>
          </p:cNvPicPr>
          <p:nvPr userDrawn="1"/>
        </p:nvPicPr>
        <p:blipFill>
          <a:blip r:embed="rId5"/>
          <a:stretch>
            <a:fillRect/>
          </a:stretch>
        </p:blipFill>
        <p:spPr>
          <a:xfrm>
            <a:off x="6221617" y="5870713"/>
            <a:ext cx="457200" cy="457200"/>
          </a:xfrm>
          <a:prstGeom prst="rect">
            <a:avLst/>
          </a:prstGeom>
        </p:spPr>
      </p:pic>
      <p:pic>
        <p:nvPicPr>
          <p:cNvPr id="15" name="Picture 14" descr="A picture containing text, gear&#10;&#10;Description automatically generated">
            <a:extLst>
              <a:ext uri="{FF2B5EF4-FFF2-40B4-BE49-F238E27FC236}">
                <a16:creationId xmlns:a16="http://schemas.microsoft.com/office/drawing/2014/main" id="{0949391E-93C7-454F-86EF-1C7F25CB3D0C}"/>
              </a:ext>
            </a:extLst>
          </p:cNvPr>
          <p:cNvPicPr>
            <a:picLocks noChangeAspect="1"/>
          </p:cNvPicPr>
          <p:nvPr userDrawn="1"/>
        </p:nvPicPr>
        <p:blipFill>
          <a:blip r:embed="rId6"/>
          <a:stretch>
            <a:fillRect/>
          </a:stretch>
        </p:blipFill>
        <p:spPr>
          <a:xfrm>
            <a:off x="6877602" y="5870713"/>
            <a:ext cx="457200" cy="457200"/>
          </a:xfrm>
          <a:prstGeom prst="rect">
            <a:avLst/>
          </a:prstGeom>
        </p:spPr>
      </p:pic>
      <p:pic>
        <p:nvPicPr>
          <p:cNvPr id="10" name="Picture 9" descr="Text&#10;&#10;Description automatically generated">
            <a:extLst>
              <a:ext uri="{FF2B5EF4-FFF2-40B4-BE49-F238E27FC236}">
                <a16:creationId xmlns:a16="http://schemas.microsoft.com/office/drawing/2014/main" id="{98B96F09-A072-4C52-8252-8E6062377A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82054" y="193752"/>
            <a:ext cx="2631999" cy="2534967"/>
          </a:xfrm>
          <a:prstGeom prst="rect">
            <a:avLst/>
          </a:prstGeom>
        </p:spPr>
      </p:pic>
    </p:spTree>
    <p:extLst>
      <p:ext uri="{BB962C8B-B14F-4D97-AF65-F5344CB8AC3E}">
        <p14:creationId xmlns:p14="http://schemas.microsoft.com/office/powerpoint/2010/main" val="5705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BE1-6961-5345-8E50-557384206D3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E071643A-7987-B74C-8477-8EFE50A0B1DA}"/>
              </a:ext>
            </a:extLst>
          </p:cNvPr>
          <p:cNvSpPr>
            <a:spLocks/>
          </p:cNvSpPr>
          <p:nvPr userDrawn="1"/>
        </p:nvSpPr>
        <p:spPr>
          <a:xfrm>
            <a:off x="0" y="5715000"/>
            <a:ext cx="12192000" cy="1143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4B9CD3"/>
              </a:solidFill>
            </a:endParaRPr>
          </a:p>
        </p:txBody>
      </p:sp>
      <p:sp>
        <p:nvSpPr>
          <p:cNvPr id="8" name="TextBox 7">
            <a:extLst>
              <a:ext uri="{FF2B5EF4-FFF2-40B4-BE49-F238E27FC236}">
                <a16:creationId xmlns:a16="http://schemas.microsoft.com/office/drawing/2014/main" id="{C204413E-6F80-E14E-9DC5-4BE289DB14F7}"/>
              </a:ext>
            </a:extLst>
          </p:cNvPr>
          <p:cNvSpPr txBox="1"/>
          <p:nvPr userDrawn="1"/>
        </p:nvSpPr>
        <p:spPr>
          <a:xfrm>
            <a:off x="357809" y="6154321"/>
            <a:ext cx="8382000" cy="338554"/>
          </a:xfrm>
          <a:prstGeom prst="rect">
            <a:avLst/>
          </a:prstGeom>
          <a:noFill/>
        </p:spPr>
        <p:txBody>
          <a:bodyPr wrap="square" rtlCol="0">
            <a:spAutoFit/>
          </a:bodyPr>
          <a:lstStyle/>
          <a:p>
            <a:r>
              <a:rPr lang="en-US" sz="1600" b="1" i="0" u="none" strike="noStrike" kern="1200">
                <a:solidFill>
                  <a:schemeClr val="bg1"/>
                </a:solidFill>
                <a:effectLst/>
                <a:latin typeface="+mn-lt"/>
                <a:ea typeface="+mn-ea"/>
                <a:cs typeface="+mn-cs"/>
              </a:rPr>
              <a:t>#ncIMPACT</a:t>
            </a:r>
            <a:endParaRPr lang="en-US" sz="1600" b="1" i="0" spc="30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descr="A blue and black logo&#10;&#10;Description automatically generated">
            <a:extLst>
              <a:ext uri="{FF2B5EF4-FFF2-40B4-BE49-F238E27FC236}">
                <a16:creationId xmlns:a16="http://schemas.microsoft.com/office/drawing/2014/main" id="{50D9213E-DC9F-DA0D-8820-29C1DB889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5945" y="5804773"/>
            <a:ext cx="2215769" cy="963454"/>
          </a:xfrm>
          <a:prstGeom prst="rect">
            <a:avLst/>
          </a:prstGeom>
        </p:spPr>
      </p:pic>
    </p:spTree>
    <p:extLst>
      <p:ext uri="{BB962C8B-B14F-4D97-AF65-F5344CB8AC3E}">
        <p14:creationId xmlns:p14="http://schemas.microsoft.com/office/powerpoint/2010/main" val="29884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457F8-F193-33AD-B1E2-022E93D7FAB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FDD86-9F8C-FC4D-A196-A31A464195DF}"/>
              </a:ext>
            </a:extLst>
          </p:cNvPr>
          <p:cNvSpPr>
            <a:spLocks noGrp="1"/>
          </p:cNvSpPr>
          <p:nvPr>
            <p:ph type="title"/>
          </p:nvPr>
        </p:nvSpPr>
        <p:spPr>
          <a:xfrm>
            <a:off x="831850" y="2511287"/>
            <a:ext cx="10515600" cy="914400"/>
          </a:xfrm>
        </p:spPr>
        <p:txBody>
          <a:bodyPr anchor="ctr">
            <a:normAutofit/>
          </a:bodyPr>
          <a:lstStyle>
            <a:lvl1pPr algn="ctr">
              <a:defRPr sz="7000" b="0">
                <a:solidFill>
                  <a:schemeClr val="bg1"/>
                </a:solidFill>
              </a:defRPr>
            </a:lvl1pPr>
          </a:lstStyle>
          <a:p>
            <a:r>
              <a:rPr lang="en-US"/>
              <a:t>Click to edit Master</a:t>
            </a:r>
          </a:p>
        </p:txBody>
      </p:sp>
      <p:sp>
        <p:nvSpPr>
          <p:cNvPr id="5" name="Content Placeholder 2">
            <a:extLst>
              <a:ext uri="{FF2B5EF4-FFF2-40B4-BE49-F238E27FC236}">
                <a16:creationId xmlns:a16="http://schemas.microsoft.com/office/drawing/2014/main" id="{F645FCF5-D44B-A642-9F08-ADB2FAD8EA44}"/>
              </a:ext>
            </a:extLst>
          </p:cNvPr>
          <p:cNvSpPr>
            <a:spLocks noGrp="1"/>
          </p:cNvSpPr>
          <p:nvPr>
            <p:ph idx="1"/>
          </p:nvPr>
        </p:nvSpPr>
        <p:spPr>
          <a:xfrm>
            <a:off x="838200" y="3634617"/>
            <a:ext cx="10515600" cy="708783"/>
          </a:xfrm>
        </p:spPr>
        <p:txBody>
          <a:bodyPr/>
          <a:lstStyle>
            <a:lvl1pPr marL="0" indent="0" algn="ctr">
              <a:buNone/>
              <a:defRPr>
                <a:solidFill>
                  <a:srgbClr val="00B0F0"/>
                </a:solidFill>
              </a:defRPr>
            </a:lvl1pPr>
          </a:lstStyle>
          <a:p>
            <a:pPr lvl="0"/>
            <a:r>
              <a:rPr lang="en-US"/>
              <a:t>Click to edit Master text styles</a:t>
            </a:r>
          </a:p>
        </p:txBody>
      </p:sp>
      <p:pic>
        <p:nvPicPr>
          <p:cNvPr id="4" name="Picture 3" descr="A black and white logo&#10;&#10;Description automatically generated">
            <a:extLst>
              <a:ext uri="{FF2B5EF4-FFF2-40B4-BE49-F238E27FC236}">
                <a16:creationId xmlns:a16="http://schemas.microsoft.com/office/drawing/2014/main" id="{807F7F30-E6A8-391B-B8AC-A1E0552DC2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2269" y="32922"/>
            <a:ext cx="1128707" cy="1087095"/>
          </a:xfrm>
          <a:prstGeom prst="rect">
            <a:avLst/>
          </a:prstGeom>
        </p:spPr>
      </p:pic>
    </p:spTree>
    <p:extLst>
      <p:ext uri="{BB962C8B-B14F-4D97-AF65-F5344CB8AC3E}">
        <p14:creationId xmlns:p14="http://schemas.microsoft.com/office/powerpoint/2010/main" val="378247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716B-2AD9-5446-B597-4AEF982542B5}"/>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2A5608-120C-BD4F-93DD-C67C2C61F051}"/>
              </a:ext>
            </a:extLst>
          </p:cNvPr>
          <p:cNvSpPr>
            <a:spLocks noGrp="1"/>
          </p:cNvSpPr>
          <p:nvPr>
            <p:ph idx="1"/>
          </p:nvPr>
        </p:nvSpPr>
        <p:spPr>
          <a:xfrm>
            <a:off x="838200" y="1825625"/>
            <a:ext cx="10515600" cy="3279775"/>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67609277-C31E-3C45-BEEE-BB2D63793C2F}"/>
              </a:ext>
            </a:extLst>
          </p:cNvPr>
          <p:cNvSpPr>
            <a:spLocks/>
          </p:cNvSpPr>
          <p:nvPr userDrawn="1"/>
        </p:nvSpPr>
        <p:spPr>
          <a:xfrm>
            <a:off x="0" y="5715000"/>
            <a:ext cx="12192000" cy="1143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4B9CD3"/>
              </a:solidFill>
            </a:endParaRPr>
          </a:p>
        </p:txBody>
      </p:sp>
      <p:sp>
        <p:nvSpPr>
          <p:cNvPr id="7" name="TextBox 6">
            <a:extLst>
              <a:ext uri="{FF2B5EF4-FFF2-40B4-BE49-F238E27FC236}">
                <a16:creationId xmlns:a16="http://schemas.microsoft.com/office/drawing/2014/main" id="{4A831A2B-5851-464D-904D-A44C65DBC213}"/>
              </a:ext>
            </a:extLst>
          </p:cNvPr>
          <p:cNvSpPr txBox="1"/>
          <p:nvPr userDrawn="1"/>
        </p:nvSpPr>
        <p:spPr>
          <a:xfrm>
            <a:off x="357809" y="6154321"/>
            <a:ext cx="8382000" cy="338554"/>
          </a:xfrm>
          <a:prstGeom prst="rect">
            <a:avLst/>
          </a:prstGeom>
          <a:noFill/>
        </p:spPr>
        <p:txBody>
          <a:bodyPr wrap="square" rtlCol="0">
            <a:spAutoFit/>
          </a:bodyPr>
          <a:lstStyle/>
          <a:p>
            <a:r>
              <a:rPr lang="en-US" sz="1600" b="1" i="0" u="none" strike="noStrike" kern="1200">
                <a:solidFill>
                  <a:schemeClr val="bg1"/>
                </a:solidFill>
                <a:effectLst/>
                <a:latin typeface="+mn-lt"/>
                <a:ea typeface="+mn-ea"/>
                <a:cs typeface="+mn-cs"/>
              </a:rPr>
              <a:t>#ncIMPACT</a:t>
            </a:r>
            <a:endParaRPr lang="en-US" sz="1600" b="1" i="0" spc="30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descr="A blue and black logo&#10;&#10;Description automatically generated">
            <a:extLst>
              <a:ext uri="{FF2B5EF4-FFF2-40B4-BE49-F238E27FC236}">
                <a16:creationId xmlns:a16="http://schemas.microsoft.com/office/drawing/2014/main" id="{3FCA0986-5D41-7E13-57BD-6383507165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5945" y="5804773"/>
            <a:ext cx="2215769" cy="963454"/>
          </a:xfrm>
          <a:prstGeom prst="rect">
            <a:avLst/>
          </a:prstGeom>
        </p:spPr>
      </p:pic>
    </p:spTree>
    <p:extLst>
      <p:ext uri="{BB962C8B-B14F-4D97-AF65-F5344CB8AC3E}">
        <p14:creationId xmlns:p14="http://schemas.microsoft.com/office/powerpoint/2010/main" val="39010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ontent B">
    <p:spTree>
      <p:nvGrpSpPr>
        <p:cNvPr id="1" name=""/>
        <p:cNvGrpSpPr/>
        <p:nvPr/>
      </p:nvGrpSpPr>
      <p:grpSpPr>
        <a:xfrm>
          <a:off x="0" y="0"/>
          <a:ext cx="0" cy="0"/>
          <a:chOff x="0" y="0"/>
          <a:chExt cx="0" cy="0"/>
        </a:xfrm>
      </p:grpSpPr>
      <p:pic>
        <p:nvPicPr>
          <p:cNvPr id="10" name="Picture 9" descr="A picture containing skiing, snow, slope&#10;&#10;Description automatically generated">
            <a:extLst>
              <a:ext uri="{FF2B5EF4-FFF2-40B4-BE49-F238E27FC236}">
                <a16:creationId xmlns:a16="http://schemas.microsoft.com/office/drawing/2014/main" id="{9A45F4D4-EBA2-B641-925E-931932B3A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6"/>
          <p:cNvSpPr>
            <a:spLocks noGrp="1"/>
          </p:cNvSpPr>
          <p:nvPr>
            <p:ph type="title"/>
          </p:nvPr>
        </p:nvSpPr>
        <p:spPr>
          <a:xfrm>
            <a:off x="499176" y="672352"/>
            <a:ext cx="5140361" cy="5069541"/>
          </a:xfrm>
        </p:spPr>
        <p:txBody>
          <a:bodyPr anchor="ctr" anchorCtr="0">
            <a:noAutofit/>
          </a:bodyPr>
          <a:lstStyle>
            <a:lvl1pPr>
              <a:defRPr sz="6600" b="0">
                <a:solidFill>
                  <a:schemeClr val="accent1"/>
                </a:solidFill>
              </a:defRPr>
            </a:lvl1pPr>
          </a:lstStyle>
          <a:p>
            <a:r>
              <a:rPr lang="en-US"/>
              <a:t>Click to edit Master title style</a:t>
            </a:r>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1" name="Pie 1">
            <a:extLst>
              <a:ext uri="{FF2B5EF4-FFF2-40B4-BE49-F238E27FC236}">
                <a16:creationId xmlns:a16="http://schemas.microsoft.com/office/drawing/2014/main" id="{F46DD077-E11E-434B-A116-CBF41AA7A5D7}"/>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e 1">
            <a:extLst>
              <a:ext uri="{FF2B5EF4-FFF2-40B4-BE49-F238E27FC236}">
                <a16:creationId xmlns:a16="http://schemas.microsoft.com/office/drawing/2014/main" id="{1BE27E8B-21F0-9F46-8A12-EF85620865A3}"/>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descr="A picture containing text&#10;&#10;Description automatically generated">
            <a:extLst>
              <a:ext uri="{FF2B5EF4-FFF2-40B4-BE49-F238E27FC236}">
                <a16:creationId xmlns:a16="http://schemas.microsoft.com/office/drawing/2014/main" id="{ADB2248D-7A3E-4934-9645-5FBF16073240}"/>
              </a:ext>
            </a:extLst>
          </p:cNvPr>
          <p:cNvPicPr>
            <a:picLocks noChangeAspect="1"/>
          </p:cNvPicPr>
          <p:nvPr userDrawn="1"/>
        </p:nvPicPr>
        <p:blipFill>
          <a:blip r:embed="rId3"/>
          <a:stretch>
            <a:fillRect/>
          </a:stretch>
        </p:blipFill>
        <p:spPr>
          <a:xfrm>
            <a:off x="1375751" y="5826327"/>
            <a:ext cx="2625435" cy="718641"/>
          </a:xfrm>
          <a:prstGeom prst="rect">
            <a:avLst/>
          </a:prstGeom>
        </p:spPr>
      </p:pic>
      <p:pic>
        <p:nvPicPr>
          <p:cNvPr id="2" name="Picture 1" descr="A black and white logo&#10;&#10;Description automatically generated">
            <a:extLst>
              <a:ext uri="{FF2B5EF4-FFF2-40B4-BE49-F238E27FC236}">
                <a16:creationId xmlns:a16="http://schemas.microsoft.com/office/drawing/2014/main" id="{30550700-B3E1-B531-7472-5B6861ABBA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7963" y="5741893"/>
            <a:ext cx="1099826" cy="1059280"/>
          </a:xfrm>
          <a:prstGeom prst="rect">
            <a:avLst/>
          </a:prstGeom>
        </p:spPr>
      </p:pic>
    </p:spTree>
    <p:extLst>
      <p:ext uri="{BB962C8B-B14F-4D97-AF65-F5344CB8AC3E}">
        <p14:creationId xmlns:p14="http://schemas.microsoft.com/office/powerpoint/2010/main" val="348560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18D80-8228-5F46-AF9B-0261C76433B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8FDD86-9F8C-FC4D-A196-A31A464195DF}"/>
              </a:ext>
            </a:extLst>
          </p:cNvPr>
          <p:cNvSpPr>
            <a:spLocks noGrp="1"/>
          </p:cNvSpPr>
          <p:nvPr>
            <p:ph type="title"/>
          </p:nvPr>
        </p:nvSpPr>
        <p:spPr>
          <a:xfrm>
            <a:off x="831850" y="2511287"/>
            <a:ext cx="10515600" cy="914400"/>
          </a:xfrm>
        </p:spPr>
        <p:txBody>
          <a:bodyPr anchor="ctr">
            <a:normAutofit/>
          </a:bodyPr>
          <a:lstStyle>
            <a:lvl1pPr algn="ctr">
              <a:defRPr sz="7000" b="0">
                <a:solidFill>
                  <a:schemeClr val="bg1"/>
                </a:solidFill>
              </a:defRPr>
            </a:lvl1pPr>
          </a:lstStyle>
          <a:p>
            <a:r>
              <a:rPr lang="en-US"/>
              <a:t>Click to edit Master</a:t>
            </a:r>
          </a:p>
        </p:txBody>
      </p:sp>
      <p:sp>
        <p:nvSpPr>
          <p:cNvPr id="5" name="Content Placeholder 2">
            <a:extLst>
              <a:ext uri="{FF2B5EF4-FFF2-40B4-BE49-F238E27FC236}">
                <a16:creationId xmlns:a16="http://schemas.microsoft.com/office/drawing/2014/main" id="{F645FCF5-D44B-A642-9F08-ADB2FAD8EA44}"/>
              </a:ext>
            </a:extLst>
          </p:cNvPr>
          <p:cNvSpPr>
            <a:spLocks noGrp="1"/>
          </p:cNvSpPr>
          <p:nvPr>
            <p:ph idx="1"/>
          </p:nvPr>
        </p:nvSpPr>
        <p:spPr>
          <a:xfrm>
            <a:off x="838200" y="3634617"/>
            <a:ext cx="10515600" cy="708783"/>
          </a:xfrm>
        </p:spPr>
        <p:txBody>
          <a:bodyPr/>
          <a:lstStyle>
            <a:lvl1pPr marL="0" indent="0" algn="ctr">
              <a:buNone/>
              <a:defRPr>
                <a:solidFill>
                  <a:srgbClr val="00B0F0"/>
                </a:solidFill>
              </a:defRPr>
            </a:lvl1pPr>
          </a:lstStyle>
          <a:p>
            <a:pPr lvl="0"/>
            <a:r>
              <a:rPr lang="en-US"/>
              <a:t>Click to edit Master text styles</a:t>
            </a:r>
          </a:p>
        </p:txBody>
      </p:sp>
    </p:spTree>
    <p:extLst>
      <p:ext uri="{BB962C8B-B14F-4D97-AF65-F5344CB8AC3E}">
        <p14:creationId xmlns:p14="http://schemas.microsoft.com/office/powerpoint/2010/main" val="353856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850EC6-E945-9E4B-9F37-881FC493F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328D90-34C6-8E40-95C6-C9643F582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F30D1-C086-734D-9F94-247B12352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B689-2DDF-5C42-AE9D-5AB6546F40AF}" type="datetimeFigureOut">
              <a:rPr lang="en-US" smtClean="0"/>
              <a:t>1/31/2025</a:t>
            </a:fld>
            <a:endParaRPr lang="en-US"/>
          </a:p>
        </p:txBody>
      </p:sp>
      <p:sp>
        <p:nvSpPr>
          <p:cNvPr id="5" name="Footer Placeholder 4">
            <a:extLst>
              <a:ext uri="{FF2B5EF4-FFF2-40B4-BE49-F238E27FC236}">
                <a16:creationId xmlns:a16="http://schemas.microsoft.com/office/drawing/2014/main" id="{F6684C5C-E95B-2F4D-B02E-10BE863C0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83A2FD-FE6D-A14C-843A-CDEFB6E0C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A5CFC6D5-AE3D-1D4C-BA57-F92184563838}" type="slidenum">
              <a:rPr lang="en-US" smtClean="0"/>
              <a:pPr/>
              <a:t>‹#›</a:t>
            </a:fld>
            <a:endParaRPr lang="en-US"/>
          </a:p>
        </p:txBody>
      </p:sp>
    </p:spTree>
    <p:extLst>
      <p:ext uri="{BB962C8B-B14F-4D97-AF65-F5344CB8AC3E}">
        <p14:creationId xmlns:p14="http://schemas.microsoft.com/office/powerpoint/2010/main" val="3356977979"/>
      </p:ext>
    </p:extLst>
  </p:cSld>
  <p:clrMap bg1="lt1" tx1="dk1" bg2="lt2" tx2="dk2" accent1="accent1" accent2="accent2" accent3="accent3" accent4="accent4" accent5="accent5" accent6="accent6" hlink="hlink" folHlink="folHlink"/>
  <p:sldLayoutIdLst>
    <p:sldLayoutId id="2147483859" r:id="rId1"/>
    <p:sldLayoutId id="2147483676" r:id="rId2"/>
    <p:sldLayoutId id="2147483673" r:id="rId3"/>
    <p:sldLayoutId id="2147483672" r:id="rId4"/>
    <p:sldLayoutId id="2147483680" r:id="rId5"/>
    <p:sldLayoutId id="2147483857" r:id="rId6"/>
    <p:sldLayoutId id="2147484049" r:id="rId7"/>
    <p:sldLayoutId id="214748404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35_5541D83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s://sogunc.instructure.com/courses/1787/pages/module-2-managing-yourself-and-working-with-your-team-4?module_item_id=4373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7A2D-DD85-AA42-ADF0-D1ECFCDB9745}"/>
              </a:ext>
            </a:extLst>
          </p:cNvPr>
          <p:cNvSpPr>
            <a:spLocks noGrp="1"/>
          </p:cNvSpPr>
          <p:nvPr>
            <p:ph type="title"/>
          </p:nvPr>
        </p:nvSpPr>
        <p:spPr>
          <a:xfrm>
            <a:off x="958516" y="4940643"/>
            <a:ext cx="10515600" cy="923840"/>
          </a:xfrm>
        </p:spPr>
        <p:txBody>
          <a:bodyPr>
            <a:normAutofit/>
          </a:bodyPr>
          <a:lstStyle/>
          <a:p>
            <a:r>
              <a:rPr lang="en-US" sz="4000" dirty="0"/>
              <a:t>7 Steps to Get Hired</a:t>
            </a:r>
          </a:p>
        </p:txBody>
      </p:sp>
      <p:pic>
        <p:nvPicPr>
          <p:cNvPr id="8" name="Picture 7" descr="Text&#10;&#10;Description automatically generated">
            <a:extLst>
              <a:ext uri="{FF2B5EF4-FFF2-40B4-BE49-F238E27FC236}">
                <a16:creationId xmlns:a16="http://schemas.microsoft.com/office/drawing/2014/main" id="{579B2739-58FB-40E0-83C5-2424F0ECD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1533" y="5402563"/>
            <a:ext cx="1145166" cy="1102948"/>
          </a:xfrm>
          <a:prstGeom prst="rect">
            <a:avLst/>
          </a:prstGeom>
        </p:spPr>
      </p:pic>
      <p:sp>
        <p:nvSpPr>
          <p:cNvPr id="3" name="Subtitle 2">
            <a:extLst>
              <a:ext uri="{FF2B5EF4-FFF2-40B4-BE49-F238E27FC236}">
                <a16:creationId xmlns:a16="http://schemas.microsoft.com/office/drawing/2014/main" id="{ED87BC68-5FCE-DA00-4D8C-60EE7F15AC91}"/>
              </a:ext>
            </a:extLst>
          </p:cNvPr>
          <p:cNvSpPr txBox="1">
            <a:spLocks/>
          </p:cNvSpPr>
          <p:nvPr/>
        </p:nvSpPr>
        <p:spPr>
          <a:xfrm>
            <a:off x="2516963" y="6152705"/>
            <a:ext cx="7398706" cy="141058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00B0F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February 11, 2025</a:t>
            </a:r>
            <a:endParaRPr lang="en-US" dirty="0">
              <a:cs typeface="Calibri"/>
            </a:endParaRPr>
          </a:p>
        </p:txBody>
      </p:sp>
      <p:pic>
        <p:nvPicPr>
          <p:cNvPr id="7" name="Picture 6">
            <a:extLst>
              <a:ext uri="{FF2B5EF4-FFF2-40B4-BE49-F238E27FC236}">
                <a16:creationId xmlns:a16="http://schemas.microsoft.com/office/drawing/2014/main" id="{E6485D04-0CEE-8077-F1B5-FFE14AB73CD5}"/>
              </a:ext>
            </a:extLst>
          </p:cNvPr>
          <p:cNvPicPr>
            <a:picLocks noChangeAspect="1"/>
          </p:cNvPicPr>
          <p:nvPr/>
        </p:nvPicPr>
        <p:blipFill>
          <a:blip r:embed="rId5"/>
          <a:stretch>
            <a:fillRect/>
          </a:stretch>
        </p:blipFill>
        <p:spPr>
          <a:xfrm>
            <a:off x="4019661" y="2333530"/>
            <a:ext cx="4393310" cy="2190940"/>
          </a:xfrm>
          <a:prstGeom prst="rect">
            <a:avLst/>
          </a:prstGeom>
        </p:spPr>
      </p:pic>
      <p:pic>
        <p:nvPicPr>
          <p:cNvPr id="10" name="Picture 9">
            <a:extLst>
              <a:ext uri="{FF2B5EF4-FFF2-40B4-BE49-F238E27FC236}">
                <a16:creationId xmlns:a16="http://schemas.microsoft.com/office/drawing/2014/main" id="{D11AEB34-7089-95E0-EB54-EF8E7FEF5594}"/>
              </a:ext>
            </a:extLst>
          </p:cNvPr>
          <p:cNvPicPr>
            <a:picLocks noChangeAspect="1"/>
          </p:cNvPicPr>
          <p:nvPr/>
        </p:nvPicPr>
        <p:blipFill>
          <a:blip r:embed="rId6"/>
          <a:stretch>
            <a:fillRect/>
          </a:stretch>
        </p:blipFill>
        <p:spPr>
          <a:xfrm>
            <a:off x="6809583" y="557823"/>
            <a:ext cx="4839119" cy="929721"/>
          </a:xfrm>
          <a:prstGeom prst="rect">
            <a:avLst/>
          </a:prstGeom>
        </p:spPr>
      </p:pic>
    </p:spTree>
    <p:custDataLst>
      <p:tags r:id="rId1"/>
    </p:custDataLst>
    <p:extLst>
      <p:ext uri="{BB962C8B-B14F-4D97-AF65-F5344CB8AC3E}">
        <p14:creationId xmlns:p14="http://schemas.microsoft.com/office/powerpoint/2010/main" val="429077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C9A458-0A53-4E7B-CA0F-A8C559A3FAF7}"/>
              </a:ext>
            </a:extLst>
          </p:cNvPr>
          <p:cNvPicPr>
            <a:picLocks noChangeAspect="1"/>
          </p:cNvPicPr>
          <p:nvPr/>
        </p:nvPicPr>
        <p:blipFill>
          <a:blip r:embed="rId3"/>
          <a:stretch>
            <a:fillRect/>
          </a:stretch>
        </p:blipFill>
        <p:spPr>
          <a:xfrm>
            <a:off x="2205565" y="0"/>
            <a:ext cx="6981198" cy="6858000"/>
          </a:xfrm>
          <a:prstGeom prst="rect">
            <a:avLst/>
          </a:prstGeom>
        </p:spPr>
      </p:pic>
    </p:spTree>
    <p:extLst>
      <p:ext uri="{BB962C8B-B14F-4D97-AF65-F5344CB8AC3E}">
        <p14:creationId xmlns:p14="http://schemas.microsoft.com/office/powerpoint/2010/main" val="387645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3860-6ACF-7AAB-87DA-1C3F9DEFF129}"/>
              </a:ext>
            </a:extLst>
          </p:cNvPr>
          <p:cNvSpPr>
            <a:spLocks noGrp="1"/>
          </p:cNvSpPr>
          <p:nvPr>
            <p:ph type="title"/>
          </p:nvPr>
        </p:nvSpPr>
        <p:spPr/>
        <p:txBody>
          <a:bodyPr/>
          <a:lstStyle/>
          <a:p>
            <a:r>
              <a:rPr lang="en-US"/>
              <a:t>Partner Support</a:t>
            </a:r>
          </a:p>
        </p:txBody>
      </p:sp>
      <p:pic>
        <p:nvPicPr>
          <p:cNvPr id="4" name="Content Placeholder 3" descr="A group of logos with text&#10;&#10;Description automatically generated">
            <a:extLst>
              <a:ext uri="{FF2B5EF4-FFF2-40B4-BE49-F238E27FC236}">
                <a16:creationId xmlns:a16="http://schemas.microsoft.com/office/drawing/2014/main" id="{42FA903C-C593-26D4-4711-E080AF03CC4C}"/>
              </a:ext>
            </a:extLst>
          </p:cNvPr>
          <p:cNvPicPr>
            <a:picLocks noGrp="1" noChangeAspect="1"/>
          </p:cNvPicPr>
          <p:nvPr>
            <p:ph idx="1"/>
          </p:nvPr>
        </p:nvPicPr>
        <p:blipFill>
          <a:blip r:embed="rId3"/>
          <a:srcRect r="1415" b="2920"/>
          <a:stretch/>
        </p:blipFill>
        <p:spPr>
          <a:xfrm>
            <a:off x="2741133" y="1413953"/>
            <a:ext cx="6623539" cy="4217975"/>
          </a:xfrm>
        </p:spPr>
      </p:pic>
      <p:sp>
        <p:nvSpPr>
          <p:cNvPr id="5" name="Oval 4">
            <a:extLst>
              <a:ext uri="{FF2B5EF4-FFF2-40B4-BE49-F238E27FC236}">
                <a16:creationId xmlns:a16="http://schemas.microsoft.com/office/drawing/2014/main" id="{FDFC64B4-1B13-BBFF-81DE-29D870E95609}"/>
              </a:ext>
            </a:extLst>
          </p:cNvPr>
          <p:cNvSpPr/>
          <p:nvPr/>
        </p:nvSpPr>
        <p:spPr>
          <a:xfrm>
            <a:off x="2741133" y="4068118"/>
            <a:ext cx="7221014" cy="1844977"/>
          </a:xfrm>
          <a:prstGeom prst="ellipse">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56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24B4B0-7744-B7DA-4726-D61BC725D08F}"/>
              </a:ext>
            </a:extLst>
          </p:cNvPr>
          <p:cNvSpPr txBox="1"/>
          <p:nvPr/>
        </p:nvSpPr>
        <p:spPr>
          <a:xfrm>
            <a:off x="838200" y="1982450"/>
            <a:ext cx="4552507" cy="738664"/>
          </a:xfrm>
          <a:prstGeom prst="rect">
            <a:avLst/>
          </a:prstGeom>
          <a:noFill/>
        </p:spPr>
        <p:txBody>
          <a:bodyPr wrap="square" lIns="91440" tIns="45720" rIns="91440" bIns="45720" rtlCol="0" anchor="t">
            <a:spAutoFit/>
          </a:bodyPr>
          <a:lstStyle/>
          <a:p>
            <a:r>
              <a:rPr lang="en-US" sz="2400" dirty="0">
                <a:latin typeface="Calibri"/>
                <a:cs typeface="Segoe UI"/>
              </a:rPr>
              <a:t>    </a:t>
            </a:r>
            <a:endParaRPr lang="en-US" sz="2400" dirty="0">
              <a:effectLst/>
              <a:latin typeface="Calibri"/>
              <a:cs typeface="Segoe UI"/>
            </a:endParaRPr>
          </a:p>
          <a:p>
            <a:pPr marL="285750" indent="-285750">
              <a:buFont typeface="Arial" panose="020B0604020202020204" pitchFamily="34" charset="0"/>
              <a:buChar char="•"/>
            </a:pPr>
            <a:endParaRPr lang="en-US" dirty="0">
              <a:latin typeface="Calibri"/>
              <a:cs typeface="Segoe UI" panose="020B0502040204020203" pitchFamily="34" charset="0"/>
            </a:endParaRPr>
          </a:p>
        </p:txBody>
      </p:sp>
      <p:sp>
        <p:nvSpPr>
          <p:cNvPr id="6" name="Title 1">
            <a:extLst>
              <a:ext uri="{FF2B5EF4-FFF2-40B4-BE49-F238E27FC236}">
                <a16:creationId xmlns:a16="http://schemas.microsoft.com/office/drawing/2014/main" id="{765042A6-5946-569E-131C-03932EE47051}"/>
              </a:ext>
            </a:extLst>
          </p:cNvPr>
          <p:cNvSpPr txBox="1">
            <a:spLocks/>
          </p:cNvSpPr>
          <p:nvPr/>
        </p:nvSpPr>
        <p:spPr>
          <a:xfrm>
            <a:off x="838200" y="376330"/>
            <a:ext cx="78239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500">
                <a:latin typeface="Fira Sans Condensed Medium"/>
                <a:ea typeface="Calibri"/>
                <a:cs typeface="Calibri"/>
              </a:rPr>
              <a:t> 7 Steps Course and NCCCS </a:t>
            </a:r>
            <a:endParaRPr lang="en-US" sz="4500">
              <a:ea typeface="Calibri"/>
              <a:cs typeface="Calibri"/>
            </a:endParaRPr>
          </a:p>
        </p:txBody>
      </p:sp>
      <p:pic>
        <p:nvPicPr>
          <p:cNvPr id="2050" name="Picture 2">
            <a:extLst>
              <a:ext uri="{FF2B5EF4-FFF2-40B4-BE49-F238E27FC236}">
                <a16:creationId xmlns:a16="http://schemas.microsoft.com/office/drawing/2014/main" id="{1F677CB6-0C24-9DA5-1209-FDED487FF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250" y="2471516"/>
            <a:ext cx="2770335" cy="2770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08B3508-5949-57B5-6C8A-FA7E7E3A5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2744" y="386390"/>
            <a:ext cx="2762841" cy="184419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08DFB62-9CE5-C913-7B55-7A52DBDE72FE}"/>
              </a:ext>
            </a:extLst>
          </p:cNvPr>
          <p:cNvSpPr txBox="1">
            <a:spLocks/>
          </p:cNvSpPr>
          <p:nvPr/>
        </p:nvSpPr>
        <p:spPr>
          <a:xfrm>
            <a:off x="289113" y="1713566"/>
            <a:ext cx="9810749" cy="37179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4000" b="1" dirty="0">
                <a:ea typeface="Calibri"/>
                <a:cs typeface="Calibri"/>
              </a:rPr>
              <a:t>Ongoing course access </a:t>
            </a:r>
            <a:r>
              <a:rPr lang="en-US" sz="4000" dirty="0">
                <a:ea typeface="Calibri"/>
                <a:cs typeface="Calibri"/>
              </a:rPr>
              <a:t>through </a:t>
            </a:r>
            <a:br>
              <a:rPr lang="en-US" sz="4000" dirty="0">
                <a:ea typeface="Calibri"/>
                <a:cs typeface="Calibri"/>
              </a:rPr>
            </a:br>
            <a:r>
              <a:rPr lang="en-US" sz="4000" dirty="0">
                <a:ea typeface="Calibri"/>
                <a:cs typeface="Calibri"/>
              </a:rPr>
              <a:t>NCCCS Virtual Learning Center (VLC)</a:t>
            </a:r>
          </a:p>
          <a:p>
            <a:pPr marL="457200" indent="-457200"/>
            <a:r>
              <a:rPr lang="en-US" sz="4000" b="1" dirty="0">
                <a:ea typeface="Calibri"/>
                <a:cs typeface="Calibri"/>
              </a:rPr>
              <a:t>Modules/content </a:t>
            </a:r>
            <a:r>
              <a:rPr lang="en-US" sz="4000" dirty="0">
                <a:ea typeface="Calibri"/>
                <a:cs typeface="Calibri"/>
              </a:rPr>
              <a:t>for CC instructors</a:t>
            </a:r>
            <a:br>
              <a:rPr lang="en-US" sz="4000" dirty="0">
                <a:ea typeface="Calibri"/>
                <a:cs typeface="Calibri"/>
              </a:rPr>
            </a:br>
            <a:r>
              <a:rPr lang="en-US" sz="4000" dirty="0">
                <a:ea typeface="Calibri"/>
                <a:cs typeface="Calibri"/>
              </a:rPr>
              <a:t>to weave into current courses</a:t>
            </a:r>
          </a:p>
          <a:p>
            <a:pPr marL="457200" indent="-457200"/>
            <a:r>
              <a:rPr lang="en-US" sz="4000" b="1" dirty="0">
                <a:ea typeface="Calibri"/>
                <a:cs typeface="Calibri"/>
              </a:rPr>
              <a:t>Exploration</a:t>
            </a:r>
            <a:r>
              <a:rPr lang="en-US" sz="4000" dirty="0">
                <a:ea typeface="Calibri"/>
                <a:cs typeface="Calibri"/>
              </a:rPr>
              <a:t> by CC Human Resource Development (HRD) Advisory Board</a:t>
            </a:r>
          </a:p>
          <a:p>
            <a:pPr marL="457200" indent="-457200"/>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149139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D222D-145F-DEF9-B8AE-1ADA6E2837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8A7DB7-7B2F-43D8-6E96-13AF28B9F82F}"/>
              </a:ext>
            </a:extLst>
          </p:cNvPr>
          <p:cNvSpPr txBox="1"/>
          <p:nvPr/>
        </p:nvSpPr>
        <p:spPr>
          <a:xfrm>
            <a:off x="838200" y="1982450"/>
            <a:ext cx="4552507" cy="738664"/>
          </a:xfrm>
          <a:prstGeom prst="rect">
            <a:avLst/>
          </a:prstGeom>
          <a:noFill/>
        </p:spPr>
        <p:txBody>
          <a:bodyPr wrap="square" lIns="91440" tIns="45720" rIns="91440" bIns="45720" rtlCol="0" anchor="t">
            <a:spAutoFit/>
          </a:bodyPr>
          <a:lstStyle/>
          <a:p>
            <a:r>
              <a:rPr lang="en-US" sz="2400" dirty="0">
                <a:latin typeface="Calibri"/>
                <a:cs typeface="Segoe UI"/>
              </a:rPr>
              <a:t>    </a:t>
            </a:r>
            <a:endParaRPr lang="en-US" sz="2400" dirty="0">
              <a:effectLst/>
              <a:latin typeface="Calibri"/>
              <a:cs typeface="Segoe UI"/>
            </a:endParaRPr>
          </a:p>
          <a:p>
            <a:pPr marL="285750" indent="-285750">
              <a:buFont typeface="Arial" panose="020B0604020202020204" pitchFamily="34" charset="0"/>
              <a:buChar char="•"/>
            </a:pPr>
            <a:endParaRPr lang="en-US" dirty="0">
              <a:latin typeface="Calibri"/>
              <a:cs typeface="Segoe UI" panose="020B0502040204020203" pitchFamily="34" charset="0"/>
            </a:endParaRPr>
          </a:p>
        </p:txBody>
      </p:sp>
      <p:sp>
        <p:nvSpPr>
          <p:cNvPr id="6" name="Title 1">
            <a:extLst>
              <a:ext uri="{FF2B5EF4-FFF2-40B4-BE49-F238E27FC236}">
                <a16:creationId xmlns:a16="http://schemas.microsoft.com/office/drawing/2014/main" id="{6BFC7001-EE61-5EA0-6BFC-661CC3ABA7D0}"/>
              </a:ext>
            </a:extLst>
          </p:cNvPr>
          <p:cNvSpPr txBox="1">
            <a:spLocks/>
          </p:cNvSpPr>
          <p:nvPr/>
        </p:nvSpPr>
        <p:spPr>
          <a:xfrm>
            <a:off x="838200" y="376330"/>
            <a:ext cx="782394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500" dirty="0">
                <a:latin typeface="Fira Sans Condensed Medium"/>
                <a:ea typeface="Calibri"/>
                <a:cs typeface="Calibri"/>
              </a:rPr>
              <a:t> Questions for you</a:t>
            </a:r>
            <a:endParaRPr lang="en-US" sz="4500" dirty="0">
              <a:ea typeface="Calibri"/>
              <a:cs typeface="Calibri"/>
            </a:endParaRPr>
          </a:p>
        </p:txBody>
      </p:sp>
      <p:sp>
        <p:nvSpPr>
          <p:cNvPr id="4" name="Content Placeholder 2">
            <a:extLst>
              <a:ext uri="{FF2B5EF4-FFF2-40B4-BE49-F238E27FC236}">
                <a16:creationId xmlns:a16="http://schemas.microsoft.com/office/drawing/2014/main" id="{8BFAEB5C-AA27-A15B-98C9-C64BC16C3155}"/>
              </a:ext>
            </a:extLst>
          </p:cNvPr>
          <p:cNvSpPr txBox="1">
            <a:spLocks/>
          </p:cNvSpPr>
          <p:nvPr/>
        </p:nvSpPr>
        <p:spPr>
          <a:xfrm>
            <a:off x="838200" y="1701893"/>
            <a:ext cx="9810749" cy="37179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4000" b="1" dirty="0">
                <a:ea typeface="Calibri"/>
                <a:cs typeface="Calibri"/>
              </a:rPr>
              <a:t>What need(s) do you see this meeting?</a:t>
            </a:r>
          </a:p>
          <a:p>
            <a:pPr marL="457200" indent="-457200"/>
            <a:r>
              <a:rPr lang="en-US" sz="4000" b="1" dirty="0">
                <a:ea typeface="Calibri"/>
                <a:cs typeface="Calibri"/>
              </a:rPr>
              <a:t>What are your “next steps” – how do you see yourself fitting into this work?</a:t>
            </a:r>
            <a:endParaRPr lang="en-US" sz="4000" dirty="0">
              <a:ea typeface="Calibri"/>
              <a:cs typeface="Calibri"/>
            </a:endParaRPr>
          </a:p>
          <a:p>
            <a:pPr marL="457200" indent="-457200"/>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374217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920B-F4CD-42B3-9A65-C47AAAC9A41D}"/>
              </a:ext>
            </a:extLst>
          </p:cNvPr>
          <p:cNvSpPr>
            <a:spLocks noGrp="1"/>
          </p:cNvSpPr>
          <p:nvPr>
            <p:ph type="title"/>
          </p:nvPr>
        </p:nvSpPr>
        <p:spPr/>
        <p:txBody>
          <a:bodyPr/>
          <a:lstStyle/>
          <a:p>
            <a:pPr algn="ctr"/>
            <a:r>
              <a:rPr lang="en-US" dirty="0"/>
              <a:t>Today's </a:t>
            </a:r>
            <a:br>
              <a:rPr lang="en-US" dirty="0"/>
            </a:br>
            <a:r>
              <a:rPr lang="en-US" dirty="0"/>
              <a:t>Game Plan</a:t>
            </a:r>
          </a:p>
        </p:txBody>
      </p:sp>
      <p:sp>
        <p:nvSpPr>
          <p:cNvPr id="9" name="TextBox 8">
            <a:extLst>
              <a:ext uri="{FF2B5EF4-FFF2-40B4-BE49-F238E27FC236}">
                <a16:creationId xmlns:a16="http://schemas.microsoft.com/office/drawing/2014/main" id="{A6D758E9-2690-53B5-8303-5623D8033F12}"/>
              </a:ext>
            </a:extLst>
          </p:cNvPr>
          <p:cNvSpPr txBox="1"/>
          <p:nvPr/>
        </p:nvSpPr>
        <p:spPr>
          <a:xfrm>
            <a:off x="6280484" y="861765"/>
            <a:ext cx="4964500" cy="830997"/>
          </a:xfrm>
          <a:prstGeom prst="rect">
            <a:avLst/>
          </a:prstGeom>
          <a:noFill/>
        </p:spPr>
        <p:txBody>
          <a:bodyPr wrap="square" lIns="91440" tIns="45720" rIns="91440" bIns="45720" rtlCol="0" anchor="t">
            <a:spAutoFit/>
          </a:bodyPr>
          <a:lstStyle/>
          <a:p>
            <a:pPr algn="ctr"/>
            <a:r>
              <a:rPr lang="en-US" sz="2400" i="1" dirty="0">
                <a:solidFill>
                  <a:schemeClr val="bg1"/>
                </a:solidFill>
              </a:rPr>
              <a:t>Background: Our State, Our Work and the </a:t>
            </a:r>
            <a:r>
              <a:rPr lang="en-US" sz="2400" i="1" dirty="0" err="1">
                <a:solidFill>
                  <a:schemeClr val="bg1"/>
                </a:solidFill>
              </a:rPr>
              <a:t>ncIMPACT</a:t>
            </a:r>
            <a:r>
              <a:rPr lang="en-US" sz="2400" i="1" dirty="0">
                <a:solidFill>
                  <a:schemeClr val="bg1"/>
                </a:solidFill>
              </a:rPr>
              <a:t>-NCCCS Partnership</a:t>
            </a:r>
            <a:endParaRPr lang="en-US" sz="2400" dirty="0">
              <a:solidFill>
                <a:schemeClr val="bg1"/>
              </a:solidFill>
            </a:endParaRPr>
          </a:p>
        </p:txBody>
      </p:sp>
      <p:sp>
        <p:nvSpPr>
          <p:cNvPr id="12" name="TextBox 11">
            <a:extLst>
              <a:ext uri="{FF2B5EF4-FFF2-40B4-BE49-F238E27FC236}">
                <a16:creationId xmlns:a16="http://schemas.microsoft.com/office/drawing/2014/main" id="{19900FF6-B791-16A0-B0E1-47690DFFFEDD}"/>
              </a:ext>
            </a:extLst>
          </p:cNvPr>
          <p:cNvSpPr txBox="1"/>
          <p:nvPr/>
        </p:nvSpPr>
        <p:spPr>
          <a:xfrm>
            <a:off x="7213433" y="4554641"/>
            <a:ext cx="3754705" cy="1200329"/>
          </a:xfrm>
          <a:prstGeom prst="rect">
            <a:avLst/>
          </a:prstGeom>
          <a:noFill/>
        </p:spPr>
        <p:txBody>
          <a:bodyPr wrap="square" lIns="91440" tIns="45720" rIns="91440" bIns="45720" rtlCol="0" anchor="t">
            <a:spAutoFit/>
          </a:bodyPr>
          <a:lstStyle/>
          <a:p>
            <a:pPr algn="ctr"/>
            <a:r>
              <a:rPr lang="en-US" sz="2400" i="1" dirty="0">
                <a:solidFill>
                  <a:schemeClr val="bg1"/>
                </a:solidFill>
              </a:rPr>
              <a:t>Partnership &amp; Implementation</a:t>
            </a:r>
          </a:p>
          <a:p>
            <a:pPr algn="ctr"/>
            <a:endParaRPr lang="en-US" sz="2400" i="1" dirty="0">
              <a:solidFill>
                <a:schemeClr val="bg1"/>
              </a:solidFill>
              <a:ea typeface="Calibri"/>
              <a:cs typeface="Calibri"/>
            </a:endParaRPr>
          </a:p>
        </p:txBody>
      </p:sp>
      <p:sp>
        <p:nvSpPr>
          <p:cNvPr id="14" name="TextBox 13">
            <a:extLst>
              <a:ext uri="{FF2B5EF4-FFF2-40B4-BE49-F238E27FC236}">
                <a16:creationId xmlns:a16="http://schemas.microsoft.com/office/drawing/2014/main" id="{8F29FFD4-BF84-B9FC-4BE5-3F59264B8098}"/>
              </a:ext>
            </a:extLst>
          </p:cNvPr>
          <p:cNvSpPr txBox="1"/>
          <p:nvPr/>
        </p:nvSpPr>
        <p:spPr>
          <a:xfrm>
            <a:off x="6936588" y="2745457"/>
            <a:ext cx="4308396" cy="461665"/>
          </a:xfrm>
          <a:prstGeom prst="rect">
            <a:avLst/>
          </a:prstGeom>
          <a:noFill/>
        </p:spPr>
        <p:txBody>
          <a:bodyPr wrap="square" lIns="91440" tIns="45720" rIns="91440" bIns="45720" anchor="t">
            <a:spAutoFit/>
          </a:bodyPr>
          <a:lstStyle/>
          <a:p>
            <a:pPr algn="ctr"/>
            <a:r>
              <a:rPr lang="en-US" sz="2400" i="1" dirty="0">
                <a:solidFill>
                  <a:schemeClr val="bg1"/>
                </a:solidFill>
                <a:cs typeface="Calibri"/>
              </a:rPr>
              <a:t>What is this Course?</a:t>
            </a:r>
          </a:p>
        </p:txBody>
      </p:sp>
    </p:spTree>
    <p:custDataLst>
      <p:tags r:id="rId1"/>
    </p:custDataLst>
    <p:extLst>
      <p:ext uri="{BB962C8B-B14F-4D97-AF65-F5344CB8AC3E}">
        <p14:creationId xmlns:p14="http://schemas.microsoft.com/office/powerpoint/2010/main" val="426271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state of north carolina&#10;&#10;Description automatically generated">
            <a:extLst>
              <a:ext uri="{FF2B5EF4-FFF2-40B4-BE49-F238E27FC236}">
                <a16:creationId xmlns:a16="http://schemas.microsoft.com/office/drawing/2014/main" id="{B1E02F6E-9B6C-5623-90F9-F6917574D174}"/>
              </a:ext>
            </a:extLst>
          </p:cNvPr>
          <p:cNvPicPr>
            <a:picLocks noGrp="1" noChangeAspect="1"/>
          </p:cNvPicPr>
          <p:nvPr>
            <p:ph idx="1"/>
          </p:nvPr>
        </p:nvPicPr>
        <p:blipFill>
          <a:blip r:embed="rId3"/>
          <a:stretch>
            <a:fillRect/>
          </a:stretch>
        </p:blipFill>
        <p:spPr>
          <a:xfrm>
            <a:off x="5276287" y="477941"/>
            <a:ext cx="6697273" cy="2885336"/>
          </a:xfrm>
        </p:spPr>
      </p:pic>
      <p:sp>
        <p:nvSpPr>
          <p:cNvPr id="2" name="Title 1">
            <a:extLst>
              <a:ext uri="{FF2B5EF4-FFF2-40B4-BE49-F238E27FC236}">
                <a16:creationId xmlns:a16="http://schemas.microsoft.com/office/drawing/2014/main" id="{2655AAA2-1D6D-29EE-1DD0-E36150AC02F1}"/>
              </a:ext>
            </a:extLst>
          </p:cNvPr>
          <p:cNvSpPr>
            <a:spLocks noGrp="1"/>
          </p:cNvSpPr>
          <p:nvPr>
            <p:ph type="title"/>
          </p:nvPr>
        </p:nvSpPr>
        <p:spPr>
          <a:xfrm>
            <a:off x="838200" y="26249"/>
            <a:ext cx="10515600" cy="1325563"/>
          </a:xfrm>
        </p:spPr>
        <p:txBody>
          <a:bodyPr/>
          <a:lstStyle/>
          <a:p>
            <a:r>
              <a:rPr lang="en-US"/>
              <a:t>"Our State, Our Work"</a:t>
            </a:r>
          </a:p>
        </p:txBody>
      </p:sp>
      <p:pic>
        <p:nvPicPr>
          <p:cNvPr id="1028" name="Picture 4">
            <a:extLst>
              <a:ext uri="{FF2B5EF4-FFF2-40B4-BE49-F238E27FC236}">
                <a16:creationId xmlns:a16="http://schemas.microsoft.com/office/drawing/2014/main" id="{F5949787-521B-D47B-DF11-2BC00106F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16" t="10371" r="22585" b="8000"/>
          <a:stretch/>
        </p:blipFill>
        <p:spPr bwMode="auto">
          <a:xfrm>
            <a:off x="1087120" y="1203694"/>
            <a:ext cx="2915918" cy="2225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16BB4A8-E1D6-9CB6-3F6D-86B718105D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98" r="6191" b="22720"/>
          <a:stretch/>
        </p:blipFill>
        <p:spPr bwMode="auto">
          <a:xfrm>
            <a:off x="1087120" y="3538755"/>
            <a:ext cx="2915918" cy="20464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5009E1-FDE7-7180-E566-96B902876F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40" t="4033"/>
          <a:stretch/>
        </p:blipFill>
        <p:spPr bwMode="auto">
          <a:xfrm>
            <a:off x="4165600" y="3550092"/>
            <a:ext cx="2915919" cy="2025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4D40F19-EBA9-3A2F-85B0-A7C25B8DE4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517" t="27649"/>
          <a:stretch/>
        </p:blipFill>
        <p:spPr bwMode="auto">
          <a:xfrm>
            <a:off x="7581314" y="3531455"/>
            <a:ext cx="3899486" cy="205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21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3DBF-1C80-6DFE-6844-9F05ED69F0EF}"/>
              </a:ext>
            </a:extLst>
          </p:cNvPr>
          <p:cNvSpPr>
            <a:spLocks noGrp="1"/>
          </p:cNvSpPr>
          <p:nvPr>
            <p:ph type="title"/>
          </p:nvPr>
        </p:nvSpPr>
        <p:spPr>
          <a:xfrm>
            <a:off x="178791" y="947773"/>
            <a:ext cx="2862947" cy="2704327"/>
          </a:xfrm>
        </p:spPr>
        <p:txBody>
          <a:bodyPr>
            <a:normAutofit/>
          </a:bodyPr>
          <a:lstStyle/>
          <a:p>
            <a:r>
              <a:rPr lang="en-US" err="1">
                <a:latin typeface="Calibri"/>
                <a:cs typeface="Calibri"/>
              </a:rPr>
              <a:t>ncIMPACT</a:t>
            </a:r>
            <a:r>
              <a:rPr lang="en-US">
                <a:latin typeface="Calibri"/>
                <a:cs typeface="Calibri"/>
              </a:rPr>
              <a:t> - NCCCS Partnership</a:t>
            </a:r>
          </a:p>
        </p:txBody>
      </p:sp>
      <p:pic>
        <p:nvPicPr>
          <p:cNvPr id="5" name="Picture 4" descr="NCCCS President Jeff Cox presents early acceptance letters to all Opportunity Youth in attendance at November’s Statewide Summit. Photo Credit: Taylor">
            <a:extLst>
              <a:ext uri="{FF2B5EF4-FFF2-40B4-BE49-F238E27FC236}">
                <a16:creationId xmlns:a16="http://schemas.microsoft.com/office/drawing/2014/main" id="{815C70AF-0213-46E3-2361-BBDB8B773356}"/>
              </a:ext>
            </a:extLst>
          </p:cNvPr>
          <p:cNvPicPr>
            <a:picLocks noChangeAspect="1"/>
          </p:cNvPicPr>
          <p:nvPr/>
        </p:nvPicPr>
        <p:blipFill rotWithShape="1">
          <a:blip r:embed="rId4"/>
          <a:srcRect l="3078" t="2505" r="6553" b="13728"/>
          <a:stretch/>
        </p:blipFill>
        <p:spPr>
          <a:xfrm>
            <a:off x="6825985" y="482"/>
            <a:ext cx="5360564" cy="5775192"/>
          </a:xfrm>
          <a:prstGeom prst="rect">
            <a:avLst/>
          </a:prstGeom>
        </p:spPr>
      </p:pic>
      <p:pic>
        <p:nvPicPr>
          <p:cNvPr id="6" name="Picture 5" descr="DonIsha Armstrong accepts her NCCCS certificate on stage at the November 2023 Statewide Summit on Opportunity Youth from NCCCS President Jeff Cox. L-R: Former UNC-Chapel Hill Chancellor Kevin Guskiewicz and ncIMPACT Director Anita Brown-Graham receive DonIsha and other honorees.">
            <a:extLst>
              <a:ext uri="{FF2B5EF4-FFF2-40B4-BE49-F238E27FC236}">
                <a16:creationId xmlns:a16="http://schemas.microsoft.com/office/drawing/2014/main" id="{BD2254BA-0244-4C3F-5C38-41C0C93F943B}"/>
              </a:ext>
            </a:extLst>
          </p:cNvPr>
          <p:cNvPicPr>
            <a:picLocks noChangeAspect="1"/>
          </p:cNvPicPr>
          <p:nvPr/>
        </p:nvPicPr>
        <p:blipFill rotWithShape="1">
          <a:blip r:embed="rId5"/>
          <a:srcRect l="12640" t="2554" r="48376" b="20705"/>
          <a:stretch/>
        </p:blipFill>
        <p:spPr>
          <a:xfrm>
            <a:off x="3188460" y="-2978"/>
            <a:ext cx="3647533" cy="4597309"/>
          </a:xfrm>
          <a:prstGeom prst="rect">
            <a:avLst/>
          </a:prstGeom>
        </p:spPr>
      </p:pic>
      <p:pic>
        <p:nvPicPr>
          <p:cNvPr id="4" name="Content Placeholder 3" descr="Barbara Boyce, Workforce Development Consultant, NCCCS Photo: Steve Remiech">
            <a:extLst>
              <a:ext uri="{FF2B5EF4-FFF2-40B4-BE49-F238E27FC236}">
                <a16:creationId xmlns:a16="http://schemas.microsoft.com/office/drawing/2014/main" id="{260D0295-3163-6678-EC57-499861A285EB}"/>
              </a:ext>
            </a:extLst>
          </p:cNvPr>
          <p:cNvPicPr>
            <a:picLocks noGrp="1" noChangeAspect="1"/>
          </p:cNvPicPr>
          <p:nvPr>
            <p:ph idx="1"/>
          </p:nvPr>
        </p:nvPicPr>
        <p:blipFill>
          <a:blip r:embed="rId6"/>
          <a:stretch>
            <a:fillRect/>
          </a:stretch>
        </p:blipFill>
        <p:spPr>
          <a:xfrm>
            <a:off x="3182041" y="3247521"/>
            <a:ext cx="3643532" cy="2525087"/>
          </a:xfrm>
        </p:spPr>
      </p:pic>
    </p:spTree>
    <p:custDataLst>
      <p:tags r:id="rId1"/>
    </p:custDataLst>
    <p:extLst>
      <p:ext uri="{BB962C8B-B14F-4D97-AF65-F5344CB8AC3E}">
        <p14:creationId xmlns:p14="http://schemas.microsoft.com/office/powerpoint/2010/main" val="278978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FDE6-F861-E8D2-197A-EC477F2650AC}"/>
              </a:ext>
            </a:extLst>
          </p:cNvPr>
          <p:cNvSpPr>
            <a:spLocks noGrp="1"/>
          </p:cNvSpPr>
          <p:nvPr>
            <p:ph type="title"/>
          </p:nvPr>
        </p:nvSpPr>
        <p:spPr>
          <a:xfrm>
            <a:off x="838200" y="365126"/>
            <a:ext cx="10515600" cy="649288"/>
          </a:xfrm>
        </p:spPr>
        <p:txBody>
          <a:bodyPr>
            <a:noAutofit/>
          </a:bodyPr>
          <a:lstStyle/>
          <a:p>
            <a:r>
              <a:rPr lang="en-US" sz="3200" dirty="0"/>
              <a:t>About this course  </a:t>
            </a:r>
            <a:r>
              <a:rPr lang="en-US" sz="2400" i="1" dirty="0"/>
              <a:t>Integrating the Content</a:t>
            </a:r>
            <a:endParaRPr lang="en-US" sz="3200" i="1" dirty="0"/>
          </a:p>
        </p:txBody>
      </p:sp>
      <p:graphicFrame>
        <p:nvGraphicFramePr>
          <p:cNvPr id="5" name="Diagram 4">
            <a:extLst>
              <a:ext uri="{FF2B5EF4-FFF2-40B4-BE49-F238E27FC236}">
                <a16:creationId xmlns:a16="http://schemas.microsoft.com/office/drawing/2014/main" id="{ECC1BEED-E9AF-04D5-D905-55E4C8CA363F}"/>
              </a:ext>
            </a:extLst>
          </p:cNvPr>
          <p:cNvGraphicFramePr/>
          <p:nvPr>
            <p:extLst>
              <p:ext uri="{D42A27DB-BD31-4B8C-83A1-F6EECF244321}">
                <p14:modId xmlns:p14="http://schemas.microsoft.com/office/powerpoint/2010/main" val="214432357"/>
              </p:ext>
            </p:extLst>
          </p:nvPr>
        </p:nvGraphicFramePr>
        <p:xfrm>
          <a:off x="323851" y="1218009"/>
          <a:ext cx="4576762" cy="4421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rrow: Right 7">
            <a:extLst>
              <a:ext uri="{FF2B5EF4-FFF2-40B4-BE49-F238E27FC236}">
                <a16:creationId xmlns:a16="http://schemas.microsoft.com/office/drawing/2014/main" id="{FDD0BF58-F652-0269-8C6C-AE6BA2DE6593}"/>
              </a:ext>
            </a:extLst>
          </p:cNvPr>
          <p:cNvSpPr/>
          <p:nvPr/>
        </p:nvSpPr>
        <p:spPr>
          <a:xfrm>
            <a:off x="5053014" y="3181349"/>
            <a:ext cx="819151" cy="495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5175CBF-410C-A78A-134D-DEAD035F8788}"/>
              </a:ext>
            </a:extLst>
          </p:cNvPr>
          <p:cNvSpPr txBox="1"/>
          <p:nvPr/>
        </p:nvSpPr>
        <p:spPr>
          <a:xfrm>
            <a:off x="5872165" y="2828833"/>
            <a:ext cx="2300286" cy="1015663"/>
          </a:xfrm>
          <a:prstGeom prst="rect">
            <a:avLst/>
          </a:prstGeom>
          <a:noFill/>
        </p:spPr>
        <p:txBody>
          <a:bodyPr wrap="square" rtlCol="0">
            <a:spAutoFit/>
          </a:bodyPr>
          <a:lstStyle/>
          <a:p>
            <a:pPr algn="ctr"/>
            <a:r>
              <a:rPr lang="en-US" sz="2000" b="1" dirty="0">
                <a:cs typeface="Calibri"/>
              </a:rPr>
              <a:t>Partnership with HRD instructors to update curriculum</a:t>
            </a:r>
          </a:p>
        </p:txBody>
      </p:sp>
      <p:sp>
        <p:nvSpPr>
          <p:cNvPr id="10" name="TextBox 9">
            <a:extLst>
              <a:ext uri="{FF2B5EF4-FFF2-40B4-BE49-F238E27FC236}">
                <a16:creationId xmlns:a16="http://schemas.microsoft.com/office/drawing/2014/main" id="{2565E594-532B-BB32-B45B-C06B9992B0BD}"/>
              </a:ext>
            </a:extLst>
          </p:cNvPr>
          <p:cNvSpPr txBox="1"/>
          <p:nvPr/>
        </p:nvSpPr>
        <p:spPr>
          <a:xfrm>
            <a:off x="8986838" y="2732331"/>
            <a:ext cx="3205162" cy="1015663"/>
          </a:xfrm>
          <a:prstGeom prst="rect">
            <a:avLst/>
          </a:prstGeom>
          <a:noFill/>
        </p:spPr>
        <p:txBody>
          <a:bodyPr wrap="square" rtlCol="0">
            <a:spAutoFit/>
          </a:bodyPr>
          <a:lstStyle/>
          <a:p>
            <a:pPr algn="ctr"/>
            <a:r>
              <a:rPr lang="en-US" sz="2000" b="1" dirty="0">
                <a:cs typeface="Calibri"/>
              </a:rPr>
              <a:t>Course that responds to employability needs of NC Opportunity Youth </a:t>
            </a:r>
          </a:p>
        </p:txBody>
      </p:sp>
      <p:sp>
        <p:nvSpPr>
          <p:cNvPr id="11" name="Arrow: Right 10">
            <a:extLst>
              <a:ext uri="{FF2B5EF4-FFF2-40B4-BE49-F238E27FC236}">
                <a16:creationId xmlns:a16="http://schemas.microsoft.com/office/drawing/2014/main" id="{5CAECFC1-B71A-459C-CBB2-DE5E5BDD7EC9}"/>
              </a:ext>
            </a:extLst>
          </p:cNvPr>
          <p:cNvSpPr/>
          <p:nvPr/>
        </p:nvSpPr>
        <p:spPr>
          <a:xfrm>
            <a:off x="8170069" y="3181349"/>
            <a:ext cx="819151" cy="4953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C Public Schools on X: &quot;The #NCPortraitofaGraduate's seven competencies  will help high school graduates thrive in the 21st century. ✓ Adaptability  ✓ Collaboration ✓ Communication ✓ Critical Thinking ✓ Empathy ✓ Learner's">
            <a:extLst>
              <a:ext uri="{FF2B5EF4-FFF2-40B4-BE49-F238E27FC236}">
                <a16:creationId xmlns:a16="http://schemas.microsoft.com/office/drawing/2014/main" id="{3C1EB694-481C-D649-57A6-D1D11CCCD0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5927" y="205101"/>
            <a:ext cx="3177661" cy="166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7855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268FA-7E9D-3701-258F-0927031A34E7}"/>
              </a:ext>
            </a:extLst>
          </p:cNvPr>
          <p:cNvSpPr>
            <a:spLocks noGrp="1"/>
          </p:cNvSpPr>
          <p:nvPr>
            <p:ph type="title"/>
          </p:nvPr>
        </p:nvSpPr>
        <p:spPr>
          <a:xfrm>
            <a:off x="529282" y="365125"/>
            <a:ext cx="10824518" cy="1335860"/>
          </a:xfrm>
        </p:spPr>
        <p:txBody>
          <a:bodyPr/>
          <a:lstStyle/>
          <a:p>
            <a:r>
              <a:rPr lang="en-US"/>
              <a:t>What’s different about this course?</a:t>
            </a:r>
          </a:p>
        </p:txBody>
      </p:sp>
      <p:sp>
        <p:nvSpPr>
          <p:cNvPr id="3" name="Content Placeholder 2">
            <a:extLst>
              <a:ext uri="{FF2B5EF4-FFF2-40B4-BE49-F238E27FC236}">
                <a16:creationId xmlns:a16="http://schemas.microsoft.com/office/drawing/2014/main" id="{C647A4A4-7FFC-CF10-A011-702D70387EF1}"/>
              </a:ext>
            </a:extLst>
          </p:cNvPr>
          <p:cNvSpPr>
            <a:spLocks noGrp="1"/>
          </p:cNvSpPr>
          <p:nvPr>
            <p:ph idx="1"/>
          </p:nvPr>
        </p:nvSpPr>
        <p:spPr>
          <a:xfrm>
            <a:off x="838201" y="1825626"/>
            <a:ext cx="11205410" cy="1335860"/>
          </a:xfrm>
        </p:spPr>
        <p:txBody>
          <a:bodyPr vert="horz" lIns="91440" tIns="45720" rIns="91440" bIns="45720" rtlCol="0" anchor="t">
            <a:normAutofit/>
          </a:bodyPr>
          <a:lstStyle/>
          <a:p>
            <a:pPr marL="457200" indent="-457200">
              <a:buChar char="•"/>
            </a:pPr>
            <a:r>
              <a:rPr lang="en-US" sz="3600" b="1" dirty="0">
                <a:cs typeface="Calibri"/>
              </a:rPr>
              <a:t>Accessibility: </a:t>
            </a:r>
            <a:r>
              <a:rPr lang="en-US" sz="3600" dirty="0">
                <a:cs typeface="Calibri"/>
              </a:rPr>
              <a:t>available any time across all 100 counties</a:t>
            </a:r>
          </a:p>
        </p:txBody>
      </p:sp>
      <p:pic>
        <p:nvPicPr>
          <p:cNvPr id="5" name="Picture 4">
            <a:extLst>
              <a:ext uri="{FF2B5EF4-FFF2-40B4-BE49-F238E27FC236}">
                <a16:creationId xmlns:a16="http://schemas.microsoft.com/office/drawing/2014/main" id="{75D688D2-406C-9DB6-D3B8-1DC21AE8991B}"/>
              </a:ext>
            </a:extLst>
          </p:cNvPr>
          <p:cNvPicPr>
            <a:picLocks noChangeAspect="1"/>
          </p:cNvPicPr>
          <p:nvPr/>
        </p:nvPicPr>
        <p:blipFill>
          <a:blip r:embed="rId4"/>
          <a:stretch>
            <a:fillRect/>
          </a:stretch>
        </p:blipFill>
        <p:spPr>
          <a:xfrm>
            <a:off x="1964155" y="2639168"/>
            <a:ext cx="7254869" cy="3673158"/>
          </a:xfrm>
          <a:prstGeom prst="rect">
            <a:avLst/>
          </a:prstGeom>
        </p:spPr>
      </p:pic>
    </p:spTree>
    <p:custDataLst>
      <p:tags r:id="rId1"/>
    </p:custDataLst>
    <p:extLst>
      <p:ext uri="{BB962C8B-B14F-4D97-AF65-F5344CB8AC3E}">
        <p14:creationId xmlns:p14="http://schemas.microsoft.com/office/powerpoint/2010/main" val="268992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895AEA-9074-F30E-F8A0-A96A2997C3EC}"/>
              </a:ext>
            </a:extLst>
          </p:cNvPr>
          <p:cNvPicPr>
            <a:picLocks noChangeAspect="1"/>
          </p:cNvPicPr>
          <p:nvPr/>
        </p:nvPicPr>
        <p:blipFill>
          <a:blip r:embed="rId3"/>
          <a:stretch>
            <a:fillRect/>
          </a:stretch>
        </p:blipFill>
        <p:spPr>
          <a:xfrm>
            <a:off x="481260" y="11111"/>
            <a:ext cx="8446724" cy="6666415"/>
          </a:xfrm>
          <a:prstGeom prst="rect">
            <a:avLst/>
          </a:prstGeom>
        </p:spPr>
      </p:pic>
    </p:spTree>
    <p:extLst>
      <p:ext uri="{BB962C8B-B14F-4D97-AF65-F5344CB8AC3E}">
        <p14:creationId xmlns:p14="http://schemas.microsoft.com/office/powerpoint/2010/main" val="48669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4760-F269-1173-38C4-90756FE0E7F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AD1F138-7F06-2E54-70CF-90D526F0F6AD}"/>
              </a:ext>
            </a:extLst>
          </p:cNvPr>
          <p:cNvPicPr>
            <a:picLocks noChangeAspect="1"/>
          </p:cNvPicPr>
          <p:nvPr/>
        </p:nvPicPr>
        <p:blipFill>
          <a:blip r:embed="rId3"/>
          <a:stretch>
            <a:fillRect/>
          </a:stretch>
        </p:blipFill>
        <p:spPr>
          <a:xfrm>
            <a:off x="481260" y="11111"/>
            <a:ext cx="8644904" cy="6822825"/>
          </a:xfrm>
          <a:prstGeom prst="rect">
            <a:avLst/>
          </a:prstGeom>
        </p:spPr>
      </p:pic>
      <p:pic>
        <p:nvPicPr>
          <p:cNvPr id="3" name="Picture 2">
            <a:extLst>
              <a:ext uri="{FF2B5EF4-FFF2-40B4-BE49-F238E27FC236}">
                <a16:creationId xmlns:a16="http://schemas.microsoft.com/office/drawing/2014/main" id="{C29A6C07-0089-78D7-5876-0AC2F3BAE594}"/>
              </a:ext>
            </a:extLst>
          </p:cNvPr>
          <p:cNvPicPr>
            <a:picLocks noChangeAspect="1"/>
          </p:cNvPicPr>
          <p:nvPr/>
        </p:nvPicPr>
        <p:blipFill>
          <a:blip r:embed="rId4"/>
          <a:stretch>
            <a:fillRect/>
          </a:stretch>
        </p:blipFill>
        <p:spPr>
          <a:xfrm>
            <a:off x="336072" y="1336400"/>
            <a:ext cx="10775170" cy="5497536"/>
          </a:xfrm>
          <a:prstGeom prst="rect">
            <a:avLst/>
          </a:prstGeom>
        </p:spPr>
      </p:pic>
    </p:spTree>
    <p:extLst>
      <p:ext uri="{BB962C8B-B14F-4D97-AF65-F5344CB8AC3E}">
        <p14:creationId xmlns:p14="http://schemas.microsoft.com/office/powerpoint/2010/main" val="271772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AC0AC-904B-8D27-DD53-ACCF97B8CA05}"/>
              </a:ext>
            </a:extLst>
          </p:cNvPr>
          <p:cNvSpPr>
            <a:spLocks noGrp="1"/>
          </p:cNvSpPr>
          <p:nvPr>
            <p:ph type="title"/>
          </p:nvPr>
        </p:nvSpPr>
        <p:spPr/>
        <p:txBody>
          <a:bodyPr/>
          <a:lstStyle/>
          <a:p>
            <a:r>
              <a:rPr lang="en-US" dirty="0"/>
              <a:t>Course Content</a:t>
            </a:r>
          </a:p>
        </p:txBody>
      </p:sp>
      <p:sp>
        <p:nvSpPr>
          <p:cNvPr id="3" name="Content Placeholder 2">
            <a:extLst>
              <a:ext uri="{FF2B5EF4-FFF2-40B4-BE49-F238E27FC236}">
                <a16:creationId xmlns:a16="http://schemas.microsoft.com/office/drawing/2014/main" id="{B502F9BC-5D90-9B9A-24C2-65E6EE21F0F2}"/>
              </a:ext>
            </a:extLst>
          </p:cNvPr>
          <p:cNvSpPr>
            <a:spLocks noGrp="1"/>
          </p:cNvSpPr>
          <p:nvPr>
            <p:ph idx="1"/>
          </p:nvPr>
        </p:nvSpPr>
        <p:spPr>
          <a:xfrm>
            <a:off x="838200" y="1825625"/>
            <a:ext cx="10515600" cy="3913438"/>
          </a:xfrm>
        </p:spPr>
        <p:txBody>
          <a:bodyPr vert="horz" lIns="91440" tIns="45720" rIns="91440" bIns="45720" rtlCol="0" anchor="t">
            <a:normAutofit fontScale="92500" lnSpcReduction="20000"/>
          </a:bodyPr>
          <a:lstStyle/>
          <a:p>
            <a:pPr marL="457200" indent="-457200">
              <a:buFont typeface="Calibri" panose="020B0604020202020204" pitchFamily="34" charset="0"/>
              <a:buChar char="-"/>
            </a:pPr>
            <a:r>
              <a:rPr lang="en-US" sz="4000" b="1" i="1" dirty="0">
                <a:ea typeface="Calibri"/>
                <a:cs typeface="Calibri"/>
              </a:rPr>
              <a:t>Explore</a:t>
            </a:r>
            <a:r>
              <a:rPr lang="en-US" sz="4000" b="1" dirty="0">
                <a:ea typeface="Calibri"/>
                <a:cs typeface="Calibri"/>
              </a:rPr>
              <a:t> (Learn)</a:t>
            </a:r>
          </a:p>
          <a:p>
            <a:pPr marL="457200" indent="-457200">
              <a:buFont typeface="Calibri" panose="020B0604020202020204" pitchFamily="34" charset="0"/>
              <a:buChar char="-"/>
            </a:pPr>
            <a:r>
              <a:rPr lang="en-US" sz="4000" b="1" i="1" dirty="0">
                <a:ea typeface="Calibri"/>
                <a:cs typeface="Calibri"/>
              </a:rPr>
              <a:t>Dive In </a:t>
            </a:r>
            <a:r>
              <a:rPr lang="en-US" sz="4000" b="1" dirty="0">
                <a:ea typeface="Calibri"/>
                <a:cs typeface="Calibri"/>
              </a:rPr>
              <a:t>(Practice &amp; Apply) </a:t>
            </a:r>
          </a:p>
          <a:p>
            <a:pPr marL="457200" indent="-457200">
              <a:buFont typeface="Calibri" panose="020B0604020202020204" pitchFamily="34" charset="0"/>
              <a:buChar char="-"/>
            </a:pPr>
            <a:r>
              <a:rPr lang="en-US" sz="4000" b="1" i="1" dirty="0">
                <a:ea typeface="Calibri"/>
                <a:cs typeface="Calibri"/>
              </a:rPr>
              <a:t>Walk the Path </a:t>
            </a:r>
            <a:r>
              <a:rPr lang="en-US" sz="4000" b="1" dirty="0">
                <a:ea typeface="Calibri"/>
                <a:cs typeface="Calibri"/>
              </a:rPr>
              <a:t>(Do &amp; Reflect)</a:t>
            </a:r>
            <a:endParaRPr lang="en-US" sz="4000" b="1" dirty="0"/>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sz="1500" dirty="0">
              <a:ea typeface="Calibri"/>
              <a:cs typeface="Calibri"/>
            </a:endParaRPr>
          </a:p>
          <a:p>
            <a:endParaRPr lang="en-US" sz="1500" dirty="0">
              <a:ea typeface="Calibri"/>
              <a:cs typeface="Calibri"/>
            </a:endParaRPr>
          </a:p>
          <a:p>
            <a:r>
              <a:rPr lang="en-US" sz="1500" dirty="0">
                <a:ea typeface="Calibri"/>
                <a:cs typeface="Calibri"/>
              </a:rPr>
              <a:t>Web Link: </a:t>
            </a:r>
            <a:r>
              <a:rPr lang="en-US" sz="1500" dirty="0">
                <a:ea typeface="+mn-lt"/>
                <a:cs typeface="+mn-lt"/>
                <a:hlinkClick r:id="rId2"/>
              </a:rPr>
              <a:t>Module 2: Managing Yourself and Working with Your Team: Demo - Employability Course - </a:t>
            </a:r>
            <a:r>
              <a:rPr lang="en-US" sz="1500" dirty="0" err="1">
                <a:ea typeface="+mn-lt"/>
                <a:cs typeface="+mn-lt"/>
                <a:hlinkClick r:id="rId2"/>
              </a:rPr>
              <a:t>ncIMPACT</a:t>
            </a:r>
            <a:endParaRPr lang="en-US" sz="1500" dirty="0">
              <a:ea typeface="+mn-lt"/>
              <a:cs typeface="+mn-lt"/>
              <a:hlinkClick r:id="rId2"/>
            </a:endParaRPr>
          </a:p>
          <a:p>
            <a:endParaRPr lang="en-US" dirty="0">
              <a:ea typeface="Calibri"/>
              <a:cs typeface="Calibri"/>
            </a:endParaRPr>
          </a:p>
        </p:txBody>
      </p:sp>
      <p:sp>
        <p:nvSpPr>
          <p:cNvPr id="4" name="Content Placeholder 2">
            <a:extLst>
              <a:ext uri="{FF2B5EF4-FFF2-40B4-BE49-F238E27FC236}">
                <a16:creationId xmlns:a16="http://schemas.microsoft.com/office/drawing/2014/main" id="{64BDBEFF-0411-E30F-7325-05D2D68ECCAA}"/>
              </a:ext>
            </a:extLst>
          </p:cNvPr>
          <p:cNvSpPr txBox="1">
            <a:spLocks/>
          </p:cNvSpPr>
          <p:nvPr/>
        </p:nvSpPr>
        <p:spPr>
          <a:xfrm>
            <a:off x="990600" y="1978025"/>
            <a:ext cx="10515600" cy="327977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a typeface="Calibri"/>
              <a:cs typeface="Calibri"/>
            </a:endParaRPr>
          </a:p>
        </p:txBody>
      </p:sp>
      <p:sp>
        <p:nvSpPr>
          <p:cNvPr id="8" name="TextBox 7">
            <a:extLst>
              <a:ext uri="{FF2B5EF4-FFF2-40B4-BE49-F238E27FC236}">
                <a16:creationId xmlns:a16="http://schemas.microsoft.com/office/drawing/2014/main" id="{CDAA5861-3448-9378-1D85-FE53DAEF7EE4}"/>
              </a:ext>
            </a:extLst>
          </p:cNvPr>
          <p:cNvSpPr txBox="1"/>
          <p:nvPr/>
        </p:nvSpPr>
        <p:spPr>
          <a:xfrm>
            <a:off x="4326354" y="3500881"/>
            <a:ext cx="6093994" cy="1200329"/>
          </a:xfrm>
          <a:prstGeom prst="rect">
            <a:avLst/>
          </a:prstGeom>
          <a:noFill/>
        </p:spPr>
        <p:txBody>
          <a:bodyPr wrap="square">
            <a:spAutoFit/>
          </a:bodyPr>
          <a:lstStyle/>
          <a:p>
            <a:pPr marL="285750" indent="-285750">
              <a:buFont typeface="Wingdings" panose="05000000000000000000" pitchFamily="2" charset="2"/>
              <a:buChar char="v"/>
            </a:pPr>
            <a:r>
              <a:rPr lang="en-US" b="1" dirty="0">
                <a:solidFill>
                  <a:srgbClr val="12294A"/>
                </a:solidFill>
                <a:latin typeface="DM Sans" pitchFamily="2" charset="0"/>
              </a:rPr>
              <a:t>Interactive</a:t>
            </a:r>
            <a:r>
              <a:rPr lang="en-US" sz="1800" b="1" i="0" u="none" strike="noStrike" baseline="0" dirty="0">
                <a:solidFill>
                  <a:srgbClr val="12294A"/>
                </a:solidFill>
                <a:latin typeface="DM Sans" pitchFamily="2" charset="0"/>
              </a:rPr>
              <a:t> scenarios</a:t>
            </a:r>
          </a:p>
          <a:p>
            <a:pPr marL="285750" indent="-285750">
              <a:buFont typeface="Wingdings" panose="05000000000000000000" pitchFamily="2" charset="2"/>
              <a:buChar char="v"/>
            </a:pPr>
            <a:r>
              <a:rPr lang="en-US" sz="1800" b="1" dirty="0">
                <a:solidFill>
                  <a:srgbClr val="12294A"/>
                </a:solidFill>
                <a:latin typeface="DM Sans" pitchFamily="2" charset="0"/>
              </a:rPr>
              <a:t>Reflections</a:t>
            </a:r>
          </a:p>
          <a:p>
            <a:pPr marL="285750" indent="-285750">
              <a:buFont typeface="Wingdings" panose="05000000000000000000" pitchFamily="2" charset="2"/>
              <a:buChar char="v"/>
            </a:pPr>
            <a:r>
              <a:rPr lang="en-US" sz="1800" b="1" i="0" u="none" strike="noStrike" baseline="0" dirty="0">
                <a:solidFill>
                  <a:srgbClr val="12294A"/>
                </a:solidFill>
                <a:latin typeface="DM Sans" pitchFamily="2" charset="0"/>
              </a:rPr>
              <a:t>Quizzes</a:t>
            </a:r>
          </a:p>
          <a:p>
            <a:pPr marL="285750" indent="-285750">
              <a:buFont typeface="Wingdings" panose="05000000000000000000" pitchFamily="2" charset="2"/>
              <a:buChar char="v"/>
            </a:pPr>
            <a:r>
              <a:rPr lang="en-US" sz="1800" b="1" dirty="0">
                <a:solidFill>
                  <a:srgbClr val="12294A"/>
                </a:solidFill>
                <a:latin typeface="DM Sans" pitchFamily="2" charset="0"/>
              </a:rPr>
              <a:t>Self-assessments</a:t>
            </a:r>
            <a:r>
              <a:rPr lang="en-US" sz="1800" b="1" i="0" u="none" strike="noStrike" baseline="0" dirty="0">
                <a:solidFill>
                  <a:srgbClr val="12294A"/>
                </a:solidFill>
                <a:latin typeface="DM Sans" pitchFamily="2" charset="0"/>
              </a:rPr>
              <a:t> </a:t>
            </a:r>
            <a:endParaRPr lang="en-US" dirty="0"/>
          </a:p>
        </p:txBody>
      </p:sp>
      <p:sp>
        <p:nvSpPr>
          <p:cNvPr id="10" name="TextBox 9">
            <a:extLst>
              <a:ext uri="{FF2B5EF4-FFF2-40B4-BE49-F238E27FC236}">
                <a16:creationId xmlns:a16="http://schemas.microsoft.com/office/drawing/2014/main" id="{EC91EB32-8C0B-07AF-C3BB-BEE1DC0FEAB1}"/>
              </a:ext>
            </a:extLst>
          </p:cNvPr>
          <p:cNvSpPr txBox="1"/>
          <p:nvPr/>
        </p:nvSpPr>
        <p:spPr>
          <a:xfrm>
            <a:off x="1506955" y="3500881"/>
            <a:ext cx="6093994" cy="1200329"/>
          </a:xfrm>
          <a:prstGeom prst="rect">
            <a:avLst/>
          </a:prstGeom>
          <a:noFill/>
        </p:spPr>
        <p:txBody>
          <a:bodyPr wrap="square">
            <a:spAutoFit/>
          </a:bodyPr>
          <a:lstStyle/>
          <a:p>
            <a:pPr marL="285750" indent="-285750">
              <a:buFont typeface="Wingdings" panose="05000000000000000000" pitchFamily="2" charset="2"/>
              <a:buChar char="v"/>
            </a:pPr>
            <a:r>
              <a:rPr lang="en-US" sz="1800" b="1" dirty="0">
                <a:solidFill>
                  <a:srgbClr val="12294A"/>
                </a:solidFill>
                <a:latin typeface="DM Sans" pitchFamily="2" charset="0"/>
              </a:rPr>
              <a:t>Learning Objectives</a:t>
            </a:r>
          </a:p>
          <a:p>
            <a:pPr marL="285750" indent="-285750">
              <a:buFont typeface="Wingdings" panose="05000000000000000000" pitchFamily="2" charset="2"/>
              <a:buChar char="v"/>
            </a:pPr>
            <a:r>
              <a:rPr lang="en-US" sz="1800" b="1" dirty="0">
                <a:solidFill>
                  <a:srgbClr val="12294A"/>
                </a:solidFill>
                <a:latin typeface="DM Sans" pitchFamily="2" charset="0"/>
              </a:rPr>
              <a:t>Activities</a:t>
            </a:r>
          </a:p>
          <a:p>
            <a:pPr marL="285750" indent="-285750">
              <a:buFont typeface="Wingdings" panose="05000000000000000000" pitchFamily="2" charset="2"/>
              <a:buChar char="v"/>
            </a:pPr>
            <a:r>
              <a:rPr lang="en-US" sz="1800" b="1" dirty="0">
                <a:solidFill>
                  <a:srgbClr val="12294A"/>
                </a:solidFill>
                <a:latin typeface="DM Sans" pitchFamily="2" charset="0"/>
              </a:rPr>
              <a:t>Key terms </a:t>
            </a:r>
          </a:p>
          <a:p>
            <a:pPr marL="285750" indent="-285750">
              <a:buFont typeface="Wingdings" panose="05000000000000000000" pitchFamily="2" charset="2"/>
              <a:buChar char="v"/>
            </a:pPr>
            <a:r>
              <a:rPr lang="en-US" sz="1800" b="1" dirty="0">
                <a:solidFill>
                  <a:srgbClr val="12294A"/>
                </a:solidFill>
                <a:latin typeface="DM Sans" pitchFamily="2" charset="0"/>
              </a:rPr>
              <a:t>Videos </a:t>
            </a:r>
          </a:p>
        </p:txBody>
      </p:sp>
    </p:spTree>
    <p:extLst>
      <p:ext uri="{BB962C8B-B14F-4D97-AF65-F5344CB8AC3E}">
        <p14:creationId xmlns:p14="http://schemas.microsoft.com/office/powerpoint/2010/main" val="948164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avy Theme">
  <a:themeElements>
    <a:clrScheme name="Addiction Medicine">
      <a:dk1>
        <a:srgbClr val="000000"/>
      </a:dk1>
      <a:lt1>
        <a:srgbClr val="FFFFFF"/>
      </a:lt1>
      <a:dk2>
        <a:srgbClr val="13284B"/>
      </a:dk2>
      <a:lt2>
        <a:srgbClr val="E7E6E6"/>
      </a:lt2>
      <a:accent1>
        <a:srgbClr val="4B9CD3"/>
      </a:accent1>
      <a:accent2>
        <a:srgbClr val="68478D"/>
      </a:accent2>
      <a:accent3>
        <a:srgbClr val="0D5157"/>
      </a:accent3>
      <a:accent4>
        <a:srgbClr val="F1B334"/>
      </a:accent4>
      <a:accent5>
        <a:srgbClr val="C63663"/>
      </a:accent5>
      <a:accent6>
        <a:srgbClr val="999999"/>
      </a:accent6>
      <a:hlink>
        <a:srgbClr val="007FAE"/>
      </a:hlink>
      <a:folHlink>
        <a:srgbClr val="9E87C0"/>
      </a:folHlink>
    </a:clrScheme>
    <a:fontScheme name="Fira Sans/Calibri">
      <a:majorFont>
        <a:latin typeface="Fira Sans Condensed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5B15FAFDDFEC4D9B8B24CA53F318FB" ma:contentTypeVersion="4" ma:contentTypeDescription="Create a new document." ma:contentTypeScope="" ma:versionID="f0578939e260a686ff361265c6172a5c">
  <xsd:schema xmlns:xsd="http://www.w3.org/2001/XMLSchema" xmlns:xs="http://www.w3.org/2001/XMLSchema" xmlns:p="http://schemas.microsoft.com/office/2006/metadata/properties" xmlns:ns2="d6c9fbaa-086c-4a5d-a3f2-54875699e1c9" targetNamespace="http://schemas.microsoft.com/office/2006/metadata/properties" ma:root="true" ma:fieldsID="8221b199937eeab3d79139803497f496" ns2:_="">
    <xsd:import namespace="d6c9fbaa-086c-4a5d-a3f2-54875699e1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baa-086c-4a5d-a3f2-54875699e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7F0511-B646-4C51-8DC4-5C5D6D016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baa-086c-4a5d-a3f2-54875699e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96AEC-8399-4695-AA7F-1E2F4B70F588}">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FA5F062-4C80-444F-A0ED-5DF99ACBF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2831</TotalTime>
  <Words>1092</Words>
  <Application>Microsoft Office PowerPoint</Application>
  <PresentationFormat>Widescreen</PresentationFormat>
  <Paragraphs>99</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DM Sans</vt:lpstr>
      <vt:lpstr>Fira Sans Condensed Medium</vt:lpstr>
      <vt:lpstr>Open Sans</vt:lpstr>
      <vt:lpstr>Wingdings</vt:lpstr>
      <vt:lpstr>Navy Theme</vt:lpstr>
      <vt:lpstr>7 Steps to Get Hired</vt:lpstr>
      <vt:lpstr>Today's  Game Plan</vt:lpstr>
      <vt:lpstr>"Our State, Our Work"</vt:lpstr>
      <vt:lpstr>ncIMPACT - NCCCS Partnership</vt:lpstr>
      <vt:lpstr>About this course  Integrating the Content</vt:lpstr>
      <vt:lpstr>What’s different about this course?</vt:lpstr>
      <vt:lpstr>PowerPoint Presentation</vt:lpstr>
      <vt:lpstr>PowerPoint Presentation</vt:lpstr>
      <vt:lpstr>Course Content</vt:lpstr>
      <vt:lpstr>PowerPoint Presentation</vt:lpstr>
      <vt:lpstr>Partner Support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On-ramp to the NCCCS: Opportunity Youth Employability Modules</dc:title>
  <dc:creator>Holdsclaw, Abigail Grace</dc:creator>
  <cp:lastModifiedBy>Sheena Ashley</cp:lastModifiedBy>
  <cp:revision>4</cp:revision>
  <dcterms:created xsi:type="dcterms:W3CDTF">2024-05-31T17:34:18Z</dcterms:created>
  <dcterms:modified xsi:type="dcterms:W3CDTF">2025-01-31T20:55:37Z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0x0101006B5B15FAFDDFEC4D9B8B24CA53F318FB</vt:lpwstr>
  </property>
  <property fmtid="{D5CDD505-2E9C-101B-9397-08002B2CF9AE}" pid="3" name="MediaServiceImageTags">
    <vt:lpwstr/>
  </property>
</Properties>
</file>