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314" r:id="rId2"/>
    <p:sldId id="267" r:id="rId3"/>
    <p:sldId id="2212" r:id="rId4"/>
    <p:sldId id="2326" r:id="rId5"/>
    <p:sldId id="588" r:id="rId6"/>
    <p:sldId id="2328" r:id="rId7"/>
    <p:sldId id="2248" r:id="rId8"/>
    <p:sldId id="2390" r:id="rId9"/>
    <p:sldId id="2391" r:id="rId10"/>
    <p:sldId id="2393" r:id="rId11"/>
    <p:sldId id="2394" r:id="rId12"/>
    <p:sldId id="2395" r:id="rId13"/>
    <p:sldId id="2396" r:id="rId14"/>
    <p:sldId id="2397" r:id="rId15"/>
    <p:sldId id="2398" r:id="rId16"/>
    <p:sldId id="2400" r:id="rId17"/>
    <p:sldId id="2399" r:id="rId18"/>
    <p:sldId id="2401" r:id="rId19"/>
    <p:sldId id="2402" r:id="rId20"/>
    <p:sldId id="2403" r:id="rId21"/>
    <p:sldId id="2405" r:id="rId22"/>
    <p:sldId id="2392" r:id="rId23"/>
    <p:sldId id="2404" r:id="rId24"/>
    <p:sldId id="2406" r:id="rId25"/>
    <p:sldId id="2327" r:id="rId26"/>
    <p:sldId id="2195" r:id="rId27"/>
    <p:sldId id="590" r:id="rId28"/>
    <p:sldId id="566" r:id="rId29"/>
    <p:sldId id="2240" r:id="rId30"/>
    <p:sldId id="2241" r:id="rId31"/>
    <p:sldId id="2230" r:id="rId32"/>
    <p:sldId id="2231" r:id="rId33"/>
    <p:sldId id="2254" r:id="rId34"/>
    <p:sldId id="263" r:id="rId35"/>
    <p:sldId id="834" r:id="rId36"/>
    <p:sldId id="2226" r:id="rId37"/>
    <p:sldId id="509" r:id="rId38"/>
    <p:sldId id="485" r:id="rId39"/>
    <p:sldId id="575" r:id="rId40"/>
    <p:sldId id="577" r:id="rId41"/>
    <p:sldId id="541" r:id="rId42"/>
    <p:sldId id="766" r:id="rId43"/>
    <p:sldId id="2208" r:id="rId44"/>
    <p:sldId id="2209" r:id="rId45"/>
    <p:sldId id="2259" r:id="rId46"/>
    <p:sldId id="2211" r:id="rId47"/>
    <p:sldId id="2215" r:id="rId48"/>
    <p:sldId id="2260" r:id="rId49"/>
    <p:sldId id="2261" r:id="rId50"/>
    <p:sldId id="2335" r:id="rId51"/>
    <p:sldId id="2336" r:id="rId52"/>
    <p:sldId id="2290" r:id="rId53"/>
    <p:sldId id="363" r:id="rId54"/>
    <p:sldId id="2187" r:id="rId55"/>
    <p:sldId id="2407" r:id="rId56"/>
    <p:sldId id="2370" r:id="rId57"/>
    <p:sldId id="2371" r:id="rId58"/>
    <p:sldId id="2348" r:id="rId59"/>
    <p:sldId id="2210" r:id="rId6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ughn, Jamie" initials="VJ" lastIdx="1" clrIdx="0">
    <p:extLst>
      <p:ext uri="{19B8F6BF-5375-455C-9EA6-DF929625EA0E}">
        <p15:presenceInfo xmlns:p15="http://schemas.microsoft.com/office/powerpoint/2012/main" userId="S::jamie.vaughn@nccommerce.com::ef23b6ea-95d9-454e-9986-42ea2c7968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A81"/>
    <a:srgbClr val="29292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6" y="366"/>
      </p:cViewPr>
      <p:guideLst>
        <p:guide orient="horz" pos="213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24179-1E61-4D40-BDC8-3DD7533FBA01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E317D7-6864-4433-928F-EC50045787FB}">
      <dgm:prSet phldrT="[Text]" custT="1"/>
      <dgm:spPr>
        <a:solidFill>
          <a:schemeClr val="accent4">
            <a:lumMod val="50000"/>
          </a:schemeClr>
        </a:solidFill>
      </dgm:spPr>
      <dgm:t>
        <a:bodyPr lIns="0" tIns="274320" rIns="182880" bIns="0" anchor="t" anchorCtr="0"/>
        <a:lstStyle/>
        <a:p>
          <a:pPr algn="r"/>
          <a:r>
            <a:rPr lang="en-US" sz="2200" b="1"/>
            <a:t>Labor Market Data Production</a:t>
          </a:r>
          <a:endParaRPr lang="en-US" sz="2100" b="1"/>
        </a:p>
      </dgm:t>
    </dgm:pt>
    <dgm:pt modelId="{08909C49-E560-47A4-A2D0-551EBD31F03E}" type="parTrans" cxnId="{880EA63C-98ED-4094-9E44-49EFC18429B0}">
      <dgm:prSet/>
      <dgm:spPr/>
      <dgm:t>
        <a:bodyPr/>
        <a:lstStyle/>
        <a:p>
          <a:endParaRPr lang="en-US"/>
        </a:p>
      </dgm:t>
    </dgm:pt>
    <dgm:pt modelId="{53173AEE-0B66-4A39-AD96-6D1DF02FB039}" type="sibTrans" cxnId="{880EA63C-98ED-4094-9E44-49EFC18429B0}">
      <dgm:prSet/>
      <dgm:spPr/>
      <dgm:t>
        <a:bodyPr/>
        <a:lstStyle/>
        <a:p>
          <a:endParaRPr lang="en-US"/>
        </a:p>
      </dgm:t>
    </dgm:pt>
    <dgm:pt modelId="{2410CB2B-664C-4E70-AAA8-5AB3F317E0FB}">
      <dgm:prSet phldrT="[Text]"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 lIns="0" tIns="182880" rIns="731520" bIns="0" anchor="ctr" anchorCtr="1"/>
        <a:lstStyle/>
        <a:p>
          <a:pPr marL="0" marR="0" lvl="0" indent="0" algn="l" defTabSz="914400" eaLnBrk="1" fontAlgn="auto" latinLnBrk="0" hangingPunct="1">
            <a:lnSpc>
              <a:spcPct val="108000"/>
            </a:lnSpc>
            <a:spcBef>
              <a:spcPts val="0"/>
            </a:spcBef>
            <a:spcAft>
              <a:spcPts val="10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1600" b="0">
              <a:solidFill>
                <a:schemeClr val="accent4">
                  <a:lumMod val="50000"/>
                </a:schemeClr>
              </a:solidFill>
            </a:rPr>
            <a:t>Data Collection &amp; Production        </a:t>
          </a:r>
          <a:r>
            <a:rPr lang="en-US" sz="1200" b="0">
              <a:solidFill>
                <a:schemeClr val="accent4">
                  <a:lumMod val="50000"/>
                </a:schemeClr>
              </a:solidFill>
            </a:rPr>
            <a:t>(</a:t>
          </a:r>
          <a:r>
            <a:rPr lang="en-US" sz="1200">
              <a:solidFill>
                <a:schemeClr val="accent4">
                  <a:lumMod val="50000"/>
                </a:schemeClr>
              </a:solidFill>
            </a:rPr>
            <a:t>incl. Unemployment Rates)</a:t>
          </a:r>
        </a:p>
        <a:p>
          <a:pPr marL="0" lvl="1" indent="0" algn="l" defTabSz="711200">
            <a:lnSpc>
              <a:spcPct val="108000"/>
            </a:lnSpc>
            <a:spcBef>
              <a:spcPct val="0"/>
            </a:spcBef>
            <a:spcAft>
              <a:spcPts val="1000"/>
            </a:spcAft>
            <a:buFont typeface="Arial" panose="020B0604020202020204" pitchFamily="34" charset="0"/>
            <a:buNone/>
          </a:pPr>
          <a:r>
            <a:rPr lang="en-US" sz="1600">
              <a:solidFill>
                <a:schemeClr val="accent4">
                  <a:lumMod val="50000"/>
                </a:schemeClr>
              </a:solidFill>
            </a:rPr>
            <a:t>Industry Establishments &amp; Jobs</a:t>
          </a:r>
          <a:endParaRPr lang="en-US" sz="1200">
            <a:solidFill>
              <a:schemeClr val="accent4">
                <a:lumMod val="50000"/>
              </a:schemeClr>
            </a:solidFill>
          </a:endParaRPr>
        </a:p>
      </dgm:t>
    </dgm:pt>
    <dgm:pt modelId="{F8423926-32A0-4C05-9657-C394DC63DE6D}" type="parTrans" cxnId="{C04A210C-F4DB-42A6-9EA7-196B7191CEE9}">
      <dgm:prSet/>
      <dgm:spPr/>
      <dgm:t>
        <a:bodyPr/>
        <a:lstStyle/>
        <a:p>
          <a:endParaRPr lang="en-US"/>
        </a:p>
      </dgm:t>
    </dgm:pt>
    <dgm:pt modelId="{4B049E46-B29E-4F70-A214-761BFD533ADE}" type="sibTrans" cxnId="{C04A210C-F4DB-42A6-9EA7-196B7191CEE9}">
      <dgm:prSet/>
      <dgm:spPr/>
      <dgm:t>
        <a:bodyPr/>
        <a:lstStyle/>
        <a:p>
          <a:endParaRPr lang="en-US"/>
        </a:p>
      </dgm:t>
    </dgm:pt>
    <dgm:pt modelId="{AFA83425-47E2-42A5-B871-0EFC9F389D22}">
      <dgm:prSet phldrT="[Text]" custT="1"/>
      <dgm:spPr>
        <a:solidFill>
          <a:schemeClr val="accent1"/>
        </a:solidFill>
      </dgm:spPr>
      <dgm:t>
        <a:bodyPr lIns="0" tIns="274320" rIns="0" bIns="0" anchor="t" anchorCtr="1"/>
        <a:lstStyle/>
        <a:p>
          <a:pPr algn="l"/>
          <a:r>
            <a:rPr lang="en-US" sz="2200" b="1"/>
            <a:t>Economic           &amp; Policy            Analysis </a:t>
          </a:r>
        </a:p>
      </dgm:t>
    </dgm:pt>
    <dgm:pt modelId="{7C5DCA89-7890-4A80-A9A7-BB32BC5C2EB2}" type="parTrans" cxnId="{F14AD956-B5DB-4CA9-87A6-18AE8D3D00E4}">
      <dgm:prSet/>
      <dgm:spPr/>
      <dgm:t>
        <a:bodyPr/>
        <a:lstStyle/>
        <a:p>
          <a:endParaRPr lang="en-US"/>
        </a:p>
      </dgm:t>
    </dgm:pt>
    <dgm:pt modelId="{6B2274CC-4DC4-4851-BD78-2AC5DA71BC74}" type="sibTrans" cxnId="{F14AD956-B5DB-4CA9-87A6-18AE8D3D00E4}">
      <dgm:prSet/>
      <dgm:spPr/>
      <dgm:t>
        <a:bodyPr/>
        <a:lstStyle/>
        <a:p>
          <a:endParaRPr lang="en-US"/>
        </a:p>
      </dgm:t>
    </dgm:pt>
    <dgm:pt modelId="{9D15D0D2-5C31-406F-B942-60DB0C6CB7AC}">
      <dgm:prSet phldrT="[Text]" custT="1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 lIns="548640" tIns="182880" rIns="0" bIns="0" anchor="ctr" anchorCtr="1"/>
        <a:lstStyle/>
        <a:p>
          <a:pPr algn="r">
            <a:lnSpc>
              <a:spcPct val="108000"/>
            </a:lnSpc>
            <a:spcAft>
              <a:spcPts val="1000"/>
            </a:spcAft>
            <a:buFontTx/>
            <a:buNone/>
          </a:pPr>
          <a:r>
            <a:rPr lang="en-US" sz="1600">
              <a:solidFill>
                <a:schemeClr val="tx2">
                  <a:lumMod val="75000"/>
                </a:schemeClr>
              </a:solidFill>
            </a:rPr>
            <a:t>              Employment Projections</a:t>
          </a:r>
        </a:p>
        <a:p>
          <a:pPr algn="r">
            <a:lnSpc>
              <a:spcPct val="108000"/>
            </a:lnSpc>
            <a:spcAft>
              <a:spcPts val="1000"/>
            </a:spcAft>
            <a:buFontTx/>
            <a:buNone/>
          </a:pPr>
          <a:r>
            <a:rPr lang="en-US" sz="1600">
              <a:solidFill>
                <a:schemeClr val="tx2">
                  <a:lumMod val="75000"/>
                </a:schemeClr>
              </a:solidFill>
            </a:rPr>
            <a:t>              Star Jobs </a:t>
          </a:r>
        </a:p>
      </dgm:t>
    </dgm:pt>
    <dgm:pt modelId="{7DE835FA-C866-4CD5-8076-81A9041547CF}" type="parTrans" cxnId="{415DECE2-4EA4-4AB6-9BAE-5011A329D388}">
      <dgm:prSet/>
      <dgm:spPr/>
      <dgm:t>
        <a:bodyPr/>
        <a:lstStyle/>
        <a:p>
          <a:endParaRPr lang="en-US"/>
        </a:p>
      </dgm:t>
    </dgm:pt>
    <dgm:pt modelId="{E9D1C66D-EF42-423D-A90C-1C44F922B61E}" type="sibTrans" cxnId="{415DECE2-4EA4-4AB6-9BAE-5011A329D388}">
      <dgm:prSet/>
      <dgm:spPr/>
      <dgm:t>
        <a:bodyPr/>
        <a:lstStyle/>
        <a:p>
          <a:endParaRPr lang="en-US"/>
        </a:p>
      </dgm:t>
    </dgm:pt>
    <dgm:pt modelId="{9D8FC733-3DBE-4CB8-B9C3-737AB3F17866}">
      <dgm:prSet phldrT="[Text]" custT="1"/>
      <dgm:spPr>
        <a:solidFill>
          <a:schemeClr val="accent2"/>
        </a:solidFill>
      </dgm:spPr>
      <dgm:t>
        <a:bodyPr lIns="91440" tIns="274320" rIns="0" bIns="0" anchor="ctr" anchorCtr="1"/>
        <a:lstStyle/>
        <a:p>
          <a:pPr algn="l"/>
          <a:r>
            <a:rPr lang="en-US" sz="2200" b="1"/>
            <a:t>Publications &amp; Websites</a:t>
          </a:r>
        </a:p>
      </dgm:t>
    </dgm:pt>
    <dgm:pt modelId="{FB7FBECA-D886-4964-B8A8-6DFC890F4273}" type="parTrans" cxnId="{9B1E1F3A-55FA-4293-8C93-11A36C01D50B}">
      <dgm:prSet/>
      <dgm:spPr/>
      <dgm:t>
        <a:bodyPr/>
        <a:lstStyle/>
        <a:p>
          <a:endParaRPr lang="en-US"/>
        </a:p>
      </dgm:t>
    </dgm:pt>
    <dgm:pt modelId="{BE9DECC2-2AF3-4186-8555-5096103ACA93}" type="sibTrans" cxnId="{9B1E1F3A-55FA-4293-8C93-11A36C01D50B}">
      <dgm:prSet/>
      <dgm:spPr/>
      <dgm:t>
        <a:bodyPr/>
        <a:lstStyle/>
        <a:p>
          <a:endParaRPr lang="en-US"/>
        </a:p>
      </dgm:t>
    </dgm:pt>
    <dgm:pt modelId="{A8F5CDE5-B3EC-449B-993E-BC7CEC0E6C26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 lIns="914400" tIns="0" rIns="0" bIns="365760" anchor="ctr" anchorCtr="1"/>
        <a:lstStyle/>
        <a:p>
          <a:pPr algn="r">
            <a:lnSpc>
              <a:spcPct val="108000"/>
            </a:lnSpc>
            <a:spcAft>
              <a:spcPts val="1000"/>
            </a:spcAft>
            <a:buFontTx/>
            <a:buNone/>
          </a:pPr>
          <a:r>
            <a:rPr lang="en-US" sz="1600">
              <a:solidFill>
                <a:schemeClr val="accent2">
                  <a:lumMod val="50000"/>
                </a:schemeClr>
              </a:solidFill>
            </a:rPr>
            <a:t>    Online &amp; Print Publications</a:t>
          </a:r>
        </a:p>
      </dgm:t>
    </dgm:pt>
    <dgm:pt modelId="{E2E7BACF-863F-4640-91F5-69788FFD1FB4}" type="parTrans" cxnId="{FBDA3475-8D35-46D6-B891-824559ED9AA0}">
      <dgm:prSet/>
      <dgm:spPr/>
      <dgm:t>
        <a:bodyPr/>
        <a:lstStyle/>
        <a:p>
          <a:endParaRPr lang="en-US"/>
        </a:p>
      </dgm:t>
    </dgm:pt>
    <dgm:pt modelId="{B542CFF6-8688-4221-B975-02840C1D0645}" type="sibTrans" cxnId="{FBDA3475-8D35-46D6-B891-824559ED9AA0}">
      <dgm:prSet/>
      <dgm:spPr/>
      <dgm:t>
        <a:bodyPr/>
        <a:lstStyle/>
        <a:p>
          <a:endParaRPr lang="en-US"/>
        </a:p>
      </dgm:t>
    </dgm:pt>
    <dgm:pt modelId="{43B147FD-CA59-432E-9586-214B9517866A}">
      <dgm:prSet phldrT="[Text]" custT="1"/>
      <dgm:spPr>
        <a:solidFill>
          <a:schemeClr val="accent6"/>
        </a:solidFill>
      </dgm:spPr>
      <dgm:t>
        <a:bodyPr lIns="0" tIns="274320" rIns="0" bIns="0" anchor="ctr" anchorCtr="1"/>
        <a:lstStyle/>
        <a:p>
          <a:pPr algn="r"/>
          <a:r>
            <a:rPr lang="en-US" sz="2200" b="1"/>
            <a:t>Big Data Analysis &amp; Research</a:t>
          </a:r>
        </a:p>
      </dgm:t>
    </dgm:pt>
    <dgm:pt modelId="{0AA55F7D-E6A3-4DB3-A242-CC692B4EE722}" type="parTrans" cxnId="{6D895D10-1784-4E35-861D-E35D556B7B2E}">
      <dgm:prSet/>
      <dgm:spPr/>
      <dgm:t>
        <a:bodyPr/>
        <a:lstStyle/>
        <a:p>
          <a:endParaRPr lang="en-US"/>
        </a:p>
      </dgm:t>
    </dgm:pt>
    <dgm:pt modelId="{6DA69148-2823-4B23-8DAA-FD71D36C5FA1}" type="sibTrans" cxnId="{6D895D10-1784-4E35-861D-E35D556B7B2E}">
      <dgm:prSet/>
      <dgm:spPr/>
      <dgm:t>
        <a:bodyPr/>
        <a:lstStyle/>
        <a:p>
          <a:endParaRPr lang="en-US"/>
        </a:p>
      </dgm:t>
    </dgm:pt>
    <dgm:pt modelId="{8B7C544D-138A-4756-870C-DBE835A13BC3}">
      <dgm:prSet phldrT="[Text]" custT="1"/>
      <dgm:spPr>
        <a:solidFill>
          <a:srgbClr val="D9FFD9"/>
        </a:solidFill>
        <a:ln>
          <a:noFill/>
        </a:ln>
      </dgm:spPr>
      <dgm:t>
        <a:bodyPr lIns="0" tIns="0" rIns="1188720" bIns="457200" anchor="ctr" anchorCtr="1"/>
        <a:lstStyle/>
        <a:p>
          <a:pPr marL="0" indent="0" algn="l">
            <a:lnSpc>
              <a:spcPct val="108000"/>
            </a:lnSpc>
            <a:spcAft>
              <a:spcPts val="1000"/>
            </a:spcAft>
            <a:buFontTx/>
            <a:buNone/>
          </a:pPr>
          <a:r>
            <a:rPr lang="en-US" sz="1600">
              <a:solidFill>
                <a:schemeClr val="accent6">
                  <a:lumMod val="50000"/>
                </a:schemeClr>
              </a:solidFill>
            </a:rPr>
            <a:t>Big Data Analysis </a:t>
          </a:r>
        </a:p>
      </dgm:t>
    </dgm:pt>
    <dgm:pt modelId="{DFCAAA89-D403-425A-A9AD-031AE2FB1B1B}" type="parTrans" cxnId="{890630B3-6908-4358-9FBC-051FE0AF3A4C}">
      <dgm:prSet/>
      <dgm:spPr/>
      <dgm:t>
        <a:bodyPr/>
        <a:lstStyle/>
        <a:p>
          <a:endParaRPr lang="en-US"/>
        </a:p>
      </dgm:t>
    </dgm:pt>
    <dgm:pt modelId="{801176C2-A685-4022-806B-52ABF3263214}" type="sibTrans" cxnId="{890630B3-6908-4358-9FBC-051FE0AF3A4C}">
      <dgm:prSet/>
      <dgm:spPr/>
      <dgm:t>
        <a:bodyPr/>
        <a:lstStyle/>
        <a:p>
          <a:endParaRPr lang="en-US"/>
        </a:p>
      </dgm:t>
    </dgm:pt>
    <dgm:pt modelId="{2925B454-0076-4544-B3EE-2BB0A48F1B33}">
      <dgm:prSet phldrT="[Text]" custT="1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 lIns="548640" tIns="182880" rIns="0" bIns="0" anchor="ctr" anchorCtr="1"/>
        <a:lstStyle/>
        <a:p>
          <a:pPr algn="r">
            <a:lnSpc>
              <a:spcPct val="90000"/>
            </a:lnSpc>
            <a:spcAft>
              <a:spcPts val="1000"/>
            </a:spcAft>
            <a:buFontTx/>
            <a:buNone/>
          </a:pPr>
          <a:endParaRPr lang="en-US" sz="1600">
            <a:solidFill>
              <a:schemeClr val="tx2">
                <a:lumMod val="75000"/>
              </a:schemeClr>
            </a:solidFill>
          </a:endParaRPr>
        </a:p>
      </dgm:t>
    </dgm:pt>
    <dgm:pt modelId="{9C4B013A-5CD6-4DF4-8B19-02991F30134B}" type="parTrans" cxnId="{2A01EA7E-BDBF-4DFD-B259-B91BD6987900}">
      <dgm:prSet/>
      <dgm:spPr/>
      <dgm:t>
        <a:bodyPr/>
        <a:lstStyle/>
        <a:p>
          <a:endParaRPr lang="en-US"/>
        </a:p>
      </dgm:t>
    </dgm:pt>
    <dgm:pt modelId="{6BDEF5AB-7F46-4357-BCFD-B79F9C8A0DC4}" type="sibTrans" cxnId="{2A01EA7E-BDBF-4DFD-B259-B91BD6987900}">
      <dgm:prSet/>
      <dgm:spPr/>
      <dgm:t>
        <a:bodyPr/>
        <a:lstStyle/>
        <a:p>
          <a:endParaRPr lang="en-US"/>
        </a:p>
      </dgm:t>
    </dgm:pt>
    <dgm:pt modelId="{893ED9D2-01F3-4129-858B-9CDD4C5DC5EE}">
      <dgm:prSet phldrT="[Text]"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 lIns="0" tIns="182880" rIns="731520" bIns="0" anchor="ctr" anchorCtr="1"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1000"/>
            </a:spcAft>
            <a:buFont typeface="Arial" panose="020B0604020202020204" pitchFamily="34" charset="0"/>
            <a:buNone/>
          </a:pPr>
          <a:endParaRPr lang="en-US" sz="1600">
            <a:solidFill>
              <a:schemeClr val="accent4">
                <a:lumMod val="50000"/>
              </a:schemeClr>
            </a:solidFill>
          </a:endParaRPr>
        </a:p>
      </dgm:t>
    </dgm:pt>
    <dgm:pt modelId="{C373BA1F-BBAD-46B4-956A-895C264C3367}" type="parTrans" cxnId="{5CA894C0-E597-4F16-861F-B3EAD9AD1918}">
      <dgm:prSet/>
      <dgm:spPr/>
      <dgm:t>
        <a:bodyPr/>
        <a:lstStyle/>
        <a:p>
          <a:endParaRPr lang="en-US"/>
        </a:p>
      </dgm:t>
    </dgm:pt>
    <dgm:pt modelId="{B2E066AC-B575-4DBB-B19B-8F3AB894B74F}" type="sibTrans" cxnId="{5CA894C0-E597-4F16-861F-B3EAD9AD1918}">
      <dgm:prSet/>
      <dgm:spPr/>
      <dgm:t>
        <a:bodyPr/>
        <a:lstStyle/>
        <a:p>
          <a:endParaRPr lang="en-US"/>
        </a:p>
      </dgm:t>
    </dgm:pt>
    <dgm:pt modelId="{4F7277B6-4E63-4EA6-A404-2DD15E7BD3F1}">
      <dgm:prSet phldrT="[Text]" custScaleX="148889" custScaleY="122687" custLinFactNeighborX="-21064" custLinFactNeighborY="29880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>
            <a:solidFill>
              <a:srgbClr val="5D6DE5"/>
            </a:solidFill>
          </a:endParaRPr>
        </a:p>
      </dgm:t>
    </dgm:pt>
    <dgm:pt modelId="{F0AA091E-F7AF-4152-A6C7-412CEE4320CA}" type="parTrans" cxnId="{5ADD778A-8124-4329-B2A9-C1120B3E48B5}">
      <dgm:prSet/>
      <dgm:spPr/>
      <dgm:t>
        <a:bodyPr/>
        <a:lstStyle/>
        <a:p>
          <a:endParaRPr lang="en-US"/>
        </a:p>
      </dgm:t>
    </dgm:pt>
    <dgm:pt modelId="{C2EA413B-DD51-48C3-B8DA-E8F76F0D0710}" type="sibTrans" cxnId="{5ADD778A-8124-4329-B2A9-C1120B3E48B5}">
      <dgm:prSet/>
      <dgm:spPr/>
      <dgm:t>
        <a:bodyPr/>
        <a:lstStyle/>
        <a:p>
          <a:endParaRPr lang="en-US"/>
        </a:p>
      </dgm:t>
    </dgm:pt>
    <dgm:pt modelId="{39A5ABB4-2EDA-4BBD-829F-3A444D1E2160}">
      <dgm:prSet phldrT="[Text]" custScaleX="148889" custScaleY="122687" custLinFactNeighborX="-21064" custLinFactNeighborY="29880"/>
      <dgm:spPr/>
      <dgm:t>
        <a:bodyPr/>
        <a:lstStyle/>
        <a:p>
          <a:endParaRPr lang="en-US"/>
        </a:p>
      </dgm:t>
    </dgm:pt>
    <dgm:pt modelId="{A12DBA2C-BC5F-47A4-B196-7160DBABB6CC}" type="parTrans" cxnId="{C457D79B-5955-4383-8F70-A5060D46FCA3}">
      <dgm:prSet/>
      <dgm:spPr/>
      <dgm:t>
        <a:bodyPr/>
        <a:lstStyle/>
        <a:p>
          <a:endParaRPr lang="en-US"/>
        </a:p>
      </dgm:t>
    </dgm:pt>
    <dgm:pt modelId="{76F1D009-7030-4215-A4F0-871A14CE6967}" type="sibTrans" cxnId="{C457D79B-5955-4383-8F70-A5060D46FCA3}">
      <dgm:prSet/>
      <dgm:spPr/>
      <dgm:t>
        <a:bodyPr/>
        <a:lstStyle/>
        <a:p>
          <a:endParaRPr lang="en-US"/>
        </a:p>
      </dgm:t>
    </dgm:pt>
    <dgm:pt modelId="{1BE6CD2F-EFBB-4EF2-B246-053508E07354}">
      <dgm:prSet phldrT="[Text]" custT="1"/>
      <dgm:spPr>
        <a:solidFill>
          <a:srgbClr val="D9FFD9"/>
        </a:solidFill>
        <a:ln>
          <a:noFill/>
        </a:ln>
      </dgm:spPr>
      <dgm:t>
        <a:bodyPr lIns="0" tIns="0" rIns="1188720" bIns="457200" anchor="ctr" anchorCtr="1"/>
        <a:lstStyle/>
        <a:p>
          <a:pPr marL="0" indent="0" algn="l">
            <a:lnSpc>
              <a:spcPct val="108000"/>
            </a:lnSpc>
            <a:spcAft>
              <a:spcPts val="1000"/>
            </a:spcAft>
            <a:buFontTx/>
            <a:buNone/>
          </a:pPr>
          <a:r>
            <a:rPr lang="en-US" sz="1600">
              <a:solidFill>
                <a:schemeClr val="accent6">
                  <a:lumMod val="50000"/>
                </a:schemeClr>
              </a:solidFill>
            </a:rPr>
            <a:t>Program Evaluation</a:t>
          </a:r>
        </a:p>
      </dgm:t>
    </dgm:pt>
    <dgm:pt modelId="{884E517D-B4C6-4DDD-A140-110F3960F6B5}" type="parTrans" cxnId="{F375F8C8-7579-46B0-871E-68CAC703898D}">
      <dgm:prSet/>
      <dgm:spPr/>
      <dgm:t>
        <a:bodyPr/>
        <a:lstStyle/>
        <a:p>
          <a:endParaRPr lang="en-US"/>
        </a:p>
      </dgm:t>
    </dgm:pt>
    <dgm:pt modelId="{F2A0CE7F-CB11-4FA3-BCD7-54D452D59ED5}" type="sibTrans" cxnId="{F375F8C8-7579-46B0-871E-68CAC703898D}">
      <dgm:prSet/>
      <dgm:spPr/>
      <dgm:t>
        <a:bodyPr/>
        <a:lstStyle/>
        <a:p>
          <a:endParaRPr lang="en-US"/>
        </a:p>
      </dgm:t>
    </dgm:pt>
    <dgm:pt modelId="{C8CC78EE-4A29-467C-98FB-D9ACFB92AE2A}">
      <dgm:prSet phldrT="[Text]" custT="1"/>
      <dgm:spPr>
        <a:solidFill>
          <a:srgbClr val="D9FFD9"/>
        </a:solidFill>
        <a:ln>
          <a:noFill/>
        </a:ln>
      </dgm:spPr>
      <dgm:t>
        <a:bodyPr lIns="0" tIns="0" rIns="1188720" bIns="457200" anchor="ctr" anchorCtr="1"/>
        <a:lstStyle/>
        <a:p>
          <a:pPr marL="0" indent="0" algn="l">
            <a:lnSpc>
              <a:spcPct val="108000"/>
            </a:lnSpc>
            <a:spcAft>
              <a:spcPts val="1000"/>
            </a:spcAft>
            <a:buFontTx/>
            <a:buNone/>
          </a:pPr>
          <a:r>
            <a:rPr lang="en-US" sz="1600">
              <a:solidFill>
                <a:schemeClr val="accent6">
                  <a:lumMod val="50000"/>
                </a:schemeClr>
              </a:solidFill>
            </a:rPr>
            <a:t>Common Follow-up System </a:t>
          </a:r>
          <a:r>
            <a:rPr lang="en-US" sz="1200">
              <a:solidFill>
                <a:schemeClr val="accent6">
                  <a:lumMod val="50000"/>
                </a:schemeClr>
              </a:solidFill>
            </a:rPr>
            <a:t>(NCTOWER.com)</a:t>
          </a:r>
          <a:endParaRPr lang="en-US" sz="1600">
            <a:solidFill>
              <a:schemeClr val="accent6">
                <a:lumMod val="50000"/>
              </a:schemeClr>
            </a:solidFill>
          </a:endParaRPr>
        </a:p>
      </dgm:t>
    </dgm:pt>
    <dgm:pt modelId="{C9F2ACAA-C545-416E-B076-F2EF759D3614}" type="parTrans" cxnId="{1E0C01C7-487B-402E-AB32-41756FC94622}">
      <dgm:prSet/>
      <dgm:spPr/>
      <dgm:t>
        <a:bodyPr/>
        <a:lstStyle/>
        <a:p>
          <a:endParaRPr lang="en-US"/>
        </a:p>
      </dgm:t>
    </dgm:pt>
    <dgm:pt modelId="{D03E7B22-5A5A-48D7-B5D5-BBFEEC6926ED}" type="sibTrans" cxnId="{1E0C01C7-487B-402E-AB32-41756FC94622}">
      <dgm:prSet/>
      <dgm:spPr/>
      <dgm:t>
        <a:bodyPr/>
        <a:lstStyle/>
        <a:p>
          <a:endParaRPr lang="en-US"/>
        </a:p>
      </dgm:t>
    </dgm:pt>
    <dgm:pt modelId="{EE47FA47-537A-4FD0-A552-D8640AC0DFE9}">
      <dgm:prSet phldrT="[Text]" custT="1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 lIns="548640" tIns="182880" rIns="0" bIns="0" anchor="ctr" anchorCtr="1"/>
        <a:lstStyle/>
        <a:p>
          <a:pPr algn="r">
            <a:lnSpc>
              <a:spcPct val="108000"/>
            </a:lnSpc>
            <a:spcAft>
              <a:spcPts val="1000"/>
            </a:spcAft>
            <a:buFontTx/>
            <a:buNone/>
          </a:pPr>
          <a:r>
            <a:rPr lang="en-US" sz="1600">
              <a:solidFill>
                <a:schemeClr val="tx2">
                  <a:lumMod val="75000"/>
                </a:schemeClr>
              </a:solidFill>
            </a:rPr>
            <a:t>LMI Tools &amp; Publications  </a:t>
          </a:r>
        </a:p>
        <a:p>
          <a:pPr algn="r">
            <a:lnSpc>
              <a:spcPct val="108000"/>
            </a:lnSpc>
            <a:spcAft>
              <a:spcPts val="1000"/>
            </a:spcAft>
            <a:buFontTx/>
            <a:buNone/>
          </a:pPr>
          <a:r>
            <a:rPr lang="en-US" sz="1600">
              <a:solidFill>
                <a:schemeClr val="tx2">
                  <a:lumMod val="75000"/>
                </a:schemeClr>
              </a:solidFill>
            </a:rPr>
            <a:t>Economic Development Reports </a:t>
          </a:r>
          <a:r>
            <a:rPr lang="en-US" sz="1200">
              <a:solidFill>
                <a:schemeClr val="tx2">
                  <a:lumMod val="75000"/>
                </a:schemeClr>
              </a:solidFill>
            </a:rPr>
            <a:t>(e.g. County Tier Designations)</a:t>
          </a:r>
          <a:endParaRPr lang="en-US" sz="1600">
            <a:solidFill>
              <a:schemeClr val="tx2">
                <a:lumMod val="75000"/>
              </a:schemeClr>
            </a:solidFill>
          </a:endParaRPr>
        </a:p>
      </dgm:t>
    </dgm:pt>
    <dgm:pt modelId="{02E3BEF6-576A-48DF-89C9-533A3DD03AF2}" type="parTrans" cxnId="{B8D332E8-B0CD-471F-B686-35E8334939C9}">
      <dgm:prSet/>
      <dgm:spPr/>
      <dgm:t>
        <a:bodyPr/>
        <a:lstStyle/>
        <a:p>
          <a:endParaRPr lang="en-US"/>
        </a:p>
      </dgm:t>
    </dgm:pt>
    <dgm:pt modelId="{28B2B75C-DA8A-4A8F-86B8-A1A139118DEA}" type="sibTrans" cxnId="{B8D332E8-B0CD-471F-B686-35E8334939C9}">
      <dgm:prSet/>
      <dgm:spPr/>
      <dgm:t>
        <a:bodyPr/>
        <a:lstStyle/>
        <a:p>
          <a:endParaRPr lang="en-US"/>
        </a:p>
      </dgm:t>
    </dgm:pt>
    <dgm:pt modelId="{E448DAA8-F7D2-46EB-B20B-8068241DF6DA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 lIns="914400" tIns="0" rIns="0" bIns="365760" anchor="ctr" anchorCtr="1"/>
        <a:lstStyle/>
        <a:p>
          <a:pPr algn="r">
            <a:lnSpc>
              <a:spcPct val="108000"/>
            </a:lnSpc>
            <a:spcAft>
              <a:spcPts val="1000"/>
            </a:spcAft>
            <a:buFontTx/>
            <a:buNone/>
          </a:pPr>
          <a:r>
            <a:rPr lang="en-US" sz="1600">
              <a:solidFill>
                <a:schemeClr val="accent2">
                  <a:lumMod val="50000"/>
                </a:schemeClr>
              </a:solidFill>
            </a:rPr>
            <a:t>Data Access Tools </a:t>
          </a:r>
          <a:r>
            <a:rPr lang="en-US" sz="1200">
              <a:solidFill>
                <a:schemeClr val="accent2">
                  <a:lumMod val="50000"/>
                </a:schemeClr>
              </a:solidFill>
            </a:rPr>
            <a:t>(D4.Nccommerce.com, NCcareers.org)</a:t>
          </a:r>
          <a:endParaRPr lang="en-US" sz="1600">
            <a:solidFill>
              <a:schemeClr val="accent2">
                <a:lumMod val="50000"/>
              </a:schemeClr>
            </a:solidFill>
          </a:endParaRPr>
        </a:p>
      </dgm:t>
    </dgm:pt>
    <dgm:pt modelId="{8757B0C4-325C-4B95-9420-467143582680}" type="parTrans" cxnId="{3C8A5B23-47E3-467B-91D2-0FFD1F094012}">
      <dgm:prSet/>
      <dgm:spPr/>
      <dgm:t>
        <a:bodyPr/>
        <a:lstStyle/>
        <a:p>
          <a:endParaRPr lang="en-US"/>
        </a:p>
      </dgm:t>
    </dgm:pt>
    <dgm:pt modelId="{D72E42CB-6A12-4524-B1A7-843629C411C1}" type="sibTrans" cxnId="{3C8A5B23-47E3-467B-91D2-0FFD1F094012}">
      <dgm:prSet/>
      <dgm:spPr/>
      <dgm:t>
        <a:bodyPr/>
        <a:lstStyle/>
        <a:p>
          <a:endParaRPr lang="en-US"/>
        </a:p>
      </dgm:t>
    </dgm:pt>
    <dgm:pt modelId="{1FAC7D37-1AD8-4A61-A8AA-A85C7480940E}">
      <dgm:prSet phldrT="[Text]"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 lIns="0" tIns="182880" rIns="731520" bIns="0" anchor="ctr" anchorCtr="1"/>
        <a:lstStyle/>
        <a:p>
          <a:pPr marL="0" lvl="1" indent="0" algn="l" defTabSz="711200">
            <a:lnSpc>
              <a:spcPct val="108000"/>
            </a:lnSpc>
            <a:spcBef>
              <a:spcPct val="0"/>
            </a:spcBef>
            <a:spcAft>
              <a:spcPts val="1000"/>
            </a:spcAft>
            <a:buFont typeface="Arial" panose="020B0604020202020204" pitchFamily="34" charset="0"/>
            <a:buNone/>
          </a:pPr>
          <a:r>
            <a:rPr lang="en-US" sz="1600">
              <a:solidFill>
                <a:schemeClr val="accent4">
                  <a:lumMod val="50000"/>
                </a:schemeClr>
              </a:solidFill>
            </a:rPr>
            <a:t>Occupational Employment &amp; Wages </a:t>
          </a:r>
        </a:p>
      </dgm:t>
    </dgm:pt>
    <dgm:pt modelId="{F1597DC4-ED0C-4B07-862B-F0304F02C884}" type="parTrans" cxnId="{AF839BC9-3B1E-4732-B0BA-CD4028E5B7DF}">
      <dgm:prSet/>
      <dgm:spPr/>
      <dgm:t>
        <a:bodyPr/>
        <a:lstStyle/>
        <a:p>
          <a:endParaRPr lang="en-US"/>
        </a:p>
      </dgm:t>
    </dgm:pt>
    <dgm:pt modelId="{E5622E7D-8669-4DFA-BFA5-57AE6C80B2B2}" type="sibTrans" cxnId="{AF839BC9-3B1E-4732-B0BA-CD4028E5B7DF}">
      <dgm:prSet/>
      <dgm:spPr/>
      <dgm:t>
        <a:bodyPr/>
        <a:lstStyle/>
        <a:p>
          <a:endParaRPr lang="en-US"/>
        </a:p>
      </dgm:t>
    </dgm:pt>
    <dgm:pt modelId="{4AD3F055-55C8-4DF8-91D8-F725E17D6603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 lIns="914400" tIns="0" rIns="0" bIns="365760" anchor="ctr" anchorCtr="1"/>
        <a:lstStyle/>
        <a:p>
          <a:pPr algn="r">
            <a:lnSpc>
              <a:spcPct val="108000"/>
            </a:lnSpc>
            <a:spcAft>
              <a:spcPts val="1000"/>
            </a:spcAft>
            <a:buFontTx/>
            <a:buNone/>
          </a:pPr>
          <a:r>
            <a:rPr lang="en-US" sz="1600">
              <a:solidFill>
                <a:schemeClr val="accent2">
                  <a:lumMod val="50000"/>
                </a:schemeClr>
              </a:solidFill>
            </a:rPr>
            <a:t> Dashboards </a:t>
          </a:r>
          <a:r>
            <a:rPr lang="en-US" sz="1200">
              <a:solidFill>
                <a:schemeClr val="accent2">
                  <a:lumMod val="50000"/>
                </a:schemeClr>
              </a:solidFill>
            </a:rPr>
            <a:t>(Analytics.NCcommerce.com)</a:t>
          </a:r>
        </a:p>
      </dgm:t>
    </dgm:pt>
    <dgm:pt modelId="{7B149850-76FA-493F-BD4C-9B1888A21963}" type="parTrans" cxnId="{3AE4EFEC-ECA0-44A7-9ACB-F7EF2F7D24C9}">
      <dgm:prSet/>
      <dgm:spPr/>
      <dgm:t>
        <a:bodyPr/>
        <a:lstStyle/>
        <a:p>
          <a:endParaRPr lang="en-US"/>
        </a:p>
      </dgm:t>
    </dgm:pt>
    <dgm:pt modelId="{D208849A-F23B-4922-88B8-8AB7C213DE0D}" type="sibTrans" cxnId="{3AE4EFEC-ECA0-44A7-9ACB-F7EF2F7D24C9}">
      <dgm:prSet/>
      <dgm:spPr/>
      <dgm:t>
        <a:bodyPr/>
        <a:lstStyle/>
        <a:p>
          <a:endParaRPr lang="en-US"/>
        </a:p>
      </dgm:t>
    </dgm:pt>
    <dgm:pt modelId="{14E9A03C-9477-49FE-8FBC-825677C1367A}" type="pres">
      <dgm:prSet presAssocID="{9AC24179-1E61-4D40-BDC8-3DD7533FBA0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813092C-9F91-4E50-9189-79C741984A09}" type="pres">
      <dgm:prSet presAssocID="{9AC24179-1E61-4D40-BDC8-3DD7533FBA01}" presName="children" presStyleCnt="0"/>
      <dgm:spPr/>
    </dgm:pt>
    <dgm:pt modelId="{951D5418-0118-4F39-A4A4-2DA5FBB43780}" type="pres">
      <dgm:prSet presAssocID="{9AC24179-1E61-4D40-BDC8-3DD7533FBA01}" presName="child1group" presStyleCnt="0"/>
      <dgm:spPr/>
    </dgm:pt>
    <dgm:pt modelId="{37ACF7FA-114D-4FA9-BB22-5050F3A5C8A8}" type="pres">
      <dgm:prSet presAssocID="{9AC24179-1E61-4D40-BDC8-3DD7533FBA01}" presName="child1" presStyleLbl="bgAcc1" presStyleIdx="0" presStyleCnt="4" custScaleX="193786" custScaleY="99503" custLinFactNeighborX="-18195" custLinFactNeighborY="52882"/>
      <dgm:spPr/>
    </dgm:pt>
    <dgm:pt modelId="{044A00F0-E9A1-4E77-A0D4-EF94E0A5F24F}" type="pres">
      <dgm:prSet presAssocID="{9AC24179-1E61-4D40-BDC8-3DD7533FBA01}" presName="child1Text" presStyleLbl="bgAcc1" presStyleIdx="0" presStyleCnt="4">
        <dgm:presLayoutVars>
          <dgm:bulletEnabled val="1"/>
        </dgm:presLayoutVars>
      </dgm:prSet>
      <dgm:spPr/>
    </dgm:pt>
    <dgm:pt modelId="{3387F374-FAF9-4340-A74A-0C1D381B171F}" type="pres">
      <dgm:prSet presAssocID="{9AC24179-1E61-4D40-BDC8-3DD7533FBA01}" presName="child2group" presStyleCnt="0"/>
      <dgm:spPr/>
    </dgm:pt>
    <dgm:pt modelId="{D3BE1077-2EA2-4E2B-B88C-ADC8264C7A77}" type="pres">
      <dgm:prSet presAssocID="{9AC24179-1E61-4D40-BDC8-3DD7533FBA01}" presName="child2" presStyleLbl="bgAcc1" presStyleIdx="1" presStyleCnt="4" custScaleX="197337" custScaleY="100021" custLinFactNeighborX="19320" custLinFactNeighborY="51854"/>
      <dgm:spPr/>
    </dgm:pt>
    <dgm:pt modelId="{6E25DD22-F156-4118-8916-876C1A92E4BE}" type="pres">
      <dgm:prSet presAssocID="{9AC24179-1E61-4D40-BDC8-3DD7533FBA01}" presName="child2Text" presStyleLbl="bgAcc1" presStyleIdx="1" presStyleCnt="4">
        <dgm:presLayoutVars>
          <dgm:bulletEnabled val="1"/>
        </dgm:presLayoutVars>
      </dgm:prSet>
      <dgm:spPr/>
    </dgm:pt>
    <dgm:pt modelId="{07366F97-0E2C-495A-B61A-EF944111B60C}" type="pres">
      <dgm:prSet presAssocID="{9AC24179-1E61-4D40-BDC8-3DD7533FBA01}" presName="child3group" presStyleCnt="0"/>
      <dgm:spPr/>
    </dgm:pt>
    <dgm:pt modelId="{776D6547-BADB-4203-AFDF-6EDD646EE1BA}" type="pres">
      <dgm:prSet presAssocID="{9AC24179-1E61-4D40-BDC8-3DD7533FBA01}" presName="child3" presStyleLbl="bgAcc1" presStyleIdx="2" presStyleCnt="4" custScaleX="197337" custScaleY="99503" custLinFactNeighborX="19320" custLinFactNeighborY="-52625"/>
      <dgm:spPr/>
    </dgm:pt>
    <dgm:pt modelId="{3F6C53FB-DEE0-499E-8D8E-D0412A4467F1}" type="pres">
      <dgm:prSet presAssocID="{9AC24179-1E61-4D40-BDC8-3DD7533FBA01}" presName="child3Text" presStyleLbl="bgAcc1" presStyleIdx="2" presStyleCnt="4">
        <dgm:presLayoutVars>
          <dgm:bulletEnabled val="1"/>
        </dgm:presLayoutVars>
      </dgm:prSet>
      <dgm:spPr/>
    </dgm:pt>
    <dgm:pt modelId="{314FB7DE-9790-4204-9731-94E81FC411B8}" type="pres">
      <dgm:prSet presAssocID="{9AC24179-1E61-4D40-BDC8-3DD7533FBA01}" presName="child4group" presStyleCnt="0"/>
      <dgm:spPr/>
    </dgm:pt>
    <dgm:pt modelId="{AACC12C0-F0CB-4CF8-8B22-33273CD750B8}" type="pres">
      <dgm:prSet presAssocID="{9AC24179-1E61-4D40-BDC8-3DD7533FBA01}" presName="child4" presStyleLbl="bgAcc1" presStyleIdx="3" presStyleCnt="4" custScaleX="193786" custScaleY="99503" custLinFactNeighborX="-17156" custLinFactNeighborY="-52625"/>
      <dgm:spPr/>
    </dgm:pt>
    <dgm:pt modelId="{DC18D3FA-8A15-4535-ADA3-D942AA54E483}" type="pres">
      <dgm:prSet presAssocID="{9AC24179-1E61-4D40-BDC8-3DD7533FBA01}" presName="child4Text" presStyleLbl="bgAcc1" presStyleIdx="3" presStyleCnt="4">
        <dgm:presLayoutVars>
          <dgm:bulletEnabled val="1"/>
        </dgm:presLayoutVars>
      </dgm:prSet>
      <dgm:spPr/>
    </dgm:pt>
    <dgm:pt modelId="{1C350FD6-8CE4-4280-B778-214B8ECF92F8}" type="pres">
      <dgm:prSet presAssocID="{9AC24179-1E61-4D40-BDC8-3DD7533FBA01}" presName="childPlaceholder" presStyleCnt="0"/>
      <dgm:spPr/>
    </dgm:pt>
    <dgm:pt modelId="{DA1A3FCC-88AA-4ED1-A7C9-2B3B27D0F443}" type="pres">
      <dgm:prSet presAssocID="{9AC24179-1E61-4D40-BDC8-3DD7533FBA01}" presName="circle" presStyleCnt="0"/>
      <dgm:spPr/>
    </dgm:pt>
    <dgm:pt modelId="{0EE17B21-AC4B-4082-BC62-06D181C81C36}" type="pres">
      <dgm:prSet presAssocID="{9AC24179-1E61-4D40-BDC8-3DD7533FBA01}" presName="quadrant1" presStyleLbl="node1" presStyleIdx="0" presStyleCnt="4" custLinFactNeighborX="-791" custLinFactNeighborY="-754">
        <dgm:presLayoutVars>
          <dgm:chMax val="1"/>
          <dgm:bulletEnabled val="1"/>
        </dgm:presLayoutVars>
      </dgm:prSet>
      <dgm:spPr/>
    </dgm:pt>
    <dgm:pt modelId="{D15F6189-47E1-43F9-8C42-7F274A2AE621}" type="pres">
      <dgm:prSet presAssocID="{9AC24179-1E61-4D40-BDC8-3DD7533FBA01}" presName="quadrant2" presStyleLbl="node1" presStyleIdx="1" presStyleCnt="4" custLinFactNeighborX="-1198" custLinFactNeighborY="-755">
        <dgm:presLayoutVars>
          <dgm:chMax val="1"/>
          <dgm:bulletEnabled val="1"/>
        </dgm:presLayoutVars>
      </dgm:prSet>
      <dgm:spPr/>
    </dgm:pt>
    <dgm:pt modelId="{AE6E373D-93E5-4EA8-9FCE-B89F6817494C}" type="pres">
      <dgm:prSet presAssocID="{9AC24179-1E61-4D40-BDC8-3DD7533FBA01}" presName="quadrant3" presStyleLbl="node1" presStyleIdx="2" presStyleCnt="4" custScaleX="102140" custScaleY="100147">
        <dgm:presLayoutVars>
          <dgm:chMax val="1"/>
          <dgm:bulletEnabled val="1"/>
        </dgm:presLayoutVars>
      </dgm:prSet>
      <dgm:spPr/>
    </dgm:pt>
    <dgm:pt modelId="{B94C4D07-FB14-4E38-A423-8CC8F7885A08}" type="pres">
      <dgm:prSet presAssocID="{9AC24179-1E61-4D40-BDC8-3DD7533FBA01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2C3A0E16-E4E1-4851-9A91-BD958B2D8978}" type="pres">
      <dgm:prSet presAssocID="{9AC24179-1E61-4D40-BDC8-3DD7533FBA01}" presName="quadrantPlaceholder" presStyleCnt="0"/>
      <dgm:spPr/>
    </dgm:pt>
    <dgm:pt modelId="{7A3FC572-167D-41C4-A94F-E3DAB422FC02}" type="pres">
      <dgm:prSet presAssocID="{9AC24179-1E61-4D40-BDC8-3DD7533FBA01}" presName="center1" presStyleLbl="fgShp" presStyleIdx="0" presStyleCnt="2" custScaleX="5644" custScaleY="6490" custLinFactX="-300000" custLinFactNeighborX="-325890" custLinFactNeighborY="19231"/>
      <dgm:spPr/>
    </dgm:pt>
    <dgm:pt modelId="{CCDAAF0A-7EDF-4EAF-A305-52B07B0CC420}" type="pres">
      <dgm:prSet presAssocID="{9AC24179-1E61-4D40-BDC8-3DD7533FBA01}" presName="center2" presStyleLbl="fgShp" presStyleIdx="1" presStyleCnt="2" custAng="11076109" custFlipVert="1" custScaleX="48599" custScaleY="58990" custLinFactNeighborX="0" custLinFactNeighborY="-9997"/>
      <dgm:spPr/>
    </dgm:pt>
  </dgm:ptLst>
  <dgm:cxnLst>
    <dgm:cxn modelId="{C04A210C-F4DB-42A6-9EA7-196B7191CEE9}" srcId="{BDE317D7-6864-4433-928F-EC50045787FB}" destId="{2410CB2B-664C-4E70-AAA8-5AB3F317E0FB}" srcOrd="1" destOrd="0" parTransId="{F8423926-32A0-4C05-9657-C394DC63DE6D}" sibTransId="{4B049E46-B29E-4F70-A214-761BFD533ADE}"/>
    <dgm:cxn modelId="{6D895D10-1784-4E35-861D-E35D556B7B2E}" srcId="{9AC24179-1E61-4D40-BDC8-3DD7533FBA01}" destId="{43B147FD-CA59-432E-9586-214B9517866A}" srcOrd="3" destOrd="0" parTransId="{0AA55F7D-E6A3-4DB3-A242-CC692B4EE722}" sibTransId="{6DA69148-2823-4B23-8DAA-FD71D36C5FA1}"/>
    <dgm:cxn modelId="{AC10581D-190A-49F9-AE19-E8EDD6773128}" type="presOf" srcId="{EE47FA47-537A-4FD0-A552-D8640AC0DFE9}" destId="{D3BE1077-2EA2-4E2B-B88C-ADC8264C7A77}" srcOrd="0" destOrd="2" presId="urn:microsoft.com/office/officeart/2005/8/layout/cycle4"/>
    <dgm:cxn modelId="{3C8A5B23-47E3-467B-91D2-0FFD1F094012}" srcId="{9D8FC733-3DBE-4CB8-B9C3-737AB3F17866}" destId="{E448DAA8-F7D2-46EB-B20B-8068241DF6DA}" srcOrd="2" destOrd="0" parTransId="{8757B0C4-325C-4B95-9420-467143582680}" sibTransId="{D72E42CB-6A12-4524-B1A7-843629C411C1}"/>
    <dgm:cxn modelId="{F3D11628-25D5-4560-A3F6-6C04C9402A65}" type="presOf" srcId="{1BE6CD2F-EFBB-4EF2-B246-053508E07354}" destId="{DC18D3FA-8A15-4535-ADA3-D942AA54E483}" srcOrd="1" destOrd="1" presId="urn:microsoft.com/office/officeart/2005/8/layout/cycle4"/>
    <dgm:cxn modelId="{F3459732-348E-4814-B5F2-2462C7F94B81}" type="presOf" srcId="{1FAC7D37-1AD8-4A61-A8AA-A85C7480940E}" destId="{37ACF7FA-114D-4FA9-BB22-5050F3A5C8A8}" srcOrd="0" destOrd="2" presId="urn:microsoft.com/office/officeart/2005/8/layout/cycle4"/>
    <dgm:cxn modelId="{9B1E1F3A-55FA-4293-8C93-11A36C01D50B}" srcId="{9AC24179-1E61-4D40-BDC8-3DD7533FBA01}" destId="{9D8FC733-3DBE-4CB8-B9C3-737AB3F17866}" srcOrd="2" destOrd="0" parTransId="{FB7FBECA-D886-4964-B8A8-6DFC890F4273}" sibTransId="{BE9DECC2-2AF3-4186-8555-5096103ACA93}"/>
    <dgm:cxn modelId="{880EA63C-98ED-4094-9E44-49EFC18429B0}" srcId="{9AC24179-1E61-4D40-BDC8-3DD7533FBA01}" destId="{BDE317D7-6864-4433-928F-EC50045787FB}" srcOrd="0" destOrd="0" parTransId="{08909C49-E560-47A4-A2D0-551EBD31F03E}" sibTransId="{53173AEE-0B66-4A39-AD96-6D1DF02FB039}"/>
    <dgm:cxn modelId="{B8FC6E3E-5EF7-46A4-9ACD-ABB3A456C6F4}" type="presOf" srcId="{1BE6CD2F-EFBB-4EF2-B246-053508E07354}" destId="{AACC12C0-F0CB-4CF8-8B22-33273CD750B8}" srcOrd="0" destOrd="1" presId="urn:microsoft.com/office/officeart/2005/8/layout/cycle4"/>
    <dgm:cxn modelId="{5074FF42-BB9C-4861-B6A4-11D3632B76E6}" type="presOf" srcId="{1FAC7D37-1AD8-4A61-A8AA-A85C7480940E}" destId="{044A00F0-E9A1-4E77-A0D4-EF94E0A5F24F}" srcOrd="1" destOrd="2" presId="urn:microsoft.com/office/officeart/2005/8/layout/cycle4"/>
    <dgm:cxn modelId="{88197A44-8A18-4B39-8C2A-6C88A3CF80F3}" type="presOf" srcId="{E448DAA8-F7D2-46EB-B20B-8068241DF6DA}" destId="{776D6547-BADB-4203-AFDF-6EDD646EE1BA}" srcOrd="0" destOrd="2" presId="urn:microsoft.com/office/officeart/2005/8/layout/cycle4"/>
    <dgm:cxn modelId="{5C7F7269-DEDD-4BFD-9310-A05CE2F71E13}" type="presOf" srcId="{9D8FC733-3DBE-4CB8-B9C3-737AB3F17866}" destId="{AE6E373D-93E5-4EA8-9FCE-B89F6817494C}" srcOrd="0" destOrd="0" presId="urn:microsoft.com/office/officeart/2005/8/layout/cycle4"/>
    <dgm:cxn modelId="{63378A4B-5A29-4509-9239-E040E3180F01}" type="presOf" srcId="{C8CC78EE-4A29-467C-98FB-D9ACFB92AE2A}" destId="{DC18D3FA-8A15-4535-ADA3-D942AA54E483}" srcOrd="1" destOrd="2" presId="urn:microsoft.com/office/officeart/2005/8/layout/cycle4"/>
    <dgm:cxn modelId="{1607DB4D-B4CA-4650-98EC-86B6EAD57832}" type="presOf" srcId="{893ED9D2-01F3-4129-858B-9CDD4C5DC5EE}" destId="{044A00F0-E9A1-4E77-A0D4-EF94E0A5F24F}" srcOrd="1" destOrd="0" presId="urn:microsoft.com/office/officeart/2005/8/layout/cycle4"/>
    <dgm:cxn modelId="{C0C6BF54-47F4-482E-AA28-4D8A364809B7}" type="presOf" srcId="{C8CC78EE-4A29-467C-98FB-D9ACFB92AE2A}" destId="{AACC12C0-F0CB-4CF8-8B22-33273CD750B8}" srcOrd="0" destOrd="2" presId="urn:microsoft.com/office/officeart/2005/8/layout/cycle4"/>
    <dgm:cxn modelId="{FBDA3475-8D35-46D6-B891-824559ED9AA0}" srcId="{9D8FC733-3DBE-4CB8-B9C3-737AB3F17866}" destId="{A8F5CDE5-B3EC-449B-993E-BC7CEC0E6C26}" srcOrd="0" destOrd="0" parTransId="{E2E7BACF-863F-4640-91F5-69788FFD1FB4}" sibTransId="{B542CFF6-8688-4221-B975-02840C1D0645}"/>
    <dgm:cxn modelId="{F00E4055-B528-4560-A362-5A2EF0B28C66}" type="presOf" srcId="{9AC24179-1E61-4D40-BDC8-3DD7533FBA01}" destId="{14E9A03C-9477-49FE-8FBC-825677C1367A}" srcOrd="0" destOrd="0" presId="urn:microsoft.com/office/officeart/2005/8/layout/cycle4"/>
    <dgm:cxn modelId="{4E767F76-D203-4F7E-919D-9E71B4673ED6}" type="presOf" srcId="{4AD3F055-55C8-4DF8-91D8-F725E17D6603}" destId="{776D6547-BADB-4203-AFDF-6EDD646EE1BA}" srcOrd="0" destOrd="1" presId="urn:microsoft.com/office/officeart/2005/8/layout/cycle4"/>
    <dgm:cxn modelId="{F14AD956-B5DB-4CA9-87A6-18AE8D3D00E4}" srcId="{9AC24179-1E61-4D40-BDC8-3DD7533FBA01}" destId="{AFA83425-47E2-42A5-B871-0EFC9F389D22}" srcOrd="1" destOrd="0" parTransId="{7C5DCA89-7890-4A80-A9A7-BB32BC5C2EB2}" sibTransId="{6B2274CC-4DC4-4851-BD78-2AC5DA71BC74}"/>
    <dgm:cxn modelId="{2A01EA7E-BDBF-4DFD-B259-B91BD6987900}" srcId="{AFA83425-47E2-42A5-B871-0EFC9F389D22}" destId="{2925B454-0076-4544-B3EE-2BB0A48F1B33}" srcOrd="0" destOrd="0" parTransId="{9C4B013A-5CD6-4DF4-8B19-02991F30134B}" sibTransId="{6BDEF5AB-7F46-4357-BCFD-B79F9C8A0DC4}"/>
    <dgm:cxn modelId="{5ADD778A-8124-4329-B2A9-C1120B3E48B5}" srcId="{9AC24179-1E61-4D40-BDC8-3DD7533FBA01}" destId="{4F7277B6-4E63-4EA6-A404-2DD15E7BD3F1}" srcOrd="4" destOrd="0" parTransId="{F0AA091E-F7AF-4152-A6C7-412CEE4320CA}" sibTransId="{C2EA413B-DD51-48C3-B8DA-E8F76F0D0710}"/>
    <dgm:cxn modelId="{D28C7293-4981-45AA-930D-162A9213A417}" type="presOf" srcId="{2925B454-0076-4544-B3EE-2BB0A48F1B33}" destId="{D3BE1077-2EA2-4E2B-B88C-ADC8264C7A77}" srcOrd="0" destOrd="0" presId="urn:microsoft.com/office/officeart/2005/8/layout/cycle4"/>
    <dgm:cxn modelId="{D6551997-B088-40D7-BF52-10A683CF642F}" type="presOf" srcId="{EE47FA47-537A-4FD0-A552-D8640AC0DFE9}" destId="{6E25DD22-F156-4118-8916-876C1A92E4BE}" srcOrd="1" destOrd="2" presId="urn:microsoft.com/office/officeart/2005/8/layout/cycle4"/>
    <dgm:cxn modelId="{55072C98-0E12-4F7A-A045-3A8CEC93292F}" type="presOf" srcId="{8B7C544D-138A-4756-870C-DBE835A13BC3}" destId="{DC18D3FA-8A15-4535-ADA3-D942AA54E483}" srcOrd="1" destOrd="0" presId="urn:microsoft.com/office/officeart/2005/8/layout/cycle4"/>
    <dgm:cxn modelId="{C457D79B-5955-4383-8F70-A5060D46FCA3}" srcId="{9AC24179-1E61-4D40-BDC8-3DD7533FBA01}" destId="{39A5ABB4-2EDA-4BBD-829F-3A444D1E2160}" srcOrd="5" destOrd="0" parTransId="{A12DBA2C-BC5F-47A4-B196-7160DBABB6CC}" sibTransId="{76F1D009-7030-4215-A4F0-871A14CE6967}"/>
    <dgm:cxn modelId="{585E44A5-58B4-42D4-AF51-9D19091BC871}" type="presOf" srcId="{A8F5CDE5-B3EC-449B-993E-BC7CEC0E6C26}" destId="{776D6547-BADB-4203-AFDF-6EDD646EE1BA}" srcOrd="0" destOrd="0" presId="urn:microsoft.com/office/officeart/2005/8/layout/cycle4"/>
    <dgm:cxn modelId="{D320D1AC-F113-419E-AB2F-C1A3F0CAF04E}" type="presOf" srcId="{43B147FD-CA59-432E-9586-214B9517866A}" destId="{B94C4D07-FB14-4E38-A423-8CC8F7885A08}" srcOrd="0" destOrd="0" presId="urn:microsoft.com/office/officeart/2005/8/layout/cycle4"/>
    <dgm:cxn modelId="{EBB58BB2-5D67-4F71-B4AF-FA782A34A50F}" type="presOf" srcId="{E448DAA8-F7D2-46EB-B20B-8068241DF6DA}" destId="{3F6C53FB-DEE0-499E-8D8E-D0412A4467F1}" srcOrd="1" destOrd="2" presId="urn:microsoft.com/office/officeart/2005/8/layout/cycle4"/>
    <dgm:cxn modelId="{890630B3-6908-4358-9FBC-051FE0AF3A4C}" srcId="{43B147FD-CA59-432E-9586-214B9517866A}" destId="{8B7C544D-138A-4756-870C-DBE835A13BC3}" srcOrd="0" destOrd="0" parTransId="{DFCAAA89-D403-425A-A9AD-031AE2FB1B1B}" sibTransId="{801176C2-A685-4022-806B-52ABF3263214}"/>
    <dgm:cxn modelId="{68F10FB6-A3FE-4093-9C09-197ED6331814}" type="presOf" srcId="{9D15D0D2-5C31-406F-B942-60DB0C6CB7AC}" destId="{6E25DD22-F156-4118-8916-876C1A92E4BE}" srcOrd="1" destOrd="1" presId="urn:microsoft.com/office/officeart/2005/8/layout/cycle4"/>
    <dgm:cxn modelId="{2CDABAB7-33FF-46CE-8C08-629152B209FF}" type="presOf" srcId="{2410CB2B-664C-4E70-AAA8-5AB3F317E0FB}" destId="{37ACF7FA-114D-4FA9-BB22-5050F3A5C8A8}" srcOrd="0" destOrd="1" presId="urn:microsoft.com/office/officeart/2005/8/layout/cycle4"/>
    <dgm:cxn modelId="{5CA894C0-E597-4F16-861F-B3EAD9AD1918}" srcId="{BDE317D7-6864-4433-928F-EC50045787FB}" destId="{893ED9D2-01F3-4129-858B-9CDD4C5DC5EE}" srcOrd="0" destOrd="0" parTransId="{C373BA1F-BBAD-46B4-956A-895C264C3367}" sibTransId="{B2E066AC-B575-4DBB-B19B-8F3AB894B74F}"/>
    <dgm:cxn modelId="{1E0C01C7-487B-402E-AB32-41756FC94622}" srcId="{43B147FD-CA59-432E-9586-214B9517866A}" destId="{C8CC78EE-4A29-467C-98FB-D9ACFB92AE2A}" srcOrd="2" destOrd="0" parTransId="{C9F2ACAA-C545-416E-B076-F2EF759D3614}" sibTransId="{D03E7B22-5A5A-48D7-B5D5-BBFEEC6926ED}"/>
    <dgm:cxn modelId="{F375F8C8-7579-46B0-871E-68CAC703898D}" srcId="{43B147FD-CA59-432E-9586-214B9517866A}" destId="{1BE6CD2F-EFBB-4EF2-B246-053508E07354}" srcOrd="1" destOrd="0" parTransId="{884E517D-B4C6-4DDD-A140-110F3960F6B5}" sibTransId="{F2A0CE7F-CB11-4FA3-BCD7-54D452D59ED5}"/>
    <dgm:cxn modelId="{AF839BC9-3B1E-4732-B0BA-CD4028E5B7DF}" srcId="{BDE317D7-6864-4433-928F-EC50045787FB}" destId="{1FAC7D37-1AD8-4A61-A8AA-A85C7480940E}" srcOrd="2" destOrd="0" parTransId="{F1597DC4-ED0C-4B07-862B-F0304F02C884}" sibTransId="{E5622E7D-8669-4DFA-BFA5-57AE6C80B2B2}"/>
    <dgm:cxn modelId="{48C6B0CB-6CE2-471E-9FD4-393680B12E87}" type="presOf" srcId="{2925B454-0076-4544-B3EE-2BB0A48F1B33}" destId="{6E25DD22-F156-4118-8916-876C1A92E4BE}" srcOrd="1" destOrd="0" presId="urn:microsoft.com/office/officeart/2005/8/layout/cycle4"/>
    <dgm:cxn modelId="{C40B1FCE-698B-46BC-9363-1CF20E578AAB}" type="presOf" srcId="{9D15D0D2-5C31-406F-B942-60DB0C6CB7AC}" destId="{D3BE1077-2EA2-4E2B-B88C-ADC8264C7A77}" srcOrd="0" destOrd="1" presId="urn:microsoft.com/office/officeart/2005/8/layout/cycle4"/>
    <dgm:cxn modelId="{3FF8F6CE-4164-4E64-9383-21C493F0666B}" type="presOf" srcId="{A8F5CDE5-B3EC-449B-993E-BC7CEC0E6C26}" destId="{3F6C53FB-DEE0-499E-8D8E-D0412A4467F1}" srcOrd="1" destOrd="0" presId="urn:microsoft.com/office/officeart/2005/8/layout/cycle4"/>
    <dgm:cxn modelId="{EC3150DF-7767-4DC3-B6A4-AF5BB48DBAD3}" type="presOf" srcId="{AFA83425-47E2-42A5-B871-0EFC9F389D22}" destId="{D15F6189-47E1-43F9-8C42-7F274A2AE621}" srcOrd="0" destOrd="0" presId="urn:microsoft.com/office/officeart/2005/8/layout/cycle4"/>
    <dgm:cxn modelId="{B8C2C1DF-D275-40BA-8248-7AAFB1700682}" type="presOf" srcId="{BDE317D7-6864-4433-928F-EC50045787FB}" destId="{0EE17B21-AC4B-4082-BC62-06D181C81C36}" srcOrd="0" destOrd="0" presId="urn:microsoft.com/office/officeart/2005/8/layout/cycle4"/>
    <dgm:cxn modelId="{23FC8DE2-0D53-4659-BAAB-08DB8AEDE2B6}" type="presOf" srcId="{893ED9D2-01F3-4129-858B-9CDD4C5DC5EE}" destId="{37ACF7FA-114D-4FA9-BB22-5050F3A5C8A8}" srcOrd="0" destOrd="0" presId="urn:microsoft.com/office/officeart/2005/8/layout/cycle4"/>
    <dgm:cxn modelId="{415DECE2-4EA4-4AB6-9BAE-5011A329D388}" srcId="{AFA83425-47E2-42A5-B871-0EFC9F389D22}" destId="{9D15D0D2-5C31-406F-B942-60DB0C6CB7AC}" srcOrd="1" destOrd="0" parTransId="{7DE835FA-C866-4CD5-8076-81A9041547CF}" sibTransId="{E9D1C66D-EF42-423D-A90C-1C44F922B61E}"/>
    <dgm:cxn modelId="{AD68EEE7-C1CA-40D6-9016-9B0DB8C601A7}" type="presOf" srcId="{2410CB2B-664C-4E70-AAA8-5AB3F317E0FB}" destId="{044A00F0-E9A1-4E77-A0D4-EF94E0A5F24F}" srcOrd="1" destOrd="1" presId="urn:microsoft.com/office/officeart/2005/8/layout/cycle4"/>
    <dgm:cxn modelId="{B8D332E8-B0CD-471F-B686-35E8334939C9}" srcId="{AFA83425-47E2-42A5-B871-0EFC9F389D22}" destId="{EE47FA47-537A-4FD0-A552-D8640AC0DFE9}" srcOrd="2" destOrd="0" parTransId="{02E3BEF6-576A-48DF-89C9-533A3DD03AF2}" sibTransId="{28B2B75C-DA8A-4A8F-86B8-A1A139118DEA}"/>
    <dgm:cxn modelId="{3AE4EFEC-ECA0-44A7-9ACB-F7EF2F7D24C9}" srcId="{9D8FC733-3DBE-4CB8-B9C3-737AB3F17866}" destId="{4AD3F055-55C8-4DF8-91D8-F725E17D6603}" srcOrd="1" destOrd="0" parTransId="{7B149850-76FA-493F-BD4C-9B1888A21963}" sibTransId="{D208849A-F23B-4922-88B8-8AB7C213DE0D}"/>
    <dgm:cxn modelId="{4E7672FB-5303-4B29-8161-17887BAF8825}" type="presOf" srcId="{4AD3F055-55C8-4DF8-91D8-F725E17D6603}" destId="{3F6C53FB-DEE0-499E-8D8E-D0412A4467F1}" srcOrd="1" destOrd="1" presId="urn:microsoft.com/office/officeart/2005/8/layout/cycle4"/>
    <dgm:cxn modelId="{5161F3FD-AD6C-40B1-B224-3E7FE5DAF0D4}" type="presOf" srcId="{8B7C544D-138A-4756-870C-DBE835A13BC3}" destId="{AACC12C0-F0CB-4CF8-8B22-33273CD750B8}" srcOrd="0" destOrd="0" presId="urn:microsoft.com/office/officeart/2005/8/layout/cycle4"/>
    <dgm:cxn modelId="{93B187C9-39AE-4F17-8B84-254113149E38}" type="presParOf" srcId="{14E9A03C-9477-49FE-8FBC-825677C1367A}" destId="{F813092C-9F91-4E50-9189-79C741984A09}" srcOrd="0" destOrd="0" presId="urn:microsoft.com/office/officeart/2005/8/layout/cycle4"/>
    <dgm:cxn modelId="{25E4C4DD-3628-4D13-A5E6-AC2EDCD68A34}" type="presParOf" srcId="{F813092C-9F91-4E50-9189-79C741984A09}" destId="{951D5418-0118-4F39-A4A4-2DA5FBB43780}" srcOrd="0" destOrd="0" presId="urn:microsoft.com/office/officeart/2005/8/layout/cycle4"/>
    <dgm:cxn modelId="{62F7B495-E134-43C8-9DD1-EE1647B2FC33}" type="presParOf" srcId="{951D5418-0118-4F39-A4A4-2DA5FBB43780}" destId="{37ACF7FA-114D-4FA9-BB22-5050F3A5C8A8}" srcOrd="0" destOrd="0" presId="urn:microsoft.com/office/officeart/2005/8/layout/cycle4"/>
    <dgm:cxn modelId="{6908956A-060D-41DD-B885-1C8BB2779C79}" type="presParOf" srcId="{951D5418-0118-4F39-A4A4-2DA5FBB43780}" destId="{044A00F0-E9A1-4E77-A0D4-EF94E0A5F24F}" srcOrd="1" destOrd="0" presId="urn:microsoft.com/office/officeart/2005/8/layout/cycle4"/>
    <dgm:cxn modelId="{E5B71F17-4D97-458F-A549-0AD4D2CBCCF9}" type="presParOf" srcId="{F813092C-9F91-4E50-9189-79C741984A09}" destId="{3387F374-FAF9-4340-A74A-0C1D381B171F}" srcOrd="1" destOrd="0" presId="urn:microsoft.com/office/officeart/2005/8/layout/cycle4"/>
    <dgm:cxn modelId="{D284A36D-5993-4DC2-B06A-F52A022DF42F}" type="presParOf" srcId="{3387F374-FAF9-4340-A74A-0C1D381B171F}" destId="{D3BE1077-2EA2-4E2B-B88C-ADC8264C7A77}" srcOrd="0" destOrd="0" presId="urn:microsoft.com/office/officeart/2005/8/layout/cycle4"/>
    <dgm:cxn modelId="{463CA306-5B10-48E2-90A0-C035ECDA9889}" type="presParOf" srcId="{3387F374-FAF9-4340-A74A-0C1D381B171F}" destId="{6E25DD22-F156-4118-8916-876C1A92E4BE}" srcOrd="1" destOrd="0" presId="urn:microsoft.com/office/officeart/2005/8/layout/cycle4"/>
    <dgm:cxn modelId="{7ED38E0A-53C2-4DCD-830C-12203171CC89}" type="presParOf" srcId="{F813092C-9F91-4E50-9189-79C741984A09}" destId="{07366F97-0E2C-495A-B61A-EF944111B60C}" srcOrd="2" destOrd="0" presId="urn:microsoft.com/office/officeart/2005/8/layout/cycle4"/>
    <dgm:cxn modelId="{813A001C-E765-47EA-A302-EB2467B954EA}" type="presParOf" srcId="{07366F97-0E2C-495A-B61A-EF944111B60C}" destId="{776D6547-BADB-4203-AFDF-6EDD646EE1BA}" srcOrd="0" destOrd="0" presId="urn:microsoft.com/office/officeart/2005/8/layout/cycle4"/>
    <dgm:cxn modelId="{5503F8C8-FF41-4C37-B3D2-CA108D493A5D}" type="presParOf" srcId="{07366F97-0E2C-495A-B61A-EF944111B60C}" destId="{3F6C53FB-DEE0-499E-8D8E-D0412A4467F1}" srcOrd="1" destOrd="0" presId="urn:microsoft.com/office/officeart/2005/8/layout/cycle4"/>
    <dgm:cxn modelId="{16C8C861-A813-49CD-A5E6-E8744359CBC4}" type="presParOf" srcId="{F813092C-9F91-4E50-9189-79C741984A09}" destId="{314FB7DE-9790-4204-9731-94E81FC411B8}" srcOrd="3" destOrd="0" presId="urn:microsoft.com/office/officeart/2005/8/layout/cycle4"/>
    <dgm:cxn modelId="{B4B9EE1C-3F93-4E76-856C-691B853AF493}" type="presParOf" srcId="{314FB7DE-9790-4204-9731-94E81FC411B8}" destId="{AACC12C0-F0CB-4CF8-8B22-33273CD750B8}" srcOrd="0" destOrd="0" presId="urn:microsoft.com/office/officeart/2005/8/layout/cycle4"/>
    <dgm:cxn modelId="{953FAF91-1D28-47CF-9B1C-2786B4FD2240}" type="presParOf" srcId="{314FB7DE-9790-4204-9731-94E81FC411B8}" destId="{DC18D3FA-8A15-4535-ADA3-D942AA54E483}" srcOrd="1" destOrd="0" presId="urn:microsoft.com/office/officeart/2005/8/layout/cycle4"/>
    <dgm:cxn modelId="{04F66445-0261-426A-B022-D7D76088BB78}" type="presParOf" srcId="{F813092C-9F91-4E50-9189-79C741984A09}" destId="{1C350FD6-8CE4-4280-B778-214B8ECF92F8}" srcOrd="4" destOrd="0" presId="urn:microsoft.com/office/officeart/2005/8/layout/cycle4"/>
    <dgm:cxn modelId="{BFF7C47A-0284-4A59-B538-234C5D229DE5}" type="presParOf" srcId="{14E9A03C-9477-49FE-8FBC-825677C1367A}" destId="{DA1A3FCC-88AA-4ED1-A7C9-2B3B27D0F443}" srcOrd="1" destOrd="0" presId="urn:microsoft.com/office/officeart/2005/8/layout/cycle4"/>
    <dgm:cxn modelId="{9CA6A01C-E886-4B82-ADD0-B64B8B975969}" type="presParOf" srcId="{DA1A3FCC-88AA-4ED1-A7C9-2B3B27D0F443}" destId="{0EE17B21-AC4B-4082-BC62-06D181C81C36}" srcOrd="0" destOrd="0" presId="urn:microsoft.com/office/officeart/2005/8/layout/cycle4"/>
    <dgm:cxn modelId="{107E6441-B36A-40EA-A3A8-790B5BAC82C0}" type="presParOf" srcId="{DA1A3FCC-88AA-4ED1-A7C9-2B3B27D0F443}" destId="{D15F6189-47E1-43F9-8C42-7F274A2AE621}" srcOrd="1" destOrd="0" presId="urn:microsoft.com/office/officeart/2005/8/layout/cycle4"/>
    <dgm:cxn modelId="{94FA408C-8409-4E6D-90CB-10D478C7A0D9}" type="presParOf" srcId="{DA1A3FCC-88AA-4ED1-A7C9-2B3B27D0F443}" destId="{AE6E373D-93E5-4EA8-9FCE-B89F6817494C}" srcOrd="2" destOrd="0" presId="urn:microsoft.com/office/officeart/2005/8/layout/cycle4"/>
    <dgm:cxn modelId="{B5869217-50D2-4C01-9DAA-A963B38F56EB}" type="presParOf" srcId="{DA1A3FCC-88AA-4ED1-A7C9-2B3B27D0F443}" destId="{B94C4D07-FB14-4E38-A423-8CC8F7885A08}" srcOrd="3" destOrd="0" presId="urn:microsoft.com/office/officeart/2005/8/layout/cycle4"/>
    <dgm:cxn modelId="{73063448-26EE-427F-BAB2-30E7BC0700A9}" type="presParOf" srcId="{DA1A3FCC-88AA-4ED1-A7C9-2B3B27D0F443}" destId="{2C3A0E16-E4E1-4851-9A91-BD958B2D8978}" srcOrd="4" destOrd="0" presId="urn:microsoft.com/office/officeart/2005/8/layout/cycle4"/>
    <dgm:cxn modelId="{FF2AC240-72AA-4BCB-A5FF-F59D613DA31A}" type="presParOf" srcId="{14E9A03C-9477-49FE-8FBC-825677C1367A}" destId="{7A3FC572-167D-41C4-A94F-E3DAB422FC02}" srcOrd="2" destOrd="0" presId="urn:microsoft.com/office/officeart/2005/8/layout/cycle4"/>
    <dgm:cxn modelId="{81E2808E-6C79-48A6-8B43-150D8AEC61C5}" type="presParOf" srcId="{14E9A03C-9477-49FE-8FBC-825677C1367A}" destId="{CCDAAF0A-7EDF-4EAF-A305-52B07B0CC42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D6547-BADB-4203-AFDF-6EDD646EE1BA}">
      <dsp:nvSpPr>
        <dsp:cNvPr id="0" name=""/>
        <dsp:cNvSpPr/>
      </dsp:nvSpPr>
      <dsp:spPr>
        <a:xfrm>
          <a:off x="5808701" y="2943103"/>
          <a:ext cx="5599053" cy="182879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0" tIns="0" rIns="0" bIns="365760" numCol="1" spcCol="1270" anchor="ctr" anchorCtr="1">
          <a:noAutofit/>
        </a:bodyPr>
        <a:lstStyle/>
        <a:p>
          <a:pPr marL="171450" lvl="1" indent="-171450" algn="r" defTabSz="711200">
            <a:lnSpc>
              <a:spcPct val="108000"/>
            </a:lnSpc>
            <a:spcBef>
              <a:spcPct val="0"/>
            </a:spcBef>
            <a:spcAft>
              <a:spcPts val="1000"/>
            </a:spcAft>
            <a:buFontTx/>
            <a:buNone/>
          </a:pPr>
          <a:r>
            <a:rPr lang="en-US" sz="1600" kern="1200">
              <a:solidFill>
                <a:schemeClr val="accent2">
                  <a:lumMod val="50000"/>
                </a:schemeClr>
              </a:solidFill>
            </a:rPr>
            <a:t>    Online &amp; Print Publications</a:t>
          </a:r>
        </a:p>
        <a:p>
          <a:pPr marL="171450" lvl="1" indent="-171450" algn="r" defTabSz="711200">
            <a:lnSpc>
              <a:spcPct val="108000"/>
            </a:lnSpc>
            <a:spcBef>
              <a:spcPct val="0"/>
            </a:spcBef>
            <a:spcAft>
              <a:spcPts val="1000"/>
            </a:spcAft>
            <a:buFontTx/>
            <a:buNone/>
          </a:pPr>
          <a:r>
            <a:rPr lang="en-US" sz="1600" kern="1200">
              <a:solidFill>
                <a:schemeClr val="accent2">
                  <a:lumMod val="50000"/>
                </a:schemeClr>
              </a:solidFill>
            </a:rPr>
            <a:t> Dashboards </a:t>
          </a:r>
          <a:r>
            <a:rPr lang="en-US" sz="1200" kern="1200">
              <a:solidFill>
                <a:schemeClr val="accent2">
                  <a:lumMod val="50000"/>
                </a:schemeClr>
              </a:solidFill>
            </a:rPr>
            <a:t>(Analytics.NCcommerce.com)</a:t>
          </a:r>
        </a:p>
        <a:p>
          <a:pPr marL="171450" lvl="1" indent="-171450" algn="r" defTabSz="711200">
            <a:lnSpc>
              <a:spcPct val="108000"/>
            </a:lnSpc>
            <a:spcBef>
              <a:spcPct val="0"/>
            </a:spcBef>
            <a:spcAft>
              <a:spcPts val="1000"/>
            </a:spcAft>
            <a:buFontTx/>
            <a:buNone/>
          </a:pPr>
          <a:r>
            <a:rPr lang="en-US" sz="1600" kern="1200">
              <a:solidFill>
                <a:schemeClr val="accent2">
                  <a:lumMod val="50000"/>
                </a:schemeClr>
              </a:solidFill>
            </a:rPr>
            <a:t>Data Access Tools </a:t>
          </a:r>
          <a:r>
            <a:rPr lang="en-US" sz="1200" kern="1200">
              <a:solidFill>
                <a:schemeClr val="accent2">
                  <a:lumMod val="50000"/>
                </a:schemeClr>
              </a:solidFill>
            </a:rPr>
            <a:t>(D4.Nccommerce.com, NCcareers.org)</a:t>
          </a:r>
          <a:endParaRPr lang="en-US" sz="1600" kern="1200">
            <a:solidFill>
              <a:schemeClr val="accent2">
                <a:lumMod val="50000"/>
              </a:schemeClr>
            </a:solidFill>
          </a:endParaRPr>
        </a:p>
      </dsp:txBody>
      <dsp:txXfrm>
        <a:off x="7528590" y="3440475"/>
        <a:ext cx="3838991" cy="1291251"/>
      </dsp:txXfrm>
    </dsp:sp>
    <dsp:sp modelId="{AACC12C0-F0CB-4CF8-8B22-33273CD750B8}">
      <dsp:nvSpPr>
        <dsp:cNvPr id="0" name=""/>
        <dsp:cNvSpPr/>
      </dsp:nvSpPr>
      <dsp:spPr>
        <a:xfrm>
          <a:off x="194854" y="2943103"/>
          <a:ext cx="5498300" cy="1828796"/>
        </a:xfrm>
        <a:prstGeom prst="roundRect">
          <a:avLst>
            <a:gd name="adj" fmla="val 10000"/>
          </a:avLst>
        </a:prstGeom>
        <a:solidFill>
          <a:srgbClr val="D9FFD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88720" bIns="457200" numCol="1" spcCol="1270" anchor="ctr" anchorCtr="1">
          <a:noAutofit/>
        </a:bodyPr>
        <a:lstStyle/>
        <a:p>
          <a:pPr marL="0" lvl="1" indent="0" algn="l" defTabSz="711200">
            <a:lnSpc>
              <a:spcPct val="108000"/>
            </a:lnSpc>
            <a:spcBef>
              <a:spcPct val="0"/>
            </a:spcBef>
            <a:spcAft>
              <a:spcPts val="1000"/>
            </a:spcAft>
            <a:buFontTx/>
            <a:buNone/>
          </a:pPr>
          <a:r>
            <a:rPr lang="en-US" sz="1600" kern="1200">
              <a:solidFill>
                <a:schemeClr val="accent6">
                  <a:lumMod val="50000"/>
                </a:schemeClr>
              </a:solidFill>
            </a:rPr>
            <a:t>Big Data Analysis </a:t>
          </a:r>
        </a:p>
        <a:p>
          <a:pPr marL="0" lvl="1" indent="0" algn="l" defTabSz="711200">
            <a:lnSpc>
              <a:spcPct val="108000"/>
            </a:lnSpc>
            <a:spcBef>
              <a:spcPct val="0"/>
            </a:spcBef>
            <a:spcAft>
              <a:spcPts val="1000"/>
            </a:spcAft>
            <a:buFontTx/>
            <a:buNone/>
          </a:pPr>
          <a:r>
            <a:rPr lang="en-US" sz="1600" kern="1200">
              <a:solidFill>
                <a:schemeClr val="accent6">
                  <a:lumMod val="50000"/>
                </a:schemeClr>
              </a:solidFill>
            </a:rPr>
            <a:t>Program Evaluation</a:t>
          </a:r>
        </a:p>
        <a:p>
          <a:pPr marL="0" lvl="1" indent="0" algn="l" defTabSz="711200">
            <a:lnSpc>
              <a:spcPct val="108000"/>
            </a:lnSpc>
            <a:spcBef>
              <a:spcPct val="0"/>
            </a:spcBef>
            <a:spcAft>
              <a:spcPts val="1000"/>
            </a:spcAft>
            <a:buFontTx/>
            <a:buNone/>
          </a:pPr>
          <a:r>
            <a:rPr lang="en-US" sz="1600" kern="1200">
              <a:solidFill>
                <a:schemeClr val="accent6">
                  <a:lumMod val="50000"/>
                </a:schemeClr>
              </a:solidFill>
            </a:rPr>
            <a:t>Common Follow-up System </a:t>
          </a:r>
          <a:r>
            <a:rPr lang="en-US" sz="1200" kern="1200">
              <a:solidFill>
                <a:schemeClr val="accent6">
                  <a:lumMod val="50000"/>
                </a:schemeClr>
              </a:solidFill>
            </a:rPr>
            <a:t>(NCTOWER.com)</a:t>
          </a:r>
          <a:endParaRPr lang="en-US" sz="1600" kern="1200">
            <a:solidFill>
              <a:schemeClr val="accent6">
                <a:lumMod val="50000"/>
              </a:schemeClr>
            </a:solidFill>
          </a:endParaRPr>
        </a:p>
      </dsp:txBody>
      <dsp:txXfrm>
        <a:off x="235027" y="3440475"/>
        <a:ext cx="3768464" cy="1291251"/>
      </dsp:txXfrm>
    </dsp:sp>
    <dsp:sp modelId="{D3BE1077-2EA2-4E2B-B88C-ADC8264C7A77}">
      <dsp:nvSpPr>
        <dsp:cNvPr id="0" name=""/>
        <dsp:cNvSpPr/>
      </dsp:nvSpPr>
      <dsp:spPr>
        <a:xfrm>
          <a:off x="5808701" y="952992"/>
          <a:ext cx="5599053" cy="18383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640" tIns="182880" rIns="0" bIns="0" numCol="1" spcCol="1270" anchor="ctr" anchorCtr="1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ts val="1000"/>
            </a:spcAft>
            <a:buFontTx/>
            <a:buNone/>
          </a:pPr>
          <a:endParaRPr lang="en-US" sz="1600" kern="120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r" defTabSz="711200">
            <a:lnSpc>
              <a:spcPct val="108000"/>
            </a:lnSpc>
            <a:spcBef>
              <a:spcPct val="0"/>
            </a:spcBef>
            <a:spcAft>
              <a:spcPts val="1000"/>
            </a:spcAft>
            <a:buFontTx/>
            <a:buNone/>
          </a:pPr>
          <a:r>
            <a:rPr lang="en-US" sz="1600" kern="1200">
              <a:solidFill>
                <a:schemeClr val="tx2">
                  <a:lumMod val="75000"/>
                </a:schemeClr>
              </a:solidFill>
            </a:rPr>
            <a:t>              Employment Projections</a:t>
          </a:r>
        </a:p>
        <a:p>
          <a:pPr marL="171450" lvl="1" indent="-171450" algn="r" defTabSz="711200">
            <a:lnSpc>
              <a:spcPct val="108000"/>
            </a:lnSpc>
            <a:spcBef>
              <a:spcPct val="0"/>
            </a:spcBef>
            <a:spcAft>
              <a:spcPts val="1000"/>
            </a:spcAft>
            <a:buFontTx/>
            <a:buNone/>
          </a:pPr>
          <a:r>
            <a:rPr lang="en-US" sz="1600" kern="1200">
              <a:solidFill>
                <a:schemeClr val="tx2">
                  <a:lumMod val="75000"/>
                </a:schemeClr>
              </a:solidFill>
            </a:rPr>
            <a:t>              Star Jobs </a:t>
          </a:r>
        </a:p>
        <a:p>
          <a:pPr marL="171450" lvl="1" indent="-171450" algn="r" defTabSz="711200">
            <a:lnSpc>
              <a:spcPct val="108000"/>
            </a:lnSpc>
            <a:spcBef>
              <a:spcPct val="0"/>
            </a:spcBef>
            <a:spcAft>
              <a:spcPts val="1000"/>
            </a:spcAft>
            <a:buFontTx/>
            <a:buNone/>
          </a:pPr>
          <a:r>
            <a:rPr lang="en-US" sz="1600" kern="1200">
              <a:solidFill>
                <a:schemeClr val="tx2">
                  <a:lumMod val="75000"/>
                </a:schemeClr>
              </a:solidFill>
            </a:rPr>
            <a:t>LMI Tools &amp; Publications  </a:t>
          </a:r>
        </a:p>
        <a:p>
          <a:pPr marL="171450" lvl="1" indent="-171450" algn="r" defTabSz="711200">
            <a:lnSpc>
              <a:spcPct val="108000"/>
            </a:lnSpc>
            <a:spcBef>
              <a:spcPct val="0"/>
            </a:spcBef>
            <a:spcAft>
              <a:spcPts val="1000"/>
            </a:spcAft>
            <a:buFontTx/>
            <a:buNone/>
          </a:pPr>
          <a:r>
            <a:rPr lang="en-US" sz="1600" kern="1200">
              <a:solidFill>
                <a:schemeClr val="tx2">
                  <a:lumMod val="75000"/>
                </a:schemeClr>
              </a:solidFill>
            </a:rPr>
            <a:t>Economic Development Reports </a:t>
          </a:r>
          <a:r>
            <a:rPr lang="en-US" sz="1200" kern="1200">
              <a:solidFill>
                <a:schemeClr val="tx2">
                  <a:lumMod val="75000"/>
                </a:schemeClr>
              </a:solidFill>
            </a:rPr>
            <a:t>(e.g. County Tier Designations)</a:t>
          </a:r>
          <a:endParaRPr lang="en-US" sz="1600" kern="1200">
            <a:solidFill>
              <a:schemeClr val="tx2">
                <a:lumMod val="75000"/>
              </a:schemeClr>
            </a:solidFill>
          </a:endParaRPr>
        </a:p>
      </dsp:txBody>
      <dsp:txXfrm>
        <a:off x="7528799" y="993374"/>
        <a:ext cx="3838573" cy="1297973"/>
      </dsp:txXfrm>
    </dsp:sp>
    <dsp:sp modelId="{37ACF7FA-114D-4FA9-BB22-5050F3A5C8A8}">
      <dsp:nvSpPr>
        <dsp:cNvPr id="0" name=""/>
        <dsp:cNvSpPr/>
      </dsp:nvSpPr>
      <dsp:spPr>
        <a:xfrm>
          <a:off x="165374" y="976646"/>
          <a:ext cx="5498300" cy="1828796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731520" bIns="0" numCol="1" spcCol="1270" anchor="ctr" anchorCtr="1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1000"/>
            </a:spcAft>
            <a:buFont typeface="Arial" panose="020B0604020202020204" pitchFamily="34" charset="0"/>
            <a:buNone/>
          </a:pPr>
          <a:endParaRPr lang="en-US" sz="1600" kern="1200">
            <a:solidFill>
              <a:schemeClr val="accent4">
                <a:lumMod val="50000"/>
              </a:schemeClr>
            </a:solidFill>
          </a:endParaRPr>
        </a:p>
        <a:p>
          <a:pPr marL="0" marR="0" lvl="0" indent="0" algn="l" defTabSz="914400" eaLnBrk="1" fontAlgn="auto" latinLnBrk="0" hangingPunct="1">
            <a:lnSpc>
              <a:spcPct val="108000"/>
            </a:lnSpc>
            <a:spcBef>
              <a:spcPts val="0"/>
            </a:spcBef>
            <a:spcAft>
              <a:spcPts val="10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1600" b="0" kern="1200">
              <a:solidFill>
                <a:schemeClr val="accent4">
                  <a:lumMod val="50000"/>
                </a:schemeClr>
              </a:solidFill>
            </a:rPr>
            <a:t>Data Collection &amp; Production        </a:t>
          </a:r>
          <a:r>
            <a:rPr lang="en-US" sz="1200" b="0" kern="1200">
              <a:solidFill>
                <a:schemeClr val="accent4">
                  <a:lumMod val="50000"/>
                </a:schemeClr>
              </a:solidFill>
            </a:rPr>
            <a:t>(</a:t>
          </a:r>
          <a:r>
            <a:rPr lang="en-US" sz="1200" kern="1200">
              <a:solidFill>
                <a:schemeClr val="accent4">
                  <a:lumMod val="50000"/>
                </a:schemeClr>
              </a:solidFill>
            </a:rPr>
            <a:t>incl. Unemployment Rates)</a:t>
          </a:r>
        </a:p>
        <a:p>
          <a:pPr marL="0" lvl="1" indent="0" algn="l" defTabSz="711200">
            <a:lnSpc>
              <a:spcPct val="108000"/>
            </a:lnSpc>
            <a:spcBef>
              <a:spcPct val="0"/>
            </a:spcBef>
            <a:spcAft>
              <a:spcPts val="1000"/>
            </a:spcAft>
            <a:buFont typeface="Arial" panose="020B0604020202020204" pitchFamily="34" charset="0"/>
            <a:buNone/>
          </a:pPr>
          <a:r>
            <a:rPr lang="en-US" sz="1600" kern="1200">
              <a:solidFill>
                <a:schemeClr val="accent4">
                  <a:lumMod val="50000"/>
                </a:schemeClr>
              </a:solidFill>
            </a:rPr>
            <a:t>Industry Establishments &amp; Jobs</a:t>
          </a:r>
          <a:endParaRPr lang="en-US" sz="1200" kern="1200">
            <a:solidFill>
              <a:schemeClr val="accent4">
                <a:lumMod val="50000"/>
              </a:schemeClr>
            </a:solidFill>
          </a:endParaRPr>
        </a:p>
        <a:p>
          <a:pPr marL="0" lvl="1" indent="0" algn="l" defTabSz="711200">
            <a:lnSpc>
              <a:spcPct val="108000"/>
            </a:lnSpc>
            <a:spcBef>
              <a:spcPct val="0"/>
            </a:spcBef>
            <a:spcAft>
              <a:spcPts val="1000"/>
            </a:spcAft>
            <a:buFont typeface="Arial" panose="020B0604020202020204" pitchFamily="34" charset="0"/>
            <a:buNone/>
          </a:pPr>
          <a:r>
            <a:rPr lang="en-US" sz="1600" kern="1200">
              <a:solidFill>
                <a:schemeClr val="accent4">
                  <a:lumMod val="50000"/>
                </a:schemeClr>
              </a:solidFill>
            </a:rPr>
            <a:t>Occupational Employment &amp; Wages </a:t>
          </a:r>
        </a:p>
      </dsp:txBody>
      <dsp:txXfrm>
        <a:off x="205547" y="1016819"/>
        <a:ext cx="3768464" cy="1291251"/>
      </dsp:txXfrm>
    </dsp:sp>
    <dsp:sp modelId="{0EE17B21-AC4B-4082-BC62-06D181C81C36}">
      <dsp:nvSpPr>
        <dsp:cNvPr id="0" name=""/>
        <dsp:cNvSpPr/>
      </dsp:nvSpPr>
      <dsp:spPr>
        <a:xfrm>
          <a:off x="3206547" y="308678"/>
          <a:ext cx="2486950" cy="2486950"/>
        </a:xfrm>
        <a:prstGeom prst="pieWedg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0" rIns="18288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Labor Market Data Production</a:t>
          </a:r>
          <a:endParaRPr lang="en-US" sz="2100" b="1" kern="1200"/>
        </a:p>
      </dsp:txBody>
      <dsp:txXfrm>
        <a:off x="3934958" y="1037089"/>
        <a:ext cx="1758539" cy="1758539"/>
      </dsp:txXfrm>
    </dsp:sp>
    <dsp:sp modelId="{D15F6189-47E1-43F9-8C42-7F274A2AE621}">
      <dsp:nvSpPr>
        <dsp:cNvPr id="0" name=""/>
        <dsp:cNvSpPr/>
      </dsp:nvSpPr>
      <dsp:spPr>
        <a:xfrm rot="5400000">
          <a:off x="5798246" y="308653"/>
          <a:ext cx="2486950" cy="2486950"/>
        </a:xfrm>
        <a:prstGeom prst="pieWedg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0" rIns="0" bIns="0" numCol="1" spcCol="1270" anchor="t" anchorCtr="1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Economic           &amp; Policy            Analysis </a:t>
          </a:r>
        </a:p>
      </dsp:txBody>
      <dsp:txXfrm rot="-5400000">
        <a:off x="5798246" y="1037064"/>
        <a:ext cx="1758539" cy="1758539"/>
      </dsp:txXfrm>
    </dsp:sp>
    <dsp:sp modelId="{AE6E373D-93E5-4EA8-9FCE-B89F6817494C}">
      <dsp:nvSpPr>
        <dsp:cNvPr id="0" name=""/>
        <dsp:cNvSpPr/>
      </dsp:nvSpPr>
      <dsp:spPr>
        <a:xfrm rot="10800000">
          <a:off x="5801429" y="2927422"/>
          <a:ext cx="2540170" cy="2490605"/>
        </a:xfrm>
        <a:prstGeom prst="pieWedg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274320" rIns="0" bIns="0" numCol="1" spcCol="1270" anchor="ctr" anchorCtr="1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Publications &amp; Websites</a:t>
          </a:r>
        </a:p>
      </dsp:txBody>
      <dsp:txXfrm rot="10800000">
        <a:off x="5801429" y="2927422"/>
        <a:ext cx="1796171" cy="1761124"/>
      </dsp:txXfrm>
    </dsp:sp>
    <dsp:sp modelId="{B94C4D07-FB14-4E38-A423-8CC8F7885A08}">
      <dsp:nvSpPr>
        <dsp:cNvPr id="0" name=""/>
        <dsp:cNvSpPr/>
      </dsp:nvSpPr>
      <dsp:spPr>
        <a:xfrm rot="16200000">
          <a:off x="3226219" y="2929250"/>
          <a:ext cx="2486950" cy="2486950"/>
        </a:xfrm>
        <a:prstGeom prst="pieWedg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0" rIns="0" bIns="0" numCol="1" spcCol="1270" anchor="ctr" anchorCtr="1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Big Data Analysis &amp; Research</a:t>
          </a:r>
        </a:p>
      </dsp:txBody>
      <dsp:txXfrm rot="5400000">
        <a:off x="3954630" y="2929250"/>
        <a:ext cx="1758539" cy="1758539"/>
      </dsp:txXfrm>
    </dsp:sp>
    <dsp:sp modelId="{7A3FC572-167D-41C4-A94F-E3DAB422FC02}">
      <dsp:nvSpPr>
        <dsp:cNvPr id="0" name=""/>
        <dsp:cNvSpPr/>
      </dsp:nvSpPr>
      <dsp:spPr>
        <a:xfrm>
          <a:off x="372117" y="2847587"/>
          <a:ext cx="48462" cy="4845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AAF0A-7EDF-4EAF-A305-52B07B0CC420}">
      <dsp:nvSpPr>
        <dsp:cNvPr id="0" name=""/>
        <dsp:cNvSpPr/>
      </dsp:nvSpPr>
      <dsp:spPr>
        <a:xfrm rot="21323891" flipV="1">
          <a:off x="5561955" y="2720532"/>
          <a:ext cx="417299" cy="44045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BC958-3464-4AD8-AB69-A3A94659C41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C9ED7-3529-4B30-9F91-641B045A1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4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38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86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8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E549A-4FAE-404F-8328-318388145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D36971-A5C7-0E4F-8EDD-C1BBD5AA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20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 dirty="0"/>
          </a:p>
        </p:txBody>
      </p:sp>
      <p:pic>
        <p:nvPicPr>
          <p:cNvPr id="7" name="Picture 6" descr="A picture containing cake, person, table, sign&#10;&#10;Description automatically generated">
            <a:extLst>
              <a:ext uri="{FF2B5EF4-FFF2-40B4-BE49-F238E27FC236}">
                <a16:creationId xmlns:a16="http://schemas.microsoft.com/office/drawing/2014/main" id="{CA4E97A6-457D-AF47-B12D-6F0EECFCE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05" y="4251488"/>
            <a:ext cx="11224590" cy="262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6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ake, person, table, sign&#10;&#10;Description automatically generated">
            <a:extLst>
              <a:ext uri="{FF2B5EF4-FFF2-40B4-BE49-F238E27FC236}">
                <a16:creationId xmlns:a16="http://schemas.microsoft.com/office/drawing/2014/main" id="{3F5014B0-D9F1-244C-ADF1-B58F5B42F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05" y="4251488"/>
            <a:ext cx="11224590" cy="262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9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2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956" b="0" i="0" baseline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Roboto" panose="02000000000000000000" pitchFamily="2" charset="0"/>
              </a:defRPr>
            </a:lvl1pPr>
            <a:lvl2pPr marL="609546" indent="0">
              <a:buNone/>
              <a:defRPr sz="1600"/>
            </a:lvl2pPr>
            <a:lvl3pPr marL="1219090" indent="0">
              <a:buNone/>
              <a:defRPr sz="1333"/>
            </a:lvl3pPr>
            <a:lvl4pPr marL="1828636" indent="0">
              <a:buNone/>
              <a:defRPr sz="1200"/>
            </a:lvl4pPr>
            <a:lvl5pPr marL="2438181" indent="0">
              <a:buNone/>
              <a:defRPr sz="1200"/>
            </a:lvl5pPr>
            <a:lvl6pPr marL="3047726" indent="0">
              <a:buNone/>
              <a:defRPr sz="1200"/>
            </a:lvl6pPr>
            <a:lvl7pPr marL="3657270" indent="0">
              <a:buNone/>
              <a:defRPr sz="1200"/>
            </a:lvl7pPr>
            <a:lvl8pPr marL="4266816" indent="0">
              <a:buNone/>
              <a:defRPr sz="1200"/>
            </a:lvl8pPr>
            <a:lvl9pPr marL="4876362" indent="0">
              <a:buNone/>
              <a:defRPr sz="12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2" y="455089"/>
            <a:ext cx="11157818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266" b="0" i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451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DCB21-8498-DE46-A4AD-9DA8742D7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BF818-BC22-EA47-A82B-01A9BA9A7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858A6-6E6B-4248-B151-869DCF4BB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B7C4E-84BD-5C49-A7A5-1381600AC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8C833F-FBF4-BC4A-A6D8-52030979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6AEBA9-F27E-214C-9017-C110D9FB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F5B4-5CF3-4146-9AE3-192BD1B8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3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fish, plane, person&#10;&#10;Description automatically generated">
            <a:extLst>
              <a:ext uri="{FF2B5EF4-FFF2-40B4-BE49-F238E27FC236}">
                <a16:creationId xmlns:a16="http://schemas.microsoft.com/office/drawing/2014/main" id="{2A763B5E-8E2B-DB41-B665-689401509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21"/>
          <a:stretch/>
        </p:blipFill>
        <p:spPr>
          <a:xfrm>
            <a:off x="0" y="-1"/>
            <a:ext cx="12192000" cy="20883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77B8D-BB2B-F642-9C27-3BA870E6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5844"/>
            <a:ext cx="10515600" cy="1325563"/>
          </a:xfrm>
        </p:spPr>
        <p:txBody>
          <a:bodyPr/>
          <a:lstStyle>
            <a:lvl1pPr>
              <a:defRPr>
                <a:solidFill>
                  <a:srgbClr val="3BAAE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4442A-0092-F446-8C2D-A937DDB84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5625"/>
            <a:ext cx="10515600" cy="3541338"/>
          </a:xfrm>
        </p:spPr>
        <p:txBody>
          <a:bodyPr/>
          <a:lstStyle>
            <a:lvl1pPr>
              <a:defRPr>
                <a:solidFill>
                  <a:srgbClr val="374D94"/>
                </a:solidFill>
              </a:defRPr>
            </a:lvl1pPr>
            <a:lvl2pPr>
              <a:defRPr>
                <a:solidFill>
                  <a:srgbClr val="374D94"/>
                </a:solidFill>
              </a:defRPr>
            </a:lvl2pPr>
            <a:lvl3pPr>
              <a:defRPr>
                <a:solidFill>
                  <a:srgbClr val="374D94"/>
                </a:solidFill>
              </a:defRPr>
            </a:lvl3pPr>
            <a:lvl4pPr>
              <a:defRPr>
                <a:solidFill>
                  <a:srgbClr val="374D94"/>
                </a:solidFill>
              </a:defRPr>
            </a:lvl4pPr>
            <a:lvl5pPr>
              <a:defRPr>
                <a:solidFill>
                  <a:srgbClr val="374D9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F5DD7-ABB4-AE4F-9C55-34C625AA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CFCD-1246-4C59-9FA9-CB35589AF51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301403-6245-41F8-A6FE-9F17AEABA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" y="256032"/>
            <a:ext cx="1939636" cy="32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8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fish, plane, person&#10;&#10;Description automatically generated">
            <a:extLst>
              <a:ext uri="{FF2B5EF4-FFF2-40B4-BE49-F238E27FC236}">
                <a16:creationId xmlns:a16="http://schemas.microsoft.com/office/drawing/2014/main" id="{2A763B5E-8E2B-DB41-B665-689401509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21"/>
          <a:stretch/>
        </p:blipFill>
        <p:spPr>
          <a:xfrm>
            <a:off x="0" y="-1"/>
            <a:ext cx="12192000" cy="20883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77B8D-BB2B-F642-9C27-3BA870E6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5844"/>
            <a:ext cx="10515600" cy="1325563"/>
          </a:xfrm>
        </p:spPr>
        <p:txBody>
          <a:bodyPr/>
          <a:lstStyle>
            <a:lvl1pPr>
              <a:defRPr>
                <a:solidFill>
                  <a:srgbClr val="3BAAE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4442A-0092-F446-8C2D-A937DDB84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5625"/>
            <a:ext cx="10515600" cy="3541338"/>
          </a:xfrm>
        </p:spPr>
        <p:txBody>
          <a:bodyPr/>
          <a:lstStyle>
            <a:lvl1pPr>
              <a:defRPr>
                <a:solidFill>
                  <a:srgbClr val="374D94"/>
                </a:solidFill>
              </a:defRPr>
            </a:lvl1pPr>
            <a:lvl2pPr>
              <a:defRPr>
                <a:solidFill>
                  <a:srgbClr val="374D94"/>
                </a:solidFill>
              </a:defRPr>
            </a:lvl2pPr>
            <a:lvl3pPr>
              <a:defRPr>
                <a:solidFill>
                  <a:srgbClr val="374D94"/>
                </a:solidFill>
              </a:defRPr>
            </a:lvl3pPr>
            <a:lvl4pPr>
              <a:defRPr>
                <a:solidFill>
                  <a:srgbClr val="374D94"/>
                </a:solidFill>
              </a:defRPr>
            </a:lvl4pPr>
            <a:lvl5pPr>
              <a:defRPr>
                <a:solidFill>
                  <a:srgbClr val="374D9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F5DD7-ABB4-AE4F-9C55-34C625AA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CFCD-1246-4C59-9FA9-CB35589AF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4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fish, plane, person&#10;&#10;Description automatically generated">
            <a:extLst>
              <a:ext uri="{FF2B5EF4-FFF2-40B4-BE49-F238E27FC236}">
                <a16:creationId xmlns:a16="http://schemas.microsoft.com/office/drawing/2014/main" id="{2A763B5E-8E2B-DB41-B665-689401509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21"/>
          <a:stretch/>
        </p:blipFill>
        <p:spPr>
          <a:xfrm>
            <a:off x="0" y="-1"/>
            <a:ext cx="12192000" cy="208830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F5DD7-ABB4-AE4F-9C55-34C625AA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CFCD-1246-4C59-9FA9-CB35589AF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7B8D-BB2B-F642-9C27-3BA870E6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4442A-0092-F446-8C2D-A937DDB84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F5DD7-ABB4-AE4F-9C55-34C625AA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CFCD-1246-4C59-9FA9-CB35589AF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0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7B8D-BB2B-F642-9C27-3BA870E6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0600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4442A-0092-F446-8C2D-A937DDB84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0600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F5DD7-ABB4-AE4F-9C55-34C625AA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CFCD-1246-4C59-9FA9-CB35589AF5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64DFF0-068C-FD4B-999A-3BAB7BCF42D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365125"/>
            <a:ext cx="52578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8615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4C09F-0F62-A541-AA05-CD8F309C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98137-8145-AA4C-A474-88680D6E5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74D9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8AD04-439F-B443-8736-274E4957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CFCD-1246-4C59-9FA9-CB35589AF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7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CB051-7E0B-F842-AAE4-DC4D795EF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CFCD-1246-4C59-9FA9-CB35589AF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6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35EE-6B2E-214E-89FC-BFD02E206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EC3A6-AF8D-774C-807A-EF486325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D61C1-435C-C941-B017-F7FB7786D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7190E-20DF-5C47-B680-E384E7EA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CFCD-1246-4C59-9FA9-CB35589AF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3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397EBD"/>
            </a:gs>
            <a:gs pos="0">
              <a:srgbClr val="3BAAE1"/>
            </a:gs>
            <a:gs pos="100000">
              <a:srgbClr val="374D94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959B2-D5A6-0446-8264-68BD0ACAC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7E81D-1775-9E49-9E50-1847BC20E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7B244-5D9F-D14C-9121-6A7C6528B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20CFCD-1246-4C59-9FA9-CB35589AF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8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D6B5-7F8A-0B3C-7B85-2DC5617A0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9144000" cy="1344732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Your Online Resource for Careers in your Area and more…</a:t>
            </a:r>
          </a:p>
        </p:txBody>
      </p:sp>
    </p:spTree>
    <p:extLst>
      <p:ext uri="{BB962C8B-B14F-4D97-AF65-F5344CB8AC3E}">
        <p14:creationId xmlns:p14="http://schemas.microsoft.com/office/powerpoint/2010/main" val="359721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ED2EAC-8C9D-A60D-EC39-3633BF3779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" b="1035"/>
          <a:stretch/>
        </p:blipFill>
        <p:spPr>
          <a:xfrm>
            <a:off x="2232160" y="772161"/>
            <a:ext cx="7867514" cy="583184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B479A54-6BCF-2AA8-5A84-FABFD9075FA7}"/>
              </a:ext>
            </a:extLst>
          </p:cNvPr>
          <p:cNvSpPr/>
          <p:nvPr/>
        </p:nvSpPr>
        <p:spPr>
          <a:xfrm>
            <a:off x="1553331" y="1271242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BA0B9-A246-BCBC-21B0-788D7A64A27F}"/>
              </a:ext>
            </a:extLst>
          </p:cNvPr>
          <p:cNvSpPr txBox="1"/>
          <p:nvPr/>
        </p:nvSpPr>
        <p:spPr>
          <a:xfrm>
            <a:off x="7807549" y="6090055"/>
            <a:ext cx="430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Lifestyle Reality Check</a:t>
            </a:r>
          </a:p>
        </p:txBody>
      </p:sp>
    </p:spTree>
    <p:extLst>
      <p:ext uri="{BB962C8B-B14F-4D97-AF65-F5344CB8AC3E}">
        <p14:creationId xmlns:p14="http://schemas.microsoft.com/office/powerpoint/2010/main" val="422312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58AE3-1448-E592-A84B-303CD8BA6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05A249-0386-69EB-C837-431C323EE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278" y="746195"/>
            <a:ext cx="7688906" cy="5723615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F82CAC66-1DA9-1992-6317-4E82C121F246}"/>
              </a:ext>
            </a:extLst>
          </p:cNvPr>
          <p:cNvSpPr/>
          <p:nvPr/>
        </p:nvSpPr>
        <p:spPr>
          <a:xfrm>
            <a:off x="4388876" y="746195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AB3A245-637C-A87B-F5A5-99512E2F945D}"/>
              </a:ext>
            </a:extLst>
          </p:cNvPr>
          <p:cNvSpPr/>
          <p:nvPr/>
        </p:nvSpPr>
        <p:spPr>
          <a:xfrm>
            <a:off x="5119246" y="4098995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88556-CC6F-6C48-7448-62E142A0CADB}"/>
              </a:ext>
            </a:extLst>
          </p:cNvPr>
          <p:cNvSpPr txBox="1"/>
          <p:nvPr/>
        </p:nvSpPr>
        <p:spPr>
          <a:xfrm>
            <a:off x="7850037" y="6111805"/>
            <a:ext cx="430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Lifestyle Reality Check</a:t>
            </a:r>
          </a:p>
        </p:txBody>
      </p:sp>
    </p:spTree>
    <p:extLst>
      <p:ext uri="{BB962C8B-B14F-4D97-AF65-F5344CB8AC3E}">
        <p14:creationId xmlns:p14="http://schemas.microsoft.com/office/powerpoint/2010/main" val="375355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66BE67-9E6E-3C36-5614-02C5D1EF9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79" y="938446"/>
            <a:ext cx="7666961" cy="568587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18AFCB1-2EF2-F7C3-980B-BFB72BC141D4}"/>
              </a:ext>
            </a:extLst>
          </p:cNvPr>
          <p:cNvSpPr/>
          <p:nvPr/>
        </p:nvSpPr>
        <p:spPr>
          <a:xfrm>
            <a:off x="5495166" y="4312355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6B38CDA-C65F-8F88-E885-E4E44B7B32A0}"/>
              </a:ext>
            </a:extLst>
          </p:cNvPr>
          <p:cNvSpPr/>
          <p:nvPr/>
        </p:nvSpPr>
        <p:spPr>
          <a:xfrm>
            <a:off x="4245486" y="938446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27F4CA8-A361-C121-FE4C-D0937C5EC542}"/>
              </a:ext>
            </a:extLst>
          </p:cNvPr>
          <p:cNvSpPr/>
          <p:nvPr/>
        </p:nvSpPr>
        <p:spPr>
          <a:xfrm>
            <a:off x="2948648" y="5041744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AB4C1C-E4A6-675B-8724-D2CB234D5DE3}"/>
              </a:ext>
            </a:extLst>
          </p:cNvPr>
          <p:cNvSpPr txBox="1"/>
          <p:nvPr/>
        </p:nvSpPr>
        <p:spPr>
          <a:xfrm>
            <a:off x="3782822" y="5977989"/>
            <a:ext cx="430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Lifestyle Reality Check</a:t>
            </a:r>
          </a:p>
        </p:txBody>
      </p:sp>
    </p:spTree>
    <p:extLst>
      <p:ext uri="{BB962C8B-B14F-4D97-AF65-F5344CB8AC3E}">
        <p14:creationId xmlns:p14="http://schemas.microsoft.com/office/powerpoint/2010/main" val="44484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DCDFE9-BD9D-37F9-B067-0E4F3D5A1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092" y="802640"/>
            <a:ext cx="6597815" cy="590296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5639316-9AF0-6972-C2E1-12754B7709C8}"/>
              </a:ext>
            </a:extLst>
          </p:cNvPr>
          <p:cNvSpPr/>
          <p:nvPr/>
        </p:nvSpPr>
        <p:spPr>
          <a:xfrm rot="10800000">
            <a:off x="9394907" y="2127955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E949FB9-1403-CB7E-30D8-22D81EE509AF}"/>
              </a:ext>
            </a:extLst>
          </p:cNvPr>
          <p:cNvSpPr/>
          <p:nvPr/>
        </p:nvSpPr>
        <p:spPr>
          <a:xfrm rot="10800000">
            <a:off x="9394907" y="2696915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6230652-2E21-20A5-C25B-49F1A0EB00BA}"/>
              </a:ext>
            </a:extLst>
          </p:cNvPr>
          <p:cNvSpPr/>
          <p:nvPr/>
        </p:nvSpPr>
        <p:spPr>
          <a:xfrm rot="155459">
            <a:off x="4751787" y="690879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876B71C-3087-025B-C38B-64FDFB86EF94}"/>
              </a:ext>
            </a:extLst>
          </p:cNvPr>
          <p:cNvSpPr/>
          <p:nvPr/>
        </p:nvSpPr>
        <p:spPr>
          <a:xfrm>
            <a:off x="1917198" y="2460792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BEAF479-1C84-5ABD-44BE-C8B68F1457B1}"/>
              </a:ext>
            </a:extLst>
          </p:cNvPr>
          <p:cNvSpPr/>
          <p:nvPr/>
        </p:nvSpPr>
        <p:spPr>
          <a:xfrm rot="21394288">
            <a:off x="5015947" y="6081248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FAB90A-80A0-A5A8-A990-492B7101A841}"/>
              </a:ext>
            </a:extLst>
          </p:cNvPr>
          <p:cNvSpPr txBox="1"/>
          <p:nvPr/>
        </p:nvSpPr>
        <p:spPr>
          <a:xfrm>
            <a:off x="7745410" y="6107626"/>
            <a:ext cx="430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Lifestyle Reality Check</a:t>
            </a:r>
          </a:p>
        </p:txBody>
      </p:sp>
    </p:spTree>
    <p:extLst>
      <p:ext uri="{BB962C8B-B14F-4D97-AF65-F5344CB8AC3E}">
        <p14:creationId xmlns:p14="http://schemas.microsoft.com/office/powerpoint/2010/main" val="160913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75499B-69A5-F503-30B9-9BF3C4D95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960" y="882362"/>
            <a:ext cx="7846080" cy="589435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8A7C10F-D796-24E2-E970-451092CE5BDE}"/>
              </a:ext>
            </a:extLst>
          </p:cNvPr>
          <p:cNvSpPr/>
          <p:nvPr/>
        </p:nvSpPr>
        <p:spPr>
          <a:xfrm>
            <a:off x="3646046" y="3593419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664BFB1-A941-61AC-73C7-469E4C9E2A46}"/>
              </a:ext>
            </a:extLst>
          </p:cNvPr>
          <p:cNvSpPr/>
          <p:nvPr/>
        </p:nvSpPr>
        <p:spPr>
          <a:xfrm>
            <a:off x="1293066" y="3192878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FBC2CB1-DD05-88E3-731B-FD1A550B54E1}"/>
              </a:ext>
            </a:extLst>
          </p:cNvPr>
          <p:cNvSpPr/>
          <p:nvPr/>
        </p:nvSpPr>
        <p:spPr>
          <a:xfrm>
            <a:off x="1293066" y="2016195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7DB44C2-76B9-BCEF-CE88-0C21A177148B}"/>
              </a:ext>
            </a:extLst>
          </p:cNvPr>
          <p:cNvSpPr/>
          <p:nvPr/>
        </p:nvSpPr>
        <p:spPr>
          <a:xfrm>
            <a:off x="5300401" y="4987516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75DFD2-1D86-784A-BB79-AFB2F621F0C6}"/>
              </a:ext>
            </a:extLst>
          </p:cNvPr>
          <p:cNvSpPr txBox="1"/>
          <p:nvPr/>
        </p:nvSpPr>
        <p:spPr>
          <a:xfrm>
            <a:off x="7745410" y="6107626"/>
            <a:ext cx="430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Lifestyle Reality Check</a:t>
            </a:r>
          </a:p>
        </p:txBody>
      </p:sp>
    </p:spTree>
    <p:extLst>
      <p:ext uri="{BB962C8B-B14F-4D97-AF65-F5344CB8AC3E}">
        <p14:creationId xmlns:p14="http://schemas.microsoft.com/office/powerpoint/2010/main" val="261137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B42E4F-948F-9D90-E8AF-6D013740C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5" y="135914"/>
            <a:ext cx="5825632" cy="3755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0C603D-306A-BDF9-4DE3-055C43126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78" y="613435"/>
            <a:ext cx="5814760" cy="3755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4D7796-51E8-CC62-5008-56B317C20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169" y="1101115"/>
            <a:ext cx="5825632" cy="40268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9397B0-9B90-5568-3F65-78553EEBB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678" y="1551317"/>
            <a:ext cx="5715714" cy="37553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DFDFC0-17AE-645E-0C62-1BB19C50F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7027" y="2077334"/>
            <a:ext cx="6277440" cy="35008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04778-09A3-D59D-F6D9-BF053C135E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9419" y="2443723"/>
            <a:ext cx="6373838" cy="35008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C86B68-1265-EFC5-0C90-BAA7B2CFE6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5747" y="135914"/>
            <a:ext cx="5867762" cy="63804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03D1AAB-7FC7-E71B-8FEC-CF5CD70C02EC}"/>
              </a:ext>
            </a:extLst>
          </p:cNvPr>
          <p:cNvSpPr txBox="1"/>
          <p:nvPr/>
        </p:nvSpPr>
        <p:spPr>
          <a:xfrm>
            <a:off x="7745410" y="6107626"/>
            <a:ext cx="430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Lifestyle Reality Check</a:t>
            </a:r>
          </a:p>
        </p:txBody>
      </p:sp>
    </p:spTree>
    <p:extLst>
      <p:ext uri="{BB962C8B-B14F-4D97-AF65-F5344CB8AC3E}">
        <p14:creationId xmlns:p14="http://schemas.microsoft.com/office/powerpoint/2010/main" val="314280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0919A-2053-F9CE-B107-2A1E38617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C4B3A0-AAA9-7D49-D9C8-EAFD146F7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639" y="892754"/>
            <a:ext cx="7516721" cy="574172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C915A15-467C-49A9-A820-DEA251C03193}"/>
              </a:ext>
            </a:extLst>
          </p:cNvPr>
          <p:cNvSpPr/>
          <p:nvPr/>
        </p:nvSpPr>
        <p:spPr>
          <a:xfrm>
            <a:off x="4711198" y="892754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7DD07B3-A986-F770-F11F-9F08754F309C}"/>
              </a:ext>
            </a:extLst>
          </p:cNvPr>
          <p:cNvSpPr/>
          <p:nvPr/>
        </p:nvSpPr>
        <p:spPr>
          <a:xfrm>
            <a:off x="1378718" y="1908754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3F41F8B-4379-0E7E-AF1C-DC890F259F9D}"/>
              </a:ext>
            </a:extLst>
          </p:cNvPr>
          <p:cNvSpPr/>
          <p:nvPr/>
        </p:nvSpPr>
        <p:spPr>
          <a:xfrm>
            <a:off x="5216105" y="4641794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371858-F402-41CF-55E2-80FCE3E48E53}"/>
              </a:ext>
            </a:extLst>
          </p:cNvPr>
          <p:cNvSpPr txBox="1"/>
          <p:nvPr/>
        </p:nvSpPr>
        <p:spPr>
          <a:xfrm>
            <a:off x="7745410" y="6107626"/>
            <a:ext cx="430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Lifestyle Reality Check</a:t>
            </a:r>
          </a:p>
        </p:txBody>
      </p:sp>
    </p:spTree>
    <p:extLst>
      <p:ext uri="{BB962C8B-B14F-4D97-AF65-F5344CB8AC3E}">
        <p14:creationId xmlns:p14="http://schemas.microsoft.com/office/powerpoint/2010/main" val="80265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B7C4A8-4534-D98B-C1FB-6EBC51E47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920" y="722456"/>
            <a:ext cx="6423365" cy="590186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D77504D-8A5A-C95E-EC27-1F7A1A30B1F8}"/>
              </a:ext>
            </a:extLst>
          </p:cNvPr>
          <p:cNvSpPr/>
          <p:nvPr/>
        </p:nvSpPr>
        <p:spPr>
          <a:xfrm>
            <a:off x="4363458" y="722456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C9A80DB-8F58-3090-7776-516121263DF0}"/>
              </a:ext>
            </a:extLst>
          </p:cNvPr>
          <p:cNvSpPr/>
          <p:nvPr/>
        </p:nvSpPr>
        <p:spPr>
          <a:xfrm>
            <a:off x="4501480" y="5523222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1F4E942-1990-236B-6DA9-6D1D262C4DB8}"/>
              </a:ext>
            </a:extLst>
          </p:cNvPr>
          <p:cNvSpPr/>
          <p:nvPr/>
        </p:nvSpPr>
        <p:spPr>
          <a:xfrm>
            <a:off x="1782026" y="1624083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5AE3B7A-FA48-EA5F-5972-E6177C47946D}"/>
              </a:ext>
            </a:extLst>
          </p:cNvPr>
          <p:cNvSpPr/>
          <p:nvPr/>
        </p:nvSpPr>
        <p:spPr>
          <a:xfrm>
            <a:off x="4911906" y="6152076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8B4088-BC7D-8736-9FFB-554C298640D5}"/>
              </a:ext>
            </a:extLst>
          </p:cNvPr>
          <p:cNvSpPr txBox="1"/>
          <p:nvPr/>
        </p:nvSpPr>
        <p:spPr>
          <a:xfrm>
            <a:off x="7745410" y="6107626"/>
            <a:ext cx="430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Lifestyle Reality Check</a:t>
            </a:r>
          </a:p>
        </p:txBody>
      </p:sp>
    </p:spTree>
    <p:extLst>
      <p:ext uri="{BB962C8B-B14F-4D97-AF65-F5344CB8AC3E}">
        <p14:creationId xmlns:p14="http://schemas.microsoft.com/office/powerpoint/2010/main" val="246309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17B692-7B5C-883D-79EC-4F068D47D3BD}"/>
              </a:ext>
            </a:extLst>
          </p:cNvPr>
          <p:cNvSpPr txBox="1"/>
          <p:nvPr/>
        </p:nvSpPr>
        <p:spPr>
          <a:xfrm>
            <a:off x="3376599" y="5978755"/>
            <a:ext cx="430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Lifestyle Reality Check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E3D035-365C-7163-736D-0B79F9F46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79" y="983411"/>
            <a:ext cx="2313441" cy="5641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5F6BBF-67EC-CF4C-F852-6F1AAD2C7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183" y="1897812"/>
            <a:ext cx="3323256" cy="32452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23B61D-CA96-3081-8B2F-B090E670E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703" y="983411"/>
            <a:ext cx="2611735" cy="552953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5455924-7AF2-6BF7-BB29-3B4C5C8DC008}"/>
              </a:ext>
            </a:extLst>
          </p:cNvPr>
          <p:cNvSpPr/>
          <p:nvPr/>
        </p:nvSpPr>
        <p:spPr>
          <a:xfrm>
            <a:off x="254900" y="1661690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2674BDD-68FC-937E-2A1A-8AA0CFAD7483}"/>
              </a:ext>
            </a:extLst>
          </p:cNvPr>
          <p:cNvSpPr/>
          <p:nvPr/>
        </p:nvSpPr>
        <p:spPr>
          <a:xfrm rot="2585359">
            <a:off x="4343745" y="2134672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623B84A-2FA5-E405-988C-BA8E43D0E018}"/>
              </a:ext>
            </a:extLst>
          </p:cNvPr>
          <p:cNvSpPr/>
          <p:nvPr/>
        </p:nvSpPr>
        <p:spPr>
          <a:xfrm rot="2307477">
            <a:off x="7251173" y="967049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A5FACF-9606-C9A0-B5B3-D2A4A589D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862" y="2052445"/>
            <a:ext cx="8964276" cy="275310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0744C67-F730-42BA-E300-75C662A2921F}"/>
              </a:ext>
            </a:extLst>
          </p:cNvPr>
          <p:cNvSpPr/>
          <p:nvPr/>
        </p:nvSpPr>
        <p:spPr>
          <a:xfrm>
            <a:off x="5448002" y="3400331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5F4106-1EF7-4495-336C-E938E3176490}"/>
              </a:ext>
            </a:extLst>
          </p:cNvPr>
          <p:cNvSpPr txBox="1"/>
          <p:nvPr/>
        </p:nvSpPr>
        <p:spPr>
          <a:xfrm>
            <a:off x="7745410" y="6107626"/>
            <a:ext cx="430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Budget Reality Check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A1BC8D-F664-C381-70A7-D72D03D9B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239" y="2737768"/>
            <a:ext cx="3581900" cy="57158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C3350EF-1F5E-958A-ACAE-2A8D3B2394EA}"/>
              </a:ext>
            </a:extLst>
          </p:cNvPr>
          <p:cNvSpPr/>
          <p:nvPr/>
        </p:nvSpPr>
        <p:spPr>
          <a:xfrm rot="18873403">
            <a:off x="1864981" y="3309348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2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82261AD-E200-7E86-DD51-6D3A4C601DDD}"/>
              </a:ext>
            </a:extLst>
          </p:cNvPr>
          <p:cNvGraphicFramePr/>
          <p:nvPr/>
        </p:nvGraphicFramePr>
        <p:xfrm>
          <a:off x="325395" y="834086"/>
          <a:ext cx="11541210" cy="5743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Google Shape;87;p18">
            <a:extLst>
              <a:ext uri="{FF2B5EF4-FFF2-40B4-BE49-F238E27FC236}">
                <a16:creationId xmlns:a16="http://schemas.microsoft.com/office/drawing/2014/main" id="{1236D372-08AA-66AD-2281-605990649DA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2236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fld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76E592-061F-D4B2-6C27-32F4FD060CDD}"/>
              </a:ext>
            </a:extLst>
          </p:cNvPr>
          <p:cNvSpPr txBox="1"/>
          <p:nvPr/>
        </p:nvSpPr>
        <p:spPr>
          <a:xfrm>
            <a:off x="325394" y="342854"/>
            <a:ext cx="1163800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Century Gothic"/>
                <a:ea typeface="Verdana"/>
              </a:rPr>
              <a:t>What Labor &amp; Economic Analysis Division Does</a:t>
            </a:r>
          </a:p>
        </p:txBody>
      </p:sp>
    </p:spTree>
    <p:extLst>
      <p:ext uri="{BB962C8B-B14F-4D97-AF65-F5344CB8AC3E}">
        <p14:creationId xmlns:p14="http://schemas.microsoft.com/office/powerpoint/2010/main" val="806847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C15D5-6BEE-5AC7-6B80-AFB175F9E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2363D0-CEE3-9CCC-54AE-788C1B14E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927" y="891054"/>
            <a:ext cx="7547873" cy="5712945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E2398E7-8592-5273-25DB-F74B77E1BA96}"/>
              </a:ext>
            </a:extLst>
          </p:cNvPr>
          <p:cNvSpPr/>
          <p:nvPr/>
        </p:nvSpPr>
        <p:spPr>
          <a:xfrm>
            <a:off x="1394162" y="1723931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5FF69D-3220-AA52-5B3A-41534DEE332F}"/>
              </a:ext>
            </a:extLst>
          </p:cNvPr>
          <p:cNvSpPr txBox="1"/>
          <p:nvPr/>
        </p:nvSpPr>
        <p:spPr>
          <a:xfrm>
            <a:off x="7745410" y="6107626"/>
            <a:ext cx="430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Budget Reality Check</a:t>
            </a:r>
          </a:p>
        </p:txBody>
      </p:sp>
    </p:spTree>
    <p:extLst>
      <p:ext uri="{BB962C8B-B14F-4D97-AF65-F5344CB8AC3E}">
        <p14:creationId xmlns:p14="http://schemas.microsoft.com/office/powerpoint/2010/main" val="69118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0DD0EE-7FD6-77C3-2E5B-1CFF71DAD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135" y="1017917"/>
            <a:ext cx="2172082" cy="5615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A2754E-2D4A-332F-B55B-480DEB485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248" y="1280748"/>
            <a:ext cx="4340764" cy="3968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AF7755-0264-F656-3D59-2B64BDB1A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044" y="931652"/>
            <a:ext cx="2670841" cy="56157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EDFD24-0006-4327-4FC0-342CE0977D26}"/>
              </a:ext>
            </a:extLst>
          </p:cNvPr>
          <p:cNvSpPr txBox="1"/>
          <p:nvPr/>
        </p:nvSpPr>
        <p:spPr>
          <a:xfrm>
            <a:off x="4194223" y="5901116"/>
            <a:ext cx="430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Budget Reality Check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E83003A-A435-C576-40AE-576A4C44012F}"/>
              </a:ext>
            </a:extLst>
          </p:cNvPr>
          <p:cNvSpPr/>
          <p:nvPr/>
        </p:nvSpPr>
        <p:spPr>
          <a:xfrm>
            <a:off x="362241" y="1922339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2837834-0E02-7898-FA9B-9B4B63BA74B0}"/>
              </a:ext>
            </a:extLst>
          </p:cNvPr>
          <p:cNvSpPr/>
          <p:nvPr/>
        </p:nvSpPr>
        <p:spPr>
          <a:xfrm rot="7061951">
            <a:off x="4710559" y="781795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2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3F7ABF4-68C8-F7B4-60CC-D87FE4F93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85" y="2493034"/>
            <a:ext cx="7187029" cy="1234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B1194E-7A8A-4224-EB4C-B79EB1BF9CC7}"/>
              </a:ext>
            </a:extLst>
          </p:cNvPr>
          <p:cNvSpPr txBox="1"/>
          <p:nvPr/>
        </p:nvSpPr>
        <p:spPr>
          <a:xfrm>
            <a:off x="4632079" y="3801867"/>
            <a:ext cx="3373233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Are you ready to be an entrepreneur?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C1CD95-AD56-0FC4-6BC6-8E3B44F50A67}"/>
              </a:ext>
            </a:extLst>
          </p:cNvPr>
          <p:cNvSpPr txBox="1"/>
          <p:nvPr/>
        </p:nvSpPr>
        <p:spPr>
          <a:xfrm>
            <a:off x="2169159" y="2268233"/>
            <a:ext cx="7853679" cy="1323439"/>
          </a:xfrm>
          <a:prstGeom prst="rect">
            <a:avLst/>
          </a:prstGeom>
          <a:solidFill>
            <a:srgbClr val="EE3A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Can Help you Address and Identify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Entrepreneurial Skills to Develop</a:t>
            </a:r>
          </a:p>
        </p:txBody>
      </p:sp>
    </p:spTree>
    <p:extLst>
      <p:ext uri="{BB962C8B-B14F-4D97-AF65-F5344CB8AC3E}">
        <p14:creationId xmlns:p14="http://schemas.microsoft.com/office/powerpoint/2010/main" val="260998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AB579-A3AB-0FA4-8DBA-90CFD7826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B6EB4E-A1C4-0C9C-4411-7310A315C6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13"/>
          <a:stretch/>
        </p:blipFill>
        <p:spPr>
          <a:xfrm>
            <a:off x="105627" y="828674"/>
            <a:ext cx="6182778" cy="3103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BE6892-5833-3ACF-905F-E76E8FCE3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953" y="1204908"/>
            <a:ext cx="6182778" cy="5139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704FD3-E9A0-D605-7BB3-90CE12816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844" y="1612641"/>
            <a:ext cx="6085971" cy="32499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B56B18-CC26-123D-D5DD-65948BA10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595" y="1933658"/>
            <a:ext cx="6188767" cy="469683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C38D162D-99AF-E2B5-3D5B-E3909F1177E6}"/>
              </a:ext>
            </a:extLst>
          </p:cNvPr>
          <p:cNvSpPr/>
          <p:nvPr/>
        </p:nvSpPr>
        <p:spPr>
          <a:xfrm>
            <a:off x="6096000" y="6015280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D5F01D-2C3F-3900-4DE0-EB7CBB9405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831" y="1399814"/>
            <a:ext cx="3486637" cy="5163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73EBDE-0D2B-8FCE-D4BB-A11FA112A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468" y="2837090"/>
            <a:ext cx="4590807" cy="18445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183DA9-0953-7236-66E3-2B182D3FC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275" y="428985"/>
            <a:ext cx="3600592" cy="613410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408C17B3-152D-041C-A09A-2B77C5069F0C}"/>
              </a:ext>
            </a:extLst>
          </p:cNvPr>
          <p:cNvSpPr/>
          <p:nvPr/>
        </p:nvSpPr>
        <p:spPr>
          <a:xfrm rot="8286350">
            <a:off x="3134016" y="1882330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D73DC9A-8A74-F285-0BCA-64494C436314}"/>
              </a:ext>
            </a:extLst>
          </p:cNvPr>
          <p:cNvSpPr/>
          <p:nvPr/>
        </p:nvSpPr>
        <p:spPr>
          <a:xfrm rot="8286350">
            <a:off x="4767432" y="2351873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8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A496163-80A1-1E82-9265-7923FF8C2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21" y="2848691"/>
            <a:ext cx="4871820" cy="1300655"/>
          </a:xfrm>
          <a:prstGeom prst="rect">
            <a:avLst/>
          </a:prstGeom>
        </p:spPr>
      </p:pic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B317603-475E-873C-31D3-43253F65B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26784"/>
            <a:ext cx="4239847" cy="123315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60ED5BA5-184E-C0E4-52AC-D30502D7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5845"/>
            <a:ext cx="10515600" cy="1145408"/>
          </a:xfrm>
        </p:spPr>
        <p:txBody>
          <a:bodyPr/>
          <a:lstStyle/>
          <a:p>
            <a:r>
              <a:rPr lang="en-US" dirty="0"/>
              <a:t>Other tools to find your interests…</a:t>
            </a:r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2CB4B81-CCFD-043D-F62B-E3D54388C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341" y="4586748"/>
            <a:ext cx="5719655" cy="1513230"/>
          </a:xfrm>
          <a:prstGeom prst="rect">
            <a:avLst/>
          </a:prstGeom>
        </p:spPr>
      </p:pic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BE6035A-0DA2-28C1-A033-2033EBF31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59" y="2614849"/>
            <a:ext cx="4821959" cy="17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63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2ADAEC-4D91-281E-3052-89B5D45281BD}"/>
              </a:ext>
            </a:extLst>
          </p:cNvPr>
          <p:cNvSpPr txBox="1"/>
          <p:nvPr/>
        </p:nvSpPr>
        <p:spPr>
          <a:xfrm>
            <a:off x="1538243" y="4635685"/>
            <a:ext cx="9289278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Find the information you need on more than 800 occupations.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E06DD3-CBE7-328A-00E3-6E38B956B2F6}"/>
              </a:ext>
            </a:extLst>
          </p:cNvPr>
          <p:cNvGrpSpPr/>
          <p:nvPr/>
        </p:nvGrpSpPr>
        <p:grpSpPr>
          <a:xfrm>
            <a:off x="4514243" y="1472361"/>
            <a:ext cx="3163513" cy="2418152"/>
            <a:chOff x="4248578" y="1619010"/>
            <a:chExt cx="2195367" cy="1957856"/>
          </a:xfrm>
        </p:grpSpPr>
        <p:pic>
          <p:nvPicPr>
            <p:cNvPr id="4" name="Picture 3" descr="A blue and black magnifying glass with a person in the center&#10;&#10;Description automatically generated">
              <a:extLst>
                <a:ext uri="{FF2B5EF4-FFF2-40B4-BE49-F238E27FC236}">
                  <a16:creationId xmlns:a16="http://schemas.microsoft.com/office/drawing/2014/main" id="{B0310BF0-3A50-1842-92DF-49AE1ABF1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365" y="1619010"/>
              <a:ext cx="1588524" cy="15885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A34BFB-AA74-DAB5-5033-602413F8CBA1}"/>
                </a:ext>
              </a:extLst>
            </p:cNvPr>
            <p:cNvSpPr txBox="1"/>
            <p:nvPr/>
          </p:nvSpPr>
          <p:spPr>
            <a:xfrm>
              <a:off x="4248578" y="3207534"/>
              <a:ext cx="2195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Explore Occupations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81FE6AE-F7C3-C06E-3437-BE9C59A429EC}"/>
              </a:ext>
            </a:extLst>
          </p:cNvPr>
          <p:cNvSpPr txBox="1"/>
          <p:nvPr/>
        </p:nvSpPr>
        <p:spPr>
          <a:xfrm>
            <a:off x="1981201" y="2268233"/>
            <a:ext cx="8191500" cy="1323439"/>
          </a:xfrm>
          <a:prstGeom prst="rect">
            <a:avLst/>
          </a:prstGeom>
          <a:solidFill>
            <a:srgbClr val="EE3A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Access the Labor Market Information necessary to help participants</a:t>
            </a:r>
          </a:p>
        </p:txBody>
      </p:sp>
    </p:spTree>
    <p:extLst>
      <p:ext uri="{BB962C8B-B14F-4D97-AF65-F5344CB8AC3E}">
        <p14:creationId xmlns:p14="http://schemas.microsoft.com/office/powerpoint/2010/main" val="242456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685C15-5526-038B-80FF-930D797C4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121" y="237226"/>
            <a:ext cx="7232860" cy="63835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898DB2-C8AD-493B-8666-E4DF7F804C65}"/>
              </a:ext>
            </a:extLst>
          </p:cNvPr>
          <p:cNvSpPr txBox="1"/>
          <p:nvPr/>
        </p:nvSpPr>
        <p:spPr>
          <a:xfrm>
            <a:off x="377416" y="2497669"/>
            <a:ext cx="46949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92929"/>
                </a:solidFill>
              </a:rPr>
              <a:t>823 Occupations</a:t>
            </a:r>
          </a:p>
          <a:p>
            <a:r>
              <a:rPr lang="en-US" sz="2800" dirty="0">
                <a:solidFill>
                  <a:srgbClr val="292929"/>
                </a:solidFill>
              </a:rPr>
              <a:t>Multiple Filters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92929"/>
                </a:solidFill>
              </a:rPr>
              <a:t>Geography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92929"/>
                </a:solidFill>
              </a:rPr>
              <a:t>Wages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92929"/>
                </a:solidFill>
              </a:rPr>
              <a:t>Star Rating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92929"/>
                </a:solidFill>
              </a:rPr>
              <a:t>Education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92929"/>
                </a:solidFill>
              </a:rPr>
              <a:t>Career Clusters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92929"/>
                </a:solidFill>
              </a:rPr>
              <a:t>and more…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92929"/>
              </a:solidFill>
            </a:endParaRPr>
          </a:p>
          <a:p>
            <a:pPr algn="ctr"/>
            <a:r>
              <a:rPr lang="en-US" sz="3600" dirty="0">
                <a:solidFill>
                  <a:srgbClr val="292929"/>
                </a:solidFill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DC81F2-CCB9-42EE-B9BD-8F9AA9B9D16B}"/>
              </a:ext>
            </a:extLst>
          </p:cNvPr>
          <p:cNvSpPr/>
          <p:nvPr/>
        </p:nvSpPr>
        <p:spPr>
          <a:xfrm>
            <a:off x="6403521" y="684722"/>
            <a:ext cx="1398892" cy="28581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71F670-0707-4430-ADCA-D81FF6416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28" y="1086350"/>
            <a:ext cx="428576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Explore Occupations Table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489AC4A-82EC-A125-C07A-CA27E4D01169}"/>
              </a:ext>
            </a:extLst>
          </p:cNvPr>
          <p:cNvSpPr/>
          <p:nvPr/>
        </p:nvSpPr>
        <p:spPr>
          <a:xfrm>
            <a:off x="4856672" y="718273"/>
            <a:ext cx="1682151" cy="604483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9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0647E9-A461-09BD-041E-15FF24FA7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814" y="84129"/>
            <a:ext cx="4713319" cy="66504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65A95-690F-4BEF-B693-E0F57CF0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5845"/>
            <a:ext cx="10515600" cy="669400"/>
          </a:xfrm>
        </p:spPr>
        <p:txBody>
          <a:bodyPr>
            <a:normAutofit fontScale="90000"/>
          </a:bodyPr>
          <a:lstStyle/>
          <a:p>
            <a:r>
              <a:rPr lang="en-US" dirty="0"/>
              <a:t>Occupation Profile Page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FF442-67FA-4D29-87C2-484A3EBFE0A1}"/>
              </a:ext>
            </a:extLst>
          </p:cNvPr>
          <p:cNvSpPr txBox="1"/>
          <p:nvPr/>
        </p:nvSpPr>
        <p:spPr>
          <a:xfrm>
            <a:off x="838200" y="3068687"/>
            <a:ext cx="64918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92929"/>
                </a:solidFill>
              </a:rPr>
              <a:t>All data in one place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92929"/>
                </a:solidFill>
              </a:rPr>
              <a:t>Links to additional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92929"/>
                </a:solidFill>
              </a:rPr>
              <a:t>Can mark as a favorite or print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92929"/>
                </a:solidFill>
              </a:rPr>
              <a:t>Can change geography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92929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3EF55E-1FEE-436F-A6F6-880993143EAD}"/>
              </a:ext>
            </a:extLst>
          </p:cNvPr>
          <p:cNvSpPr/>
          <p:nvPr/>
        </p:nvSpPr>
        <p:spPr>
          <a:xfrm>
            <a:off x="10427516" y="86276"/>
            <a:ext cx="1325460" cy="32839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405C8B3-EFE7-4F3D-824B-0E3C54ECC668}"/>
              </a:ext>
            </a:extLst>
          </p:cNvPr>
          <p:cNvSpPr/>
          <p:nvPr/>
        </p:nvSpPr>
        <p:spPr>
          <a:xfrm>
            <a:off x="7330013" y="84129"/>
            <a:ext cx="453020" cy="23484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8EA7-3525-4C5E-8657-830A1C47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Geography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05B05-B942-458C-8F7F-58BB026AE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92929"/>
                </a:solidFill>
                <a:latin typeface="+mn-lt"/>
                <a:ea typeface="Verdana" panose="020B0604030504040204" pitchFamily="34" charset="0"/>
              </a:rPr>
              <a:t>Understand what is going on in your area!</a:t>
            </a:r>
          </a:p>
          <a:p>
            <a:pPr marL="0" indent="0">
              <a:buNone/>
            </a:pPr>
            <a:endParaRPr lang="en-US" dirty="0">
              <a:solidFill>
                <a:srgbClr val="292929"/>
              </a:solidFill>
              <a:latin typeface="+mn-lt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92929"/>
                </a:solidFill>
                <a:latin typeface="+mn-lt"/>
                <a:ea typeface="Verdana" panose="020B0604030504040204" pitchFamily="34" charset="0"/>
              </a:rPr>
              <a:t>Economies are regional:</a:t>
            </a:r>
          </a:p>
          <a:p>
            <a:pPr lvl="1"/>
            <a:r>
              <a:rPr lang="en-US" sz="2400" dirty="0">
                <a:solidFill>
                  <a:srgbClr val="292929"/>
                </a:solidFill>
                <a:latin typeface="+mn-lt"/>
                <a:ea typeface="Verdana" panose="020B0604030504040204" pitchFamily="34" charset="0"/>
              </a:rPr>
              <a:t>Wages </a:t>
            </a:r>
          </a:p>
          <a:p>
            <a:pPr lvl="1"/>
            <a:r>
              <a:rPr lang="en-US" sz="2400" dirty="0">
                <a:solidFill>
                  <a:srgbClr val="292929"/>
                </a:solidFill>
                <a:latin typeface="+mn-lt"/>
                <a:ea typeface="Verdana" panose="020B0604030504040204" pitchFamily="34" charset="0"/>
              </a:rPr>
              <a:t>Demand</a:t>
            </a:r>
          </a:p>
          <a:p>
            <a:pPr lvl="1"/>
            <a:r>
              <a:rPr lang="en-US" sz="2400" dirty="0">
                <a:solidFill>
                  <a:srgbClr val="292929"/>
                </a:solidFill>
                <a:latin typeface="+mn-lt"/>
                <a:ea typeface="Verdana" panose="020B0604030504040204" pitchFamily="34" charset="0"/>
              </a:rPr>
              <a:t>Growth</a:t>
            </a:r>
            <a:endParaRPr lang="en-US" dirty="0">
              <a:solidFill>
                <a:srgbClr val="292929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88399-9DA7-4AFF-AF3C-82E263F5F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551" y="2387241"/>
            <a:ext cx="2703962" cy="276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D3D8D1-BDE0-977B-6036-9A41C60717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2" r="407" b="2150"/>
          <a:stretch/>
        </p:blipFill>
        <p:spPr>
          <a:xfrm>
            <a:off x="1398916" y="284074"/>
            <a:ext cx="9394167" cy="628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2" b="19005"/>
          <a:stretch/>
        </p:blipFill>
        <p:spPr>
          <a:xfrm>
            <a:off x="87806" y="1455294"/>
            <a:ext cx="12066979" cy="50496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" name="TextBox 21"/>
          <p:cNvSpPr txBox="1"/>
          <p:nvPr/>
        </p:nvSpPr>
        <p:spPr>
          <a:xfrm>
            <a:off x="8766565" y="5753260"/>
            <a:ext cx="158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Wilmington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7513" y="2660446"/>
            <a:ext cx="160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>
                <a:latin typeface="Century Gothic" panose="020B0502020202020204" pitchFamily="34" charset="0"/>
              </a:rPr>
              <a:t>Waynesville-</a:t>
            </a:r>
          </a:p>
          <a:p>
            <a:pPr lvl="0" algn="ctr"/>
            <a:r>
              <a:rPr lang="en-US" b="1" dirty="0">
                <a:latin typeface="Century Gothic" panose="020B0502020202020204" pitchFamily="34" charset="0"/>
              </a:rPr>
              <a:t>Franklin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51654" y="4058247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Asheville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39800" y="2937445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latin typeface="Century Gothic" panose="020B0502020202020204" pitchFamily="34" charset="0"/>
              </a:rPr>
              <a:t>Hickory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59923" y="1550038"/>
            <a:ext cx="1409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>
                <a:latin typeface="Century Gothic" panose="020B0502020202020204" pitchFamily="34" charset="0"/>
              </a:rPr>
              <a:t>Boone-</a:t>
            </a:r>
          </a:p>
          <a:p>
            <a:pPr lvl="0"/>
            <a:r>
              <a:rPr lang="en-US" b="1" dirty="0">
                <a:latin typeface="Century Gothic" panose="020B0502020202020204" pitchFamily="34" charset="0"/>
              </a:rPr>
              <a:t>Wilkesboro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14370" y="3688915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latin typeface="Century Gothic" panose="020B0502020202020204" pitchFamily="34" charset="0"/>
              </a:rPr>
              <a:t>Charlotte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60052" y="1455294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latin typeface="Century Gothic" panose="020B0502020202020204" pitchFamily="34" charset="0"/>
              </a:rPr>
              <a:t>Winston-Salem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79077" y="2531951"/>
            <a:ext cx="150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latin typeface="Century Gothic" panose="020B0502020202020204" pitchFamily="34" charset="0"/>
              </a:rPr>
              <a:t>Greensboro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234051" y="2147464"/>
            <a:ext cx="1117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>
                <a:latin typeface="Century Gothic" panose="020B0502020202020204" pitchFamily="34" charset="0"/>
              </a:rPr>
              <a:t>Raleigh-</a:t>
            </a:r>
          </a:p>
          <a:p>
            <a:pPr lvl="0" algn="ctr"/>
            <a:r>
              <a:rPr lang="en-US" b="1" dirty="0">
                <a:latin typeface="Century Gothic" panose="020B0502020202020204" pitchFamily="34" charset="0"/>
              </a:rPr>
              <a:t>Durham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813747" y="2716617"/>
            <a:ext cx="1744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>
                <a:latin typeface="Century Gothic" panose="020B0502020202020204" pitchFamily="34" charset="0"/>
              </a:rPr>
              <a:t>Rocky Mount-</a:t>
            </a:r>
          </a:p>
          <a:p>
            <a:pPr lvl="0" algn="ctr"/>
            <a:r>
              <a:rPr lang="en-US" b="1" dirty="0">
                <a:latin typeface="Century Gothic" panose="020B0502020202020204" pitchFamily="34" charset="0"/>
              </a:rPr>
              <a:t>Wilson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32330" y="3682501"/>
            <a:ext cx="1601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>
                <a:latin typeface="Century Gothic" panose="020B0502020202020204" pitchFamily="34" charset="0"/>
              </a:rPr>
              <a:t>Pinehurst-</a:t>
            </a:r>
          </a:p>
          <a:p>
            <a:pPr lvl="0" algn="ctr"/>
            <a:r>
              <a:rPr lang="en-US" b="1" dirty="0">
                <a:latin typeface="Century Gothic" panose="020B0502020202020204" pitchFamily="34" charset="0"/>
              </a:rPr>
              <a:t>Rockingham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56251" y="4555389"/>
            <a:ext cx="1556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>
                <a:latin typeface="Century Gothic" panose="020B0502020202020204" pitchFamily="34" charset="0"/>
              </a:rPr>
              <a:t>Fayetteville-</a:t>
            </a:r>
          </a:p>
          <a:p>
            <a:pPr lvl="0" algn="ctr"/>
            <a:r>
              <a:rPr lang="en-US" b="1" dirty="0">
                <a:latin typeface="Century Gothic" panose="020B0502020202020204" pitchFamily="34" charset="0"/>
              </a:rPr>
              <a:t>Lumberton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942675" y="2070629"/>
            <a:ext cx="133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latin typeface="Century Gothic" panose="020B0502020202020204" pitchFamily="34" charset="0"/>
              </a:rPr>
              <a:t>Greenville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463248" y="1189025"/>
            <a:ext cx="1181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latin typeface="Century Gothic" panose="020B0502020202020204" pitchFamily="34" charset="0"/>
              </a:rPr>
              <a:t>Elizabeth</a:t>
            </a:r>
          </a:p>
          <a:p>
            <a:pPr lvl="0" algn="ctr"/>
            <a:r>
              <a:rPr lang="en-US" b="1" dirty="0">
                <a:latin typeface="Century Gothic" panose="020B0502020202020204" pitchFamily="34" charset="0"/>
              </a:rPr>
              <a:t>City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155440" y="3793959"/>
            <a:ext cx="1452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latin typeface="Century Gothic" panose="020B0502020202020204" pitchFamily="34" charset="0"/>
              </a:rPr>
              <a:t>Goldsboro-</a:t>
            </a:r>
          </a:p>
          <a:p>
            <a:pPr lvl="0" algn="ctr"/>
            <a:r>
              <a:rPr lang="en-US" b="1" dirty="0">
                <a:latin typeface="Century Gothic" panose="020B0502020202020204" pitchFamily="34" charset="0"/>
              </a:rPr>
              <a:t>Kinston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285585" y="4970846"/>
            <a:ext cx="1657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b="1" dirty="0">
                <a:latin typeface="Century Gothic" panose="020B0502020202020204" pitchFamily="34" charset="0"/>
              </a:rPr>
              <a:t>Jacksonville-</a:t>
            </a:r>
          </a:p>
          <a:p>
            <a:pPr lvl="0" algn="r"/>
            <a:r>
              <a:rPr lang="en-US" b="1" dirty="0">
                <a:latin typeface="Century Gothic" panose="020B0502020202020204" pitchFamily="34" charset="0"/>
              </a:rPr>
              <a:t>New Bern</a:t>
            </a:r>
          </a:p>
        </p:txBody>
      </p:sp>
    </p:spTree>
    <p:extLst>
      <p:ext uri="{BB962C8B-B14F-4D97-AF65-F5344CB8AC3E}">
        <p14:creationId xmlns:p14="http://schemas.microsoft.com/office/powerpoint/2010/main" val="2987399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48E2-EDF3-48B4-97DB-524B58AC6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031" y="692849"/>
            <a:ext cx="5086322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How much does it pay?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26816-E5D9-422E-AA61-8AFEFE797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088" y="123825"/>
            <a:ext cx="4121936" cy="6205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BA123A-7766-40A3-9452-602ECCE0F8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1"/>
          <a:stretch/>
        </p:blipFill>
        <p:spPr>
          <a:xfrm>
            <a:off x="2146488" y="2018412"/>
            <a:ext cx="3113865" cy="43053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78E0B5-9E07-404C-A0A1-11EF2A139ED4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966986" y="1200431"/>
            <a:ext cx="2734387" cy="219285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D29A14-9AF5-42D2-8136-5ACD1269BF0E}"/>
              </a:ext>
            </a:extLst>
          </p:cNvPr>
          <p:cNvSpPr/>
          <p:nvPr/>
        </p:nvSpPr>
        <p:spPr>
          <a:xfrm>
            <a:off x="7701373" y="528918"/>
            <a:ext cx="1021285" cy="13430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7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48E2-EDF3-48B4-97DB-524B58AC6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847" y="1123048"/>
            <a:ext cx="5715000" cy="7570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What does this occupation do?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26816-E5D9-422E-AA61-8AFEFE797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087" y="123825"/>
            <a:ext cx="4391025" cy="62363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336E9C-19F1-485D-B4FA-6E6D42F7E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33" y="1945340"/>
            <a:ext cx="5154691" cy="466708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5E5490-2F0E-43C4-BC84-F3813BE3356E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5988424" y="1945341"/>
            <a:ext cx="2759276" cy="88750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B9BB02-26B2-49F3-B9DD-090D4CF31D8A}"/>
              </a:ext>
            </a:extLst>
          </p:cNvPr>
          <p:cNvSpPr/>
          <p:nvPr/>
        </p:nvSpPr>
        <p:spPr>
          <a:xfrm>
            <a:off x="8747700" y="1057835"/>
            <a:ext cx="1866512" cy="177501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9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48E2-EDF3-48B4-97DB-524B58AC6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741" y="1085710"/>
            <a:ext cx="5715000" cy="757078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Is this a good long-term prospect?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26816-E5D9-422E-AA61-8AFEFE797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087" y="123825"/>
            <a:ext cx="4391025" cy="623633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5E5490-2F0E-43C4-BC84-F3813BE3356E}"/>
              </a:ext>
            </a:extLst>
          </p:cNvPr>
          <p:cNvCxnSpPr>
            <a:cxnSpLocks/>
            <a:stCxn id="9" idx="1"/>
            <a:endCxn id="11" idx="3"/>
          </p:cNvCxnSpPr>
          <p:nvPr/>
        </p:nvCxnSpPr>
        <p:spPr>
          <a:xfrm flipH="1">
            <a:off x="6052577" y="254654"/>
            <a:ext cx="3423117" cy="190722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B9BB02-26B2-49F3-B9DD-090D4CF31D8A}"/>
              </a:ext>
            </a:extLst>
          </p:cNvPr>
          <p:cNvSpPr/>
          <p:nvPr/>
        </p:nvSpPr>
        <p:spPr>
          <a:xfrm>
            <a:off x="9475694" y="141754"/>
            <a:ext cx="699247" cy="22579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7AA718-8AC3-47A1-8B8C-2B90CFE6E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002" y="1842788"/>
            <a:ext cx="1933575" cy="638175"/>
          </a:xfrm>
          <a:prstGeom prst="rect">
            <a:avLst/>
          </a:prstGeom>
        </p:spPr>
      </p:pic>
      <p:grpSp>
        <p:nvGrpSpPr>
          <p:cNvPr id="27" name="Google Shape;307;p50">
            <a:extLst>
              <a:ext uri="{FF2B5EF4-FFF2-40B4-BE49-F238E27FC236}">
                <a16:creationId xmlns:a16="http://schemas.microsoft.com/office/drawing/2014/main" id="{79274AE0-3BFE-D65D-717B-13B68CA15A14}"/>
              </a:ext>
            </a:extLst>
          </p:cNvPr>
          <p:cNvGrpSpPr/>
          <p:nvPr/>
        </p:nvGrpSpPr>
        <p:grpSpPr>
          <a:xfrm>
            <a:off x="1026276" y="3430519"/>
            <a:ext cx="2574120" cy="423085"/>
            <a:chOff x="7246961" y="1869739"/>
            <a:chExt cx="2574120" cy="423085"/>
          </a:xfrm>
        </p:grpSpPr>
        <p:sp>
          <p:nvSpPr>
            <p:cNvPr id="41" name="Google Shape;308;p50">
              <a:extLst>
                <a:ext uri="{FF2B5EF4-FFF2-40B4-BE49-F238E27FC236}">
                  <a16:creationId xmlns:a16="http://schemas.microsoft.com/office/drawing/2014/main" id="{B9867B7E-4051-335E-059B-D58987F503DB}"/>
                </a:ext>
              </a:extLst>
            </p:cNvPr>
            <p:cNvSpPr/>
            <p:nvPr/>
          </p:nvSpPr>
          <p:spPr>
            <a:xfrm>
              <a:off x="7246961" y="1883391"/>
              <a:ext cx="464024" cy="40943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00B0F0"/>
            </a:solidFill>
            <a:ln w="25400" cap="flat" cmpd="sng">
              <a:solidFill>
                <a:srgbClr val="29292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309;p50">
              <a:extLst>
                <a:ext uri="{FF2B5EF4-FFF2-40B4-BE49-F238E27FC236}">
                  <a16:creationId xmlns:a16="http://schemas.microsoft.com/office/drawing/2014/main" id="{90E39CCB-7972-AC5D-7105-4EA24C383D27}"/>
                </a:ext>
              </a:extLst>
            </p:cNvPr>
            <p:cNvSpPr/>
            <p:nvPr/>
          </p:nvSpPr>
          <p:spPr>
            <a:xfrm>
              <a:off x="7785626" y="1883390"/>
              <a:ext cx="464024" cy="40943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00B0F0"/>
            </a:solidFill>
            <a:ln w="25400" cap="flat" cmpd="sng">
              <a:solidFill>
                <a:srgbClr val="29292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310;p50">
              <a:extLst>
                <a:ext uri="{FF2B5EF4-FFF2-40B4-BE49-F238E27FC236}">
                  <a16:creationId xmlns:a16="http://schemas.microsoft.com/office/drawing/2014/main" id="{CF8C2CB4-C977-718A-DAB6-F5CB1C823862}"/>
                </a:ext>
              </a:extLst>
            </p:cNvPr>
            <p:cNvSpPr/>
            <p:nvPr/>
          </p:nvSpPr>
          <p:spPr>
            <a:xfrm>
              <a:off x="8279727" y="1869741"/>
              <a:ext cx="464024" cy="40943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00B0F0"/>
            </a:solidFill>
            <a:ln w="25400" cap="flat" cmpd="sng">
              <a:solidFill>
                <a:srgbClr val="29292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11;p50">
              <a:extLst>
                <a:ext uri="{FF2B5EF4-FFF2-40B4-BE49-F238E27FC236}">
                  <a16:creationId xmlns:a16="http://schemas.microsoft.com/office/drawing/2014/main" id="{5F3E2A3F-A89B-BD40-EF85-B21BC2C9E80E}"/>
                </a:ext>
              </a:extLst>
            </p:cNvPr>
            <p:cNvSpPr/>
            <p:nvPr/>
          </p:nvSpPr>
          <p:spPr>
            <a:xfrm>
              <a:off x="8818392" y="1869740"/>
              <a:ext cx="464024" cy="40943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00B0F0"/>
            </a:solidFill>
            <a:ln w="25400" cap="flat" cmpd="sng">
              <a:solidFill>
                <a:srgbClr val="29292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312;p50">
              <a:extLst>
                <a:ext uri="{FF2B5EF4-FFF2-40B4-BE49-F238E27FC236}">
                  <a16:creationId xmlns:a16="http://schemas.microsoft.com/office/drawing/2014/main" id="{788D242E-B9A4-E46A-46CA-29B21FF7612B}"/>
                </a:ext>
              </a:extLst>
            </p:cNvPr>
            <p:cNvSpPr/>
            <p:nvPr/>
          </p:nvSpPr>
          <p:spPr>
            <a:xfrm>
              <a:off x="9357057" y="1869739"/>
              <a:ext cx="464024" cy="40943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00B0F0"/>
            </a:solidFill>
            <a:ln w="25400" cap="flat" cmpd="sng">
              <a:solidFill>
                <a:srgbClr val="29292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313;p50">
            <a:extLst>
              <a:ext uri="{FF2B5EF4-FFF2-40B4-BE49-F238E27FC236}">
                <a16:creationId xmlns:a16="http://schemas.microsoft.com/office/drawing/2014/main" id="{7778F9A4-DB0F-8E65-32BD-0A1ED45E01FD}"/>
              </a:ext>
            </a:extLst>
          </p:cNvPr>
          <p:cNvSpPr/>
          <p:nvPr/>
        </p:nvSpPr>
        <p:spPr>
          <a:xfrm>
            <a:off x="1954324" y="5602729"/>
            <a:ext cx="464100" cy="3651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F0"/>
          </a:solidFill>
          <a:ln w="25400" cap="flat" cmpd="sng">
            <a:solidFill>
              <a:srgbClr val="29292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EF7CCE-261C-2227-F81F-7A2F96C41300}"/>
              </a:ext>
            </a:extLst>
          </p:cNvPr>
          <p:cNvGrpSpPr/>
          <p:nvPr/>
        </p:nvGrpSpPr>
        <p:grpSpPr>
          <a:xfrm>
            <a:off x="1258288" y="3976985"/>
            <a:ext cx="2035455" cy="423084"/>
            <a:chOff x="8383595" y="2581798"/>
            <a:chExt cx="2035455" cy="423084"/>
          </a:xfrm>
        </p:grpSpPr>
        <p:sp>
          <p:nvSpPr>
            <p:cNvPr id="37" name="Google Shape;314;p50">
              <a:extLst>
                <a:ext uri="{FF2B5EF4-FFF2-40B4-BE49-F238E27FC236}">
                  <a16:creationId xmlns:a16="http://schemas.microsoft.com/office/drawing/2014/main" id="{B071118E-6413-9860-1E58-83AE401B21CC}"/>
                </a:ext>
              </a:extLst>
            </p:cNvPr>
            <p:cNvSpPr/>
            <p:nvPr/>
          </p:nvSpPr>
          <p:spPr>
            <a:xfrm>
              <a:off x="8383595" y="2595449"/>
              <a:ext cx="464024" cy="40943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00B0F0"/>
            </a:solidFill>
            <a:ln w="25400" cap="flat" cmpd="sng">
              <a:solidFill>
                <a:srgbClr val="29292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15;p50">
              <a:extLst>
                <a:ext uri="{FF2B5EF4-FFF2-40B4-BE49-F238E27FC236}">
                  <a16:creationId xmlns:a16="http://schemas.microsoft.com/office/drawing/2014/main" id="{92FA6F75-59AB-1D33-5462-70D7F0D27BCD}"/>
                </a:ext>
              </a:extLst>
            </p:cNvPr>
            <p:cNvSpPr/>
            <p:nvPr/>
          </p:nvSpPr>
          <p:spPr>
            <a:xfrm>
              <a:off x="8922260" y="2595448"/>
              <a:ext cx="464024" cy="40943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00B0F0"/>
            </a:solidFill>
            <a:ln w="25400" cap="flat" cmpd="sng">
              <a:solidFill>
                <a:srgbClr val="29292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16;p50">
              <a:extLst>
                <a:ext uri="{FF2B5EF4-FFF2-40B4-BE49-F238E27FC236}">
                  <a16:creationId xmlns:a16="http://schemas.microsoft.com/office/drawing/2014/main" id="{676B9EAD-5766-EBEA-5ABA-BF7CC360B7F8}"/>
                </a:ext>
              </a:extLst>
            </p:cNvPr>
            <p:cNvSpPr/>
            <p:nvPr/>
          </p:nvSpPr>
          <p:spPr>
            <a:xfrm>
              <a:off x="9416361" y="2581799"/>
              <a:ext cx="464024" cy="40943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00B0F0"/>
            </a:solidFill>
            <a:ln w="25400" cap="flat" cmpd="sng">
              <a:solidFill>
                <a:srgbClr val="29292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317;p50">
              <a:extLst>
                <a:ext uri="{FF2B5EF4-FFF2-40B4-BE49-F238E27FC236}">
                  <a16:creationId xmlns:a16="http://schemas.microsoft.com/office/drawing/2014/main" id="{FE1E8FFD-32E7-34A2-F5A8-1BA30D111EB3}"/>
                </a:ext>
              </a:extLst>
            </p:cNvPr>
            <p:cNvSpPr/>
            <p:nvPr/>
          </p:nvSpPr>
          <p:spPr>
            <a:xfrm>
              <a:off x="9955026" y="2581798"/>
              <a:ext cx="464024" cy="40943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00B0F0"/>
            </a:solidFill>
            <a:ln w="25400" cap="flat" cmpd="sng">
              <a:solidFill>
                <a:srgbClr val="29292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18;p50">
            <a:extLst>
              <a:ext uri="{FF2B5EF4-FFF2-40B4-BE49-F238E27FC236}">
                <a16:creationId xmlns:a16="http://schemas.microsoft.com/office/drawing/2014/main" id="{430E6E04-536E-FA5C-726F-63A67B444BE5}"/>
              </a:ext>
            </a:extLst>
          </p:cNvPr>
          <p:cNvGrpSpPr/>
          <p:nvPr/>
        </p:nvGrpSpPr>
        <p:grpSpPr>
          <a:xfrm>
            <a:off x="1490300" y="4523450"/>
            <a:ext cx="1496790" cy="423083"/>
            <a:chOff x="7246961" y="1869741"/>
            <a:chExt cx="1496790" cy="423083"/>
          </a:xfrm>
        </p:grpSpPr>
        <p:sp>
          <p:nvSpPr>
            <p:cNvPr id="34" name="Google Shape;319;p50">
              <a:extLst>
                <a:ext uri="{FF2B5EF4-FFF2-40B4-BE49-F238E27FC236}">
                  <a16:creationId xmlns:a16="http://schemas.microsoft.com/office/drawing/2014/main" id="{76CE46B8-A576-2F8C-A34D-56B26C1F65F3}"/>
                </a:ext>
              </a:extLst>
            </p:cNvPr>
            <p:cNvSpPr/>
            <p:nvPr/>
          </p:nvSpPr>
          <p:spPr>
            <a:xfrm>
              <a:off x="7246961" y="1883391"/>
              <a:ext cx="464024" cy="40943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00B0F0"/>
            </a:solidFill>
            <a:ln w="25400" cap="flat" cmpd="sng">
              <a:solidFill>
                <a:srgbClr val="29292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20;p50">
              <a:extLst>
                <a:ext uri="{FF2B5EF4-FFF2-40B4-BE49-F238E27FC236}">
                  <a16:creationId xmlns:a16="http://schemas.microsoft.com/office/drawing/2014/main" id="{9DCC581B-289A-9CBB-5508-0C668CE115A8}"/>
                </a:ext>
              </a:extLst>
            </p:cNvPr>
            <p:cNvSpPr/>
            <p:nvPr/>
          </p:nvSpPr>
          <p:spPr>
            <a:xfrm>
              <a:off x="7785626" y="1883390"/>
              <a:ext cx="464024" cy="40943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00B0F0"/>
            </a:solidFill>
            <a:ln w="25400" cap="flat" cmpd="sng">
              <a:solidFill>
                <a:srgbClr val="29292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21;p50">
              <a:extLst>
                <a:ext uri="{FF2B5EF4-FFF2-40B4-BE49-F238E27FC236}">
                  <a16:creationId xmlns:a16="http://schemas.microsoft.com/office/drawing/2014/main" id="{FF21D767-545E-1366-8204-EBBB3583701C}"/>
                </a:ext>
              </a:extLst>
            </p:cNvPr>
            <p:cNvSpPr/>
            <p:nvPr/>
          </p:nvSpPr>
          <p:spPr>
            <a:xfrm>
              <a:off x="8279727" y="1869741"/>
              <a:ext cx="464024" cy="40943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00B0F0"/>
            </a:solidFill>
            <a:ln w="25400" cap="flat" cmpd="sng">
              <a:solidFill>
                <a:srgbClr val="29292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322;p50">
            <a:extLst>
              <a:ext uri="{FF2B5EF4-FFF2-40B4-BE49-F238E27FC236}">
                <a16:creationId xmlns:a16="http://schemas.microsoft.com/office/drawing/2014/main" id="{91C774E6-3621-F87F-A5BB-6FAF3789B68F}"/>
              </a:ext>
            </a:extLst>
          </p:cNvPr>
          <p:cNvGrpSpPr/>
          <p:nvPr/>
        </p:nvGrpSpPr>
        <p:grpSpPr>
          <a:xfrm>
            <a:off x="1709166" y="5069914"/>
            <a:ext cx="1002689" cy="409434"/>
            <a:chOff x="7246961" y="1883390"/>
            <a:chExt cx="1002689" cy="409434"/>
          </a:xfrm>
        </p:grpSpPr>
        <p:sp>
          <p:nvSpPr>
            <p:cNvPr id="32" name="Google Shape;323;p50">
              <a:extLst>
                <a:ext uri="{FF2B5EF4-FFF2-40B4-BE49-F238E27FC236}">
                  <a16:creationId xmlns:a16="http://schemas.microsoft.com/office/drawing/2014/main" id="{A85ABA52-5ADA-392A-B81C-E87FF1986CA1}"/>
                </a:ext>
              </a:extLst>
            </p:cNvPr>
            <p:cNvSpPr/>
            <p:nvPr/>
          </p:nvSpPr>
          <p:spPr>
            <a:xfrm>
              <a:off x="7246961" y="1883391"/>
              <a:ext cx="464024" cy="40943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00B0F0"/>
            </a:solidFill>
            <a:ln w="25400" cap="flat" cmpd="sng">
              <a:solidFill>
                <a:srgbClr val="29292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24;p50">
              <a:extLst>
                <a:ext uri="{FF2B5EF4-FFF2-40B4-BE49-F238E27FC236}">
                  <a16:creationId xmlns:a16="http://schemas.microsoft.com/office/drawing/2014/main" id="{33847090-B537-8B6D-5439-D66E8335D02B}"/>
                </a:ext>
              </a:extLst>
            </p:cNvPr>
            <p:cNvSpPr/>
            <p:nvPr/>
          </p:nvSpPr>
          <p:spPr>
            <a:xfrm>
              <a:off x="7785626" y="1883390"/>
              <a:ext cx="464024" cy="40943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00B0F0"/>
            </a:solidFill>
            <a:ln w="25400" cap="flat" cmpd="sng">
              <a:solidFill>
                <a:srgbClr val="29292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9EB58E8-FF18-8441-3F08-6DCFCDCBB923}"/>
              </a:ext>
            </a:extLst>
          </p:cNvPr>
          <p:cNvSpPr txBox="1"/>
          <p:nvPr/>
        </p:nvSpPr>
        <p:spPr>
          <a:xfrm>
            <a:off x="4762866" y="3704703"/>
            <a:ext cx="1923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Occupations to plan for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FD765D4-8897-D3F5-00FC-CB941ABC9FEC}"/>
              </a:ext>
            </a:extLst>
          </p:cNvPr>
          <p:cNvSpPr/>
          <p:nvPr/>
        </p:nvSpPr>
        <p:spPr>
          <a:xfrm>
            <a:off x="747290" y="3170490"/>
            <a:ext cx="3226504" cy="189942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9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46" grpId="0"/>
      <p:bldP spid="4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8066650" y="4617700"/>
            <a:ext cx="3350568" cy="1915647"/>
            <a:chOff x="8323990" y="0"/>
            <a:chExt cx="3598909" cy="2332972"/>
          </a:xfrm>
        </p:grpSpPr>
        <p:pic>
          <p:nvPicPr>
            <p:cNvPr id="37" name="Picture 8" descr="Image result for jobs vector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454" y="0"/>
              <a:ext cx="1783426" cy="167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Image result for jobs vector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9473" y="0"/>
              <a:ext cx="1783426" cy="167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" descr="Image result for jobs vector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32" t="-30321" r="1932" b="64325"/>
            <a:stretch/>
          </p:blipFill>
          <p:spPr bwMode="auto">
            <a:xfrm>
              <a:off x="8323990" y="1230575"/>
              <a:ext cx="1783426" cy="1102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8" descr="Image result for jobs vector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4324"/>
            <a:stretch/>
          </p:blipFill>
          <p:spPr bwMode="auto">
            <a:xfrm>
              <a:off x="10139473" y="1737055"/>
              <a:ext cx="1783426" cy="595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8066650" y="895911"/>
            <a:ext cx="3308140" cy="2381062"/>
            <a:chOff x="6759" y="-48126"/>
            <a:chExt cx="3564445" cy="2839452"/>
          </a:xfrm>
        </p:grpSpPr>
        <p:pic>
          <p:nvPicPr>
            <p:cNvPr id="1032" name="Picture 8" descr="Image result for jobs vector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9" y="-48126"/>
              <a:ext cx="1783426" cy="167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Image result for jobs vector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778" y="-48126"/>
              <a:ext cx="1783426" cy="167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Image result for jobs vector"/>
            <p:cNvPicPr>
              <a:picLocks noChangeAspect="1" noChangeArrowheads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04"/>
            <a:stretch/>
          </p:blipFill>
          <p:spPr bwMode="auto">
            <a:xfrm>
              <a:off x="6759" y="1688929"/>
              <a:ext cx="1783426" cy="1102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Image result for jobs vector"/>
            <p:cNvPicPr>
              <a:picLocks noChangeAspect="1" noChangeArrowheads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04"/>
            <a:stretch/>
          </p:blipFill>
          <p:spPr bwMode="auto">
            <a:xfrm>
              <a:off x="1787778" y="1688929"/>
              <a:ext cx="1783426" cy="1102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Up Arrow 21"/>
          <p:cNvSpPr/>
          <p:nvPr/>
        </p:nvSpPr>
        <p:spPr>
          <a:xfrm>
            <a:off x="6568195" y="740229"/>
            <a:ext cx="741776" cy="5930537"/>
          </a:xfrm>
          <a:prstGeom prst="upArrow">
            <a:avLst/>
          </a:prstGeom>
          <a:solidFill>
            <a:schemeClr val="tx2">
              <a:alpha val="30196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334360" y="556692"/>
            <a:ext cx="4335147" cy="6297610"/>
            <a:chOff x="3551510" y="28523"/>
            <a:chExt cx="4378825" cy="6680903"/>
          </a:xfrm>
        </p:grpSpPr>
        <p:pic>
          <p:nvPicPr>
            <p:cNvPr id="24" name="Picture 8" descr="Image result for jobs vector"/>
            <p:cNvPicPr>
              <a:picLocks noChangeAspect="1" noChangeArrowheads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786" r="65388"/>
            <a:stretch/>
          </p:blipFill>
          <p:spPr bwMode="auto">
            <a:xfrm>
              <a:off x="5432283" y="6137918"/>
              <a:ext cx="617278" cy="571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Image result for jobs vector"/>
            <p:cNvPicPr>
              <a:picLocks noChangeAspect="1" noChangeArrowheads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786" r="65388"/>
            <a:stretch/>
          </p:blipFill>
          <p:spPr bwMode="auto">
            <a:xfrm>
              <a:off x="4428190" y="3877528"/>
              <a:ext cx="2686360" cy="2487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Image result for jobs vector"/>
            <p:cNvPicPr>
              <a:picLocks noChangeAspect="1" noChangeArrowheads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302" r="65388"/>
            <a:stretch/>
          </p:blipFill>
          <p:spPr bwMode="auto">
            <a:xfrm>
              <a:off x="3551510" y="28523"/>
              <a:ext cx="4378825" cy="3519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Image result for dollars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72">
            <a:off x="889196" y="4596799"/>
            <a:ext cx="3818965" cy="221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363685" y="3239523"/>
            <a:ext cx="25843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# of Job</a:t>
            </a:r>
          </a:p>
          <a:p>
            <a:pPr algn="ctr"/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Openings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93854" y="3230128"/>
            <a:ext cx="20345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Growth</a:t>
            </a:r>
          </a:p>
          <a:p>
            <a:pPr algn="ctr"/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Rate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73941" y="3160525"/>
            <a:ext cx="23647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Average</a:t>
            </a:r>
          </a:p>
          <a:p>
            <a:pPr algn="ctr"/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Wage</a:t>
            </a:r>
          </a:p>
        </p:txBody>
      </p:sp>
      <p:pic>
        <p:nvPicPr>
          <p:cNvPr id="34" name="Picture 10" descr="Image result for dollars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0535">
            <a:off x="828366" y="974614"/>
            <a:ext cx="3826802" cy="222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4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/>
      <p:bldP spid="32" grpId="0"/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6D944B-3E17-4B6F-A588-7264811F7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462" y="0"/>
            <a:ext cx="4368537" cy="6327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1C0483-4468-4EF2-A347-A76D6DCDA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779" y="678426"/>
            <a:ext cx="1726309" cy="617957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E4D7890-1E23-4BC1-9E4F-ADD821B31A43}"/>
              </a:ext>
            </a:extLst>
          </p:cNvPr>
          <p:cNvSpPr/>
          <p:nvPr/>
        </p:nvSpPr>
        <p:spPr>
          <a:xfrm>
            <a:off x="9975219" y="2585336"/>
            <a:ext cx="896997" cy="286448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803FD0-7B13-45D9-B571-10250AA5CB82}"/>
              </a:ext>
            </a:extLst>
          </p:cNvPr>
          <p:cNvCxnSpPr>
            <a:cxnSpLocks/>
          </p:cNvCxnSpPr>
          <p:nvPr/>
        </p:nvCxnSpPr>
        <p:spPr>
          <a:xfrm flipH="1" flipV="1">
            <a:off x="5428886" y="1986118"/>
            <a:ext cx="4546333" cy="168062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F7FA3B4-CB2A-4219-8434-7A33EE97B0C9}"/>
              </a:ext>
            </a:extLst>
          </p:cNvPr>
          <p:cNvSpPr/>
          <p:nvPr/>
        </p:nvSpPr>
        <p:spPr>
          <a:xfrm>
            <a:off x="3732070" y="1208919"/>
            <a:ext cx="1567517" cy="71999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A3A1AA-4AE9-43AC-AA2C-25DB21982EEE}"/>
              </a:ext>
            </a:extLst>
          </p:cNvPr>
          <p:cNvSpPr/>
          <p:nvPr/>
        </p:nvSpPr>
        <p:spPr>
          <a:xfrm>
            <a:off x="3745407" y="1928914"/>
            <a:ext cx="1554180" cy="161483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D49AF83-53E2-4ED9-95F3-250B7A69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31" y="1368287"/>
            <a:ext cx="2889409" cy="99974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What education do I need?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0167CC-23DC-35FC-4798-8D8804C3E372}"/>
              </a:ext>
            </a:extLst>
          </p:cNvPr>
          <p:cNvSpPr txBox="1">
            <a:spLocks/>
          </p:cNvSpPr>
          <p:nvPr/>
        </p:nvSpPr>
        <p:spPr>
          <a:xfrm>
            <a:off x="5541197" y="2304065"/>
            <a:ext cx="2264467" cy="1124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3BAAE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solidFill>
                  <a:schemeClr val="tx2"/>
                </a:solidFill>
              </a:rPr>
              <a:t>Where can I get it?</a:t>
            </a:r>
          </a:p>
        </p:txBody>
      </p:sp>
    </p:spTree>
    <p:extLst>
      <p:ext uri="{BB962C8B-B14F-4D97-AF65-F5344CB8AC3E}">
        <p14:creationId xmlns:p14="http://schemas.microsoft.com/office/powerpoint/2010/main" val="49250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 animBg="1"/>
      <p:bldP spid="14" grpId="1" animBg="1"/>
      <p:bldP spid="15" grpId="0" animBg="1"/>
      <p:bldP spid="13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2E2400-5301-4A87-AB9F-3E9639763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can an individual use it for Career Exploration?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6ECEE6-AA7E-4E73-9B0A-6CDA8B9A9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28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>
            <a:extLst>
              <a:ext uri="{FF2B5EF4-FFF2-40B4-BE49-F238E27FC236}">
                <a16:creationId xmlns:a16="http://schemas.microsoft.com/office/drawing/2014/main" id="{8E32ECC7-A59A-4D35-A6BF-95F306731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23" y="332937"/>
            <a:ext cx="2917241" cy="85812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Judy</a:t>
            </a:r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CD818F82-0D1D-4E44-A697-765139A8D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331" y="761999"/>
            <a:ext cx="7878495" cy="5162551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>
                <a:solidFill>
                  <a:schemeClr val="accent3"/>
                </a:solidFill>
              </a:rPr>
              <a:t>Age:  	          </a:t>
            </a:r>
            <a:r>
              <a:rPr lang="en-US" dirty="0"/>
              <a:t>21 years old</a:t>
            </a:r>
          </a:p>
          <a:p>
            <a:endParaRPr lang="en-US" sz="2000" b="0" dirty="0"/>
          </a:p>
          <a:p>
            <a:pPr marL="1765300" indent="-1765300">
              <a:lnSpc>
                <a:spcPct val="114000"/>
              </a:lnSpc>
            </a:pPr>
            <a:r>
              <a:rPr lang="en-US" b="0" dirty="0">
                <a:solidFill>
                  <a:schemeClr val="accent3"/>
                </a:solidFill>
              </a:rPr>
              <a:t>Situation:	</a:t>
            </a:r>
            <a:r>
              <a:rPr lang="en-US" dirty="0"/>
              <a:t>Judy has been working off an on in retail since she graduated from HS. She wants a steady career and thinks she would like to work in health care.  She is most interested in working as a Dental Hygienist. She has been told that there is a high demand for Dental Hygienists but not much else. She has also been told that he should pursue a 4-year degree but is concerned about debt and is interested in working while pursuing higher education. How can Judy use NCcareers.org to help plan for the future?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79A404-995C-ED18-2FDE-AB3D9661E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16"/>
          <a:stretch/>
        </p:blipFill>
        <p:spPr>
          <a:xfrm>
            <a:off x="8386937" y="1422173"/>
            <a:ext cx="3540369" cy="48351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>
            <a:bevelT w="0" h="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54387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A9AF21-9236-4D42-98B2-2ECB55C4A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68" y="2751631"/>
            <a:ext cx="10516663" cy="240982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B0F543-D657-4B01-8C77-3960C177C259}"/>
              </a:ext>
            </a:extLst>
          </p:cNvPr>
          <p:cNvSpPr/>
          <p:nvPr/>
        </p:nvSpPr>
        <p:spPr>
          <a:xfrm>
            <a:off x="1065926" y="3008368"/>
            <a:ext cx="1400175" cy="17621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D0B827-B7F6-4FFC-BB62-4569D1960EAB}"/>
              </a:ext>
            </a:extLst>
          </p:cNvPr>
          <p:cNvSpPr txBox="1"/>
          <p:nvPr/>
        </p:nvSpPr>
        <p:spPr>
          <a:xfrm>
            <a:off x="2466101" y="1609973"/>
            <a:ext cx="7792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“What is Judy interested in?”</a:t>
            </a:r>
          </a:p>
        </p:txBody>
      </p:sp>
    </p:spTree>
    <p:extLst>
      <p:ext uri="{BB962C8B-B14F-4D97-AF65-F5344CB8AC3E}">
        <p14:creationId xmlns:p14="http://schemas.microsoft.com/office/powerpoint/2010/main" val="233339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5D4773-B8DC-44AD-92DA-0DF3FE078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909" y="775978"/>
            <a:ext cx="6612234" cy="58245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FF98EB-5694-4608-84F9-0FDA43F38CD0}"/>
              </a:ext>
            </a:extLst>
          </p:cNvPr>
          <p:cNvSpPr txBox="1"/>
          <p:nvPr/>
        </p:nvSpPr>
        <p:spPr>
          <a:xfrm>
            <a:off x="841719" y="3106406"/>
            <a:ext cx="24775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favorite Career Clusters</a:t>
            </a:r>
          </a:p>
        </p:txBody>
      </p:sp>
    </p:spTree>
    <p:extLst>
      <p:ext uri="{BB962C8B-B14F-4D97-AF65-F5344CB8AC3E}">
        <p14:creationId xmlns:p14="http://schemas.microsoft.com/office/powerpoint/2010/main" val="160330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DFAD4-0BAD-A54E-B4F4-E421A93D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27" y="54320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Who is </a:t>
            </a:r>
            <a:r>
              <a:rPr lang="en-US" dirty="0" err="1"/>
              <a:t>NCcareers</a:t>
            </a:r>
            <a:r>
              <a:rPr lang="en-US" dirty="0"/>
              <a:t>?</a:t>
            </a:r>
          </a:p>
        </p:txBody>
      </p:sp>
      <p:pic>
        <p:nvPicPr>
          <p:cNvPr id="7" name="Picture 6" descr="A green and blue logo&#10;&#10;Description automatically generated">
            <a:extLst>
              <a:ext uri="{FF2B5EF4-FFF2-40B4-BE49-F238E27FC236}">
                <a16:creationId xmlns:a16="http://schemas.microsoft.com/office/drawing/2014/main" id="{EFA8318B-3843-C383-1C10-A005D578F2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75" y="5443227"/>
            <a:ext cx="1453450" cy="1453450"/>
          </a:xfrm>
          <a:prstGeom prst="rect">
            <a:avLst/>
          </a:prstGeom>
        </p:spPr>
      </p:pic>
      <p:pic>
        <p:nvPicPr>
          <p:cNvPr id="9" name="Picture 8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636D31A7-6C2C-BC48-4CFF-2DBBFDD50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952" y="2247677"/>
            <a:ext cx="1096420" cy="1354401"/>
          </a:xfrm>
          <a:prstGeom prst="rect">
            <a:avLst/>
          </a:prstGeom>
        </p:spPr>
      </p:pic>
      <p:pic>
        <p:nvPicPr>
          <p:cNvPr id="11" name="Picture 10" descr="A blue and black logo&#10;&#10;Description automatically generated">
            <a:extLst>
              <a:ext uri="{FF2B5EF4-FFF2-40B4-BE49-F238E27FC236}">
                <a16:creationId xmlns:a16="http://schemas.microsoft.com/office/drawing/2014/main" id="{3854D8D0-70CF-049F-DA86-32D1CC248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54" y="2380491"/>
            <a:ext cx="1859284" cy="1213106"/>
          </a:xfrm>
          <a:prstGeom prst="rect">
            <a:avLst/>
          </a:prstGeom>
        </p:spPr>
      </p:pic>
      <p:pic>
        <p:nvPicPr>
          <p:cNvPr id="13" name="Picture 12" descr="A blue and green logo&#10;&#10;Description automatically generated">
            <a:extLst>
              <a:ext uri="{FF2B5EF4-FFF2-40B4-BE49-F238E27FC236}">
                <a16:creationId xmlns:a16="http://schemas.microsoft.com/office/drawing/2014/main" id="{CD3F182F-6EAF-A74B-5DFC-0141D441C5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386" y="2345670"/>
            <a:ext cx="2018989" cy="1150824"/>
          </a:xfrm>
          <a:prstGeom prst="rect">
            <a:avLst/>
          </a:prstGeom>
        </p:spPr>
      </p:pic>
      <p:pic>
        <p:nvPicPr>
          <p:cNvPr id="15" name="Picture 14" descr="A yellow logo with blue text&#10;&#10;Description automatically generated">
            <a:extLst>
              <a:ext uri="{FF2B5EF4-FFF2-40B4-BE49-F238E27FC236}">
                <a16:creationId xmlns:a16="http://schemas.microsoft.com/office/drawing/2014/main" id="{CF615EA1-25DB-5F29-ACAB-51E9772E03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29" y="3674627"/>
            <a:ext cx="3062466" cy="1079030"/>
          </a:xfrm>
          <a:prstGeom prst="rect">
            <a:avLst/>
          </a:prstGeom>
        </p:spPr>
      </p:pic>
      <p:pic>
        <p:nvPicPr>
          <p:cNvPr id="17" name="Picture 16" descr="A logo with text on it&#10;&#10;Description automatically generated">
            <a:extLst>
              <a:ext uri="{FF2B5EF4-FFF2-40B4-BE49-F238E27FC236}">
                <a16:creationId xmlns:a16="http://schemas.microsoft.com/office/drawing/2014/main" id="{BE3E8455-1760-F092-6375-9C0AC4F2C66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081" y="2429999"/>
            <a:ext cx="3062465" cy="1044408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BB2D237C-B52E-7425-EF14-7C76A0E4B2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50" y="3801209"/>
            <a:ext cx="3422702" cy="827665"/>
          </a:xfrm>
          <a:prstGeom prst="rect">
            <a:avLst/>
          </a:prstGeom>
        </p:spPr>
      </p:pic>
      <p:pic>
        <p:nvPicPr>
          <p:cNvPr id="23" name="Picture 22" descr="A blue and orange text&#10;&#10;Description automatically generated">
            <a:extLst>
              <a:ext uri="{FF2B5EF4-FFF2-40B4-BE49-F238E27FC236}">
                <a16:creationId xmlns:a16="http://schemas.microsoft.com/office/drawing/2014/main" id="{C92788FF-C024-595C-8D4C-2F7EB08FE6B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8" y="3781443"/>
            <a:ext cx="2365314" cy="840722"/>
          </a:xfrm>
          <a:prstGeom prst="rect">
            <a:avLst/>
          </a:prstGeom>
        </p:spPr>
      </p:pic>
      <p:pic>
        <p:nvPicPr>
          <p:cNvPr id="25" name="Picture 24" descr="A close-up of a logo&#10;&#10;Description automatically generated">
            <a:extLst>
              <a:ext uri="{FF2B5EF4-FFF2-40B4-BE49-F238E27FC236}">
                <a16:creationId xmlns:a16="http://schemas.microsoft.com/office/drawing/2014/main" id="{F5FA5D08-4ED3-916D-145A-4F2635904D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37" y="5700313"/>
            <a:ext cx="2125412" cy="861003"/>
          </a:xfrm>
          <a:prstGeom prst="rect">
            <a:avLst/>
          </a:prstGeom>
        </p:spPr>
      </p:pic>
      <p:pic>
        <p:nvPicPr>
          <p:cNvPr id="27" name="Picture 26" descr="A blue and green logo&#10;&#10;Description automatically generated">
            <a:extLst>
              <a:ext uri="{FF2B5EF4-FFF2-40B4-BE49-F238E27FC236}">
                <a16:creationId xmlns:a16="http://schemas.microsoft.com/office/drawing/2014/main" id="{EF50D4E3-7AA9-5470-2167-BA3CD131FD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49" y="5708540"/>
            <a:ext cx="956354" cy="863150"/>
          </a:xfrm>
          <a:prstGeom prst="rect">
            <a:avLst/>
          </a:prstGeom>
        </p:spPr>
      </p:pic>
      <p:pic>
        <p:nvPicPr>
          <p:cNvPr id="29" name="Picture 28" descr="A blue map with white text&#10;&#10;Description automatically generated">
            <a:extLst>
              <a:ext uri="{FF2B5EF4-FFF2-40B4-BE49-F238E27FC236}">
                <a16:creationId xmlns:a16="http://schemas.microsoft.com/office/drawing/2014/main" id="{C52C5DE8-CAB7-EC7E-4B83-B629E78AFFE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00" y="3352249"/>
            <a:ext cx="1845945" cy="1845945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712172C4-3DE7-3664-E330-8760E4CE5F52}"/>
              </a:ext>
            </a:extLst>
          </p:cNvPr>
          <p:cNvSpPr txBox="1">
            <a:spLocks/>
          </p:cNvSpPr>
          <p:nvPr/>
        </p:nvSpPr>
        <p:spPr>
          <a:xfrm>
            <a:off x="3248749" y="1671379"/>
            <a:ext cx="5694502" cy="538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3BAAE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b="0" u="sng" dirty="0">
                <a:solidFill>
                  <a:schemeClr val="tx1"/>
                </a:solidFill>
              </a:rPr>
              <a:t>Governance Partners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157C337-7707-3DE8-7645-0BB6BE9B401C}"/>
              </a:ext>
            </a:extLst>
          </p:cNvPr>
          <p:cNvSpPr txBox="1">
            <a:spLocks/>
          </p:cNvSpPr>
          <p:nvPr/>
        </p:nvSpPr>
        <p:spPr>
          <a:xfrm>
            <a:off x="3258176" y="4980055"/>
            <a:ext cx="5694502" cy="609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3BAAE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b="0" u="sng" dirty="0">
                <a:solidFill>
                  <a:schemeClr val="tx1"/>
                </a:solidFill>
              </a:rPr>
              <a:t>Advisory Partners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1FEA2-BCD6-9617-93D8-0433DFC8505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640" y="2397643"/>
            <a:ext cx="2600688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6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97C507-8549-4D55-2E3F-FCA64122D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427" y="619482"/>
            <a:ext cx="7548674" cy="60861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D827D2-C092-41EE-BB93-B8C8884389F5}"/>
              </a:ext>
            </a:extLst>
          </p:cNvPr>
          <p:cNvSpPr/>
          <p:nvPr/>
        </p:nvSpPr>
        <p:spPr>
          <a:xfrm>
            <a:off x="3458790" y="2449344"/>
            <a:ext cx="846510" cy="2723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4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E765D3-9B32-2B33-CE71-99FDD74FB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883" y="1005150"/>
            <a:ext cx="10101263" cy="547529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FC392F-182A-432B-8C3F-E3D3D23D8BEF}"/>
              </a:ext>
            </a:extLst>
          </p:cNvPr>
          <p:cNvSpPr/>
          <p:nvPr/>
        </p:nvSpPr>
        <p:spPr>
          <a:xfrm>
            <a:off x="2466502" y="5919524"/>
            <a:ext cx="1357353" cy="37967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E47459-A1A5-450B-A29D-C9A63F8522E2}"/>
              </a:ext>
            </a:extLst>
          </p:cNvPr>
          <p:cNvSpPr/>
          <p:nvPr/>
        </p:nvSpPr>
        <p:spPr>
          <a:xfrm>
            <a:off x="2466502" y="1439629"/>
            <a:ext cx="1357353" cy="37069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7815A7-6BA9-4AF6-BD76-D4E9425F427C}"/>
              </a:ext>
            </a:extLst>
          </p:cNvPr>
          <p:cNvSpPr/>
          <p:nvPr/>
        </p:nvSpPr>
        <p:spPr>
          <a:xfrm>
            <a:off x="1740983" y="1096428"/>
            <a:ext cx="9136133" cy="8339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015AD0-D155-4364-971A-F5521682D2FF}"/>
              </a:ext>
            </a:extLst>
          </p:cNvPr>
          <p:cNvSpPr/>
          <p:nvPr/>
        </p:nvSpPr>
        <p:spPr>
          <a:xfrm>
            <a:off x="1740983" y="5673199"/>
            <a:ext cx="9136133" cy="74246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1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A1C023-57BE-A5AC-B4EE-20086B1355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527"/>
          <a:stretch/>
        </p:blipFill>
        <p:spPr>
          <a:xfrm>
            <a:off x="7473419" y="70434"/>
            <a:ext cx="4603782" cy="66161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E691FD-5B6C-F875-6B4D-180BE5059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326" y="1057834"/>
            <a:ext cx="2332269" cy="3117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ACE539-0E24-7DCF-B534-97B1C77CE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9" y="1728258"/>
            <a:ext cx="4013751" cy="340148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A05A16-85A2-45AC-A33F-D2E649B74CF4}"/>
              </a:ext>
            </a:extLst>
          </p:cNvPr>
          <p:cNvCxnSpPr>
            <a:cxnSpLocks/>
          </p:cNvCxnSpPr>
          <p:nvPr/>
        </p:nvCxnSpPr>
        <p:spPr>
          <a:xfrm flipH="1">
            <a:off x="4029076" y="2381250"/>
            <a:ext cx="4545727" cy="111818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05AA12-E364-4FC3-B6D4-542D0BD164BA}"/>
              </a:ext>
            </a:extLst>
          </p:cNvPr>
          <p:cNvCxnSpPr>
            <a:cxnSpLocks/>
          </p:cNvCxnSpPr>
          <p:nvPr/>
        </p:nvCxnSpPr>
        <p:spPr>
          <a:xfrm flipH="1">
            <a:off x="6581998" y="1649354"/>
            <a:ext cx="98852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5BD4FFF-0C59-4FAD-B926-A65D645885E7}"/>
              </a:ext>
            </a:extLst>
          </p:cNvPr>
          <p:cNvCxnSpPr>
            <a:cxnSpLocks/>
          </p:cNvCxnSpPr>
          <p:nvPr/>
        </p:nvCxnSpPr>
        <p:spPr>
          <a:xfrm flipH="1">
            <a:off x="6485148" y="3046799"/>
            <a:ext cx="4286711" cy="198240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9CB2C7E-91F9-4473-BEB8-26C60544EFDA}"/>
              </a:ext>
            </a:extLst>
          </p:cNvPr>
          <p:cNvSpPr/>
          <p:nvPr/>
        </p:nvSpPr>
        <p:spPr>
          <a:xfrm>
            <a:off x="10771859" y="2024342"/>
            <a:ext cx="1076960" cy="111818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976781E-7CD3-48EF-B05E-8CD6E278BDB8}"/>
              </a:ext>
            </a:extLst>
          </p:cNvPr>
          <p:cNvSpPr/>
          <p:nvPr/>
        </p:nvSpPr>
        <p:spPr>
          <a:xfrm>
            <a:off x="7570518" y="504826"/>
            <a:ext cx="1222499" cy="151951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1F6363-9745-4ED9-9A1A-647F793ADA2C}"/>
              </a:ext>
            </a:extLst>
          </p:cNvPr>
          <p:cNvSpPr/>
          <p:nvPr/>
        </p:nvSpPr>
        <p:spPr>
          <a:xfrm>
            <a:off x="8574803" y="1057834"/>
            <a:ext cx="2045489" cy="193301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2CB1356-15CC-FF94-6312-430837DE0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333" y="4231329"/>
            <a:ext cx="1984815" cy="230009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C28700A-6695-87E0-D7E4-6A6D2F5E3381}"/>
              </a:ext>
            </a:extLst>
          </p:cNvPr>
          <p:cNvSpPr txBox="1"/>
          <p:nvPr/>
        </p:nvSpPr>
        <p:spPr>
          <a:xfrm>
            <a:off x="614732" y="5182856"/>
            <a:ext cx="3307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about the Occupation</a:t>
            </a:r>
          </a:p>
        </p:txBody>
      </p:sp>
    </p:spTree>
    <p:extLst>
      <p:ext uri="{BB962C8B-B14F-4D97-AF65-F5344CB8AC3E}">
        <p14:creationId xmlns:p14="http://schemas.microsoft.com/office/powerpoint/2010/main" val="65081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10" grpId="0" animBg="1"/>
      <p:bldP spid="10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5F4639-BC18-09E4-A705-2F2410A44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40" y="2235201"/>
            <a:ext cx="2781300" cy="2762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49EA2A-D0AE-87D3-9128-6B41AE8E09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790"/>
          <a:stretch/>
        </p:blipFill>
        <p:spPr>
          <a:xfrm>
            <a:off x="7549749" y="252931"/>
            <a:ext cx="4482293" cy="6490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2AFFD6-DA14-305E-48AA-14C1717776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76" r="4429"/>
          <a:stretch/>
        </p:blipFill>
        <p:spPr>
          <a:xfrm>
            <a:off x="2526813" y="1167269"/>
            <a:ext cx="4230877" cy="66242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A05A16-85A2-45AC-A33F-D2E649B74CF4}"/>
              </a:ext>
            </a:extLst>
          </p:cNvPr>
          <p:cNvCxnSpPr>
            <a:cxnSpLocks/>
          </p:cNvCxnSpPr>
          <p:nvPr/>
        </p:nvCxnSpPr>
        <p:spPr>
          <a:xfrm flipH="1">
            <a:off x="5261356" y="2436505"/>
            <a:ext cx="2392385" cy="99249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1F6363-9745-4ED9-9A1A-647F793ADA2C}"/>
              </a:ext>
            </a:extLst>
          </p:cNvPr>
          <p:cNvSpPr/>
          <p:nvPr/>
        </p:nvSpPr>
        <p:spPr>
          <a:xfrm>
            <a:off x="7653741" y="2193986"/>
            <a:ext cx="1124505" cy="93862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FCDF6F-2303-5291-0B17-59D33309F202}"/>
              </a:ext>
            </a:extLst>
          </p:cNvPr>
          <p:cNvSpPr txBox="1"/>
          <p:nvPr/>
        </p:nvSpPr>
        <p:spPr>
          <a:xfrm>
            <a:off x="514069" y="4865054"/>
            <a:ext cx="3409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opportunity?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9FD92CD-C332-9170-018A-DC1337038BD8}"/>
              </a:ext>
            </a:extLst>
          </p:cNvPr>
          <p:cNvCxnSpPr>
            <a:cxnSpLocks/>
          </p:cNvCxnSpPr>
          <p:nvPr/>
        </p:nvCxnSpPr>
        <p:spPr>
          <a:xfrm flipH="1">
            <a:off x="5915025" y="506663"/>
            <a:ext cx="1862202" cy="84588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9D08B42-9EB1-C052-21F6-751B1ACBE17C}"/>
              </a:ext>
            </a:extLst>
          </p:cNvPr>
          <p:cNvSpPr/>
          <p:nvPr/>
        </p:nvSpPr>
        <p:spPr>
          <a:xfrm>
            <a:off x="7653741" y="249809"/>
            <a:ext cx="1667284" cy="23795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6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2" grpId="0" animBg="1"/>
      <p:bldP spid="22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8DCE6A-23DF-46C2-EC81-0CF3C0036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893" y="191006"/>
            <a:ext cx="4347337" cy="647598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A05A16-85A2-45AC-A33F-D2E649B74CF4}"/>
              </a:ext>
            </a:extLst>
          </p:cNvPr>
          <p:cNvCxnSpPr>
            <a:cxnSpLocks/>
          </p:cNvCxnSpPr>
          <p:nvPr/>
        </p:nvCxnSpPr>
        <p:spPr>
          <a:xfrm flipH="1">
            <a:off x="6248400" y="1323975"/>
            <a:ext cx="4486275" cy="135255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1F6363-9745-4ED9-9A1A-647F793ADA2C}"/>
              </a:ext>
            </a:extLst>
          </p:cNvPr>
          <p:cNvSpPr/>
          <p:nvPr/>
        </p:nvSpPr>
        <p:spPr>
          <a:xfrm>
            <a:off x="10734675" y="429524"/>
            <a:ext cx="1200880" cy="100875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75EDFE-2A7F-BB9F-50A4-6D30D153B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946" y="1620160"/>
            <a:ext cx="4627265" cy="3617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F2A03A-5421-4103-115A-CE44DBC3C00A}"/>
              </a:ext>
            </a:extLst>
          </p:cNvPr>
          <p:cNvSpPr txBox="1"/>
          <p:nvPr/>
        </p:nvSpPr>
        <p:spPr>
          <a:xfrm>
            <a:off x="1018576" y="5617529"/>
            <a:ext cx="58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quickly…</a:t>
            </a:r>
          </a:p>
        </p:txBody>
      </p:sp>
    </p:spTree>
    <p:extLst>
      <p:ext uri="{BB962C8B-B14F-4D97-AF65-F5344CB8AC3E}">
        <p14:creationId xmlns:p14="http://schemas.microsoft.com/office/powerpoint/2010/main" val="253396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494FC9-F3A1-784D-4EE0-4F2BB7A56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694" y="183337"/>
            <a:ext cx="4357632" cy="6491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8135C2-C872-F5BB-CEB8-F6CD2CF87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544" y="549943"/>
            <a:ext cx="2126015" cy="617950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A05A16-85A2-45AC-A33F-D2E649B74CF4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5370639" y="2658909"/>
            <a:ext cx="4515871" cy="86534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1F6363-9745-4ED9-9A1A-647F793ADA2C}"/>
              </a:ext>
            </a:extLst>
          </p:cNvPr>
          <p:cNvSpPr/>
          <p:nvPr/>
        </p:nvSpPr>
        <p:spPr>
          <a:xfrm>
            <a:off x="9886510" y="2847975"/>
            <a:ext cx="1114414" cy="25527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302CE1-4246-4753-809F-7CEDC7CE1D08}"/>
              </a:ext>
            </a:extLst>
          </p:cNvPr>
          <p:cNvSpPr/>
          <p:nvPr/>
        </p:nvSpPr>
        <p:spPr>
          <a:xfrm>
            <a:off x="3245917" y="2469842"/>
            <a:ext cx="2124722" cy="37813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BBCB3D-484C-C742-C6AE-4F40B95BD519}"/>
              </a:ext>
            </a:extLst>
          </p:cNvPr>
          <p:cNvSpPr txBox="1"/>
          <p:nvPr/>
        </p:nvSpPr>
        <p:spPr>
          <a:xfrm>
            <a:off x="203816" y="3211425"/>
            <a:ext cx="2921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get training?</a:t>
            </a:r>
          </a:p>
        </p:txBody>
      </p:sp>
    </p:spTree>
    <p:extLst>
      <p:ext uri="{BB962C8B-B14F-4D97-AF65-F5344CB8AC3E}">
        <p14:creationId xmlns:p14="http://schemas.microsoft.com/office/powerpoint/2010/main" val="128453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FCCE1E-292F-5282-7C68-82680AB75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967" y="876300"/>
            <a:ext cx="7917098" cy="569595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B208E9-A338-40D0-ACEA-0E1A3676D632}"/>
              </a:ext>
            </a:extLst>
          </p:cNvPr>
          <p:cNvSpPr/>
          <p:nvPr/>
        </p:nvSpPr>
        <p:spPr>
          <a:xfrm>
            <a:off x="2257425" y="825622"/>
            <a:ext cx="5029200" cy="47930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C56290-E87B-4FC3-97F5-C2E5FEAD7D99}"/>
              </a:ext>
            </a:extLst>
          </p:cNvPr>
          <p:cNvSpPr/>
          <p:nvPr/>
        </p:nvSpPr>
        <p:spPr>
          <a:xfrm>
            <a:off x="2257425" y="1292349"/>
            <a:ext cx="5029200" cy="34595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81FFCC-2132-4F28-8631-7C7330A9AA51}"/>
              </a:ext>
            </a:extLst>
          </p:cNvPr>
          <p:cNvSpPr/>
          <p:nvPr/>
        </p:nvSpPr>
        <p:spPr>
          <a:xfrm>
            <a:off x="1936627" y="1824176"/>
            <a:ext cx="2493145" cy="479875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4BB93F-E13A-2450-88F2-7C3AF04E19AC}"/>
              </a:ext>
            </a:extLst>
          </p:cNvPr>
          <p:cNvSpPr txBox="1"/>
          <p:nvPr/>
        </p:nvSpPr>
        <p:spPr>
          <a:xfrm>
            <a:off x="8961029" y="4247661"/>
            <a:ext cx="229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92929"/>
                </a:solidFill>
              </a:rPr>
              <a:t>For detailed info on the school:</a:t>
            </a:r>
          </a:p>
        </p:txBody>
      </p:sp>
      <p:pic>
        <p:nvPicPr>
          <p:cNvPr id="5" name="Picture 4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FB83853C-D64E-FBAA-AE25-B48A2F68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721" y="4963720"/>
            <a:ext cx="2600688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5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5FEC0B-9D07-573C-6751-068F43ECB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201931"/>
            <a:ext cx="4271287" cy="636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FD0821-E89F-AE1E-0E21-DDA51E394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632" y="2385285"/>
            <a:ext cx="2600325" cy="23241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A05A16-85A2-45AC-A33F-D2E649B74CF4}"/>
              </a:ext>
            </a:extLst>
          </p:cNvPr>
          <p:cNvCxnSpPr>
            <a:cxnSpLocks/>
          </p:cNvCxnSpPr>
          <p:nvPr/>
        </p:nvCxnSpPr>
        <p:spPr>
          <a:xfrm flipH="1" flipV="1">
            <a:off x="4752292" y="3383281"/>
            <a:ext cx="4067857" cy="102679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1F6363-9745-4ED9-9A1A-647F793ADA2C}"/>
              </a:ext>
            </a:extLst>
          </p:cNvPr>
          <p:cNvSpPr/>
          <p:nvPr/>
        </p:nvSpPr>
        <p:spPr>
          <a:xfrm>
            <a:off x="8820149" y="3886200"/>
            <a:ext cx="933191" cy="92392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D4D2BC0-D1DE-4E11-BFCB-C282A6CA2107}"/>
              </a:ext>
            </a:extLst>
          </p:cNvPr>
          <p:cNvSpPr/>
          <p:nvPr/>
        </p:nvSpPr>
        <p:spPr>
          <a:xfrm>
            <a:off x="2779618" y="3609975"/>
            <a:ext cx="2078132" cy="109940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0BB898-C31F-3920-AE6A-31C6DA925A1D}"/>
              </a:ext>
            </a:extLst>
          </p:cNvPr>
          <p:cNvSpPr txBox="1"/>
          <p:nvPr/>
        </p:nvSpPr>
        <p:spPr>
          <a:xfrm>
            <a:off x="2223116" y="1144231"/>
            <a:ext cx="3101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hiring?</a:t>
            </a:r>
          </a:p>
        </p:txBody>
      </p:sp>
    </p:spTree>
    <p:extLst>
      <p:ext uri="{BB962C8B-B14F-4D97-AF65-F5344CB8AC3E}">
        <p14:creationId xmlns:p14="http://schemas.microsoft.com/office/powerpoint/2010/main" val="33237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083E89-8651-5074-922C-AA0C4B58A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965" y="2890747"/>
            <a:ext cx="5715798" cy="2000529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F559D6-92DD-D247-E5E9-B8B7D8BA1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5" y="103827"/>
            <a:ext cx="4464384" cy="66503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BF736C-366C-470A-9BDE-D53FA260D45E}"/>
              </a:ext>
            </a:extLst>
          </p:cNvPr>
          <p:cNvSpPr txBox="1"/>
          <p:nvPr/>
        </p:nvSpPr>
        <p:spPr>
          <a:xfrm>
            <a:off x="1488842" y="822049"/>
            <a:ext cx="57025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92929"/>
                </a:solidFill>
              </a:rPr>
              <a:t>Does it lead to a Dental Hygienist?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3538363-EF67-4499-81F0-0066E97F8AA2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5772150" y="4400550"/>
            <a:ext cx="3159989" cy="155795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1F6363-9745-4ED9-9A1A-647F793ADA2C}"/>
              </a:ext>
            </a:extLst>
          </p:cNvPr>
          <p:cNvSpPr/>
          <p:nvPr/>
        </p:nvSpPr>
        <p:spPr>
          <a:xfrm>
            <a:off x="8932139" y="5585196"/>
            <a:ext cx="1897255" cy="74662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5E5EF81-C75B-486B-AB5D-B9E8EE43F993}"/>
              </a:ext>
            </a:extLst>
          </p:cNvPr>
          <p:cNvSpPr/>
          <p:nvPr/>
        </p:nvSpPr>
        <p:spPr>
          <a:xfrm>
            <a:off x="4781551" y="4191000"/>
            <a:ext cx="990600" cy="35757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33DD5B4-B25E-C875-6708-28DB06365A6B}"/>
              </a:ext>
            </a:extLst>
          </p:cNvPr>
          <p:cNvGrpSpPr/>
          <p:nvPr/>
        </p:nvGrpSpPr>
        <p:grpSpPr>
          <a:xfrm>
            <a:off x="1313625" y="110432"/>
            <a:ext cx="9043356" cy="6040202"/>
            <a:chOff x="1313625" y="110432"/>
            <a:chExt cx="9043356" cy="60402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15AA404-27FF-8677-EA83-BCA8EE64A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3625" y="110432"/>
              <a:ext cx="9043356" cy="416195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E9F490-0E22-F22A-3819-AB51BA3DD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46" b="49659"/>
            <a:stretch/>
          </p:blipFill>
          <p:spPr>
            <a:xfrm>
              <a:off x="1313625" y="4272387"/>
              <a:ext cx="9043356" cy="1878247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1E96F62-40CB-4E24-97C5-28F818EB50BB}"/>
              </a:ext>
            </a:extLst>
          </p:cNvPr>
          <p:cNvSpPr/>
          <p:nvPr/>
        </p:nvSpPr>
        <p:spPr>
          <a:xfrm>
            <a:off x="1313624" y="4272387"/>
            <a:ext cx="8917304" cy="95042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A9735B9-A474-E04B-DB30-590409B8DD92}"/>
              </a:ext>
            </a:extLst>
          </p:cNvPr>
          <p:cNvSpPr/>
          <p:nvPr/>
        </p:nvSpPr>
        <p:spPr>
          <a:xfrm>
            <a:off x="1003074" y="3140014"/>
            <a:ext cx="621101" cy="76775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301A-4C34-42FD-AC7D-0B1687C52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41" y="1302566"/>
            <a:ext cx="10515600" cy="912681"/>
          </a:xfrm>
        </p:spPr>
        <p:txBody>
          <a:bodyPr/>
          <a:lstStyle/>
          <a:p>
            <a:r>
              <a:rPr lang="en-US" dirty="0"/>
              <a:t>Career Exploring and Planning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616E4F-1EA1-4F55-8B9D-B7A175822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87" b="5122"/>
          <a:stretch/>
        </p:blipFill>
        <p:spPr>
          <a:xfrm>
            <a:off x="6381153" y="2493033"/>
            <a:ext cx="4780168" cy="357996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C3F681-F409-47D1-A9BF-13E96E86544B}"/>
              </a:ext>
            </a:extLst>
          </p:cNvPr>
          <p:cNvSpPr txBox="1">
            <a:spLocks/>
          </p:cNvSpPr>
          <p:nvPr/>
        </p:nvSpPr>
        <p:spPr>
          <a:xfrm>
            <a:off x="953041" y="3365573"/>
            <a:ext cx="5434437" cy="153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374D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74D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74D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74D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74D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222222"/>
                </a:solidFill>
              </a:rPr>
              <a:t>… a series of steps to help clarify and determine short- and long-term career goals.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792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A5FA0B-CB27-5263-CE39-624447F3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40" y="655609"/>
            <a:ext cx="11237110" cy="548363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1E96F62-40CB-4E24-97C5-28F818EB50BB}"/>
              </a:ext>
            </a:extLst>
          </p:cNvPr>
          <p:cNvSpPr/>
          <p:nvPr/>
        </p:nvSpPr>
        <p:spPr>
          <a:xfrm>
            <a:off x="6256560" y="710918"/>
            <a:ext cx="1653864" cy="43639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A9735B9-A474-E04B-DB30-590409B8DD92}"/>
              </a:ext>
            </a:extLst>
          </p:cNvPr>
          <p:cNvSpPr/>
          <p:nvPr/>
        </p:nvSpPr>
        <p:spPr>
          <a:xfrm>
            <a:off x="5635459" y="1716655"/>
            <a:ext cx="621101" cy="76775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2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0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065B99-97F9-18DC-A26C-02B392608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92" y="1538023"/>
            <a:ext cx="11222016" cy="3781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F7306D-1858-F1FF-F1B8-F66ADCD4C953}"/>
              </a:ext>
            </a:extLst>
          </p:cNvPr>
          <p:cNvSpPr txBox="1"/>
          <p:nvPr/>
        </p:nvSpPr>
        <p:spPr>
          <a:xfrm>
            <a:off x="9042456" y="2277919"/>
            <a:ext cx="254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92929"/>
                </a:solidFill>
              </a:rPr>
              <a:t>To view Occupation Profile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A3DC270-F90D-2DE6-AD0E-FCF87C1E1BB5}"/>
              </a:ext>
            </a:extLst>
          </p:cNvPr>
          <p:cNvCxnSpPr>
            <a:cxnSpLocks/>
          </p:cNvCxnSpPr>
          <p:nvPr/>
        </p:nvCxnSpPr>
        <p:spPr>
          <a:xfrm flipH="1">
            <a:off x="6607834" y="2725947"/>
            <a:ext cx="2518913" cy="24154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81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BD1579-D62D-0B00-FA85-BBB6A1AC7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766" y="295275"/>
            <a:ext cx="4510467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474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E873D5-9928-4BA1-B4A3-9E7178D32F9F}"/>
              </a:ext>
            </a:extLst>
          </p:cNvPr>
          <p:cNvSpPr/>
          <p:nvPr/>
        </p:nvSpPr>
        <p:spPr>
          <a:xfrm>
            <a:off x="6990736" y="1505769"/>
            <a:ext cx="3539613" cy="15225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89B98BC-0E3E-47A2-9A5E-6D7EC8E5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Create a free account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14BFE6-525C-4A48-82D8-4271458C3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Not required for access!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8679851-AAFC-4E65-A677-71760EEEEF9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787147" y="1866490"/>
            <a:ext cx="1952625" cy="790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096D1E-9999-480B-B816-72C26FA37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273" y="5051634"/>
            <a:ext cx="3765238" cy="1176637"/>
          </a:xfrm>
          <a:prstGeom prst="rect">
            <a:avLst/>
          </a:prstGeom>
        </p:spPr>
      </p:pic>
      <p:pic>
        <p:nvPicPr>
          <p:cNvPr id="1026" name="Picture 2" descr="Brand Materials | NCWorks Branding Guidelines and Assets ...">
            <a:extLst>
              <a:ext uri="{FF2B5EF4-FFF2-40B4-BE49-F238E27FC236}">
                <a16:creationId xmlns:a16="http://schemas.microsoft.com/office/drawing/2014/main" id="{FD03752A-E128-3817-A048-25853D4D9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097" y="4797521"/>
            <a:ext cx="2292329" cy="168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4194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2B7968-F466-4213-B50B-D7F82C30B08C}"/>
              </a:ext>
            </a:extLst>
          </p:cNvPr>
          <p:cNvCxnSpPr/>
          <p:nvPr/>
        </p:nvCxnSpPr>
        <p:spPr>
          <a:xfrm>
            <a:off x="6477870" y="6131942"/>
            <a:ext cx="0" cy="6158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>
            <a:extLst>
              <a:ext uri="{FF2B5EF4-FFF2-40B4-BE49-F238E27FC236}">
                <a16:creationId xmlns:a16="http://schemas.microsoft.com/office/drawing/2014/main" id="{1B221BB2-6448-4408-B91C-14F21C49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891789"/>
            <a:ext cx="4901881" cy="1352842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Account Creation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E4380D-69FA-4799-ABBA-2B9D51A71E50}"/>
              </a:ext>
            </a:extLst>
          </p:cNvPr>
          <p:cNvSpPr txBox="1"/>
          <p:nvPr/>
        </p:nvSpPr>
        <p:spPr>
          <a:xfrm>
            <a:off x="7058025" y="2672312"/>
            <a:ext cx="49018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Use current CFNC, NCWorks or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NCEdCloud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credentials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Not required for access!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Free for all users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Save</a:t>
            </a:r>
          </a:p>
          <a:p>
            <a:pPr marL="838185" lvl="1" indent="-380985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Assessment Results</a:t>
            </a:r>
          </a:p>
          <a:p>
            <a:pPr marL="838185" lvl="1" indent="-380985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Career Development Plans</a:t>
            </a:r>
          </a:p>
          <a:p>
            <a:pPr marL="838185" lvl="1" indent="-380985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Favorite Occupations and more!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AA99AF-E00E-3BE7-A1BB-EEB467016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68" y="2244631"/>
            <a:ext cx="6026972" cy="4294025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AB232B20-B976-565F-9258-534BA7ADA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53" y="3057088"/>
            <a:ext cx="1915696" cy="74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3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68E2EF-6A1F-B514-B39A-38A7DAEC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Did you say something about Career Development Plans?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B1B13-DDE5-8290-78D2-98D3E73A3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700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36CCBF-EBE8-7091-C2C5-6EE80A365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548" y="163902"/>
            <a:ext cx="4124672" cy="6530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51D854-01DD-1F02-1C59-552541E7E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312" y="1201214"/>
            <a:ext cx="5170219" cy="4751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9B44E8-8ACD-6CD6-2EE7-55188A6E9454}"/>
              </a:ext>
            </a:extLst>
          </p:cNvPr>
          <p:cNvSpPr/>
          <p:nvPr/>
        </p:nvSpPr>
        <p:spPr>
          <a:xfrm>
            <a:off x="7846548" y="1149456"/>
            <a:ext cx="2703557" cy="2279544"/>
          </a:xfrm>
          <a:prstGeom prst="rect">
            <a:avLst/>
          </a:prstGeom>
          <a:noFill/>
          <a:ln w="76200">
            <a:solidFill>
              <a:srgbClr val="EE3A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888A6E-F674-64E4-12E6-714E59276A51}"/>
              </a:ext>
            </a:extLst>
          </p:cNvPr>
          <p:cNvCxnSpPr>
            <a:cxnSpLocks/>
          </p:cNvCxnSpPr>
          <p:nvPr/>
        </p:nvCxnSpPr>
        <p:spPr>
          <a:xfrm flipH="1">
            <a:off x="5253487" y="2605177"/>
            <a:ext cx="2593061" cy="823823"/>
          </a:xfrm>
          <a:prstGeom prst="straightConnector1">
            <a:avLst/>
          </a:prstGeom>
          <a:ln w="76200">
            <a:solidFill>
              <a:srgbClr val="EE3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6700838-8D3E-1857-A174-0B3B6F5C4F44}"/>
              </a:ext>
            </a:extLst>
          </p:cNvPr>
          <p:cNvSpPr/>
          <p:nvPr/>
        </p:nvSpPr>
        <p:spPr>
          <a:xfrm rot="20880790">
            <a:off x="465748" y="2558383"/>
            <a:ext cx="983411" cy="25879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551B1EE-8927-2F3A-5EC4-FE074E8B1D5D}"/>
              </a:ext>
            </a:extLst>
          </p:cNvPr>
          <p:cNvSpPr/>
          <p:nvPr/>
        </p:nvSpPr>
        <p:spPr>
          <a:xfrm rot="20880790">
            <a:off x="465749" y="3218629"/>
            <a:ext cx="983411" cy="25879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566D231-63D2-5723-F4BE-E3192C92F976}"/>
              </a:ext>
            </a:extLst>
          </p:cNvPr>
          <p:cNvSpPr/>
          <p:nvPr/>
        </p:nvSpPr>
        <p:spPr>
          <a:xfrm rot="20880790">
            <a:off x="465748" y="4406382"/>
            <a:ext cx="983411" cy="25879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6B62056-949A-C3E6-2BF2-7801A7B6CB46}"/>
              </a:ext>
            </a:extLst>
          </p:cNvPr>
          <p:cNvSpPr/>
          <p:nvPr/>
        </p:nvSpPr>
        <p:spPr>
          <a:xfrm rot="20880790">
            <a:off x="465748" y="5298694"/>
            <a:ext cx="983411" cy="25879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B0758-F281-492E-0B8B-085E3D06B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312" y="940279"/>
            <a:ext cx="5396609" cy="5541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36CCBF-EBE8-7091-C2C5-6EE80A365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548" y="163902"/>
            <a:ext cx="4124672" cy="65301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9B44E8-8ACD-6CD6-2EE7-55188A6E9454}"/>
              </a:ext>
            </a:extLst>
          </p:cNvPr>
          <p:cNvSpPr/>
          <p:nvPr/>
        </p:nvSpPr>
        <p:spPr>
          <a:xfrm>
            <a:off x="7846548" y="3341540"/>
            <a:ext cx="2703557" cy="2645191"/>
          </a:xfrm>
          <a:prstGeom prst="rect">
            <a:avLst/>
          </a:prstGeom>
          <a:noFill/>
          <a:ln w="76200">
            <a:solidFill>
              <a:srgbClr val="EE3A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888A6E-F674-64E4-12E6-714E59276A51}"/>
              </a:ext>
            </a:extLst>
          </p:cNvPr>
          <p:cNvCxnSpPr>
            <a:cxnSpLocks/>
          </p:cNvCxnSpPr>
          <p:nvPr/>
        </p:nvCxnSpPr>
        <p:spPr>
          <a:xfrm flipH="1" flipV="1">
            <a:off x="6861921" y="2812211"/>
            <a:ext cx="984627" cy="764510"/>
          </a:xfrm>
          <a:prstGeom prst="straightConnector1">
            <a:avLst/>
          </a:prstGeom>
          <a:ln w="76200">
            <a:solidFill>
              <a:srgbClr val="EE3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6700838-8D3E-1857-A174-0B3B6F5C4F44}"/>
              </a:ext>
            </a:extLst>
          </p:cNvPr>
          <p:cNvSpPr/>
          <p:nvPr/>
        </p:nvSpPr>
        <p:spPr>
          <a:xfrm rot="20880790">
            <a:off x="465748" y="2558383"/>
            <a:ext cx="983411" cy="25879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551B1EE-8927-2F3A-5EC4-FE074E8B1D5D}"/>
              </a:ext>
            </a:extLst>
          </p:cNvPr>
          <p:cNvSpPr/>
          <p:nvPr/>
        </p:nvSpPr>
        <p:spPr>
          <a:xfrm rot="20880790">
            <a:off x="496837" y="4040825"/>
            <a:ext cx="983411" cy="25879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566D231-63D2-5723-F4BE-E3192C92F976}"/>
              </a:ext>
            </a:extLst>
          </p:cNvPr>
          <p:cNvSpPr/>
          <p:nvPr/>
        </p:nvSpPr>
        <p:spPr>
          <a:xfrm rot="20880790">
            <a:off x="508802" y="5082491"/>
            <a:ext cx="983411" cy="25879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6B62056-949A-C3E6-2BF2-7801A7B6CB46}"/>
              </a:ext>
            </a:extLst>
          </p:cNvPr>
          <p:cNvSpPr/>
          <p:nvPr/>
        </p:nvSpPr>
        <p:spPr>
          <a:xfrm rot="11704402">
            <a:off x="6674499" y="4281924"/>
            <a:ext cx="983411" cy="25879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3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700A-C976-B4A5-D510-3C15E6C9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5846"/>
            <a:ext cx="10971362" cy="86682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Why is it important to have a CDP?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ADC40-7311-E6B4-4121-30ED69D33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4450"/>
            <a:ext cx="7519698" cy="3817537"/>
          </a:xfrm>
        </p:spPr>
        <p:txBody>
          <a:bodyPr>
            <a:normAutofit/>
          </a:bodyPr>
          <a:lstStyle/>
          <a:p>
            <a:r>
              <a:rPr lang="en-US" dirty="0"/>
              <a:t>Opportunity to better display and share</a:t>
            </a:r>
          </a:p>
          <a:p>
            <a:pPr lvl="1"/>
            <a:r>
              <a:rPr lang="en-US" dirty="0"/>
              <a:t>NC Regional Data</a:t>
            </a:r>
          </a:p>
          <a:p>
            <a:pPr lvl="1"/>
            <a:r>
              <a:rPr lang="en-US" dirty="0"/>
              <a:t>NC Higher Education</a:t>
            </a:r>
          </a:p>
          <a:p>
            <a:r>
              <a:rPr lang="en-US" dirty="0"/>
              <a:t>Ease of Portability</a:t>
            </a:r>
          </a:p>
          <a:p>
            <a:pPr lvl="1"/>
            <a:r>
              <a:rPr lang="en-US" dirty="0"/>
              <a:t>Across Districts</a:t>
            </a:r>
          </a:p>
          <a:p>
            <a:pPr lvl="1"/>
            <a:r>
              <a:rPr lang="en-US" dirty="0"/>
              <a:t>Past High School</a:t>
            </a:r>
          </a:p>
          <a:p>
            <a:r>
              <a:rPr lang="en-US" dirty="0"/>
              <a:t>Ability to update as needed</a:t>
            </a:r>
          </a:p>
          <a:p>
            <a:r>
              <a:rPr lang="en-US" dirty="0"/>
              <a:t>Focus on Goals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657E36-9F37-8C63-E138-36E8D09116A5}"/>
              </a:ext>
            </a:extLst>
          </p:cNvPr>
          <p:cNvGrpSpPr/>
          <p:nvPr/>
        </p:nvGrpSpPr>
        <p:grpSpPr>
          <a:xfrm>
            <a:off x="8532963" y="2501972"/>
            <a:ext cx="923925" cy="1432057"/>
            <a:chOff x="10618177" y="817786"/>
            <a:chExt cx="923925" cy="14320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6AA0F9-704C-C250-69C4-D190D5B9F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8646" y="817786"/>
              <a:ext cx="742988" cy="86682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E9FC90-2ABD-404E-2A98-B55B95B22950}"/>
                </a:ext>
              </a:extLst>
            </p:cNvPr>
            <p:cNvSpPr txBox="1"/>
            <p:nvPr/>
          </p:nvSpPr>
          <p:spPr>
            <a:xfrm>
              <a:off x="10618177" y="1726623"/>
              <a:ext cx="9239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Find my Interests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2E3E29-EAD5-FA84-28C6-216960767509}"/>
              </a:ext>
            </a:extLst>
          </p:cNvPr>
          <p:cNvGrpSpPr/>
          <p:nvPr/>
        </p:nvGrpSpPr>
        <p:grpSpPr>
          <a:xfrm>
            <a:off x="10250582" y="2612051"/>
            <a:ext cx="1129141" cy="1283227"/>
            <a:chOff x="10603869" y="2257866"/>
            <a:chExt cx="1129141" cy="12832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78C5122-B121-B895-7324-F1F26F861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9228" y="2257866"/>
              <a:ext cx="771565" cy="77156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DE416B-DF61-ED19-711D-9B86543701C2}"/>
                </a:ext>
              </a:extLst>
            </p:cNvPr>
            <p:cNvSpPr txBox="1"/>
            <p:nvPr/>
          </p:nvSpPr>
          <p:spPr>
            <a:xfrm>
              <a:off x="10603869" y="3017873"/>
              <a:ext cx="1129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Explore Occupations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7B4EBA-815D-1FE8-016F-536F3139F6D5}"/>
              </a:ext>
            </a:extLst>
          </p:cNvPr>
          <p:cNvGrpSpPr/>
          <p:nvPr/>
        </p:nvGrpSpPr>
        <p:grpSpPr>
          <a:xfrm>
            <a:off x="10257152" y="4434542"/>
            <a:ext cx="1129141" cy="1297612"/>
            <a:chOff x="10624728" y="3578040"/>
            <a:chExt cx="1129141" cy="129761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833E955-6194-D2A3-87AF-2C75F4C0B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7805" y="3578040"/>
              <a:ext cx="742988" cy="69218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89DA15-2C82-0A60-5E42-C326950CBEC0}"/>
                </a:ext>
              </a:extLst>
            </p:cNvPr>
            <p:cNvSpPr txBox="1"/>
            <p:nvPr/>
          </p:nvSpPr>
          <p:spPr>
            <a:xfrm>
              <a:off x="10624728" y="4352432"/>
              <a:ext cx="1129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Education &amp; Training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5F9523-DB18-52D0-9D5E-DCC2BA084C21}"/>
              </a:ext>
            </a:extLst>
          </p:cNvPr>
          <p:cNvGrpSpPr/>
          <p:nvPr/>
        </p:nvGrpSpPr>
        <p:grpSpPr>
          <a:xfrm>
            <a:off x="8448366" y="4443336"/>
            <a:ext cx="1129141" cy="1323361"/>
            <a:chOff x="7306478" y="4504964"/>
            <a:chExt cx="1129141" cy="1323361"/>
          </a:xfrm>
        </p:grpSpPr>
        <p:pic>
          <p:nvPicPr>
            <p:cNvPr id="5" name="Picture 4" descr="A blue and black folding screen&#10;&#10;Description automatically generated">
              <a:extLst>
                <a:ext uri="{FF2B5EF4-FFF2-40B4-BE49-F238E27FC236}">
                  <a16:creationId xmlns:a16="http://schemas.microsoft.com/office/drawing/2014/main" id="{F578F4E5-0173-7484-2152-2629BB48B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052" y="4504964"/>
              <a:ext cx="869995" cy="80014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6E7B87-60D8-B399-7455-B0FF934A1208}"/>
                </a:ext>
              </a:extLst>
            </p:cNvPr>
            <p:cNvSpPr txBox="1"/>
            <p:nvPr/>
          </p:nvSpPr>
          <p:spPr>
            <a:xfrm>
              <a:off x="7306478" y="5305105"/>
              <a:ext cx="1129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Plan My Career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07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942C193A-D0E5-4206-BA98-78B1B7F50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84" y="6142074"/>
            <a:ext cx="1175330" cy="61587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2B7968-F466-4213-B50B-D7F82C30B08C}"/>
              </a:ext>
            </a:extLst>
          </p:cNvPr>
          <p:cNvCxnSpPr/>
          <p:nvPr/>
        </p:nvCxnSpPr>
        <p:spPr>
          <a:xfrm>
            <a:off x="6477870" y="6131942"/>
            <a:ext cx="0" cy="6158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0930B4B-4649-47FF-88E2-62CCA4311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30" y="6273958"/>
            <a:ext cx="2349500" cy="3935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0031911-F66F-8DAA-E7A0-12408BDDF68A}"/>
              </a:ext>
            </a:extLst>
          </p:cNvPr>
          <p:cNvGrpSpPr/>
          <p:nvPr/>
        </p:nvGrpSpPr>
        <p:grpSpPr>
          <a:xfrm>
            <a:off x="7343189" y="4704325"/>
            <a:ext cx="4659044" cy="1329115"/>
            <a:chOff x="3046628" y="2135426"/>
            <a:chExt cx="6066693" cy="1329115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67BDE66D-4B2A-488F-9088-7E5984278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024" y="2265861"/>
              <a:ext cx="401797" cy="401797"/>
            </a:xfrm>
            <a:prstGeom prst="rect">
              <a:avLst/>
            </a:prstGeom>
          </p:spPr>
        </p:pic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2AE8A6CC-ED14-43FD-AD55-76461E982825}"/>
                </a:ext>
              </a:extLst>
            </p:cNvPr>
            <p:cNvSpPr txBox="1">
              <a:spLocks/>
            </p:cNvSpPr>
            <p:nvPr/>
          </p:nvSpPr>
          <p:spPr>
            <a:xfrm>
              <a:off x="3726131" y="2135426"/>
              <a:ext cx="5143587" cy="3693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accent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US" sz="2000" b="0" dirty="0">
                  <a:solidFill>
                    <a:schemeClr val="tx2"/>
                  </a:solidFill>
                  <a:latin typeface="+mn-lt"/>
                </a:rPr>
                <a:t>@CareersInNC </a:t>
              </a:r>
            </a:p>
            <a:p>
              <a:r>
                <a:rPr lang="en-US" sz="2000" b="0" dirty="0">
                  <a:solidFill>
                    <a:schemeClr val="tx2"/>
                  </a:solidFill>
                  <a:latin typeface="+mn-lt"/>
                </a:rPr>
                <a:t>@LEADNC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D9FD95-A7E8-42D5-9392-DF4F5B00C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6628" y="2830558"/>
              <a:ext cx="699851" cy="633983"/>
            </a:xfrm>
            <a:prstGeom prst="rect">
              <a:avLst/>
            </a:prstGeom>
          </p:spPr>
        </p:pic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B467D1BC-3E14-43E2-935E-688944341521}"/>
                </a:ext>
              </a:extLst>
            </p:cNvPr>
            <p:cNvSpPr txBox="1">
              <a:spLocks/>
            </p:cNvSpPr>
            <p:nvPr/>
          </p:nvSpPr>
          <p:spPr>
            <a:xfrm>
              <a:off x="3726129" y="3009838"/>
              <a:ext cx="5387192" cy="3693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accent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US" sz="2000" b="0" dirty="0">
                  <a:solidFill>
                    <a:schemeClr val="tx2"/>
                  </a:solidFill>
                  <a:latin typeface="+mn-lt"/>
                </a:rPr>
                <a:t>Facebook.com/NCcareers.org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4B58E7E5-1241-E006-96CA-922B08C4D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543" y="2430674"/>
            <a:ext cx="4829355" cy="7430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92929"/>
                </a:solidFill>
              </a:rPr>
              <a:t>Jamie Vaughn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6C75D02-E40F-EA1C-FCDE-232E3641970F}"/>
              </a:ext>
            </a:extLst>
          </p:cNvPr>
          <p:cNvSpPr txBox="1">
            <a:spLocks/>
          </p:cNvSpPr>
          <p:nvPr/>
        </p:nvSpPr>
        <p:spPr>
          <a:xfrm>
            <a:off x="5959173" y="3367753"/>
            <a:ext cx="4849725" cy="1142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3BAAE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0" dirty="0">
                <a:solidFill>
                  <a:srgbClr val="292929"/>
                </a:solidFill>
              </a:rPr>
              <a:t>Sr. Analyst for Market Intelligence</a:t>
            </a:r>
          </a:p>
          <a:p>
            <a:r>
              <a:rPr lang="en-US" sz="2400" b="0" dirty="0">
                <a:solidFill>
                  <a:srgbClr val="292929"/>
                </a:solidFill>
              </a:rPr>
              <a:t>Jamie.Vaughn@commerce.nc.gov</a:t>
            </a:r>
            <a:endParaRPr lang="en-US" sz="3600" b="0" dirty="0">
              <a:solidFill>
                <a:srgbClr val="292929"/>
              </a:solidFill>
            </a:endParaRPr>
          </a:p>
        </p:txBody>
      </p:sp>
      <p:pic>
        <p:nvPicPr>
          <p:cNvPr id="2" name="Picture 1" descr="A cartoon of a person in a suit&#10;&#10;Description automatically generated">
            <a:extLst>
              <a:ext uri="{FF2B5EF4-FFF2-40B4-BE49-F238E27FC236}">
                <a16:creationId xmlns:a16="http://schemas.microsoft.com/office/drawing/2014/main" id="{B0B9F9DF-94FF-DC7A-C92A-541AA477C9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75" y="1154041"/>
            <a:ext cx="2799515" cy="52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3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A3CD490-5C74-DCED-226E-64AC017657A8}"/>
              </a:ext>
            </a:extLst>
          </p:cNvPr>
          <p:cNvGrpSpPr/>
          <p:nvPr/>
        </p:nvGrpSpPr>
        <p:grpSpPr>
          <a:xfrm>
            <a:off x="881734" y="1619010"/>
            <a:ext cx="1880558" cy="1957856"/>
            <a:chOff x="411994" y="1638060"/>
            <a:chExt cx="1880558" cy="1957856"/>
          </a:xfrm>
        </p:grpSpPr>
        <p:pic>
          <p:nvPicPr>
            <p:cNvPr id="5" name="Picture 4" descr="A blue compass with a black background&#10;&#10;Description automatically generated">
              <a:extLst>
                <a:ext uri="{FF2B5EF4-FFF2-40B4-BE49-F238E27FC236}">
                  <a16:creationId xmlns:a16="http://schemas.microsoft.com/office/drawing/2014/main" id="{ED570F55-2B1D-AA53-947E-FA567793E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78" y="1638060"/>
              <a:ext cx="1361591" cy="158852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AEDE8D-7CFB-7724-B1C1-1CDAC436D3F6}"/>
                </a:ext>
              </a:extLst>
            </p:cNvPr>
            <p:cNvSpPr txBox="1"/>
            <p:nvPr/>
          </p:nvSpPr>
          <p:spPr>
            <a:xfrm>
              <a:off x="411994" y="3226584"/>
              <a:ext cx="1880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Find My Interests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140493-756B-CC56-4BCA-65A4F6FFC170}"/>
              </a:ext>
            </a:extLst>
          </p:cNvPr>
          <p:cNvGrpSpPr/>
          <p:nvPr/>
        </p:nvGrpSpPr>
        <p:grpSpPr>
          <a:xfrm>
            <a:off x="4401853" y="1619010"/>
            <a:ext cx="2195367" cy="1957856"/>
            <a:chOff x="4248578" y="1619010"/>
            <a:chExt cx="2195367" cy="1957856"/>
          </a:xfrm>
        </p:grpSpPr>
        <p:pic>
          <p:nvPicPr>
            <p:cNvPr id="8" name="Picture 7" descr="A blue and black magnifying glass with a person in the center&#10;&#10;Description automatically generated">
              <a:extLst>
                <a:ext uri="{FF2B5EF4-FFF2-40B4-BE49-F238E27FC236}">
                  <a16:creationId xmlns:a16="http://schemas.microsoft.com/office/drawing/2014/main" id="{76E1CF8A-B097-F11A-2EC4-BFCFBF129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365" y="1619010"/>
              <a:ext cx="1588524" cy="1588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9F3067-4CBD-55D3-4899-B647ACBC5E00}"/>
                </a:ext>
              </a:extLst>
            </p:cNvPr>
            <p:cNvSpPr txBox="1"/>
            <p:nvPr/>
          </p:nvSpPr>
          <p:spPr>
            <a:xfrm>
              <a:off x="4248578" y="3207534"/>
              <a:ext cx="2195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Explore Occupations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E15F8B-62D4-4C3D-9A33-D7CAA5E51E5A}"/>
              </a:ext>
            </a:extLst>
          </p:cNvPr>
          <p:cNvGrpSpPr/>
          <p:nvPr/>
        </p:nvGrpSpPr>
        <p:grpSpPr>
          <a:xfrm>
            <a:off x="8505855" y="1619010"/>
            <a:ext cx="2002774" cy="1957856"/>
            <a:chOff x="5428808" y="1731080"/>
            <a:chExt cx="1893590" cy="1883886"/>
          </a:xfrm>
        </p:grpSpPr>
        <p:pic>
          <p:nvPicPr>
            <p:cNvPr id="11" name="Picture 10" descr="A blue and black folding screen&#10;&#10;Description automatically generated">
              <a:extLst>
                <a:ext uri="{FF2B5EF4-FFF2-40B4-BE49-F238E27FC236}">
                  <a16:creationId xmlns:a16="http://schemas.microsoft.com/office/drawing/2014/main" id="{1433928A-6F76-EC35-319D-FD8830DAE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571" y="1731080"/>
              <a:ext cx="1626065" cy="149550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33B731-50A8-D911-20A5-0980E7FE830F}"/>
                </a:ext>
              </a:extLst>
            </p:cNvPr>
            <p:cNvSpPr txBox="1"/>
            <p:nvPr/>
          </p:nvSpPr>
          <p:spPr>
            <a:xfrm>
              <a:off x="5428808" y="3245634"/>
              <a:ext cx="1893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Plan My Career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B94EE6-6593-5871-9748-FFB0FC408086}"/>
              </a:ext>
            </a:extLst>
          </p:cNvPr>
          <p:cNvGrpSpPr/>
          <p:nvPr/>
        </p:nvGrpSpPr>
        <p:grpSpPr>
          <a:xfrm>
            <a:off x="2359317" y="4247556"/>
            <a:ext cx="2195367" cy="1873767"/>
            <a:chOff x="7440275" y="1731080"/>
            <a:chExt cx="2195367" cy="1873767"/>
          </a:xfrm>
        </p:grpSpPr>
        <p:pic>
          <p:nvPicPr>
            <p:cNvPr id="14" name="Picture 13" descr="A rolled up rolled up paper with a ribbon&#10;&#10;Description automatically generated">
              <a:extLst>
                <a:ext uri="{FF2B5EF4-FFF2-40B4-BE49-F238E27FC236}">
                  <a16:creationId xmlns:a16="http://schemas.microsoft.com/office/drawing/2014/main" id="{A9C76995-6CB8-3448-D86C-9BD3DB867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326" y="1731080"/>
              <a:ext cx="1605264" cy="149550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1DB2E6-0F75-11CA-D713-D40433DAC3C4}"/>
                </a:ext>
              </a:extLst>
            </p:cNvPr>
            <p:cNvSpPr txBox="1"/>
            <p:nvPr/>
          </p:nvSpPr>
          <p:spPr>
            <a:xfrm>
              <a:off x="7440275" y="3235515"/>
              <a:ext cx="2195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Education &amp; Training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757522-80AF-24FC-6E80-A4B59E98ECAF}"/>
              </a:ext>
            </a:extLst>
          </p:cNvPr>
          <p:cNvGrpSpPr/>
          <p:nvPr/>
        </p:nvGrpSpPr>
        <p:grpSpPr>
          <a:xfrm>
            <a:off x="6375603" y="4247556"/>
            <a:ext cx="2195367" cy="1873767"/>
            <a:chOff x="9782980" y="1731080"/>
            <a:chExt cx="2195367" cy="1873767"/>
          </a:xfrm>
        </p:grpSpPr>
        <p:pic>
          <p:nvPicPr>
            <p:cNvPr id="17" name="Picture 16" descr="A blue sign with text&#10;&#10;Description automatically generated">
              <a:extLst>
                <a:ext uri="{FF2B5EF4-FFF2-40B4-BE49-F238E27FC236}">
                  <a16:creationId xmlns:a16="http://schemas.microsoft.com/office/drawing/2014/main" id="{0CDF386C-DDED-C64F-D231-262AC8689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4216" y="1731080"/>
              <a:ext cx="1772897" cy="1495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820626-772D-9B17-BF93-5C1343B555D3}"/>
                </a:ext>
              </a:extLst>
            </p:cNvPr>
            <p:cNvSpPr txBox="1"/>
            <p:nvPr/>
          </p:nvSpPr>
          <p:spPr>
            <a:xfrm>
              <a:off x="9782980" y="3235515"/>
              <a:ext cx="2195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Job Search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723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2B2142-51B4-C07B-7F9F-836688740A9A}"/>
              </a:ext>
            </a:extLst>
          </p:cNvPr>
          <p:cNvSpPr txBox="1"/>
          <p:nvPr/>
        </p:nvSpPr>
        <p:spPr>
          <a:xfrm>
            <a:off x="1538243" y="4635685"/>
            <a:ext cx="9289278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Learn about yourself and focus on the occupations that most meet your needs, interests and wants.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E91A87-DBAF-C207-BFC4-36FEF2604148}"/>
              </a:ext>
            </a:extLst>
          </p:cNvPr>
          <p:cNvGrpSpPr/>
          <p:nvPr/>
        </p:nvGrpSpPr>
        <p:grpSpPr>
          <a:xfrm>
            <a:off x="4538012" y="1518250"/>
            <a:ext cx="3115975" cy="2800488"/>
            <a:chOff x="411994" y="1638060"/>
            <a:chExt cx="1880558" cy="1957856"/>
          </a:xfrm>
        </p:grpSpPr>
        <p:pic>
          <p:nvPicPr>
            <p:cNvPr id="4" name="Picture 3" descr="A blue compass with a black background&#10;&#10;Description automatically generated">
              <a:extLst>
                <a:ext uri="{FF2B5EF4-FFF2-40B4-BE49-F238E27FC236}">
                  <a16:creationId xmlns:a16="http://schemas.microsoft.com/office/drawing/2014/main" id="{A4C690AB-7894-72E8-63F2-A7AF0F49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78" y="1638060"/>
              <a:ext cx="1361591" cy="158852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006AC4-1FD9-BDE6-9320-057D88E0B1B3}"/>
                </a:ext>
              </a:extLst>
            </p:cNvPr>
            <p:cNvSpPr txBox="1"/>
            <p:nvPr/>
          </p:nvSpPr>
          <p:spPr>
            <a:xfrm>
              <a:off x="411994" y="3226584"/>
              <a:ext cx="1880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Find My Interests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116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8B10891F-8F84-58B3-DF03-AA1EFFB93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383" y="1470451"/>
            <a:ext cx="3143553" cy="1543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E3ABF0-0301-12AC-005C-3412961EF0F5}"/>
              </a:ext>
            </a:extLst>
          </p:cNvPr>
          <p:cNvSpPr txBox="1"/>
          <p:nvPr/>
        </p:nvSpPr>
        <p:spPr>
          <a:xfrm>
            <a:off x="1772479" y="3608926"/>
            <a:ext cx="298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Lifestyle Reality Check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CE2F28-BA91-2351-8A46-F163431F106C}"/>
              </a:ext>
            </a:extLst>
          </p:cNvPr>
          <p:cNvSpPr txBox="1"/>
          <p:nvPr/>
        </p:nvSpPr>
        <p:spPr>
          <a:xfrm>
            <a:off x="6965252" y="3598576"/>
            <a:ext cx="281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Budget Reality Check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25520-1AE9-16CF-11F2-7219F1152ECE}"/>
              </a:ext>
            </a:extLst>
          </p:cNvPr>
          <p:cNvSpPr txBox="1"/>
          <p:nvPr/>
        </p:nvSpPr>
        <p:spPr>
          <a:xfrm>
            <a:off x="1939679" y="4187220"/>
            <a:ext cx="2652639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Understand Salary Needs to Live a Certain Lifestyle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02959-F37B-06BA-BBF5-7D22B1F40762}"/>
              </a:ext>
            </a:extLst>
          </p:cNvPr>
          <p:cNvSpPr txBox="1"/>
          <p:nvPr/>
        </p:nvSpPr>
        <p:spPr>
          <a:xfrm>
            <a:off x="7140134" y="4182002"/>
            <a:ext cx="2547137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Understand a Lifestyle Based on a Salary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20068-62F5-0EFB-8166-2837E608E0BA}"/>
              </a:ext>
            </a:extLst>
          </p:cNvPr>
          <p:cNvSpPr txBox="1"/>
          <p:nvPr/>
        </p:nvSpPr>
        <p:spPr>
          <a:xfrm>
            <a:off x="1925319" y="2285486"/>
            <a:ext cx="7853679" cy="1323439"/>
          </a:xfrm>
          <a:prstGeom prst="rect">
            <a:avLst/>
          </a:prstGeom>
          <a:solidFill>
            <a:srgbClr val="EE3A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Can Help you Address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Financial Literacy</a:t>
            </a:r>
          </a:p>
        </p:txBody>
      </p:sp>
    </p:spTree>
    <p:extLst>
      <p:ext uri="{BB962C8B-B14F-4D97-AF65-F5344CB8AC3E}">
        <p14:creationId xmlns:p14="http://schemas.microsoft.com/office/powerpoint/2010/main" val="358623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46CEE1-14D8-A819-D400-1D8016A79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547" y="1433234"/>
            <a:ext cx="7744906" cy="3991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3EDC8F-CFF8-5442-EFDD-5A936D99E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019" y="2956560"/>
            <a:ext cx="2783330" cy="126596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203936AC-93BE-AB69-30FC-54ACDD4AC479}"/>
              </a:ext>
            </a:extLst>
          </p:cNvPr>
          <p:cNvSpPr/>
          <p:nvPr/>
        </p:nvSpPr>
        <p:spPr>
          <a:xfrm>
            <a:off x="1949571" y="3750282"/>
            <a:ext cx="879894" cy="4722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4FE9C2-BD75-E815-2F73-40318F007AED}"/>
              </a:ext>
            </a:extLst>
          </p:cNvPr>
          <p:cNvSpPr txBox="1"/>
          <p:nvPr/>
        </p:nvSpPr>
        <p:spPr>
          <a:xfrm>
            <a:off x="7816162" y="6039150"/>
            <a:ext cx="430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Lifestyle Reality Check</a:t>
            </a:r>
          </a:p>
        </p:txBody>
      </p:sp>
    </p:spTree>
    <p:extLst>
      <p:ext uri="{BB962C8B-B14F-4D97-AF65-F5344CB8AC3E}">
        <p14:creationId xmlns:p14="http://schemas.microsoft.com/office/powerpoint/2010/main" val="358703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NCcareers 1">
  <a:themeElements>
    <a:clrScheme name="Lead Colors">
      <a:dk1>
        <a:srgbClr val="384D95"/>
      </a:dk1>
      <a:lt1>
        <a:srgbClr val="FFFFFF"/>
      </a:lt1>
      <a:dk2>
        <a:srgbClr val="3770B8"/>
      </a:dk2>
      <a:lt2>
        <a:srgbClr val="BAC4E3"/>
      </a:lt2>
      <a:accent1>
        <a:srgbClr val="4CB7E7"/>
      </a:accent1>
      <a:accent2>
        <a:srgbClr val="EE3A81"/>
      </a:accent2>
      <a:accent3>
        <a:srgbClr val="FBB615"/>
      </a:accent3>
      <a:accent4>
        <a:srgbClr val="BBC4E3"/>
      </a:accent4>
      <a:accent5>
        <a:srgbClr val="E8EFF8"/>
      </a:accent5>
      <a:accent6>
        <a:srgbClr val="007F00"/>
      </a:accent6>
      <a:hlink>
        <a:srgbClr val="EE3A81"/>
      </a:hlink>
      <a:folHlink>
        <a:srgbClr val="FBB6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careers 1" id="{C70BFEF0-92E6-44E1-B855-934B00A0411C}" vid="{AADBD27C-1839-4C0D-AEAE-1F3B239AEB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NCcareers 1</Template>
  <TotalTime>11428</TotalTime>
  <Words>721</Words>
  <Application>Microsoft Office PowerPoint</Application>
  <PresentationFormat>Widescreen</PresentationFormat>
  <Paragraphs>166</Paragraphs>
  <Slides>59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Century Gothic</vt:lpstr>
      <vt:lpstr>Courier New</vt:lpstr>
      <vt:lpstr>Open Sans</vt:lpstr>
      <vt:lpstr>NCcareers 1</vt:lpstr>
      <vt:lpstr>Your Online Resource for Careers in your Area and more…</vt:lpstr>
      <vt:lpstr>PowerPoint Presentation</vt:lpstr>
      <vt:lpstr>PowerPoint Presentation</vt:lpstr>
      <vt:lpstr>Who is NCcareers?</vt:lpstr>
      <vt:lpstr>Career Exploring and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tools to find your interests…</vt:lpstr>
      <vt:lpstr>PowerPoint Presentation</vt:lpstr>
      <vt:lpstr>Explore Occupations Table</vt:lpstr>
      <vt:lpstr>Occupation Profile Page</vt:lpstr>
      <vt:lpstr>Why is Geography important?</vt:lpstr>
      <vt:lpstr>PowerPoint Presentation</vt:lpstr>
      <vt:lpstr>How much does it pay?</vt:lpstr>
      <vt:lpstr>What does this occupation do?</vt:lpstr>
      <vt:lpstr>Is this a good long-term prospect?</vt:lpstr>
      <vt:lpstr>PowerPoint Presentation</vt:lpstr>
      <vt:lpstr>What education do I need?   </vt:lpstr>
      <vt:lpstr>How can an individual use it for Career Exploration?</vt:lpstr>
      <vt:lpstr>Judy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a free account</vt:lpstr>
      <vt:lpstr>Account Creation</vt:lpstr>
      <vt:lpstr>Did you say something about Career Development Plans?</vt:lpstr>
      <vt:lpstr>PowerPoint Presentation</vt:lpstr>
      <vt:lpstr>PowerPoint Presentation</vt:lpstr>
      <vt:lpstr>Why is it important to have a CDP?</vt:lpstr>
      <vt:lpstr>Jamie Vaughn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DeBellis, Jeff</dc:creator>
  <cp:lastModifiedBy>Vaughn, Jamie</cp:lastModifiedBy>
  <cp:revision>398</cp:revision>
  <dcterms:created xsi:type="dcterms:W3CDTF">2020-10-16T19:21:36Z</dcterms:created>
  <dcterms:modified xsi:type="dcterms:W3CDTF">2025-01-31T14:49:50Z</dcterms:modified>
</cp:coreProperties>
</file>