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1" r:id="rId6"/>
    <p:sldId id="270" r:id="rId7"/>
    <p:sldId id="286" r:id="rId8"/>
    <p:sldId id="283" r:id="rId9"/>
    <p:sldId id="267" r:id="rId10"/>
    <p:sldId id="258" r:id="rId11"/>
    <p:sldId id="257" r:id="rId12"/>
    <p:sldId id="262" r:id="rId13"/>
    <p:sldId id="265" r:id="rId14"/>
    <p:sldId id="269" r:id="rId15"/>
    <p:sldId id="272" r:id="rId16"/>
    <p:sldId id="273" r:id="rId17"/>
    <p:sldId id="264" r:id="rId18"/>
    <p:sldId id="274" r:id="rId19"/>
    <p:sldId id="268" r:id="rId20"/>
    <p:sldId id="280" r:id="rId21"/>
    <p:sldId id="281" r:id="rId22"/>
    <p:sldId id="277" r:id="rId23"/>
    <p:sldId id="282" r:id="rId24"/>
    <p:sldId id="26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8CA7E0-1DA1-4C27-80A3-AF271DB30B4F}" v="11" dt="2023-06-21T13:09:18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25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ie Thurston" userId="S::tt78431@martincc.edu::2bdd65dd-97e9-4de2-920c-84536d2ec9b1" providerId="AD" clId="Web-{278A08B9-5A84-4892-9F86-369BDA413CB9}"/>
    <pc:docChg chg="modSld">
      <pc:chgData name="Tammie Thurston" userId="S::tt78431@martincc.edu::2bdd65dd-97e9-4de2-920c-84536d2ec9b1" providerId="AD" clId="Web-{278A08B9-5A84-4892-9F86-369BDA413CB9}" dt="2023-06-21T14:29:43.608" v="4" actId="20577"/>
      <pc:docMkLst>
        <pc:docMk/>
      </pc:docMkLst>
      <pc:sldChg chg="modSp">
        <pc:chgData name="Tammie Thurston" userId="S::tt78431@martincc.edu::2bdd65dd-97e9-4de2-920c-84536d2ec9b1" providerId="AD" clId="Web-{278A08B9-5A84-4892-9F86-369BDA413CB9}" dt="2023-06-21T14:29:43.608" v="4" actId="20577"/>
        <pc:sldMkLst>
          <pc:docMk/>
          <pc:sldMk cId="0" sldId="256"/>
        </pc:sldMkLst>
        <pc:spChg chg="mod">
          <ac:chgData name="Tammie Thurston" userId="S::tt78431@martincc.edu::2bdd65dd-97e9-4de2-920c-84536d2ec9b1" providerId="AD" clId="Web-{278A08B9-5A84-4892-9F86-369BDA413CB9}" dt="2023-06-21T14:29:43.608" v="4" actId="20577"/>
          <ac:spMkLst>
            <pc:docMk/>
            <pc:sldMk cId="0" sldId="256"/>
            <ac:spMk id="7" creationId="{00000000-0000-0000-0000-000000000000}"/>
          </ac:spMkLst>
        </pc:spChg>
      </pc:sldChg>
    </pc:docChg>
  </pc:docChgLst>
  <pc:docChgLst>
    <pc:chgData name="Tammie Thurston" userId="2bdd65dd-97e9-4de2-920c-84536d2ec9b1" providerId="ADAL" clId="{EC8CA7E0-1DA1-4C27-80A3-AF271DB30B4F}"/>
    <pc:docChg chg="undo custSel delSld modSld">
      <pc:chgData name="Tammie Thurston" userId="2bdd65dd-97e9-4de2-920c-84536d2ec9b1" providerId="ADAL" clId="{EC8CA7E0-1DA1-4C27-80A3-AF271DB30B4F}" dt="2024-06-10T14:13:42.527" v="323" actId="20577"/>
      <pc:docMkLst>
        <pc:docMk/>
      </pc:docMkLst>
      <pc:sldChg chg="modSp mod">
        <pc:chgData name="Tammie Thurston" userId="2bdd65dd-97e9-4de2-920c-84536d2ec9b1" providerId="ADAL" clId="{EC8CA7E0-1DA1-4C27-80A3-AF271DB30B4F}" dt="2024-06-10T14:12:59.669" v="317" actId="20577"/>
        <pc:sldMkLst>
          <pc:docMk/>
          <pc:sldMk cId="0" sldId="258"/>
        </pc:sldMkLst>
        <pc:spChg chg="mod">
          <ac:chgData name="Tammie Thurston" userId="2bdd65dd-97e9-4de2-920c-84536d2ec9b1" providerId="ADAL" clId="{EC8CA7E0-1DA1-4C27-80A3-AF271DB30B4F}" dt="2024-06-10T14:12:59.669" v="317" actId="20577"/>
          <ac:spMkLst>
            <pc:docMk/>
            <pc:sldMk cId="0" sldId="258"/>
            <ac:spMk id="7" creationId="{00000000-0000-0000-0000-000000000000}"/>
          </ac:spMkLst>
        </pc:spChg>
      </pc:sldChg>
      <pc:sldChg chg="addSp delSp modSp mod">
        <pc:chgData name="Tammie Thurston" userId="2bdd65dd-97e9-4de2-920c-84536d2ec9b1" providerId="ADAL" clId="{EC8CA7E0-1DA1-4C27-80A3-AF271DB30B4F}" dt="2024-06-10T14:13:42.527" v="323" actId="20577"/>
        <pc:sldMkLst>
          <pc:docMk/>
          <pc:sldMk cId="0" sldId="262"/>
        </pc:sldMkLst>
        <pc:spChg chg="del mod">
          <ac:chgData name="Tammie Thurston" userId="2bdd65dd-97e9-4de2-920c-84536d2ec9b1" providerId="ADAL" clId="{EC8CA7E0-1DA1-4C27-80A3-AF271DB30B4F}" dt="2023-06-21T13:07:29.584" v="256"/>
          <ac:spMkLst>
            <pc:docMk/>
            <pc:sldMk cId="0" sldId="262"/>
            <ac:spMk id="2" creationId="{34F72FC6-92E7-47EC-B0D8-833D301319F6}"/>
          </ac:spMkLst>
        </pc:spChg>
        <pc:spChg chg="mod">
          <ac:chgData name="Tammie Thurston" userId="2bdd65dd-97e9-4de2-920c-84536d2ec9b1" providerId="ADAL" clId="{EC8CA7E0-1DA1-4C27-80A3-AF271DB30B4F}" dt="2024-06-10T14:13:42.527" v="323" actId="2057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Tammie Thurston" userId="2bdd65dd-97e9-4de2-920c-84536d2ec9b1" providerId="ADAL" clId="{EC8CA7E0-1DA1-4C27-80A3-AF271DB30B4F}" dt="2023-06-21T13:02:28.423" v="207" actId="6549"/>
          <ac:spMkLst>
            <pc:docMk/>
            <pc:sldMk cId="0" sldId="262"/>
            <ac:spMk id="7169" creationId="{00000000-0000-0000-0000-000000000000}"/>
          </ac:spMkLst>
        </pc:spChg>
        <pc:picChg chg="add mod">
          <ac:chgData name="Tammie Thurston" userId="2bdd65dd-97e9-4de2-920c-84536d2ec9b1" providerId="ADAL" clId="{EC8CA7E0-1DA1-4C27-80A3-AF271DB30B4F}" dt="2023-06-21T12:58:00.308" v="181" actId="14100"/>
          <ac:picMkLst>
            <pc:docMk/>
            <pc:sldMk cId="0" sldId="262"/>
            <ac:picMk id="3" creationId="{99C7B882-6288-AB3E-8C89-2343214600DD}"/>
          </ac:picMkLst>
        </pc:picChg>
        <pc:picChg chg="add mod ord">
          <ac:chgData name="Tammie Thurston" userId="2bdd65dd-97e9-4de2-920c-84536d2ec9b1" providerId="ADAL" clId="{EC8CA7E0-1DA1-4C27-80A3-AF271DB30B4F}" dt="2023-06-21T13:07:47.259" v="258" actId="166"/>
          <ac:picMkLst>
            <pc:docMk/>
            <pc:sldMk cId="0" sldId="262"/>
            <ac:picMk id="4" creationId="{D5FEE34B-C7E8-02BB-04FD-C672809247B5}"/>
          </ac:picMkLst>
        </pc:picChg>
        <pc:picChg chg="mod ord">
          <ac:chgData name="Tammie Thurston" userId="2bdd65dd-97e9-4de2-920c-84536d2ec9b1" providerId="ADAL" clId="{EC8CA7E0-1DA1-4C27-80A3-AF271DB30B4F}" dt="2023-06-21T13:07:05.762" v="250" actId="1076"/>
          <ac:picMkLst>
            <pc:docMk/>
            <pc:sldMk cId="0" sldId="262"/>
            <ac:picMk id="5" creationId="{0929EDA5-D3B6-42DE-8FFF-460C060CB200}"/>
          </ac:picMkLst>
        </pc:picChg>
        <pc:picChg chg="mod ord">
          <ac:chgData name="Tammie Thurston" userId="2bdd65dd-97e9-4de2-920c-84536d2ec9b1" providerId="ADAL" clId="{EC8CA7E0-1DA1-4C27-80A3-AF271DB30B4F}" dt="2023-06-21T13:05:59.952" v="236" actId="1076"/>
          <ac:picMkLst>
            <pc:docMk/>
            <pc:sldMk cId="0" sldId="262"/>
            <ac:picMk id="6" creationId="{439CE403-F562-43AA-B591-4E235E925006}"/>
          </ac:picMkLst>
        </pc:picChg>
        <pc:picChg chg="add mod ord">
          <ac:chgData name="Tammie Thurston" userId="2bdd65dd-97e9-4de2-920c-84536d2ec9b1" providerId="ADAL" clId="{EC8CA7E0-1DA1-4C27-80A3-AF271DB30B4F}" dt="2023-06-21T13:09:29.304" v="261" actId="1076"/>
          <ac:picMkLst>
            <pc:docMk/>
            <pc:sldMk cId="0" sldId="262"/>
            <ac:picMk id="7" creationId="{486049B7-0FD6-39CF-F1E1-A68DEA14A735}"/>
          </ac:picMkLst>
        </pc:picChg>
        <pc:picChg chg="add mod">
          <ac:chgData name="Tammie Thurston" userId="2bdd65dd-97e9-4de2-920c-84536d2ec9b1" providerId="ADAL" clId="{EC8CA7E0-1DA1-4C27-80A3-AF271DB30B4F}" dt="2023-06-21T13:06:43.441" v="245" actId="1076"/>
          <ac:picMkLst>
            <pc:docMk/>
            <pc:sldMk cId="0" sldId="262"/>
            <ac:picMk id="8" creationId="{3D152499-1A72-04EA-0B25-B3293B6B2A30}"/>
          </ac:picMkLst>
        </pc:picChg>
        <pc:picChg chg="add mod">
          <ac:chgData name="Tammie Thurston" userId="2bdd65dd-97e9-4de2-920c-84536d2ec9b1" providerId="ADAL" clId="{EC8CA7E0-1DA1-4C27-80A3-AF271DB30B4F}" dt="2023-06-21T13:09:23.769" v="260" actId="1076"/>
          <ac:picMkLst>
            <pc:docMk/>
            <pc:sldMk cId="0" sldId="262"/>
            <ac:picMk id="9" creationId="{9D070942-5082-92DE-9454-EA9FD0E4FAA0}"/>
          </ac:picMkLst>
        </pc:picChg>
        <pc:picChg chg="del mod">
          <ac:chgData name="Tammie Thurston" userId="2bdd65dd-97e9-4de2-920c-84536d2ec9b1" providerId="ADAL" clId="{EC8CA7E0-1DA1-4C27-80A3-AF271DB30B4F}" dt="2023-06-21T13:02:38.118" v="208" actId="21"/>
          <ac:picMkLst>
            <pc:docMk/>
            <pc:sldMk cId="0" sldId="262"/>
            <ac:picMk id="7172" creationId="{A21EC691-00E1-4A73-A900-72D23F830D0A}"/>
          </ac:picMkLst>
        </pc:picChg>
      </pc:sldChg>
      <pc:sldChg chg="del">
        <pc:chgData name="Tammie Thurston" userId="2bdd65dd-97e9-4de2-920c-84536d2ec9b1" providerId="ADAL" clId="{EC8CA7E0-1DA1-4C27-80A3-AF271DB30B4F}" dt="2023-06-21T13:17:51.576" v="262" actId="2696"/>
        <pc:sldMkLst>
          <pc:docMk/>
          <pc:sldMk cId="3113320406" sldId="28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861A0-D38F-4342-9EED-482CA1E3429C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7120-D97D-431D-8BCD-165598061B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QUINE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1143000" y="0"/>
            <a:ext cx="6858000" cy="68316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sz="6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br>
              <a:rPr lang="en-US" sz="6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br>
              <a:rPr lang="en-US" sz="6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6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  <a:t>Martin Community College</a:t>
            </a:r>
            <a:br>
              <a:rPr lang="en-US" sz="6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6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EQUINE SCIENCE</a:t>
            </a:r>
            <a:br>
              <a:rPr lang="en-US" sz="6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br>
              <a:rPr lang="en-US" sz="6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br>
              <a:rPr lang="en-US" sz="6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  <a:cs typeface="+mn-cs"/>
              </a:rPr>
            </a:br>
            <a:br>
              <a:rPr lang="en-US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3923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lvl="0" indent="0" algn="ctr">
              <a:buNone/>
            </a:pPr>
            <a:r>
              <a:rPr lang="en-US" sz="2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doni MT Black"/>
              </a:rPr>
              <a:t>DIRECTOR</a:t>
            </a:r>
          </a:p>
          <a:p>
            <a:pPr marL="0" lvl="0" indent="0" algn="ctr">
              <a:buNone/>
            </a:pPr>
            <a:r>
              <a:rPr lang="en-US" sz="24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doni MT Black"/>
              </a:rPr>
              <a:t>TAMMIE THURSTON</a:t>
            </a:r>
          </a:p>
          <a:p>
            <a:pPr marL="0" lvl="0" indent="0" algn="ctr">
              <a:buNone/>
            </a:pPr>
            <a:r>
              <a:rPr lang="en-US" sz="2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doni MT Black"/>
              </a:rPr>
              <a:t>INSTRUCTOR</a:t>
            </a:r>
          </a:p>
          <a:p>
            <a:pPr marL="0" indent="0" algn="ctr">
              <a:buNone/>
            </a:pPr>
            <a:r>
              <a:rPr lang="en-US" sz="2400" b="1" spc="50">
                <a:ln w="11430"/>
                <a:solidFill>
                  <a:srgbClr val="E0322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doni MT Black"/>
              </a:rPr>
              <a:t>LAWSON WALSTON</a:t>
            </a:r>
          </a:p>
          <a:p>
            <a:pPr marL="0" lvl="0" indent="0" algn="ctr">
              <a:buNone/>
            </a:pPr>
            <a:r>
              <a:rPr lang="en-US" sz="2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doni MT Black"/>
              </a:rPr>
              <a:t>FACILITY MANAGER</a:t>
            </a:r>
          </a:p>
          <a:p>
            <a:pPr marL="0" lvl="0" indent="0" algn="ctr">
              <a:buNone/>
            </a:pPr>
            <a:r>
              <a:rPr lang="en-US" sz="24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doni MT Black"/>
              </a:rPr>
              <a:t>MARY DALCOURT</a:t>
            </a:r>
          </a:p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438400"/>
            <a:ext cx="8229600" cy="1143000"/>
          </a:xfrm>
        </p:spPr>
        <p:txBody>
          <a:bodyPr/>
          <a:lstStyle/>
          <a:p>
            <a:r>
              <a:rPr lang="en-US"/>
              <a:t>What’s Happening…</a:t>
            </a:r>
          </a:p>
        </p:txBody>
      </p:sp>
      <p:pic>
        <p:nvPicPr>
          <p:cNvPr id="10" name="Picture 9" descr="EQUINE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747" y="2075119"/>
            <a:ext cx="1745859" cy="174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9488DD8-1D60-4787-A46D-B7ADFA8CC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729" y="11134"/>
            <a:ext cx="2588998" cy="258899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5565E8C-15B6-4155-A22C-041451CF3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632"/>
            <a:ext cx="4041710" cy="2281723"/>
          </a:xfrm>
          <a:prstGeom prst="rect">
            <a:avLst/>
          </a:prstGeom>
        </p:spPr>
      </p:pic>
      <p:pic>
        <p:nvPicPr>
          <p:cNvPr id="7" name="Picture 6" descr="A group of kids looking at a person standing in a barn&#10;&#10;Description automatically generated with low confidence">
            <a:extLst>
              <a:ext uri="{FF2B5EF4-FFF2-40B4-BE49-F238E27FC236}">
                <a16:creationId xmlns:a16="http://schemas.microsoft.com/office/drawing/2014/main" id="{C48258A4-44BF-B587-DB04-791CFCD05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47" y="91661"/>
            <a:ext cx="2011712" cy="2011712"/>
          </a:xfrm>
          <a:prstGeom prst="rect">
            <a:avLst/>
          </a:prstGeom>
        </p:spPr>
      </p:pic>
      <p:pic>
        <p:nvPicPr>
          <p:cNvPr id="13" name="Picture 12" descr="A group of people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4311972B-4AF0-F32C-4466-1C9B483AE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73" y="3810000"/>
            <a:ext cx="6622185" cy="2958969"/>
          </a:xfrm>
          <a:prstGeom prst="rect">
            <a:avLst/>
          </a:prstGeom>
        </p:spPr>
      </p:pic>
      <p:pic>
        <p:nvPicPr>
          <p:cNvPr id="9" name="Picture 8" descr="EQUINE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543" y="2175070"/>
            <a:ext cx="1745859" cy="1745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Facility Renovations/Upgrades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Total renovation of Barns A and B and Indoor Arena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New stalls, fans, big fans, concrete, and lights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Kick wall and cleanup of indoor arena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Future Projects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Complete renovation of Barn C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Renovation of all Pasture and Paddocks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Lime, fertilize, plant grass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Shelters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endParaRPr lang="en-US"/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8300" y="-136525"/>
            <a:ext cx="4394199" cy="3295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050" y="3276600"/>
            <a:ext cx="5372100" cy="358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2" y="-418220"/>
            <a:ext cx="4857752" cy="36433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36" y="3429000"/>
            <a:ext cx="4572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99125" y="-92075"/>
            <a:ext cx="3937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 r="-2" b="33321"/>
          <a:stretch/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3" r="2201" b="2"/>
          <a:stretch/>
        </p:blipFill>
        <p:spPr>
          <a:xfrm>
            <a:off x="241297" y="3510853"/>
            <a:ext cx="4256173" cy="2789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r="2" b="2"/>
          <a:stretch/>
        </p:blipFill>
        <p:spPr>
          <a:xfrm rot="5400000">
            <a:off x="3785078" y="1183183"/>
            <a:ext cx="5979074" cy="42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651825"/>
              </p:ext>
            </p:extLst>
          </p:nvPr>
        </p:nvGraphicFramePr>
        <p:xfrm>
          <a:off x="1181100" y="646113"/>
          <a:ext cx="7327900" cy="606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2575781" imgH="1930925" progId="PowerPoint.Slide.8">
                  <p:embed/>
                </p:oleObj>
              </mc:Choice>
              <mc:Fallback>
                <p:oleObj name="Slide" r:id="rId2" imgW="2575781" imgH="1930925" progId="PowerPoint.Slide.8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646113"/>
                        <a:ext cx="7327900" cy="606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217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C00000"/>
                </a:solidFill>
                <a:cs typeface="Calibri"/>
              </a:rPr>
              <a:t>For every hour spent sitting in lecture, you have 2 hours worth of “hands-on” learning</a:t>
            </a:r>
          </a:p>
        </p:txBody>
      </p:sp>
      <p:pic>
        <p:nvPicPr>
          <p:cNvPr id="3" name="Picture 3" descr="A picture containing text, person, person, indoor&#10;&#10;Description automatically generated">
            <a:extLst>
              <a:ext uri="{FF2B5EF4-FFF2-40B4-BE49-F238E27FC236}">
                <a16:creationId xmlns:a16="http://schemas.microsoft.com/office/drawing/2014/main" id="{48BFF6D7-A38D-48C4-B081-0E2F77330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27" y="1687147"/>
            <a:ext cx="3174520" cy="2201173"/>
          </a:xfrm>
          <a:prstGeom prst="rect">
            <a:avLst/>
          </a:prstGeom>
        </p:spPr>
      </p:pic>
      <p:pic>
        <p:nvPicPr>
          <p:cNvPr id="7" name="Picture 7" descr="A picture containing sky, person, outdoor, group&#10;&#10;Description automatically generated">
            <a:extLst>
              <a:ext uri="{FF2B5EF4-FFF2-40B4-BE49-F238E27FC236}">
                <a16:creationId xmlns:a16="http://schemas.microsoft.com/office/drawing/2014/main" id="{3A1E7A0F-34D1-4950-AA3E-AF6B6F412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3" y="3938677"/>
            <a:ext cx="3620218" cy="2704381"/>
          </a:xfrm>
          <a:prstGeom prst="rect">
            <a:avLst/>
          </a:prstGeom>
        </p:spPr>
      </p:pic>
      <p:pic>
        <p:nvPicPr>
          <p:cNvPr id="27652" name="Picture 4" descr="No photo description available.">
            <a:extLst>
              <a:ext uri="{FF2B5EF4-FFF2-40B4-BE49-F238E27FC236}">
                <a16:creationId xmlns:a16="http://schemas.microsoft.com/office/drawing/2014/main" id="{BED96867-35D2-8842-0A9F-C25E57E9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933" y="1305038"/>
            <a:ext cx="2425534" cy="242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May be an image of 7 people">
            <a:extLst>
              <a:ext uri="{FF2B5EF4-FFF2-40B4-BE49-F238E27FC236}">
                <a16:creationId xmlns:a16="http://schemas.microsoft.com/office/drawing/2014/main" id="{5D6BE66D-0AB3-6DCF-E676-D17274AC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059" y="3903861"/>
            <a:ext cx="2425533" cy="24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wome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92887D27-6303-322A-3A33-0A4273A82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63" y="1282842"/>
            <a:ext cx="2621019" cy="2621019"/>
          </a:xfrm>
          <a:prstGeom prst="rect">
            <a:avLst/>
          </a:prstGeom>
        </p:spPr>
      </p:pic>
      <p:pic>
        <p:nvPicPr>
          <p:cNvPr id="10" name="Picture 9" descr="A person riding a horse&#10;&#10;Description automatically generated">
            <a:extLst>
              <a:ext uri="{FF2B5EF4-FFF2-40B4-BE49-F238E27FC236}">
                <a16:creationId xmlns:a16="http://schemas.microsoft.com/office/drawing/2014/main" id="{4FF06A9F-40F4-E82F-B865-9F55565923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15" y="3755750"/>
            <a:ext cx="3282323" cy="28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6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</a:rPr>
              <a:t>Reproduction and Colt Starting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1066800"/>
            <a:ext cx="4041775" cy="1108075"/>
          </a:xfrm>
        </p:spPr>
        <p:txBody>
          <a:bodyPr>
            <a:normAutofit/>
          </a:bodyPr>
          <a:lstStyle/>
          <a:p>
            <a:r>
              <a:rPr lang="en-US"/>
              <a:t>.</a:t>
            </a:r>
          </a:p>
        </p:txBody>
      </p:sp>
      <p:pic>
        <p:nvPicPr>
          <p:cNvPr id="8196" name="Picture 4" descr="Image preview">
            <a:extLst>
              <a:ext uri="{FF2B5EF4-FFF2-40B4-BE49-F238E27FC236}">
                <a16:creationId xmlns:a16="http://schemas.microsoft.com/office/drawing/2014/main" id="{162D968E-DB8F-48E2-B3DC-D966529F46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1099245"/>
            <a:ext cx="4040188" cy="22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76FD8C-1B4F-442F-86C7-6ABB65339012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AD90B-50C1-43A8-9CCE-F037E100DA1B}"/>
              </a:ext>
            </a:extLst>
          </p:cNvPr>
          <p:cNvSpPr txBox="1"/>
          <p:nvPr/>
        </p:nvSpPr>
        <p:spPr>
          <a:xfrm>
            <a:off x="3486150" y="3486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6" name="Picture 5" descr="A person in a graduation gown and cap standing next to a horse">
            <a:extLst>
              <a:ext uri="{FF2B5EF4-FFF2-40B4-BE49-F238E27FC236}">
                <a16:creationId xmlns:a16="http://schemas.microsoft.com/office/drawing/2014/main" id="{6F485668-6F80-C4A1-00BD-BB7E42FE16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84" y="1113752"/>
            <a:ext cx="4339525" cy="2892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A7EA7-801E-CCBD-D845-170D69635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482" y="4114031"/>
            <a:ext cx="2598188" cy="2603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6F8648-7275-291F-ED4E-91387BDBD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64" y="3518003"/>
            <a:ext cx="3304318" cy="2578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82EDEF-3976-3689-A424-BA2F12570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670" y="4320126"/>
            <a:ext cx="3019374" cy="2263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136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DF2E03FA-80CB-45CE-B3A7-1D6ABE80F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r="6548" b="2"/>
          <a:stretch/>
        </p:blipFill>
        <p:spPr bwMode="auto">
          <a:xfrm>
            <a:off x="287269" y="798168"/>
            <a:ext cx="4349608" cy="27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tanding next to a horse in a barn&#10;&#10;Description automatically generated with medium confidence">
            <a:extLst>
              <a:ext uri="{FF2B5EF4-FFF2-40B4-BE49-F238E27FC236}">
                <a16:creationId xmlns:a16="http://schemas.microsoft.com/office/drawing/2014/main" id="{75F2B35C-EDC0-4689-A1A5-33F661C43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2" b="2"/>
          <a:stretch/>
        </p:blipFill>
        <p:spPr>
          <a:xfrm>
            <a:off x="4643716" y="798167"/>
            <a:ext cx="4347709" cy="2783429"/>
          </a:xfrm>
          <a:prstGeom prst="rect">
            <a:avLst/>
          </a:prstGeom>
        </p:spPr>
      </p:pic>
      <p:pic>
        <p:nvPicPr>
          <p:cNvPr id="5" name="Picture 4" descr="A group of people posing with a horse&#10;&#10;Description automatically generated with medium confidence">
            <a:extLst>
              <a:ext uri="{FF2B5EF4-FFF2-40B4-BE49-F238E27FC236}">
                <a16:creationId xmlns:a16="http://schemas.microsoft.com/office/drawing/2014/main" id="{05A8261A-A312-49C5-B6EC-01292E431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91" b="3"/>
          <a:stretch/>
        </p:blipFill>
        <p:spPr>
          <a:xfrm>
            <a:off x="944854" y="3707841"/>
            <a:ext cx="4349608" cy="27926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7E8CD-085F-4F1E-9238-1609358F5ED6}"/>
              </a:ext>
            </a:extLst>
          </p:cNvPr>
          <p:cNvSpPr txBox="1"/>
          <p:nvPr/>
        </p:nvSpPr>
        <p:spPr>
          <a:xfrm>
            <a:off x="2150320" y="168251"/>
            <a:ext cx="46672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cs typeface="Calibri"/>
              </a:rPr>
              <a:t>Horse Science and Anatomy  Class</a:t>
            </a:r>
          </a:p>
        </p:txBody>
      </p:sp>
      <p:pic>
        <p:nvPicPr>
          <p:cNvPr id="6" name="Picture 5" descr="A person and person standing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3763223A-168F-38AD-6EA7-66C7E798A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62" y="3594603"/>
            <a:ext cx="3019102" cy="30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Image preview">
            <a:extLst>
              <a:ext uri="{FF2B5EF4-FFF2-40B4-BE49-F238E27FC236}">
                <a16:creationId xmlns:a16="http://schemas.microsoft.com/office/drawing/2014/main" id="{F80B1866-4FCB-4EB9-9919-E31496245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r="30367" b="-2"/>
          <a:stretch/>
        </p:blipFill>
        <p:spPr bwMode="auto"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preview">
            <a:extLst>
              <a:ext uri="{FF2B5EF4-FFF2-40B4-BE49-F238E27FC236}">
                <a16:creationId xmlns:a16="http://schemas.microsoft.com/office/drawing/2014/main" id="{ACF37642-F875-4003-B7F6-F75D4FDB3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1" r="32653" b="-2"/>
          <a:stretch/>
        </p:blipFill>
        <p:spPr bwMode="auto">
          <a:xfrm>
            <a:off x="20" y="4069976"/>
            <a:ext cx="2651478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preview">
            <a:extLst>
              <a:ext uri="{FF2B5EF4-FFF2-40B4-BE49-F238E27FC236}">
                <a16:creationId xmlns:a16="http://schemas.microsoft.com/office/drawing/2014/main" id="{EBFF2092-8D5F-47EA-BFE5-B846FF6BC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r="19869" b="2"/>
          <a:stretch/>
        </p:blipFill>
        <p:spPr bwMode="auto">
          <a:xfrm>
            <a:off x="2772149" y="3257176"/>
            <a:ext cx="3591820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preview">
            <a:extLst>
              <a:ext uri="{FF2B5EF4-FFF2-40B4-BE49-F238E27FC236}">
                <a16:creationId xmlns:a16="http://schemas.microsoft.com/office/drawing/2014/main" id="{E83E33A6-B4EC-4DF5-BBD4-26534B8E3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r="29789" b="-2"/>
          <a:stretch/>
        </p:blipFill>
        <p:spPr bwMode="auto">
          <a:xfrm>
            <a:off x="57170" y="381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e preview">
            <a:extLst>
              <a:ext uri="{FF2B5EF4-FFF2-40B4-BE49-F238E27FC236}">
                <a16:creationId xmlns:a16="http://schemas.microsoft.com/office/drawing/2014/main" id="{08FCA7DF-80B6-4678-B99E-5D6569E1A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2" r="17162" b="-2"/>
          <a:stretch/>
        </p:blipFill>
        <p:spPr bwMode="auto">
          <a:xfrm>
            <a:off x="6484620" y="4069976"/>
            <a:ext cx="265938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939ABC-8E35-41D7-A625-579DF5CAF947}"/>
              </a:ext>
            </a:extLst>
          </p:cNvPr>
          <p:cNvSpPr txBox="1"/>
          <p:nvPr/>
        </p:nvSpPr>
        <p:spPr>
          <a:xfrm>
            <a:off x="488511" y="92990"/>
            <a:ext cx="36489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cs typeface="Calibri"/>
              </a:rPr>
              <a:t>Students are given the opportunity to experience everything needed to run a successful  equine facility.</a:t>
            </a:r>
          </a:p>
        </p:txBody>
      </p:sp>
    </p:spTree>
    <p:extLst>
      <p:ext uri="{BB962C8B-B14F-4D97-AF65-F5344CB8AC3E}">
        <p14:creationId xmlns:p14="http://schemas.microsoft.com/office/powerpoint/2010/main" val="41005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151" y="2906770"/>
            <a:ext cx="4979105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kern="120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Extracurricular Events</a:t>
            </a:r>
          </a:p>
        </p:txBody>
      </p:sp>
      <p:pic>
        <p:nvPicPr>
          <p:cNvPr id="13" name="Picture 4" descr="Image preview">
            <a:extLst>
              <a:ext uri="{FF2B5EF4-FFF2-40B4-BE49-F238E27FC236}">
                <a16:creationId xmlns:a16="http://schemas.microsoft.com/office/drawing/2014/main" id="{CE4A76E6-7CB3-4554-9687-A6D66E949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5" r="1" b="22585"/>
          <a:stretch/>
        </p:blipFill>
        <p:spPr bwMode="auto">
          <a:xfrm>
            <a:off x="6062883" y="-1"/>
            <a:ext cx="3078831" cy="24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standing in front of a horse&#10;&#10;Description automatically generated">
            <a:extLst>
              <a:ext uri="{FF2B5EF4-FFF2-40B4-BE49-F238E27FC236}">
                <a16:creationId xmlns:a16="http://schemas.microsoft.com/office/drawing/2014/main" id="{10660B42-6403-AD86-9ABC-344AD5523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9559" cy="3022169"/>
          </a:xfrm>
          <a:prstGeom prst="rect">
            <a:avLst/>
          </a:prstGeom>
        </p:spPr>
      </p:pic>
      <p:pic>
        <p:nvPicPr>
          <p:cNvPr id="8" name="Picture 7" descr="A person in a garment riding a horse&#10;&#10;Description automatically generated with low confidence">
            <a:extLst>
              <a:ext uri="{FF2B5EF4-FFF2-40B4-BE49-F238E27FC236}">
                <a16:creationId xmlns:a16="http://schemas.microsoft.com/office/drawing/2014/main" id="{D7331AD5-F0F7-60A2-F2BA-361C0E7D6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56" y="-385101"/>
            <a:ext cx="2757730" cy="3676973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EC6A8C-BA29-9E85-14D3-D04F27C63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3803"/>
            <a:ext cx="2774197" cy="2774197"/>
          </a:xfrm>
          <a:prstGeom prst="rect">
            <a:avLst/>
          </a:prstGeom>
        </p:spPr>
      </p:pic>
      <p:pic>
        <p:nvPicPr>
          <p:cNvPr id="17" name="Picture 16" descr="A person riding a horse with a flag&#10;&#10;Description automatically generated">
            <a:extLst>
              <a:ext uri="{FF2B5EF4-FFF2-40B4-BE49-F238E27FC236}">
                <a16:creationId xmlns:a16="http://schemas.microsoft.com/office/drawing/2014/main" id="{244D596D-B11A-BEF7-9963-16CB1B313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06" y="2716868"/>
            <a:ext cx="3521199" cy="3521199"/>
          </a:xfrm>
          <a:prstGeom prst="rect">
            <a:avLst/>
          </a:prstGeom>
        </p:spPr>
      </p:pic>
      <p:pic>
        <p:nvPicPr>
          <p:cNvPr id="19" name="Picture 18" descr="A group of people holding medals&#10;&#10;Description automatically generated with low confidence">
            <a:extLst>
              <a:ext uri="{FF2B5EF4-FFF2-40B4-BE49-F238E27FC236}">
                <a16:creationId xmlns:a16="http://schemas.microsoft.com/office/drawing/2014/main" id="{3AA22C51-172D-4AD3-96DE-851E369A4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95" y="3942023"/>
            <a:ext cx="2774197" cy="27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40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>
                <a:solidFill>
                  <a:srgbClr val="C00000"/>
                </a:solidFill>
              </a:rPr>
              <a:t>Tami Thurston</a:t>
            </a:r>
            <a:br>
              <a:rPr lang="en-US" sz="3200">
                <a:solidFill>
                  <a:srgbClr val="C00000"/>
                </a:solidFill>
              </a:rPr>
            </a:br>
            <a:r>
              <a:rPr lang="en-US" sz="3200">
                <a:solidFill>
                  <a:srgbClr val="C00000"/>
                </a:solidFill>
              </a:rPr>
              <a:t>Martin CC Equine Director</a:t>
            </a:r>
            <a:br>
              <a:rPr lang="en-US" sz="3200">
                <a:solidFill>
                  <a:srgbClr val="C00000"/>
                </a:solidFill>
              </a:rPr>
            </a:br>
            <a:r>
              <a:rPr lang="en-US" sz="3200">
                <a:solidFill>
                  <a:srgbClr val="C00000"/>
                </a:solidFill>
              </a:rPr>
              <a:t>Graduate University of Findlay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52600"/>
            <a:ext cx="3394472" cy="4525963"/>
          </a:xfrm>
        </p:spPr>
      </p:pic>
      <p:sp>
        <p:nvSpPr>
          <p:cNvPr id="5" name="TextBox 4"/>
          <p:cNvSpPr txBox="1"/>
          <p:nvPr/>
        </p:nvSpPr>
        <p:spPr>
          <a:xfrm>
            <a:off x="381000" y="59436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“This is my chance to give back to the equine community that’s given so much to me”  </a:t>
            </a:r>
          </a:p>
        </p:txBody>
      </p:sp>
      <p:pic>
        <p:nvPicPr>
          <p:cNvPr id="7" name="Picture 6" descr="A group of people standing next to a horse&#10;&#10;Description automatically generated">
            <a:extLst>
              <a:ext uri="{FF2B5EF4-FFF2-40B4-BE49-F238E27FC236}">
                <a16:creationId xmlns:a16="http://schemas.microsoft.com/office/drawing/2014/main" id="{2578CE9C-E420-5AA7-83A6-74CBCC859C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2" y="1683978"/>
            <a:ext cx="4907022" cy="39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3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3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Image preview">
            <a:extLst>
              <a:ext uri="{FF2B5EF4-FFF2-40B4-BE49-F238E27FC236}">
                <a16:creationId xmlns:a16="http://schemas.microsoft.com/office/drawing/2014/main" id="{2ABCFD82-00AD-44CB-B444-802A49698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8225" y="643467"/>
            <a:ext cx="4707549" cy="557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52" name="Rectangle 7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2"/>
          <p:cNvSpPr txBox="1">
            <a:spLocks/>
          </p:cNvSpPr>
          <p:nvPr/>
        </p:nvSpPr>
        <p:spPr>
          <a:xfrm>
            <a:off x="342899" y="412454"/>
            <a:ext cx="3795148" cy="2834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Faith Thompson: 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 Award Winner AND</a:t>
            </a:r>
            <a:br>
              <a:rPr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Martin Community College Distinguished Graduate Award Winner</a:t>
            </a:r>
            <a:endParaRPr lang="en-US" sz="200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A.A.S. Equine Technology Graduates Equine Science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Calibri"/>
            </a:endParaRPr>
          </a:p>
        </p:txBody>
      </p:sp>
      <p:sp>
        <p:nvSpPr>
          <p:cNvPr id="12353" name="Rectangle 7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354" name="Rectangle 7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01049" y="1454932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14"/>
          <p:cNvSpPr txBox="1">
            <a:spLocks/>
          </p:cNvSpPr>
          <p:nvPr/>
        </p:nvSpPr>
        <p:spPr>
          <a:xfrm>
            <a:off x="2368153" y="412454"/>
            <a:ext cx="2432447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fontAlgn="base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" name="Picture 6" descr="A group of people in red gowns and caps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B0E0957-6411-4A0B-A354-1D751500D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2" r="3" b="3"/>
          <a:stretch/>
        </p:blipFill>
        <p:spPr>
          <a:xfrm>
            <a:off x="20" y="2944383"/>
            <a:ext cx="4800580" cy="3898370"/>
          </a:xfrm>
          <a:prstGeom prst="rect">
            <a:avLst/>
          </a:prstGeom>
        </p:spPr>
      </p:pic>
      <p:pic>
        <p:nvPicPr>
          <p:cNvPr id="4" name="Picture 3" descr="A person in a red graduation gown and cap holding a certificate&#10;&#10;Description automatically generated with medium confidence">
            <a:extLst>
              <a:ext uri="{FF2B5EF4-FFF2-40B4-BE49-F238E27FC236}">
                <a16:creationId xmlns:a16="http://schemas.microsoft.com/office/drawing/2014/main" id="{BEAB0E40-2994-DE95-4E2D-CFB2C70706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77" y="480448"/>
            <a:ext cx="4655303" cy="6207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519" y="152400"/>
            <a:ext cx="8496167" cy="168010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C00000"/>
                </a:solidFill>
              </a:rPr>
              <a:t>Mary </a:t>
            </a:r>
            <a:r>
              <a:rPr lang="en-US" err="1">
                <a:solidFill>
                  <a:srgbClr val="C00000"/>
                </a:solidFill>
              </a:rPr>
              <a:t>Dalcourt</a:t>
            </a:r>
            <a:r>
              <a:rPr lang="en-US">
                <a:solidFill>
                  <a:srgbClr val="C00000"/>
                </a:solidFill>
              </a:rPr>
              <a:t> Facilities Manager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 Open show/</a:t>
            </a:r>
            <a:r>
              <a:rPr lang="en-US" err="1">
                <a:solidFill>
                  <a:srgbClr val="C00000"/>
                </a:solidFill>
              </a:rPr>
              <a:t>Eventing</a:t>
            </a:r>
            <a:r>
              <a:rPr lang="en-US">
                <a:solidFill>
                  <a:srgbClr val="C00000"/>
                </a:solidFill>
              </a:rPr>
              <a:t> Coach</a:t>
            </a:r>
            <a:br>
              <a:rPr lang="en-US">
                <a:solidFill>
                  <a:srgbClr val="C00000"/>
                </a:solidFill>
              </a:rPr>
            </a:br>
            <a:r>
              <a:rPr lang="en-US">
                <a:solidFill>
                  <a:srgbClr val="C00000"/>
                </a:solidFill>
              </a:rPr>
              <a:t>MCC graduate 2009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19" y="1981200"/>
            <a:ext cx="4357074" cy="2895600"/>
          </a:xfrm>
        </p:spPr>
      </p:pic>
      <p:sp>
        <p:nvSpPr>
          <p:cNvPr id="6" name="TextBox 5"/>
          <p:cNvSpPr txBox="1"/>
          <p:nvPr/>
        </p:nvSpPr>
        <p:spPr>
          <a:xfrm>
            <a:off x="346519" y="5181600"/>
            <a:ext cx="83402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</a:rPr>
              <a:t>“It’s so important as an equine professional to be well-rounded.  Everyone loves the riding and the horses, not everyone loves it enough to want to learn the ins and outs of everything that comes along with it.”</a:t>
            </a:r>
          </a:p>
          <a:p>
            <a:r>
              <a:rPr lang="en-US"/>
              <a:t> </a:t>
            </a:r>
          </a:p>
        </p:txBody>
      </p:sp>
      <p:pic>
        <p:nvPicPr>
          <p:cNvPr id="4099" name="Picture 3" descr="mary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t="2335" b="3581"/>
          <a:stretch>
            <a:fillRect/>
          </a:stretch>
        </p:blipFill>
        <p:spPr bwMode="auto">
          <a:xfrm>
            <a:off x="4724400" y="1832504"/>
            <a:ext cx="4118286" cy="31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1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AEF64-EEE9-4E4D-98E4-2A1E9BB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000">
                <a:cs typeface="Calibri"/>
              </a:rPr>
            </a:br>
            <a:br>
              <a:rPr lang="en-US" sz="2000">
                <a:cs typeface="Calibri"/>
              </a:rPr>
            </a:br>
            <a:br>
              <a:rPr lang="en-US" sz="2000">
                <a:cs typeface="Calibri"/>
              </a:rPr>
            </a:br>
            <a:br>
              <a:rPr lang="en-US" sz="2400">
                <a:cs typeface="Calibri"/>
              </a:rPr>
            </a:br>
            <a:r>
              <a:rPr lang="en-US" sz="2400">
                <a:solidFill>
                  <a:srgbClr val="FF0000"/>
                </a:solidFill>
                <a:cs typeface="Calibri"/>
              </a:rPr>
              <a:t>Lawson Walston</a:t>
            </a:r>
            <a:br>
              <a:rPr lang="en-US" sz="2400">
                <a:cs typeface="Calibri"/>
              </a:rPr>
            </a:br>
            <a:r>
              <a:rPr lang="en-US" sz="2400">
                <a:solidFill>
                  <a:srgbClr val="FF0000"/>
                </a:solidFill>
                <a:cs typeface="Calibri"/>
              </a:rPr>
              <a:t>MCC Instructor of Equine Business and Equine training</a:t>
            </a:r>
            <a:br>
              <a:rPr lang="en-US" sz="2400">
                <a:cs typeface="Calibri"/>
              </a:rPr>
            </a:br>
            <a:r>
              <a:rPr lang="en-US" sz="2400">
                <a:solidFill>
                  <a:srgbClr val="FF0000"/>
                </a:solidFill>
                <a:cs typeface="Calibri"/>
              </a:rPr>
              <a:t>NCSU Graduate</a:t>
            </a:r>
            <a:r>
              <a:rPr lang="en-US" sz="3600">
                <a:cs typeface="Calibri"/>
              </a:rPr>
              <a:t> </a:t>
            </a:r>
            <a:br>
              <a:rPr lang="en-US" sz="3600">
                <a:cs typeface="Calibri"/>
              </a:rPr>
            </a:br>
            <a:r>
              <a:rPr lang="en-US" sz="1600">
                <a:cs typeface="Calibri"/>
              </a:rPr>
              <a:t> </a:t>
            </a:r>
            <a:r>
              <a:rPr lang="en-US">
                <a:cs typeface="Calibri"/>
              </a:rPr>
              <a:t>  </a:t>
            </a:r>
            <a:br>
              <a:rPr lang="en-US">
                <a:cs typeface="Calibri"/>
              </a:rPr>
            </a:b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51AA43-D365-4DCB-BD4E-B43427F93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65" y="1576890"/>
            <a:ext cx="4410075" cy="2924175"/>
          </a:xfrm>
        </p:spPr>
      </p:pic>
      <p:pic>
        <p:nvPicPr>
          <p:cNvPr id="5" name="Picture 5" descr="A picture containing text, grass, outdoor, sport&#10;&#10;Description automatically generated">
            <a:extLst>
              <a:ext uri="{FF2B5EF4-FFF2-40B4-BE49-F238E27FC236}">
                <a16:creationId xmlns:a16="http://schemas.microsoft.com/office/drawing/2014/main" id="{AB3E9A78-130A-480D-AF7F-E3FAF99E3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788" y="1420003"/>
            <a:ext cx="2667000" cy="312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32209-EA2E-46BD-95FE-382C420B820E}"/>
              </a:ext>
            </a:extLst>
          </p:cNvPr>
          <p:cNvSpPr txBox="1"/>
          <p:nvPr/>
        </p:nvSpPr>
        <p:spPr>
          <a:xfrm>
            <a:off x="3200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B7814-4D90-45D5-9795-55CB795333EE}"/>
              </a:ext>
            </a:extLst>
          </p:cNvPr>
          <p:cNvSpPr txBox="1"/>
          <p:nvPr/>
        </p:nvSpPr>
        <p:spPr>
          <a:xfrm rot="-420000">
            <a:off x="3606218" y="5398725"/>
            <a:ext cx="450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A5330F-65E0-4D89-97EA-4F18B353FA89}"/>
              </a:ext>
            </a:extLst>
          </p:cNvPr>
          <p:cNvSpPr txBox="1"/>
          <p:nvPr/>
        </p:nvSpPr>
        <p:spPr>
          <a:xfrm>
            <a:off x="895351" y="5400461"/>
            <a:ext cx="728409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cs typeface="Calibri"/>
              </a:rPr>
              <a:t>"My Mission is to provide a valuable resource to the students and horseman while offering priceless opportunities for learning and growth "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4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34206B-6670-4C57-BF68-AA4B1DEC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08" y="3852412"/>
            <a:ext cx="3533954" cy="2862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4B0EE4-64DF-4D03-A762-C8A67BB528C1}"/>
              </a:ext>
            </a:extLst>
          </p:cNvPr>
          <p:cNvSpPr txBox="1"/>
          <p:nvPr/>
        </p:nvSpPr>
        <p:spPr>
          <a:xfrm>
            <a:off x="3247053" y="302933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1242C17-4E68-4818-A881-B9F5ABD43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07" y="574557"/>
            <a:ext cx="2743200" cy="36582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8FBF35-F70C-42B2-BA8E-0DF755BD4C22}"/>
              </a:ext>
            </a:extLst>
          </p:cNvPr>
          <p:cNvSpPr txBox="1"/>
          <p:nvPr/>
        </p:nvSpPr>
        <p:spPr>
          <a:xfrm>
            <a:off x="3374377" y="377092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99665CB-573F-4466-B77E-D629924F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63" y="613201"/>
            <a:ext cx="2743199" cy="3790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D44021-609D-4112-A79D-250BBE39A3C4}"/>
              </a:ext>
            </a:extLst>
          </p:cNvPr>
          <p:cNvSpPr txBox="1"/>
          <p:nvPr/>
        </p:nvSpPr>
        <p:spPr>
          <a:xfrm>
            <a:off x="3247053" y="821698"/>
            <a:ext cx="245213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cs typeface="Calibri"/>
              </a:rPr>
              <a:t>MCC instructors have diverse </a:t>
            </a:r>
            <a:endParaRPr lang="en-US"/>
          </a:p>
          <a:p>
            <a:pPr algn="ctr"/>
            <a:r>
              <a:rPr lang="en-US" sz="2400">
                <a:solidFill>
                  <a:srgbClr val="FF0000"/>
                </a:solidFill>
                <a:cs typeface="Calibri"/>
              </a:rPr>
              <a:t>experiences in a wide range of disciplines.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5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QUINE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1143000" y="0"/>
            <a:ext cx="6858000" cy="6831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br>
              <a:rPr lang="en-US" sz="1700" b="1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en-US" sz="1700" b="1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en-US" sz="2200" b="1">
                <a:solidFill>
                  <a:srgbClr val="C00000"/>
                </a:solidFill>
                <a:ea typeface="+mn-ea"/>
                <a:cs typeface="+mn-cs"/>
              </a:rPr>
              <a:t>The Equine Technology curriculum is designed to prepare students for positions within the horse industry.  The curriculum is management oriented, preparing graduates for the widest range of available equine jobs; areas of specialization may be pursued during a summer internship and co-op program</a:t>
            </a:r>
            <a:r>
              <a:rPr lang="en-US" sz="2200">
                <a:solidFill>
                  <a:srgbClr val="C00000"/>
                </a:solidFill>
                <a:ea typeface="+mn-ea"/>
                <a:cs typeface="+mn-cs"/>
              </a:rPr>
              <a:t>.</a:t>
            </a:r>
            <a:br>
              <a:rPr lang="en-US" sz="2200">
                <a:solidFill>
                  <a:srgbClr val="C00000"/>
                </a:solidFill>
                <a:ea typeface="+mn-ea"/>
                <a:cs typeface="+mn-cs"/>
              </a:rPr>
            </a:br>
            <a:endParaRPr lang="en-US" sz="220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 vert="horz" lIns="91440" tIns="45720" rIns="91440" bIns="45720" numCol="2" rtlCol="0" anchor="t">
            <a:normAutofit fontScale="5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 Horse Science</a:t>
            </a: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 Equine Evaluation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Farm Management and Business Practices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Equine Software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Equine Law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Equine Anatomy and Physiology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Equine Nutrition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Equine Riding Instruction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endParaRPr lang="en-US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Natural Horsemanship Groundwork /  Showmanship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Colt Starting</a:t>
            </a:r>
          </a:p>
          <a:p>
            <a:pPr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Stock Horse Disciplines: 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Western Pleasure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Hunter Under Saddle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 lvl="1">
              <a:buFont typeface="Wingdings" pitchFamily="2" charset="2"/>
              <a:buChar char="v"/>
            </a:pPr>
            <a:r>
              <a:rPr lang="en-US">
                <a:solidFill>
                  <a:srgbClr val="C00000"/>
                </a:solidFill>
              </a:rPr>
              <a:t>Equitation / Horsemanship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Font typeface="Wingdings" pitchFamily="2" charset="2"/>
              <a:buChar char="v"/>
            </a:pPr>
            <a:endParaRPr lang="en-US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>
                <a:solidFill>
                  <a:srgbClr val="C00000"/>
                </a:solidFill>
              </a:rPr>
              <a:t>  </a:t>
            </a:r>
            <a:endParaRPr lang="en-US">
              <a:solidFill>
                <a:srgbClr val="C00000"/>
              </a:solidFill>
              <a:cs typeface="Calibri"/>
            </a:endParaRPr>
          </a:p>
          <a:p>
            <a:pPr>
              <a:buNone/>
            </a:pPr>
            <a:endParaRPr lang="en-US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762000" y="2353018"/>
            <a:ext cx="7086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Cooper Black" pitchFamily="18" charset="0"/>
              </a:rPr>
              <a:t>MCC offers curriculum and instruction in...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 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QUINELOGO.JPG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1143000" y="0"/>
            <a:ext cx="6858000" cy="683162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800">
                <a:solidFill>
                  <a:srgbClr val="C00000"/>
                </a:solidFill>
              </a:rPr>
              <a:t> Programs of Study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8775" y="1676400"/>
            <a:ext cx="8382000" cy="45594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Equine Training, A.A.S.  Degree</a:t>
            </a:r>
          </a:p>
          <a:p>
            <a:pPr lvl="2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Focuses on training, groundwork, and showing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2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More “hands on” and time spent at the Equine Facility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Equine Business, A.A.S. Degree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2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Focuses on management 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2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More time spent in a classroom setting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Equine Training and Business Diploma/Highschool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2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Completion in three semesters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1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Equine Science Certificate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2">
              <a:buFont typeface="Wingdings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Completion in two semesters</a:t>
            </a:r>
            <a:endParaRPr lang="en-US" dirty="0">
              <a:solidFill>
                <a:srgbClr val="C00000"/>
              </a:solidFill>
              <a:cs typeface="Calibri"/>
            </a:endParaRPr>
          </a:p>
          <a:p>
            <a:pPr lvl="2">
              <a:buNone/>
            </a:pPr>
            <a:endParaRPr lang="en-US" dirty="0">
              <a:solidFill>
                <a:srgbClr val="C00000"/>
              </a:solidFill>
            </a:endParaRPr>
          </a:p>
          <a:p>
            <a:pPr lvl="2">
              <a:buNone/>
            </a:pPr>
            <a:endParaRPr lang="en-US" dirty="0">
              <a:solidFill>
                <a:srgbClr val="C00000"/>
              </a:solidFill>
            </a:endParaRPr>
          </a:p>
          <a:p>
            <a:pPr lvl="2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2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QUINELOG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766051" y="-152400"/>
            <a:ext cx="71546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0">
                <a:solidFill>
                  <a:srgbClr val="C00000"/>
                </a:solidFill>
              </a:rPr>
              <a:t>Freshmen Equine Classes</a:t>
            </a:r>
            <a:br>
              <a:rPr lang="en-US" kern="0">
                <a:solidFill>
                  <a:srgbClr val="C00000"/>
                </a:solidFill>
              </a:rPr>
            </a:br>
            <a:r>
              <a:rPr lang="en-US" sz="1600" kern="0">
                <a:solidFill>
                  <a:srgbClr val="C00000"/>
                </a:solidFill>
              </a:rPr>
              <a:t>*does not include General Education courses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304800" y="1676400"/>
            <a:ext cx="4040188" cy="2244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Horse Science  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Equine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Evaluation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Horsemanship 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Equine Anatomy &amp; Physiology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4572000" y="1295400"/>
            <a:ext cx="4041775" cy="411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Semester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304800" y="1295400"/>
            <a:ext cx="4040188" cy="411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Semester 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495800" y="1676400"/>
            <a:ext cx="4041775" cy="209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Horse Science II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>
                <a:solidFill>
                  <a:srgbClr val="C00000"/>
                </a:solidFill>
              </a:rPr>
              <a:t>Equine Evaluation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II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>
                <a:solidFill>
                  <a:srgbClr val="C00000"/>
                </a:solidFill>
              </a:rPr>
              <a:t>Horsemanship II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Equine Nutrition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36576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kern="0">
                <a:solidFill>
                  <a:srgbClr val="C00000"/>
                </a:solidFill>
                <a:ea typeface="+mj-ea"/>
                <a:cs typeface="+mj-cs"/>
              </a:rPr>
              <a:t>Sophomore Equine Classes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4343400"/>
            <a:ext cx="41148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Horse Farm Management I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Horse Training I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Equine Business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43400" y="4267201"/>
            <a:ext cx="4648200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Horse Farm Management II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Horse Training II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Equine Reproduction &amp; Genetics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Basic Colt Training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kern="0">
                <a:solidFill>
                  <a:srgbClr val="C00000"/>
                </a:solidFill>
              </a:rPr>
              <a:t>Principles of Riding Instruction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439CE403-F562-43AA-B591-4E235E92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10" y="62338"/>
            <a:ext cx="2743200" cy="31350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4610" y="0"/>
            <a:ext cx="396240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en-US" sz="2800" b="1" dirty="0">
                <a:solidFill>
                  <a:srgbClr val="C00000"/>
                </a:solidFill>
                <a:latin typeface="Times New Roman"/>
                <a:cs typeface="Calibri"/>
              </a:rPr>
              <a:t>The MCC herd ranges </a:t>
            </a:r>
            <a:r>
              <a:rPr lang="en-US" sz="2800" b="1">
                <a:solidFill>
                  <a:srgbClr val="C00000"/>
                </a:solidFill>
                <a:latin typeface="Times New Roman"/>
                <a:cs typeface="Calibri"/>
              </a:rPr>
              <a:t>from 40-45 </a:t>
            </a:r>
            <a:r>
              <a:rPr lang="en-US" sz="2800" b="1" dirty="0">
                <a:solidFill>
                  <a:srgbClr val="C00000"/>
                </a:solidFill>
                <a:latin typeface="Times New Roman"/>
                <a:cs typeface="Calibri"/>
              </a:rPr>
              <a:t>horses on average to be used in during the various classes. Students are paired with horses based upon ability and interests.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3660576"/>
            <a:ext cx="4876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LOOK MCC Foundation HSA, Region 5 </a:t>
            </a:r>
            <a:endParaRPr kumimoji="0" lang="en-US" sz="2000" b="0" i="0" u="none" strike="noStrike" cap="none" normalizeH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Horse of the Year</a:t>
            </a:r>
            <a:endParaRPr kumimoji="0" lang="en-US" sz="2000" b="0" i="0" u="none" strike="noStrike" cap="none" normalizeH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 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7B882-6288-AB3E-8C89-23432146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4" y="125556"/>
            <a:ext cx="2293911" cy="22939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152499-1A72-04EA-0B25-B3293B6B2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127" y="3458695"/>
            <a:ext cx="2925365" cy="342899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929EDA5-D3B6-42DE-8FFF-460C060CB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149" y="4360510"/>
            <a:ext cx="3471555" cy="2525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049B7-0FD6-39CF-F1E1-A68DEA14A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1666" y="2659300"/>
            <a:ext cx="3160464" cy="2771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FEE34B-C7E8-02BB-04FD-C67280924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04" y="2419467"/>
            <a:ext cx="2316931" cy="2316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070942-5082-92DE-9454-EA9FD0E4F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0925" y="4893169"/>
            <a:ext cx="1962150" cy="196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5ABED9E04E54186DD500CC8345272" ma:contentTypeVersion="14" ma:contentTypeDescription="Create a new document." ma:contentTypeScope="" ma:versionID="900aae3a78c518b898f58decefedd27a">
  <xsd:schema xmlns:xsd="http://www.w3.org/2001/XMLSchema" xmlns:xs="http://www.w3.org/2001/XMLSchema" xmlns:p="http://schemas.microsoft.com/office/2006/metadata/properties" xmlns:ns3="80e3ef4e-eecd-4cc2-a487-43935b6d1f51" xmlns:ns4="6417b2b4-123b-481b-9754-c08efcec89f3" targetNamespace="http://schemas.microsoft.com/office/2006/metadata/properties" ma:root="true" ma:fieldsID="efb0cbe5498a8dc57d4fbcd8fc9f48a5" ns3:_="" ns4:_="">
    <xsd:import namespace="80e3ef4e-eecd-4cc2-a487-43935b6d1f51"/>
    <xsd:import namespace="6417b2b4-123b-481b-9754-c08efcec89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e3ef4e-eecd-4cc2-a487-43935b6d1f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7b2b4-123b-481b-9754-c08efcec89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EFA880-0AA0-4B90-A9E9-F94716F8C388}">
  <ds:schemaRefs>
    <ds:schemaRef ds:uri="6417b2b4-123b-481b-9754-c08efcec89f3"/>
    <ds:schemaRef ds:uri="80e3ef4e-eecd-4cc2-a487-43935b6d1f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F9F58E-AAA4-4A32-BD33-65E33D6EE8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AB22ECA-A6BD-442D-AAAB-F77B5A0BC8CD}">
  <ds:schemaRefs>
    <ds:schemaRef ds:uri="6417b2b4-123b-481b-9754-c08efcec89f3"/>
    <ds:schemaRef ds:uri="80e3ef4e-eecd-4cc2-a487-43935b6d1f5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580</Words>
  <Application>Microsoft Office PowerPoint</Application>
  <PresentationFormat>On-screen Show (4:3)</PresentationFormat>
  <Paragraphs>96</Paragraphs>
  <Slides>21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Bodoni MT Black</vt:lpstr>
      <vt:lpstr>Calibri</vt:lpstr>
      <vt:lpstr>Cooper Black</vt:lpstr>
      <vt:lpstr>Times New Roman</vt:lpstr>
      <vt:lpstr>Wingdings</vt:lpstr>
      <vt:lpstr>Office Theme</vt:lpstr>
      <vt:lpstr>Slide</vt:lpstr>
      <vt:lpstr>   Martin Community College EQUINE SCIENCE    </vt:lpstr>
      <vt:lpstr>Tami Thurston Martin CC Equine Director Graduate University of Findlay</vt:lpstr>
      <vt:lpstr>Mary Dalcourt Facilities Manager  Open show/Eventing Coach MCC graduate 2009</vt:lpstr>
      <vt:lpstr>    Lawson Walston MCC Instructor of Equine Business and Equine training NCSU Graduate      </vt:lpstr>
      <vt:lpstr>PowerPoint Presentation</vt:lpstr>
      <vt:lpstr>  The Equine Technology curriculum is designed to prepare students for positions within the horse industry.  The curriculum is management oriented, preparing graduates for the widest range of available equine jobs; areas of specialization may be pursued during a summer internship and co-op program. </vt:lpstr>
      <vt:lpstr> Programs of Study</vt:lpstr>
      <vt:lpstr>Freshmen Equine Classes *does not include General Education courses</vt:lpstr>
      <vt:lpstr>PowerPoint Presentation</vt:lpstr>
      <vt:lpstr>What’s Happening…</vt:lpstr>
      <vt:lpstr>Facility Renovations/Upgrades</vt:lpstr>
      <vt:lpstr>PowerPoint Presentation</vt:lpstr>
      <vt:lpstr>PowerPoint Presentation</vt:lpstr>
      <vt:lpstr>PowerPoint Presentation</vt:lpstr>
      <vt:lpstr>For every hour spent sitting in lecture, you have 2 hours worth of “hands-on” learning</vt:lpstr>
      <vt:lpstr>Reproduction and Colt Starting</vt:lpstr>
      <vt:lpstr>PowerPoint Presentation</vt:lpstr>
      <vt:lpstr>PowerPoint Presentation</vt:lpstr>
      <vt:lpstr>Extracurricular Events</vt:lpstr>
      <vt:lpstr>PowerPoint Presentation</vt:lpstr>
      <vt:lpstr>PowerPoint Presentation</vt:lpstr>
    </vt:vector>
  </TitlesOfParts>
  <Company>NC Board of Community Colleges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Martin Community College EQUINE TECHNOLOGY</dc:title>
  <dc:creator>Martin Community College</dc:creator>
  <cp:lastModifiedBy>Tammie Thurston</cp:lastModifiedBy>
  <cp:revision>1</cp:revision>
  <dcterms:created xsi:type="dcterms:W3CDTF">2013-04-15T19:50:50Z</dcterms:created>
  <dcterms:modified xsi:type="dcterms:W3CDTF">2024-06-10T14:13:43Z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0x0101007505ABED9E04E54186DD500CC8345272</vt:lpwstr>
  </property>
</Properties>
</file>