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10" r:id="rId5"/>
    <p:sldId id="348" r:id="rId6"/>
    <p:sldId id="344" r:id="rId7"/>
    <p:sldId id="345" r:id="rId8"/>
    <p:sldId id="1878789617" r:id="rId9"/>
    <p:sldId id="330" r:id="rId10"/>
    <p:sldId id="331" r:id="rId11"/>
    <p:sldId id="332" r:id="rId12"/>
    <p:sldId id="333" r:id="rId13"/>
    <p:sldId id="334" r:id="rId14"/>
    <p:sldId id="336" r:id="rId15"/>
    <p:sldId id="340" r:id="rId16"/>
    <p:sldId id="337" r:id="rId17"/>
    <p:sldId id="339" r:id="rId18"/>
    <p:sldId id="342" r:id="rId19"/>
    <p:sldId id="338" r:id="rId20"/>
    <p:sldId id="347" r:id="rId21"/>
    <p:sldId id="1878789618" r:id="rId22"/>
    <p:sldId id="343" r:id="rId23"/>
    <p:sldId id="315" r:id="rId24"/>
    <p:sldId id="322" r:id="rId25"/>
    <p:sldId id="324" r:id="rId26"/>
    <p:sldId id="326" r:id="rId27"/>
    <p:sldId id="327" r:id="rId28"/>
    <p:sldId id="317" r:id="rId29"/>
    <p:sldId id="1878789620" r:id="rId30"/>
    <p:sldId id="1878789621" r:id="rId31"/>
    <p:sldId id="187878961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AE8"/>
    <a:srgbClr val="476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94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D5DC7-3FE6-4FAB-921B-9C0E53FD29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9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lIns="914400" tIns="91440" rIns="914400" anchor="ctr"/>
          <a:lstStyle>
            <a:lvl1pPr algn="ctr">
              <a:defRPr sz="54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5E8994-67B0-7A02-C300-323269156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32671" y="0"/>
            <a:ext cx="7659329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3791" y="787869"/>
            <a:ext cx="2743200" cy="214214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A6B5C4-24E3-C021-071B-DFF6C6CC4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449" y="3429000"/>
            <a:ext cx="2920796" cy="29273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6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4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2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2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20928" y="787869"/>
            <a:ext cx="6292646" cy="5432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559" y="1"/>
            <a:ext cx="4952999" cy="2182482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731520" rIns="7315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42932" y="0"/>
            <a:ext cx="7249067" cy="218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2924355"/>
            <a:ext cx="3769525" cy="330064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5C19A-AE6A-FEDE-6B3C-9B1701F4C5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3262" y="2932801"/>
            <a:ext cx="6411912" cy="3300851"/>
          </a:xfrm>
          <a:prstGeom prst="rect">
            <a:avLst/>
          </a:prstGeom>
        </p:spPr>
        <p:txBody>
          <a:bodyPr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1pPr>
            <a:lvl2pPr marL="9144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2pPr>
            <a:lvl3pPr marL="13716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3pPr>
            <a:lvl4pPr marL="18288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4pPr>
            <a:lvl5pPr marL="22860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6722F2-1968-8B82-9382-187D808D9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1541"/>
            <a:ext cx="10515600" cy="1215894"/>
          </a:xfrm>
          <a:prstGeom prst="rect">
            <a:avLst/>
          </a:prstGeom>
        </p:spPr>
        <p:txBody>
          <a:bodyPr anchor="b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59468" y="2674190"/>
            <a:ext cx="10494331" cy="3605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61" y="1541398"/>
            <a:ext cx="4442603" cy="21248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0061" y="3984426"/>
            <a:ext cx="4442603" cy="242499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1736" y="0"/>
            <a:ext cx="542026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4257799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07860-6315-495C-A120-5424C56C5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35433-E583-41D7-B715-34D421782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DC820-92AF-497E-A61D-5D36E8C0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E2E0-C968-494E-8AF1-AC623109038A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B1AD5-9F15-4FAB-A7F9-7B8E0341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BDE10-F2EE-4CCB-946A-0DCDAB2D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B04D-17E0-462B-9599-D4380BBDB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772276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747" y="2365057"/>
            <a:ext cx="4377400" cy="2160644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3EFFF7-FFC6-16DF-B4AB-DD5A1A1DA9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7896" y="0"/>
            <a:ext cx="3344379" cy="6858000"/>
          </a:xfrm>
          <a:custGeom>
            <a:avLst/>
            <a:gdLst>
              <a:gd name="connsiteX0" fmla="*/ 0 w 3344379"/>
              <a:gd name="connsiteY0" fmla="*/ 0 h 6858000"/>
              <a:gd name="connsiteX1" fmla="*/ 3344379 w 3344379"/>
              <a:gd name="connsiteY1" fmla="*/ 0 h 6858000"/>
              <a:gd name="connsiteX2" fmla="*/ 3344379 w 3344379"/>
              <a:gd name="connsiteY2" fmla="*/ 6858000 h 6858000"/>
              <a:gd name="connsiteX3" fmla="*/ 0 w 33443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4379" h="6858000">
                <a:moveTo>
                  <a:pt x="0" y="0"/>
                </a:moveTo>
                <a:lnTo>
                  <a:pt x="3344379" y="0"/>
                </a:lnTo>
                <a:lnTo>
                  <a:pt x="33443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Blank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6E802E-B214-0AE3-69C8-CBCA885C7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35900" y="2071688"/>
            <a:ext cx="3773488" cy="27320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lIns="914400" tIns="182880" rIns="914400" anchor="ctr"/>
          <a:lstStyle>
            <a:lvl1pPr algn="ctr">
              <a:defRPr sz="5400" b="1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3712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C6C658-B6F5-98D2-4D95-EA3030D6F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2" y="-7084"/>
            <a:ext cx="12212321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0065" y="2372810"/>
            <a:ext cx="4352081" cy="2129742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9480" y="0"/>
            <a:ext cx="539496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3FAF69-7EBE-817B-DCEA-4A1595820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7515"/>
            <a:ext cx="4661648" cy="6871651"/>
          </a:xfrm>
          <a:prstGeom prst="rect">
            <a:avLst/>
          </a:prstGeom>
          <a:solidFill>
            <a:srgbClr val="476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608" y="804862"/>
            <a:ext cx="3401992" cy="5121375"/>
          </a:xfrm>
          <a:prstGeom prst="rect">
            <a:avLst/>
          </a:prstGeom>
          <a:ln w="28575">
            <a:noFill/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F9403-8AE5-DF79-EFCF-E99EABB8341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79338" y="804863"/>
            <a:ext cx="5716587" cy="5248276"/>
          </a:xfrm>
          <a:prstGeom prst="rect">
            <a:avLst/>
          </a:prstGeom>
        </p:spPr>
        <p:txBody>
          <a:bodyPr anchor="ctr"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marL="73152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 marL="109728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 marL="146304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 marL="1828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7727" y="2060294"/>
            <a:ext cx="4359795" cy="2141316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9009"/>
            <a:ext cx="5521124" cy="68785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0878" y="4550199"/>
            <a:ext cx="4359795" cy="179016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1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706056"/>
            <a:ext cx="6323957" cy="108802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3273F-AE8F-21E6-A06E-52686D6549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35563" y="2291786"/>
            <a:ext cx="3017837" cy="3967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011C768-FB8E-F917-0CF9-C9B7DA4CAA6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73281" y="2294680"/>
            <a:ext cx="3136127" cy="3967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D970D0-182D-96E3-04B5-5D634F9C4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6143"/>
            <a:ext cx="10515600" cy="1229033"/>
          </a:xfrm>
          <a:prstGeom prst="rect">
            <a:avLst/>
          </a:prstGeom>
        </p:spPr>
        <p:txBody>
          <a:bodyPr anchor="b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453354-6167-7227-F443-F984688CC4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49775" y="2858625"/>
            <a:ext cx="3941763" cy="3338513"/>
          </a:xfrm>
          <a:prstGeom prst="rect">
            <a:avLst/>
          </a:prstGeom>
        </p:spPr>
        <p:txBody>
          <a:bodyPr/>
          <a:lstStyle>
            <a:lvl1pPr marL="347472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spc="100" baseline="0"/>
            </a:lvl1pPr>
            <a:lvl2pPr marL="6858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1600" spc="100" baseline="0"/>
            </a:lvl2pPr>
            <a:lvl3pPr marL="11430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  <a:defRPr sz="1400" spc="100" baseline="0"/>
            </a:lvl3pPr>
            <a:lvl4pPr marL="16002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 sz="1200" spc="100" baseline="0"/>
            </a:lvl4pPr>
            <a:lvl5pPr marL="20574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romanLcPeriod"/>
              <a:defRPr sz="12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DA14B5C-C6A4-65FB-34DD-E1C0FF465FF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42681" y="2858625"/>
            <a:ext cx="6011119" cy="333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spc="100" baseline="0"/>
            </a:lvl1pPr>
            <a:lvl2pPr marL="28575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2pPr>
            <a:lvl3pPr marL="6858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3pPr>
            <a:lvl4pPr marL="11430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4pPr>
            <a:lvl5pPr marL="16002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766915"/>
            <a:ext cx="2782529" cy="21630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4796" y="960385"/>
            <a:ext cx="6341212" cy="196962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16594"/>
            <a:ext cx="12192000" cy="31414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73" r:id="rId3"/>
    <p:sldLayoutId id="2147483669" r:id="rId4"/>
    <p:sldLayoutId id="2147483651" r:id="rId5"/>
    <p:sldLayoutId id="2147483671" r:id="rId6"/>
    <p:sldLayoutId id="2147483652" r:id="rId7"/>
    <p:sldLayoutId id="2147483653" r:id="rId8"/>
    <p:sldLayoutId id="2147483650" r:id="rId9"/>
    <p:sldLayoutId id="2147483664" r:id="rId10"/>
    <p:sldLayoutId id="2147483659" r:id="rId11"/>
    <p:sldLayoutId id="2147483662" r:id="rId12"/>
    <p:sldLayoutId id="2147483670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pot-light-png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eLZCXvw19xo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ndavis.house.gov/media/press-releases/congressman-don-davis-hosts-shipyard-event-connects-students-good-paying-job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8vtveO7Qmls?feature=oembed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nenc-career-pathways/" TargetMode="External"/><Relationship Id="rId3" Type="http://schemas.openxmlformats.org/officeDocument/2006/relationships/image" Target="../media/image40.jpg"/><Relationship Id="rId7" Type="http://schemas.openxmlformats.org/officeDocument/2006/relationships/hyperlink" Target="https://twitter.com/NENCPathways" TargetMode="External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instagram.com/nenccareerpathways/" TargetMode="External"/><Relationship Id="rId11" Type="http://schemas.openxmlformats.org/officeDocument/2006/relationships/image" Target="../media/image41.png"/><Relationship Id="rId5" Type="http://schemas.openxmlformats.org/officeDocument/2006/relationships/hyperlink" Target="https://www.facebook.com/nencpathways/" TargetMode="External"/><Relationship Id="rId10" Type="http://schemas.openxmlformats.org/officeDocument/2006/relationships/hyperlink" Target="mailto:brandi.bragg@nencpathways.org" TargetMode="External"/><Relationship Id="rId4" Type="http://schemas.openxmlformats.org/officeDocument/2006/relationships/hyperlink" Target="https://www.pxfuel.com/en/free-photo-eptck/download" TargetMode="External"/><Relationship Id="rId9" Type="http://schemas.openxmlformats.org/officeDocument/2006/relationships/hyperlink" Target="https://lp.constantcontactpages.com/su/OAWODhw/nen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https://maritimejobsva.com/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-up of a green field">
            <a:extLst>
              <a:ext uri="{FF2B5EF4-FFF2-40B4-BE49-F238E27FC236}">
                <a16:creationId xmlns:a16="http://schemas.microsoft.com/office/drawing/2014/main" id="{FE4A4B5C-D71A-0CFA-A601-EB93F13F5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0147929-8D39-DAA9-C3C5-4829D9C3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90" y="258762"/>
            <a:ext cx="11710219" cy="3328810"/>
          </a:xfrm>
        </p:spPr>
        <p:txBody>
          <a:bodyPr/>
          <a:lstStyle/>
          <a:p>
            <a:r>
              <a:rPr lang="en-US" dirty="0"/>
              <a:t>Agriscience/Biotechnology</a:t>
            </a:r>
            <a:br>
              <a:rPr lang="en-US" dirty="0"/>
            </a:br>
            <a:r>
              <a:rPr lang="en-US" dirty="0"/>
              <a:t>career Pathways</a:t>
            </a:r>
            <a:br>
              <a:rPr lang="en-US" dirty="0"/>
            </a:br>
            <a:r>
              <a:rPr lang="en-US" dirty="0"/>
              <a:t>Quarterly Meeting</a:t>
            </a:r>
            <a:br>
              <a:rPr lang="en-US" dirty="0"/>
            </a:br>
            <a:r>
              <a:rPr lang="en-US" dirty="0"/>
              <a:t>June 11, 2024</a:t>
            </a:r>
          </a:p>
        </p:txBody>
      </p:sp>
      <p:pic>
        <p:nvPicPr>
          <p:cNvPr id="3" name="Picture 2" descr="A blue and green logo with text&#10;&#10;Description automatically generated">
            <a:extLst>
              <a:ext uri="{FF2B5EF4-FFF2-40B4-BE49-F238E27FC236}">
                <a16:creationId xmlns:a16="http://schemas.microsoft.com/office/drawing/2014/main" id="{33E1B461-02F4-8C9A-CADE-188BFCEB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779" y="3928004"/>
            <a:ext cx="2249424" cy="1807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035F57-A281-5DB1-DA01-905FC257BCCA}"/>
              </a:ext>
            </a:extLst>
          </p:cNvPr>
          <p:cNvSpPr txBox="1"/>
          <p:nvPr/>
        </p:nvSpPr>
        <p:spPr>
          <a:xfrm>
            <a:off x="1799304" y="607633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Powered by Northeastern, Rivers East and Turning Point Workforce Development Boards</a:t>
            </a:r>
          </a:p>
        </p:txBody>
      </p:sp>
    </p:spTree>
    <p:extLst>
      <p:ext uri="{BB962C8B-B14F-4D97-AF65-F5344CB8AC3E}">
        <p14:creationId xmlns:p14="http://schemas.microsoft.com/office/powerpoint/2010/main" val="176026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713F9F-2233-C5D2-A6A3-D0FFCCA0B34E}"/>
              </a:ext>
            </a:extLst>
          </p:cNvPr>
          <p:cNvSpPr txBox="1"/>
          <p:nvPr/>
        </p:nvSpPr>
        <p:spPr>
          <a:xfrm>
            <a:off x="1263444" y="4925963"/>
            <a:ext cx="1056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sectors include Construction, Green Economy/Clean Energy, Maritime/Blue Economy, Artificial Intelligence, Manufacturing, and Healthcare.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8A0A58-5917-E682-3760-94F13902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32" t="1905" b="30342"/>
          <a:stretch/>
        </p:blipFill>
        <p:spPr>
          <a:xfrm>
            <a:off x="924232" y="727586"/>
            <a:ext cx="2762864" cy="3234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A19ECD-C6D6-3657-7C33-471E8970F0FC}"/>
              </a:ext>
            </a:extLst>
          </p:cNvPr>
          <p:cNvSpPr txBox="1"/>
          <p:nvPr/>
        </p:nvSpPr>
        <p:spPr>
          <a:xfrm>
            <a:off x="4021394" y="1052052"/>
            <a:ext cx="64892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"Hospitality and Tourism" (32 mentions).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"Aviation/Aerial Systems" is the second most mentioned sector (11 mentions).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"Cybersecurity" is the third most mentioned sector (9 mentions).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13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rms response chart. Question title: Which of the following resources provided by NENC Career Pathways do you utilize? (Choose all that apply). Number of responses: 64 responses.">
            <a:extLst>
              <a:ext uri="{FF2B5EF4-FFF2-40B4-BE49-F238E27FC236}">
                <a16:creationId xmlns:a16="http://schemas.microsoft.com/office/drawing/2014/main" id="{74EB6D8D-661A-00F6-9A9E-B9935DA0F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272"/>
            <a:ext cx="12192000" cy="56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359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3028771F-27CC-F8A7-098E-148832C19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541" y="333137"/>
            <a:ext cx="9954456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Contact information for local employers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Specifically for those willing to be speakers or offer field trips to middle/high school groups. Difficulty in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finding appropriate contacts from websites was mentioned.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 warehouse or repository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centralized repository of all connections in the area and their expertise.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Additional printed materials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distribute at career fairs and to the general public.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Retreats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 team building and strategic planning.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More access to VR headsets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Also, staffing to support the needs of career education units in courses as guest presenters.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9-14 pathway development assistance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Including someone dedicated to working with colleges on ETPL documentation and someone to connect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 the Perkins Grant Manager.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Regular roundtable discussions and information gathering with employers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Assistance in developing integrated education training programs for collaboration with workforce/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NCWorks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community colleges, and employers.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Industry and community college collaboration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Ensuring that educational efforts align with industry needs.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Links to other partners and resources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Facilitating better networking and resource sharing.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List of resources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comprehensive list of available resources and opportunities.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Handouts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provide quick reference materials and information.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6E027-2F8D-1617-9246-5B1B938873FB}"/>
              </a:ext>
            </a:extLst>
          </p:cNvPr>
          <p:cNvSpPr/>
          <p:nvPr/>
        </p:nvSpPr>
        <p:spPr>
          <a:xfrm>
            <a:off x="458879" y="610740"/>
            <a:ext cx="1015663" cy="5243230"/>
          </a:xfrm>
          <a:prstGeom prst="rect">
            <a:avLst/>
          </a:prstGeom>
          <a:noFill/>
        </p:spPr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 is Needed?</a:t>
            </a:r>
          </a:p>
        </p:txBody>
      </p:sp>
    </p:spTree>
    <p:extLst>
      <p:ext uri="{BB962C8B-B14F-4D97-AF65-F5344CB8AC3E}">
        <p14:creationId xmlns:p14="http://schemas.microsoft.com/office/powerpoint/2010/main" val="500588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rms response chart. Question title: A focus for next year will be digital literacy because it impacts a variety of career paths. What types of digital literacy programs or resources would be most beneficial for you or your organization? (choose all that apply). Number of responses: 64 responses.">
            <a:extLst>
              <a:ext uri="{FF2B5EF4-FFF2-40B4-BE49-F238E27FC236}">
                <a16:creationId xmlns:a16="http://schemas.microsoft.com/office/drawing/2014/main" id="{8A00B876-F06E-15C9-7C78-7F83298F7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18" y="3035658"/>
            <a:ext cx="7250427" cy="36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orms response chart. Question title: How important is enhancing digital literacy within your organization or community?. Number of responses: 64 responses.">
            <a:extLst>
              <a:ext uri="{FF2B5EF4-FFF2-40B4-BE49-F238E27FC236}">
                <a16:creationId xmlns:a16="http://schemas.microsoft.com/office/drawing/2014/main" id="{4ABB173C-166B-3179-8F98-1A5103F89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8" y="264755"/>
            <a:ext cx="5399635" cy="25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6E2C7C-A6D7-0812-33EA-9CFA45870FE7}"/>
              </a:ext>
            </a:extLst>
          </p:cNvPr>
          <p:cNvSpPr/>
          <p:nvPr/>
        </p:nvSpPr>
        <p:spPr>
          <a:xfrm>
            <a:off x="6497399" y="1086558"/>
            <a:ext cx="4768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Digital Literacy</a:t>
            </a:r>
          </a:p>
        </p:txBody>
      </p:sp>
    </p:spTree>
    <p:extLst>
      <p:ext uri="{BB962C8B-B14F-4D97-AF65-F5344CB8AC3E}">
        <p14:creationId xmlns:p14="http://schemas.microsoft.com/office/powerpoint/2010/main" val="3402857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rms response chart. Question title: We plan to continue working closely with ApprenticeshipNC to offer more opportunities in our region. Is your organization...&#10;. Number of responses: 64 responses.">
            <a:extLst>
              <a:ext uri="{FF2B5EF4-FFF2-40B4-BE49-F238E27FC236}">
                <a16:creationId xmlns:a16="http://schemas.microsoft.com/office/drawing/2014/main" id="{4536B197-409E-65C4-4752-9A626B0DE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313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ight shining on a black background&#10;&#10;Description automatically generated">
            <a:extLst>
              <a:ext uri="{FF2B5EF4-FFF2-40B4-BE49-F238E27FC236}">
                <a16:creationId xmlns:a16="http://schemas.microsoft.com/office/drawing/2014/main" id="{78436934-746C-485E-7868-7A1912A4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3961" y="0"/>
            <a:ext cx="1144474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72470-A303-023C-CE2E-7E9F75424AA7}"/>
              </a:ext>
            </a:extLst>
          </p:cNvPr>
          <p:cNvSpPr txBox="1"/>
          <p:nvPr/>
        </p:nvSpPr>
        <p:spPr>
          <a:xfrm>
            <a:off x="353961" y="6858000"/>
            <a:ext cx="114447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spot-light-p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5F35FD7-BC64-F73C-DC52-315C4AA73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632" y="3633019"/>
            <a:ext cx="491134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Internship Programs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Staff Recognition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Programs and Success Stories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Student Involvement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Events and Collaborations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Promotions and Awards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Professional Development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Mission and Vision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Career Development and Apprenticeships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52935-5DAB-77A0-9A0A-508B168D16CA}"/>
              </a:ext>
            </a:extLst>
          </p:cNvPr>
          <p:cNvSpPr/>
          <p:nvPr/>
        </p:nvSpPr>
        <p:spPr>
          <a:xfrm>
            <a:off x="3918372" y="369442"/>
            <a:ext cx="43159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What can 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We spotlight?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5511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428921-61DB-6F62-65F9-44E16EB9A57F}"/>
              </a:ext>
            </a:extLst>
          </p:cNvPr>
          <p:cNvSpPr/>
          <p:nvPr/>
        </p:nvSpPr>
        <p:spPr>
          <a:xfrm>
            <a:off x="-709060" y="304953"/>
            <a:ext cx="136101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What can we do to better support your future career pathways needs? </a:t>
            </a:r>
            <a:endParaRPr lang="en-US" sz="2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05C49F4-5B97-9928-60FC-68CDB55844AA}"/>
              </a:ext>
            </a:extLst>
          </p:cNvPr>
          <p:cNvSpPr/>
          <p:nvPr/>
        </p:nvSpPr>
        <p:spPr>
          <a:xfrm>
            <a:off x="240198" y="3923070"/>
            <a:ext cx="4624900" cy="2418736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"Promote training and development, Mentorship programs, Train managers, Identify and encourage unique skills, promote cross-functional projects, provide networking opportunities."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A9E02B5-7B25-FBCB-98E1-18A9A31B8A6F}"/>
              </a:ext>
            </a:extLst>
          </p:cNvPr>
          <p:cNvSpPr/>
          <p:nvPr/>
        </p:nvSpPr>
        <p:spPr>
          <a:xfrm>
            <a:off x="7108723" y="1179871"/>
            <a:ext cx="4680154" cy="1681316"/>
          </a:xfrm>
          <a:prstGeom prst="wedgeRoundRectCallout">
            <a:avLst>
              <a:gd name="adj1" fmla="val 55428"/>
              <a:gd name="adj2" fmla="val 81213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"Reentry and veterans continue to be a major focus - how do career pathways fit with these groups - provide examples - highlight successes!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4EC86874-E267-8DE2-5C36-9C73F0CDD93D}"/>
              </a:ext>
            </a:extLst>
          </p:cNvPr>
          <p:cNvSpPr/>
          <p:nvPr/>
        </p:nvSpPr>
        <p:spPr>
          <a:xfrm>
            <a:off x="5191432" y="4871731"/>
            <a:ext cx="2930013" cy="1681316"/>
          </a:xfrm>
          <a:prstGeom prst="wedgeRectCallout">
            <a:avLst>
              <a:gd name="adj1" fmla="val 70442"/>
              <a:gd name="adj2" fmla="val 66594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"I would like specific examples on how I can incorporate career pathways into 'lessons' for my participants."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8379AD0-2106-78D5-5009-954DDD5B944B}"/>
              </a:ext>
            </a:extLst>
          </p:cNvPr>
          <p:cNvSpPr/>
          <p:nvPr/>
        </p:nvSpPr>
        <p:spPr>
          <a:xfrm rot="11525591" flipH="1" flipV="1">
            <a:off x="8514736" y="4069968"/>
            <a:ext cx="3460955" cy="2279559"/>
          </a:xfrm>
          <a:prstGeom prst="wedgeEllipseCallou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"Continued professional development, career fairs and publications in the field."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8B3420D-C4E9-4930-B1EA-D215C9802B93}"/>
              </a:ext>
            </a:extLst>
          </p:cNvPr>
          <p:cNvSpPr/>
          <p:nvPr/>
        </p:nvSpPr>
        <p:spPr>
          <a:xfrm>
            <a:off x="5014454" y="3188033"/>
            <a:ext cx="2536723" cy="1356852"/>
          </a:xfrm>
          <a:prstGeom prst="wedgeRoundRectCallout">
            <a:avLst>
              <a:gd name="adj1" fmla="val -35562"/>
              <a:gd name="adj2" fmla="val -118659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"Virtual Webinars."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F9E824A-DDF1-B487-D792-6A1BC189CC27}"/>
              </a:ext>
            </a:extLst>
          </p:cNvPr>
          <p:cNvSpPr/>
          <p:nvPr/>
        </p:nvSpPr>
        <p:spPr>
          <a:xfrm>
            <a:off x="707923" y="1386348"/>
            <a:ext cx="3706761" cy="2271252"/>
          </a:xfrm>
          <a:prstGeom prst="wedgeRectCallout">
            <a:avLst>
              <a:gd name="adj1" fmla="val -68313"/>
              <a:gd name="adj2" fmla="val -51353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“It would be nice to receive updates about any emerging careers or industries that maybe haven't had a lot of job openings in our area in the past but are becoming more in-demand."</a:t>
            </a:r>
          </a:p>
        </p:txBody>
      </p:sp>
    </p:spTree>
    <p:extLst>
      <p:ext uri="{BB962C8B-B14F-4D97-AF65-F5344CB8AC3E}">
        <p14:creationId xmlns:p14="http://schemas.microsoft.com/office/powerpoint/2010/main" val="1603821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78A00-3FBF-C5A2-AA8F-E749CE065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A person with his hands up and his head raised&#10;&#10;Description automatically generated">
            <a:extLst>
              <a:ext uri="{FF2B5EF4-FFF2-40B4-BE49-F238E27FC236}">
                <a16:creationId xmlns:a16="http://schemas.microsoft.com/office/drawing/2014/main" id="{AD27A034-72CC-4AD1-834D-79F7B061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258" y="570271"/>
            <a:ext cx="3216070" cy="5717458"/>
          </a:xfrm>
          <a:prstGeom prst="rect">
            <a:avLst/>
          </a:prstGeom>
        </p:spPr>
      </p:pic>
      <p:pic>
        <p:nvPicPr>
          <p:cNvPr id="10" name="Picture 9" descr="A blue sign with white text&#10;&#10;Description automatically generated">
            <a:extLst>
              <a:ext uri="{FF2B5EF4-FFF2-40B4-BE49-F238E27FC236}">
                <a16:creationId xmlns:a16="http://schemas.microsoft.com/office/drawing/2014/main" id="{69BB61B0-CECF-BF82-5EAA-942BBDB34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00" y="3748828"/>
            <a:ext cx="5840367" cy="19467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0A5D73-9FCA-CE1C-5142-D366321398BF}"/>
              </a:ext>
            </a:extLst>
          </p:cNvPr>
          <p:cNvSpPr/>
          <p:nvPr/>
        </p:nvSpPr>
        <p:spPr>
          <a:xfrm>
            <a:off x="1573162" y="194639"/>
            <a:ext cx="418654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lasassy Caps" panose="020F0502020204030204" pitchFamily="2" charset="0"/>
              </a:rPr>
              <a:t>COMING</a:t>
            </a:r>
          </a:p>
          <a:p>
            <a:pPr algn="ctr"/>
            <a:r>
              <a:rPr lang="en-US" sz="8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asassy Caps" panose="020F0502020204030204" pitchFamily="2" charset="0"/>
              </a:rPr>
              <a:t>SOON</a:t>
            </a:r>
            <a:endParaRPr lang="en-US" sz="8800" b="1" u="sng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lasassy Caps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8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-up of a green field">
            <a:extLst>
              <a:ext uri="{FF2B5EF4-FFF2-40B4-BE49-F238E27FC236}">
                <a16:creationId xmlns:a16="http://schemas.microsoft.com/office/drawing/2014/main" id="{FE673E8D-373B-89FA-8E8F-C5D448A58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C36A6DD-7F13-1761-CAAA-5D7EFFF5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09" y="2335192"/>
            <a:ext cx="9792182" cy="2187616"/>
          </a:xfrm>
        </p:spPr>
        <p:txBody>
          <a:bodyPr/>
          <a:lstStyle/>
          <a:p>
            <a:r>
              <a:rPr lang="en-US" dirty="0"/>
              <a:t>Agriscience/</a:t>
            </a:r>
            <a:br>
              <a:rPr lang="en-US" dirty="0"/>
            </a:br>
            <a:r>
              <a:rPr lang="en-US" dirty="0"/>
              <a:t>Biotechnology Career Pathway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66233B7B-3E3A-379F-F469-ED15D46C3D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78A00-3FBF-C5A2-AA8F-E749CE065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" name="Online Media 1" title="Agriscience/Biotechnology Career Pathway">
            <a:hlinkClick r:id="" action="ppaction://media"/>
            <a:extLst>
              <a:ext uri="{FF2B5EF4-FFF2-40B4-BE49-F238E27FC236}">
                <a16:creationId xmlns:a16="http://schemas.microsoft.com/office/drawing/2014/main" id="{D36390E4-A04C-6946-14C2-9DC8849F329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1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78A00-3FBF-C5A2-AA8F-E749CE065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2D45E2-931E-A1D8-FF9F-CD471538C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5"/>
            <a:ext cx="12192000" cy="606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02F94-3329-C788-289F-6F80B1FC3751}"/>
              </a:ext>
            </a:extLst>
          </p:cNvPr>
          <p:cNvSpPr txBox="1"/>
          <p:nvPr/>
        </p:nvSpPr>
        <p:spPr>
          <a:xfrm>
            <a:off x="-1042219" y="6400412"/>
            <a:ext cx="14099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https://dondavis.house.gov/media/press-releases/congressman-don-davis-hosts-shipyard-event-connects-students-good-paying-jobs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3272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86659-C3CB-5E13-C0A9-B55668AF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179" y="68263"/>
            <a:ext cx="8025641" cy="6721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69D02BD-FFE1-D5AB-8834-315E451313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08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7A436-FD19-A09E-B283-91F28E709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81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60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50F197-8515-E771-32F4-F7F6C6BAE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6" b="5663"/>
          <a:stretch/>
        </p:blipFill>
        <p:spPr>
          <a:xfrm>
            <a:off x="1419487" y="452284"/>
            <a:ext cx="3198031" cy="5781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E1C39E-476F-7586-4D79-AF443BE2E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9" b="11255"/>
          <a:stretch/>
        </p:blipFill>
        <p:spPr>
          <a:xfrm>
            <a:off x="6381136" y="495681"/>
            <a:ext cx="3368822" cy="57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48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B5BFB-3308-57F7-DCF9-22118E1AD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3" b="19427"/>
          <a:stretch/>
        </p:blipFill>
        <p:spPr>
          <a:xfrm>
            <a:off x="878712" y="462115"/>
            <a:ext cx="4096411" cy="5944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1B0C8-6F65-4851-EBA8-21D4C2029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25" b="13498"/>
          <a:stretch/>
        </p:blipFill>
        <p:spPr>
          <a:xfrm>
            <a:off x="6502766" y="603317"/>
            <a:ext cx="4096411" cy="593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64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35C54B-E5F2-C288-3D9F-57D829F8C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46" b="14266"/>
          <a:stretch/>
        </p:blipFill>
        <p:spPr>
          <a:xfrm>
            <a:off x="1026196" y="688259"/>
            <a:ext cx="3198031" cy="5279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4C4B02-082E-66CE-4EED-CE105947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270" y="1637296"/>
            <a:ext cx="5973009" cy="33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0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North Carolina Accelerates Success in the Life Sciences">
            <a:hlinkClick r:id="" action="ppaction://media"/>
            <a:extLst>
              <a:ext uri="{FF2B5EF4-FFF2-40B4-BE49-F238E27FC236}">
                <a16:creationId xmlns:a16="http://schemas.microsoft.com/office/drawing/2014/main" id="{4FAC16FB-5D80-7DAB-8119-5C88C5B2DE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69D02BD-FFE1-D5AB-8834-315E451313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7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-up of a green field">
            <a:extLst>
              <a:ext uri="{FF2B5EF4-FFF2-40B4-BE49-F238E27FC236}">
                <a16:creationId xmlns:a16="http://schemas.microsoft.com/office/drawing/2014/main" id="{FE673E8D-373B-89FA-8E8F-C5D448A58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C36A6DD-7F13-1761-CAAA-5D7EFFF5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0" y="2335192"/>
            <a:ext cx="11533239" cy="2757918"/>
          </a:xfrm>
        </p:spPr>
        <p:txBody>
          <a:bodyPr/>
          <a:lstStyle/>
          <a:p>
            <a:r>
              <a:rPr lang="en-US" dirty="0"/>
              <a:t>Tyler Bennett </a:t>
            </a:r>
            <a:br>
              <a:rPr lang="en-US" dirty="0"/>
            </a:br>
            <a:r>
              <a:rPr lang="en-US" dirty="0"/>
              <a:t>NC Commerce –</a:t>
            </a:r>
            <a:br>
              <a:rPr lang="en-US" dirty="0"/>
            </a:br>
            <a:r>
              <a:rPr lang="en-US" dirty="0"/>
              <a:t>Agricultural </a:t>
            </a:r>
            <a:r>
              <a:rPr lang="en-US" dirty="0" err="1"/>
              <a:t>Employmet</a:t>
            </a:r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66233B7B-3E3A-379F-F469-ED15D46C3D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38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-up of a green field">
            <a:extLst>
              <a:ext uri="{FF2B5EF4-FFF2-40B4-BE49-F238E27FC236}">
                <a16:creationId xmlns:a16="http://schemas.microsoft.com/office/drawing/2014/main" id="{FE673E8D-373B-89FA-8E8F-C5D448A58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C36A6DD-7F13-1761-CAAA-5D7EFFF5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0" y="3102108"/>
            <a:ext cx="11533239" cy="2757918"/>
          </a:xfrm>
        </p:spPr>
        <p:txBody>
          <a:bodyPr/>
          <a:lstStyle/>
          <a:p>
            <a:r>
              <a:rPr lang="en-US" dirty="0"/>
              <a:t>Dr. Tabitha Miller</a:t>
            </a:r>
            <a:br>
              <a:rPr lang="en-US" dirty="0"/>
            </a:br>
            <a:r>
              <a:rPr lang="en-US" dirty="0"/>
              <a:t>President</a:t>
            </a:r>
            <a:br>
              <a:rPr lang="en-US" dirty="0"/>
            </a:br>
            <a:r>
              <a:rPr lang="en-US" dirty="0"/>
              <a:t>Martin Community College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66233B7B-3E3A-379F-F469-ED15D46C3D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75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touching a glowing blue circle&#10;&#10;Description automatically generated">
            <a:extLst>
              <a:ext uri="{FF2B5EF4-FFF2-40B4-BE49-F238E27FC236}">
                <a16:creationId xmlns:a16="http://schemas.microsoft.com/office/drawing/2014/main" id="{12B45D6D-6071-4B02-7DB0-00BE9E7B4D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5861"/>
            <a:ext cx="12192000" cy="6846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51FD22-726E-B420-992A-26081832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   </a:t>
            </a:r>
            <a:br>
              <a:rPr lang="en-US" sz="6000" b="1" dirty="0"/>
            </a:br>
            <a:r>
              <a:rPr lang="en-US" sz="6000" b="1" dirty="0"/>
              <a:t>   Let’s Stay In Touch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3EF2187-DFE9-7B5F-6FA8-0B6E3BD7D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0" y="2053934"/>
            <a:ext cx="1234536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Facebook: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https://www.facebook.com/nencpathways/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Instagram: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https://www.instagram.com/nenccareerpathways/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Twitter: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https://twitter.com/NENCPathways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LinkedIn: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https://www.linkedin.com/company/nenc-career-pathways/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 up for our monthly newsletter: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https://lp.constantcontactpages.com/su/OAWODhw/nenc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Connect with Brandi: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brandi.bragg@nencpathways.org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C5ADB9AD-3AE6-7930-6ECC-D2657513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7" y="4655113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ue and green logo with a map of north carolina&#10;&#10;Description automatically generated with low confidence">
            <a:extLst>
              <a:ext uri="{FF2B5EF4-FFF2-40B4-BE49-F238E27FC236}">
                <a16:creationId xmlns:a16="http://schemas.microsoft.com/office/drawing/2014/main" id="{EE21BF2B-CE38-53A0-8941-685B896237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7144" y="59016"/>
            <a:ext cx="2872063" cy="2308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6D9DC6-DF4B-7371-CC1D-6239F910A293}"/>
              </a:ext>
            </a:extLst>
          </p:cNvPr>
          <p:cNvSpPr/>
          <p:nvPr/>
        </p:nvSpPr>
        <p:spPr>
          <a:xfrm>
            <a:off x="4143737" y="4757195"/>
            <a:ext cx="7338350" cy="17356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Pathways TOOLKIT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Coming Soon – Stay Tuned!</a:t>
            </a:r>
            <a:endParaRPr lang="en-US" sz="2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56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78A00-3FBF-C5A2-AA8F-E749CE065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612C9-2C22-6B7A-D718-238E3653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56" y="843116"/>
            <a:ext cx="3507658" cy="3507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EC2614-11E8-795E-DB26-3B5FEE6A7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179" y="843116"/>
            <a:ext cx="3507658" cy="3507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79D53-1389-C8CC-F91F-C600DE5F1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485" y="4718254"/>
            <a:ext cx="1905000" cy="1905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F8895C6-1BEA-1DB9-202D-B528F13BE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660" y="4866968"/>
            <a:ext cx="5290572" cy="105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8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78A00-3FBF-C5A2-AA8F-E749CE065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 descr="A blue and grey text on a black background&#10;&#10;Description automatically generated">
            <a:extLst>
              <a:ext uri="{FF2B5EF4-FFF2-40B4-BE49-F238E27FC236}">
                <a16:creationId xmlns:a16="http://schemas.microsoft.com/office/drawing/2014/main" id="{8A670507-E630-B5DC-06C0-B4CBD31D4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50" y="285137"/>
            <a:ext cx="9689192" cy="2154954"/>
          </a:xfrm>
          <a:prstGeom prst="rect">
            <a:avLst/>
          </a:prstGeom>
        </p:spPr>
      </p:pic>
      <p:pic>
        <p:nvPicPr>
          <p:cNvPr id="14" name="Picture 13" descr="A black and white label with white text&#10;&#10;Description automatically generated">
            <a:extLst>
              <a:ext uri="{FF2B5EF4-FFF2-40B4-BE49-F238E27FC236}">
                <a16:creationId xmlns:a16="http://schemas.microsoft.com/office/drawing/2014/main" id="{055D40DD-F536-5EC1-8A5C-8C3136A4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2" y="5773112"/>
            <a:ext cx="1682495" cy="948363"/>
          </a:xfrm>
          <a:prstGeom prst="rect">
            <a:avLst/>
          </a:prstGeom>
        </p:spPr>
      </p:pic>
      <p:pic>
        <p:nvPicPr>
          <p:cNvPr id="20" name="Picture 19" descr="A green and white label&#10;&#10;Description automatically generated">
            <a:extLst>
              <a:ext uri="{FF2B5EF4-FFF2-40B4-BE49-F238E27FC236}">
                <a16:creationId xmlns:a16="http://schemas.microsoft.com/office/drawing/2014/main" id="{72FEAACE-9BFC-300E-C514-FA14BE178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127" y="5773112"/>
            <a:ext cx="1682496" cy="907847"/>
          </a:xfrm>
          <a:prstGeom prst="rect">
            <a:avLst/>
          </a:prstGeom>
        </p:spPr>
      </p:pic>
      <p:pic>
        <p:nvPicPr>
          <p:cNvPr id="22" name="Picture 21" descr="A black and white label with white text&#10;&#10;Description automatically generated">
            <a:extLst>
              <a:ext uri="{FF2B5EF4-FFF2-40B4-BE49-F238E27FC236}">
                <a16:creationId xmlns:a16="http://schemas.microsoft.com/office/drawing/2014/main" id="{4C69BAD5-6732-54CC-9545-69A1FB798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360" y="5784938"/>
            <a:ext cx="1813603" cy="948363"/>
          </a:xfrm>
          <a:prstGeom prst="rect">
            <a:avLst/>
          </a:prstGeom>
        </p:spPr>
      </p:pic>
      <p:pic>
        <p:nvPicPr>
          <p:cNvPr id="24" name="Picture 23" descr="A blue and white label with white text&#10;&#10;Description automatically generated">
            <a:extLst>
              <a:ext uri="{FF2B5EF4-FFF2-40B4-BE49-F238E27FC236}">
                <a16:creationId xmlns:a16="http://schemas.microsoft.com/office/drawing/2014/main" id="{6AD0447B-CECB-C2F0-E836-0B14EA6AA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521" y="5784938"/>
            <a:ext cx="1791044" cy="948363"/>
          </a:xfrm>
          <a:prstGeom prst="rect">
            <a:avLst/>
          </a:prstGeom>
        </p:spPr>
      </p:pic>
      <p:pic>
        <p:nvPicPr>
          <p:cNvPr id="26" name="Picture 25" descr="A green and white label&#10;&#10;Description automatically generated">
            <a:extLst>
              <a:ext uri="{FF2B5EF4-FFF2-40B4-BE49-F238E27FC236}">
                <a16:creationId xmlns:a16="http://schemas.microsoft.com/office/drawing/2014/main" id="{191FE47D-9808-9569-BDB3-6CD8014AE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8477" y="5784938"/>
            <a:ext cx="1735667" cy="93653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F920427-A4F7-2D04-8EF8-959D3D07A2D9}"/>
              </a:ext>
            </a:extLst>
          </p:cNvPr>
          <p:cNvSpPr/>
          <p:nvPr/>
        </p:nvSpPr>
        <p:spPr>
          <a:xfrm>
            <a:off x="10306787" y="5779024"/>
            <a:ext cx="1562100" cy="936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ey and white sign with white text&#10;&#10;Description automatically generated">
            <a:extLst>
              <a:ext uri="{FF2B5EF4-FFF2-40B4-BE49-F238E27FC236}">
                <a16:creationId xmlns:a16="http://schemas.microsoft.com/office/drawing/2014/main" id="{65FC6CED-7E2F-6443-CD5B-8BE0F45EF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6589" y="5819375"/>
            <a:ext cx="1682496" cy="879487"/>
          </a:xfrm>
          <a:prstGeom prst="rect">
            <a:avLst/>
          </a:prstGeom>
        </p:spPr>
      </p:pic>
      <p:pic>
        <p:nvPicPr>
          <p:cNvPr id="37" name="Picture 36" descr="A group of people in overalls and hats standing in front of a helicopter&#10;&#10;Description automatically generated">
            <a:extLst>
              <a:ext uri="{FF2B5EF4-FFF2-40B4-BE49-F238E27FC236}">
                <a16:creationId xmlns:a16="http://schemas.microsoft.com/office/drawing/2014/main" id="{8F84C89E-7C94-AA71-8547-58BB1AB4C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464" y="2571135"/>
            <a:ext cx="3048000" cy="2286000"/>
          </a:xfrm>
          <a:prstGeom prst="rect">
            <a:avLst/>
          </a:prstGeom>
        </p:spPr>
      </p:pic>
      <p:pic>
        <p:nvPicPr>
          <p:cNvPr id="39" name="Picture 38" descr="A logo with yellow and green text&#10;&#10;Description automatically generated">
            <a:extLst>
              <a:ext uri="{FF2B5EF4-FFF2-40B4-BE49-F238E27FC236}">
                <a16:creationId xmlns:a16="http://schemas.microsoft.com/office/drawing/2014/main" id="{F218AEE5-1DF7-E42A-2D9F-DEE9E4C4F2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652" y="1643332"/>
            <a:ext cx="2068453" cy="788596"/>
          </a:xfrm>
          <a:prstGeom prst="rect">
            <a:avLst/>
          </a:prstGeom>
        </p:spPr>
      </p:pic>
      <p:pic>
        <p:nvPicPr>
          <p:cNvPr id="41" name="Picture 40" descr="A few women wearing protective equipment&#10;&#10;Description automatically generated">
            <a:extLst>
              <a:ext uri="{FF2B5EF4-FFF2-40B4-BE49-F238E27FC236}">
                <a16:creationId xmlns:a16="http://schemas.microsoft.com/office/drawing/2014/main" id="{300B6162-3679-1162-0F2E-E8EAEF0A32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8085" y="2431928"/>
            <a:ext cx="3984550" cy="2655718"/>
          </a:xfrm>
          <a:prstGeom prst="rect">
            <a:avLst/>
          </a:prstGeom>
        </p:spPr>
      </p:pic>
      <p:pic>
        <p:nvPicPr>
          <p:cNvPr id="45" name="Picture 44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2796FADD-B66C-F63F-06D0-B168238B0E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49557" y="2605189"/>
            <a:ext cx="3072171" cy="23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98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-up of a green field">
            <a:extLst>
              <a:ext uri="{FF2B5EF4-FFF2-40B4-BE49-F238E27FC236}">
                <a16:creationId xmlns:a16="http://schemas.microsoft.com/office/drawing/2014/main" id="{FE4A4B5C-D71A-0CFA-A601-EB93F13F5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0147929-8D39-DAA9-C3C5-4829D9C3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529" y="3423461"/>
            <a:ext cx="8912941" cy="2270049"/>
          </a:xfrm>
        </p:spPr>
        <p:txBody>
          <a:bodyPr/>
          <a:lstStyle/>
          <a:p>
            <a:r>
              <a:rPr lang="en-US" dirty="0"/>
              <a:t>Partner Survey 2024</a:t>
            </a:r>
          </a:p>
        </p:txBody>
      </p:sp>
    </p:spTree>
    <p:extLst>
      <p:ext uri="{BB962C8B-B14F-4D97-AF65-F5344CB8AC3E}">
        <p14:creationId xmlns:p14="http://schemas.microsoft.com/office/powerpoint/2010/main" val="4071356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ms response chart. Question title: Which stakeholder category best aligns with your agency or organization?. Number of responses: 64 responses.">
            <a:extLst>
              <a:ext uri="{FF2B5EF4-FFF2-40B4-BE49-F238E27FC236}">
                <a16:creationId xmlns:a16="http://schemas.microsoft.com/office/drawing/2014/main" id="{01F5701C-9D41-B52C-EAF0-D05763CC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786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26179-71CC-20EF-B598-99A38CE4E6DB}"/>
              </a:ext>
            </a:extLst>
          </p:cNvPr>
          <p:cNvSpPr txBox="1"/>
          <p:nvPr/>
        </p:nvSpPr>
        <p:spPr>
          <a:xfrm>
            <a:off x="1224009" y="1582340"/>
            <a:ext cx="100385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Only about ¼ of respondents had not attended a quarterly meeting in the past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More than 70% of respondents open to 2 guidance retreats instead of quarterly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BUT there were a lot of comments about still wanting the updates somehow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rms response chart. Question title:  In which ways do you currently stay connected with NENC Career Pathways? (choose all that apply). Number of responses: 64 responses.">
            <a:extLst>
              <a:ext uri="{FF2B5EF4-FFF2-40B4-BE49-F238E27FC236}">
                <a16:creationId xmlns:a16="http://schemas.microsoft.com/office/drawing/2014/main" id="{A620D561-2CBA-D4A1-1A84-348343E8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12192000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48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7C985C-9AEF-4D0D-7B1A-D02FB834EA38}"/>
              </a:ext>
            </a:extLst>
          </p:cNvPr>
          <p:cNvSpPr txBox="1"/>
          <p:nvPr/>
        </p:nvSpPr>
        <p:spPr>
          <a:xfrm>
            <a:off x="1130061" y="1541398"/>
            <a:ext cx="4442603" cy="21248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cap="all" spc="100" baseline="0">
                <a:latin typeface="+mj-lt"/>
                <a:ea typeface="+mj-ea"/>
                <a:cs typeface="+mj-cs"/>
              </a:rPr>
              <a:t>What challenges do you face in engaging with employers for workforce development?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8D5394-A0E1-6455-AC64-F6118EB29715}"/>
              </a:ext>
            </a:extLst>
          </p:cNvPr>
          <p:cNvSpPr/>
          <p:nvPr/>
        </p:nvSpPr>
        <p:spPr>
          <a:xfrm>
            <a:off x="1130061" y="3984426"/>
            <a:ext cx="4442603" cy="2424999"/>
          </a:xfrm>
          <a:prstGeom prst="rect">
            <a:avLst/>
          </a:prstGeom>
        </p:spPr>
        <p:txBody>
          <a:bodyPr lIns="91440" tIns="45720" rIns="91440" bIns="45720" anchor="t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en-US" b="1" kern="1200" cap="none" spc="100" baseline="0">
                <a:ln/>
                <a:effectLst/>
                <a:latin typeface="+mn-lt"/>
                <a:ea typeface="+mn-ea"/>
                <a:cs typeface="+mn-cs"/>
              </a:rPr>
              <a:t>Lack of interest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en-US" b="1" kern="1200" cap="none" spc="100" baseline="0">
                <a:ln/>
                <a:latin typeface="+mn-lt"/>
                <a:ea typeface="+mn-ea"/>
                <a:cs typeface="+mn-cs"/>
              </a:rPr>
              <a:t>Insufficient Resources to build connections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en-US" b="1" kern="1200" cap="none" spc="100" baseline="0">
                <a:ln/>
                <a:effectLst/>
                <a:latin typeface="+mn-lt"/>
                <a:ea typeface="+mn-ea"/>
                <a:cs typeface="+mn-cs"/>
              </a:rPr>
              <a:t>Misalignment of skills and employer needs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en-US" b="1" kern="1200" cap="none" spc="100" baseline="0">
                <a:ln/>
                <a:latin typeface="+mn-lt"/>
                <a:ea typeface="+mn-ea"/>
                <a:cs typeface="+mn-cs"/>
              </a:rPr>
              <a:t>Communication barriers</a:t>
            </a:r>
            <a:endParaRPr lang="en-US" b="1" kern="1200" cap="none" spc="100" baseline="0">
              <a:ln/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Video 5" descr="People Discussing">
            <a:extLst>
              <a:ext uri="{FF2B5EF4-FFF2-40B4-BE49-F238E27FC236}">
                <a16:creationId xmlns:a16="http://schemas.microsoft.com/office/drawing/2014/main" id="{2DAB9F78-F8A2-6280-5930-07FA92775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096" r="36319" b="-1"/>
          <a:stretch/>
        </p:blipFill>
        <p:spPr>
          <a:xfrm>
            <a:off x="6771736" y="10"/>
            <a:ext cx="5420263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920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6411175_Win32_SL_V6" id="{2596AF0E-92BF-4F5A-A2A1-B1C9D33CD0CE}" vid="{0709752F-9199-467A-B305-5274ECB683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424615-5FE5-4F43-AE24-3BC9A05326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19A644-6410-4EC7-894C-877E70305DF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5AD180A-D253-4F84-BD24-8EE736E655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{B0F015E3-A7B6-4978-B8F6-40D4056DF0C8}tf16411175_win32</Template>
  <TotalTime>4518</TotalTime>
  <Words>697</Words>
  <Application>Microsoft Office PowerPoint</Application>
  <PresentationFormat>Widescreen</PresentationFormat>
  <Paragraphs>87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Alasassy Caps</vt:lpstr>
      <vt:lpstr>Arial</vt:lpstr>
      <vt:lpstr>Calibri</vt:lpstr>
      <vt:lpstr>Tenorite </vt:lpstr>
      <vt:lpstr>Tenorite Bold</vt:lpstr>
      <vt:lpstr>Custom</vt:lpstr>
      <vt:lpstr>Agriscience/Biotechnology career Pathways Quarterly Meeting June 11, 2024</vt:lpstr>
      <vt:lpstr>PowerPoint Presentation</vt:lpstr>
      <vt:lpstr>PowerPoint Presentation</vt:lpstr>
      <vt:lpstr>PowerPoint Presentation</vt:lpstr>
      <vt:lpstr>Partner Survey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Agriscience/ Biotechnology Career Pathway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Tyler Bennett  NC Commerce – Agricultural Employmet</vt:lpstr>
      <vt:lpstr>Dr. Tabitha Miller President Martin Community College</vt:lpstr>
      <vt:lpstr>       Let’s Stay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Brandi Bragg</dc:creator>
  <cp:lastModifiedBy>Brandi Bragg</cp:lastModifiedBy>
  <cp:revision>9</cp:revision>
  <dcterms:created xsi:type="dcterms:W3CDTF">2024-06-05T13:33:49Z</dcterms:created>
  <dcterms:modified xsi:type="dcterms:W3CDTF">2024-06-11T00:41:45Z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