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Patrick Lead</a:t>
            </a:r>
          </a:p>
          <a:p>
            <a:pPr/>
            <a:r>
              <a:t>Reminder STEM East has expanded 29 counties 31 school districts. Mirrors the service area of our 2 largest regional partners, Vidant and ECU.</a:t>
            </a:r>
          </a:p>
          <a:p>
            <a:pPr/>
            <a:r>
              <a:t>Bruce (if Patrick asks)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9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View of beach and sea from a grassy sand dune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3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  <a:effectLst/>
        </p:spPr>
        <p:txBody>
          <a:bodyPr anchor="b"/>
          <a:lstStyle>
            <a:lvl1pPr algn="l" defTabSz="1733930">
              <a:lnSpc>
                <a:spcPct val="80000"/>
              </a:lnSpc>
              <a:defRPr b="1" spc="-164" sz="8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24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 anchor="t"/>
          <a:lstStyle>
            <a:lvl1pPr marL="0" indent="0" defTabSz="587022"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grpSp>
        <p:nvGrpSpPr>
          <p:cNvPr id="130" name="Group"/>
          <p:cNvGrpSpPr/>
          <p:nvPr/>
        </p:nvGrpSpPr>
        <p:grpSpPr>
          <a:xfrm>
            <a:off x="-27341" y="9169226"/>
            <a:ext cx="13059481" cy="640545"/>
            <a:chOff x="0" y="0"/>
            <a:chExt cx="13059480" cy="640544"/>
          </a:xfrm>
        </p:grpSpPr>
        <p:sp>
          <p:nvSpPr>
            <p:cNvPr id="125" name="Rectangle"/>
            <p:cNvSpPr/>
            <p:nvPr/>
          </p:nvSpPr>
          <p:spPr>
            <a:xfrm>
              <a:off x="0" y="0"/>
              <a:ext cx="13059481" cy="640545"/>
            </a:xfrm>
            <a:prstGeom prst="rect">
              <a:avLst/>
            </a:prstGeom>
            <a:solidFill>
              <a:srgbClr val="61B5C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85105" dir="15593708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26" name="@NCEastAlliance"/>
            <p:cNvSpPr txBox="1"/>
            <p:nvPr/>
          </p:nvSpPr>
          <p:spPr>
            <a:xfrm>
              <a:off x="851366" y="85322"/>
              <a:ext cx="222661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lnSpc>
                  <a:spcPct val="81000"/>
                </a:lnSpc>
                <a:spcBef>
                  <a:spcPts val="1000"/>
                </a:spcBef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@NCEastAlliance</a:t>
              </a:r>
            </a:p>
          </p:txBody>
        </p:sp>
        <p:sp>
          <p:nvSpPr>
            <p:cNvPr id="127" name="@STEMEast"/>
            <p:cNvSpPr txBox="1"/>
            <p:nvPr/>
          </p:nvSpPr>
          <p:spPr>
            <a:xfrm>
              <a:off x="4157184" y="85322"/>
              <a:ext cx="1590378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lnSpc>
                  <a:spcPct val="81000"/>
                </a:lnSpc>
                <a:spcBef>
                  <a:spcPts val="1000"/>
                </a:spcBef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@STEMEast</a:t>
              </a:r>
            </a:p>
          </p:txBody>
        </p:sp>
        <p:sp>
          <p:nvSpPr>
            <p:cNvPr id="128" name="#industryinschoolnc"/>
            <p:cNvSpPr txBox="1"/>
            <p:nvPr/>
          </p:nvSpPr>
          <p:spPr>
            <a:xfrm>
              <a:off x="6621622" y="85322"/>
              <a:ext cx="2628511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1000"/>
                </a:lnSpc>
                <a:spcBef>
                  <a:spcPts val="1000"/>
                </a:spcBef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#industryinschoolnc</a:t>
              </a:r>
            </a:p>
          </p:txBody>
        </p:sp>
        <p:sp>
          <p:nvSpPr>
            <p:cNvPr id="129" name="#STEMschools"/>
            <p:cNvSpPr txBox="1"/>
            <p:nvPr/>
          </p:nvSpPr>
          <p:spPr>
            <a:xfrm>
              <a:off x="9647419" y="85322"/>
              <a:ext cx="256069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lnSpc>
                  <a:spcPct val="81000"/>
                </a:lnSpc>
                <a:spcBef>
                  <a:spcPts val="1000"/>
                </a:spcBef>
                <a:defRPr b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#STEMschools</a:t>
              </a:r>
            </a:p>
          </p:txBody>
        </p:sp>
      </p:grp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 anchor="b"/>
          <a:lstStyle>
            <a:lvl1pPr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Title"/>
          <p:cNvSpPr txBox="1"/>
          <p:nvPr>
            <p:ph type="title" hasCustomPrompt="1"/>
          </p:nvPr>
        </p:nvSpPr>
        <p:spPr>
          <a:xfrm>
            <a:off x="643466" y="1794933"/>
            <a:ext cx="11717868" cy="764354"/>
          </a:xfrm>
          <a:prstGeom prst="rect">
            <a:avLst/>
          </a:prstGeom>
          <a:effectLst/>
        </p:spPr>
        <p:txBody>
          <a:bodyPr lIns="27093" tIns="27093" rIns="27093" bIns="27093" anchor="t"/>
          <a:lstStyle>
            <a:lvl1pPr algn="l" defTabSz="1733930">
              <a:lnSpc>
                <a:spcPct val="80000"/>
              </a:lnSpc>
              <a:defRPr b="1" spc="-119" sz="6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39" name="Slide Subtitle"/>
          <p:cNvSpPr txBox="1"/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 anchor="t"/>
          <a:lstStyle>
            <a:lvl1pPr marL="0" indent="0" defTabSz="457877">
              <a:spcBef>
                <a:spcPts val="0"/>
              </a:spcBef>
              <a:buSzTx/>
              <a:buNone/>
              <a:defRPr b="1" sz="2964"/>
            </a:lvl1pPr>
          </a:lstStyle>
          <a:p>
            <a:pPr/>
            <a:r>
              <a:t>Slide Subtitle</a:t>
            </a:r>
          </a:p>
        </p:txBody>
      </p:sp>
      <p:sp>
        <p:nvSpPr>
          <p:cNvPr id="140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defRPr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defRPr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defRPr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defRPr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defRPr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6380889" y="8167800"/>
            <a:ext cx="236357" cy="227720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415431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Text"/>
          <p:cNvSpPr txBox="1"/>
          <p:nvPr>
            <p:ph type="title"/>
          </p:nvPr>
        </p:nvSpPr>
        <p:spPr>
          <a:xfrm>
            <a:off x="948266" y="2445173"/>
            <a:ext cx="11108268" cy="2479041"/>
          </a:xfrm>
          <a:prstGeom prst="rect">
            <a:avLst/>
          </a:prstGeom>
          <a:effectLst/>
        </p:spPr>
        <p:txBody>
          <a:bodyPr lIns="27093" tIns="27093" rIns="27093" bIns="27093" anchor="b"/>
          <a:lstStyle>
            <a:lvl1pPr defTabSz="587022">
              <a:defRPr sz="78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9" name="Body Level One…"/>
          <p:cNvSpPr txBox="1"/>
          <p:nvPr>
            <p:ph type="body" sz="quarter" idx="1"/>
          </p:nvPr>
        </p:nvSpPr>
        <p:spPr>
          <a:xfrm>
            <a:off x="948266" y="49919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800"/>
            </a:lvl1pPr>
            <a:lvl2pPr marL="0" indent="0" algn="ctr" defTabSz="587022">
              <a:spcBef>
                <a:spcPts val="0"/>
              </a:spcBef>
              <a:buSzTx/>
              <a:buNone/>
              <a:defRPr sz="3800"/>
            </a:lvl2pPr>
            <a:lvl3pPr marL="0" indent="0" algn="ctr" defTabSz="587022">
              <a:spcBef>
                <a:spcPts val="0"/>
              </a:spcBef>
              <a:buSzTx/>
              <a:buNone/>
              <a:defRPr sz="3800"/>
            </a:lvl3pPr>
            <a:lvl4pPr marL="0" indent="0" algn="ctr" defTabSz="587022">
              <a:spcBef>
                <a:spcPts val="0"/>
              </a:spcBef>
              <a:buSzTx/>
              <a:buNone/>
              <a:defRPr sz="3800"/>
            </a:lvl4pPr>
            <a:lvl5pPr marL="0" indent="0" algn="ctr" defTabSz="587022"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3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352590" y="8195733"/>
            <a:ext cx="292846" cy="276893"/>
          </a:xfrm>
          <a:prstGeom prst="rect">
            <a:avLst/>
          </a:prstGeom>
        </p:spPr>
        <p:txBody>
          <a:bodyPr lIns="27093" tIns="27093" rIns="27093" bIns="27093"/>
          <a:lstStyle>
            <a:lvl1pPr defTabSz="587022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iew of beach and sea from a grassy sand dune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6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effectLst/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eron flying low over a beach with a short fence in the foreground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4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effectLst/>
        </p:spPr>
        <p:txBody>
          <a:bodyPr anchor="b"/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andy path between two hills leading to the ocean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andy path between two hills leading to the ocean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9" name="Heron flying low over a beach with a short fence in the foreground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View of beach and sea from a grassy sand dune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grpSp>
        <p:nvGrpSpPr>
          <p:cNvPr id="7" name="Group"/>
          <p:cNvGrpSpPr/>
          <p:nvPr/>
        </p:nvGrpSpPr>
        <p:grpSpPr>
          <a:xfrm>
            <a:off x="-39881" y="9357893"/>
            <a:ext cx="13084563" cy="1430704"/>
            <a:chOff x="0" y="6090"/>
            <a:chExt cx="13084562" cy="1430702"/>
          </a:xfrm>
        </p:grpSpPr>
        <p:sp>
          <p:nvSpPr>
            <p:cNvPr id="3" name="Rectangle"/>
            <p:cNvSpPr/>
            <p:nvPr/>
          </p:nvSpPr>
          <p:spPr>
            <a:xfrm>
              <a:off x="0" y="6090"/>
              <a:ext cx="13084563" cy="400007"/>
            </a:xfrm>
            <a:prstGeom prst="rect">
              <a:avLst/>
            </a:prstGeom>
            <a:solidFill>
              <a:srgbClr val="61B5C6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25400" dist="38100" dir="15593708">
                <a:srgbClr val="000000">
                  <a:alpha val="50000"/>
                </a:srgbClr>
              </a:outerShdw>
            </a:effectLst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415431"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" name="@STEMEast"/>
            <p:cNvSpPr/>
            <p:nvPr/>
          </p:nvSpPr>
          <p:spPr>
            <a:xfrm>
              <a:off x="1638185" y="16679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650240">
                <a:lnSpc>
                  <a:spcPct val="81000"/>
                </a:lnSpc>
                <a:spcBef>
                  <a:spcPts val="700"/>
                </a:spcBef>
                <a:defRPr b="0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@STEMEast</a:t>
              </a:r>
            </a:p>
          </p:txBody>
        </p:sp>
        <p:sp>
          <p:nvSpPr>
            <p:cNvPr id="5" name="NENC Career Pathways"/>
            <p:cNvSpPr/>
            <p:nvPr/>
          </p:nvSpPr>
          <p:spPr>
            <a:xfrm>
              <a:off x="6542281" y="16679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650240">
                <a:lnSpc>
                  <a:spcPct val="81000"/>
                </a:lnSpc>
                <a:spcBef>
                  <a:spcPts val="700"/>
                </a:spcBef>
                <a:defRPr b="0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NENC Career Pathways</a:t>
              </a:r>
            </a:p>
          </p:txBody>
        </p:sp>
        <p:sp>
          <p:nvSpPr>
            <p:cNvPr id="6" name="November 2023"/>
            <p:cNvSpPr/>
            <p:nvPr/>
          </p:nvSpPr>
          <p:spPr>
            <a:xfrm>
              <a:off x="11446376" y="16679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>
              <a:lvl1pPr defTabSz="650240">
                <a:lnSpc>
                  <a:spcPct val="81000"/>
                </a:lnSpc>
                <a:spcBef>
                  <a:spcPts val="700"/>
                </a:spcBef>
                <a:defRPr b="0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November 2023</a:t>
              </a:r>
            </a:p>
          </p:txBody>
        </p:sp>
      </p:grpSp>
      <p:sp>
        <p:nvSpPr>
          <p:cNvPr id="8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61B5C6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hyperlink" Target="mailto:middleton@nceast.org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jpeg"/><Relationship Id="rId7" Type="http://schemas.openxmlformats.org/officeDocument/2006/relationships/image" Target="../media/image8.png"/><Relationship Id="rId8" Type="http://schemas.openxmlformats.org/officeDocument/2006/relationships/image" Target="../media/image2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image" Target="../media/image19.jpeg"/><Relationship Id="rId18" Type="http://schemas.openxmlformats.org/officeDocument/2006/relationships/image" Target="../media/image20.jpeg"/><Relationship Id="rId19" Type="http://schemas.openxmlformats.org/officeDocument/2006/relationships/image" Target="../media/image21.jpeg"/><Relationship Id="rId20" Type="http://schemas.openxmlformats.org/officeDocument/2006/relationships/image" Target="../media/image22.jpeg"/><Relationship Id="rId21" Type="http://schemas.openxmlformats.org/officeDocument/2006/relationships/image" Target="../media/image23.jpeg"/><Relationship Id="rId22" Type="http://schemas.openxmlformats.org/officeDocument/2006/relationships/image" Target="../media/image24.jpeg"/><Relationship Id="rId23" Type="http://schemas.openxmlformats.org/officeDocument/2006/relationships/image" Target="../media/image2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7" y="950088"/>
            <a:ext cx="11602706" cy="547151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Regional Engagement Model"/>
          <p:cNvSpPr txBox="1"/>
          <p:nvPr>
            <p:ph type="body" sz="quarter" idx="1"/>
          </p:nvPr>
        </p:nvSpPr>
        <p:spPr>
          <a:xfrm>
            <a:off x="948266" y="6102773"/>
            <a:ext cx="11108268" cy="846668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</a:lstStyle>
          <a:p>
            <a:pPr/>
            <a:r>
              <a:t>Regional Engagement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roup"/>
          <p:cNvGrpSpPr/>
          <p:nvPr/>
        </p:nvGrpSpPr>
        <p:grpSpPr>
          <a:xfrm>
            <a:off x="273600" y="184944"/>
            <a:ext cx="12168158" cy="8937036"/>
            <a:chOff x="0" y="0"/>
            <a:chExt cx="12168157" cy="8937034"/>
          </a:xfrm>
        </p:grpSpPr>
        <p:pic>
          <p:nvPicPr>
            <p:cNvPr id="254" name="Screenshot 2023-11-27 at 10.13.55 PM.png" descr="Screenshot 2023-11-27 at 10.13.55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443757" y="6078270"/>
              <a:ext cx="4724401" cy="2858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Screenshot 2023-11-27 at 10.14.58 PM.png" descr="Screenshot 2023-11-27 at 10.14.58 P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989682"/>
              <a:ext cx="4724400" cy="2858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6" name="Screenshot 2023-11-27 at 10.14.40 PM.png" descr="Screenshot 2023-11-27 at 10.14.40 P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75972" y="2867617"/>
              <a:ext cx="4724401" cy="28587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Screenshot 2023-11-27 at 10.14.30 PM.png" descr="Screenshot 2023-11-27 at 10.14.30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43757" y="0"/>
              <a:ext cx="4724401" cy="2858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Screenshot 2023-11-27 at 10.14.17 PM.png" descr="Screenshot 2023-11-27 at 10.14.17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3322" y="6078270"/>
              <a:ext cx="4724401" cy="2858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Screenshot 2023-11-27 at 10.14.04 PM.png" descr="Screenshot 2023-11-27 at 10.14.04 P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3322" y="0"/>
              <a:ext cx="4724401" cy="28587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ircle"/>
          <p:cNvSpPr/>
          <p:nvPr/>
        </p:nvSpPr>
        <p:spPr>
          <a:xfrm>
            <a:off x="618199" y="3119449"/>
            <a:ext cx="2521902" cy="2521902"/>
          </a:xfrm>
          <a:prstGeom prst="ellipse">
            <a:avLst/>
          </a:prstGeom>
          <a:solidFill>
            <a:srgbClr val="F8D687"/>
          </a:solidFill>
          <a:ln w="12700">
            <a:miter lim="400000"/>
          </a:ln>
          <a:effectLst>
            <a:outerShdw sx="100000" sy="100000" kx="0" ky="0" algn="b" rotWithShape="0" blurRad="177800" dist="50800" dir="1351204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587022"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8" name="Connection Line" descr="Connection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0701" y="4328628"/>
            <a:ext cx="4599782" cy="1271609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sp>
        <p:nvSpPr>
          <p:cNvPr id="264" name="Circle"/>
          <p:cNvSpPr/>
          <p:nvPr/>
        </p:nvSpPr>
        <p:spPr>
          <a:xfrm>
            <a:off x="3544644" y="4657590"/>
            <a:ext cx="2521902" cy="2521902"/>
          </a:xfrm>
          <a:prstGeom prst="ellipse">
            <a:avLst/>
          </a:prstGeom>
          <a:solidFill>
            <a:srgbClr val="F8D687"/>
          </a:solidFill>
          <a:ln w="12700">
            <a:miter lim="400000"/>
          </a:ln>
          <a:effectLst>
            <a:outerShdw sx="100000" sy="100000" kx="0" ky="0" algn="b" rotWithShape="0" blurRad="101600" dist="50800" dir="501029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587022"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65" name="Circle"/>
          <p:cNvSpPr/>
          <p:nvPr/>
        </p:nvSpPr>
        <p:spPr>
          <a:xfrm>
            <a:off x="10096729" y="3327291"/>
            <a:ext cx="2521901" cy="2521902"/>
          </a:xfrm>
          <a:prstGeom prst="ellipse">
            <a:avLst/>
          </a:prstGeom>
          <a:solidFill>
            <a:srgbClr val="F8D687"/>
          </a:solidFill>
          <a:ln w="12700">
            <a:miter lim="400000"/>
          </a:ln>
          <a:effectLst>
            <a:outerShdw sx="100000" sy="100000" kx="0" ky="0" algn="b" rotWithShape="0" blurRad="76200" dist="50800" dir="8986304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587022"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66" name="Circle"/>
          <p:cNvSpPr/>
          <p:nvPr/>
        </p:nvSpPr>
        <p:spPr>
          <a:xfrm>
            <a:off x="8497492" y="521022"/>
            <a:ext cx="2521902" cy="2521902"/>
          </a:xfrm>
          <a:prstGeom prst="ellipse">
            <a:avLst/>
          </a:prstGeom>
          <a:solidFill>
            <a:srgbClr val="F8D687"/>
          </a:solidFill>
          <a:ln w="12700">
            <a:miter lim="400000"/>
          </a:ln>
          <a:effectLst>
            <a:outerShdw sx="100000" sy="100000" kx="0" ky="0" algn="b" rotWithShape="0" blurRad="139700" dist="50800" dir="6524507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587022">
              <a:defRPr sz="2200">
                <a:solidFill>
                  <a:srgbClr val="FFFFFF"/>
                </a:solidFill>
              </a:defRPr>
            </a:pPr>
          </a:p>
        </p:txBody>
      </p:sp>
      <p:sp>
        <p:nvSpPr>
          <p:cNvPr id="267" name="Circle"/>
          <p:cNvSpPr/>
          <p:nvPr/>
        </p:nvSpPr>
        <p:spPr>
          <a:xfrm>
            <a:off x="5422926" y="316200"/>
            <a:ext cx="2521902" cy="2521902"/>
          </a:xfrm>
          <a:prstGeom prst="ellipse">
            <a:avLst/>
          </a:prstGeom>
          <a:solidFill>
            <a:srgbClr val="F8D687"/>
          </a:solidFill>
          <a:ln w="12700">
            <a:miter lim="400000"/>
          </a:ln>
          <a:effectLst>
            <a:outerShdw sx="100000" sy="100000" kx="0" ky="0" algn="b" rotWithShape="0" blurRad="152400" dist="50800" dir="54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587022"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8" name="Circle"/>
          <p:cNvSpPr/>
          <p:nvPr/>
        </p:nvSpPr>
        <p:spPr>
          <a:xfrm>
            <a:off x="2314493" y="460062"/>
            <a:ext cx="2521902" cy="2521902"/>
          </a:xfrm>
          <a:prstGeom prst="ellipse">
            <a:avLst/>
          </a:prstGeom>
          <a:solidFill>
            <a:srgbClr val="F8D687"/>
          </a:solidFill>
          <a:ln w="12700">
            <a:miter lim="400000"/>
          </a:ln>
          <a:effectLst>
            <a:outerShdw sx="100000" sy="100000" kx="0" ky="0" algn="b" rotWithShape="0" blurRad="139700" dist="50800" dir="2326221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587022"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309" name="Connection Line" descr="Connection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3250" y="2515632"/>
            <a:ext cx="1142121" cy="2279604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310" name="Connection Line" descr="Connection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8611" y="2323840"/>
            <a:ext cx="3389332" cy="2776896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311" name="Connection Line" descr="Connection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11542" y="5591992"/>
            <a:ext cx="1611835" cy="563341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312" name="Connection Line" descr="Connection Li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54953" y="2861931"/>
            <a:ext cx="700562" cy="1919274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pic>
        <p:nvPicPr>
          <p:cNvPr id="313" name="Connection Line" descr="Connection 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800712" y="5064731"/>
            <a:ext cx="616978" cy="498795"/>
          </a:xfrm>
          <a:prstGeom prst="rect">
            <a:avLst/>
          </a:prstGeom>
          <a:effectLst>
            <a:outerShdw sx="100000" sy="100000" kx="0" ky="0" algn="b" rotWithShape="0" blurRad="25400" dist="12700" dir="5400000">
              <a:srgbClr val="000000">
                <a:alpha val="50000"/>
              </a:srgbClr>
            </a:outerShdw>
          </a:effectLst>
        </p:spPr>
      </p:pic>
      <p:grpSp>
        <p:nvGrpSpPr>
          <p:cNvPr id="276" name="Group"/>
          <p:cNvGrpSpPr/>
          <p:nvPr/>
        </p:nvGrpSpPr>
        <p:grpSpPr>
          <a:xfrm>
            <a:off x="2246631" y="419422"/>
            <a:ext cx="2521901" cy="2521902"/>
            <a:chOff x="0" y="0"/>
            <a:chExt cx="2521900" cy="2521900"/>
          </a:xfrm>
        </p:grpSpPr>
        <p:sp>
          <p:nvSpPr>
            <p:cNvPr id="274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5" name="Group"/>
            <p:cNvSpPr/>
            <p:nvPr/>
          </p:nvSpPr>
          <p:spPr>
            <a:xfrm>
              <a:off x="1235564" y="123026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Health</a:t>
              </a:r>
            </a:p>
            <a:p>
              <a:pPr defTabSz="587022">
                <a:defRPr b="0" sz="2700"/>
              </a:pPr>
              <a:r>
                <a:t>Science</a:t>
              </a:r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5372061" y="227579"/>
            <a:ext cx="2521902" cy="2521902"/>
            <a:chOff x="0" y="0"/>
            <a:chExt cx="2521900" cy="2521900"/>
          </a:xfrm>
        </p:grpSpPr>
        <p:sp>
          <p:nvSpPr>
            <p:cNvPr id="277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8" name="Group"/>
            <p:cNvSpPr/>
            <p:nvPr/>
          </p:nvSpPr>
          <p:spPr>
            <a:xfrm>
              <a:off x="1229356" y="120425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Aviation</a:t>
              </a:r>
            </a:p>
            <a:p>
              <a:pPr defTabSz="587022">
                <a:defRPr b="0" sz="2700"/>
              </a:pPr>
              <a:r>
                <a:t>Science</a:t>
              </a:r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8497492" y="419422"/>
            <a:ext cx="2521902" cy="2521902"/>
            <a:chOff x="0" y="0"/>
            <a:chExt cx="2521900" cy="2521900"/>
          </a:xfrm>
        </p:grpSpPr>
        <p:sp>
          <p:nvSpPr>
            <p:cNvPr id="280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1" name="Group"/>
            <p:cNvSpPr/>
            <p:nvPr/>
          </p:nvSpPr>
          <p:spPr>
            <a:xfrm>
              <a:off x="1178479" y="113423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Smart</a:t>
              </a:r>
            </a:p>
            <a:p>
              <a:pPr defTabSz="587022">
                <a:defRPr b="0" sz="2700"/>
              </a:pPr>
              <a:r>
                <a:t>Agriculture</a:t>
              </a:r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533090" y="3119449"/>
            <a:ext cx="2521902" cy="2521902"/>
            <a:chOff x="0" y="0"/>
            <a:chExt cx="2521900" cy="2521900"/>
          </a:xfrm>
        </p:grpSpPr>
        <p:sp>
          <p:nvSpPr>
            <p:cNvPr id="283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4" name="Group"/>
            <p:cNvSpPr/>
            <p:nvPr/>
          </p:nvSpPr>
          <p:spPr>
            <a:xfrm>
              <a:off x="1190688" y="115420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Blue</a:t>
              </a:r>
            </a:p>
            <a:p>
              <a:pPr defTabSz="587022">
                <a:defRPr b="0" sz="2700"/>
              </a:pPr>
              <a:r>
                <a:t>Economy</a:t>
              </a:r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3454273" y="4653352"/>
            <a:ext cx="2521902" cy="2521902"/>
            <a:chOff x="0" y="0"/>
            <a:chExt cx="2521900" cy="2521900"/>
          </a:xfrm>
        </p:grpSpPr>
        <p:sp>
          <p:nvSpPr>
            <p:cNvPr id="286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87" name="Group"/>
            <p:cNvSpPr/>
            <p:nvPr/>
          </p:nvSpPr>
          <p:spPr>
            <a:xfrm>
              <a:off x="1249239" y="112365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Advanced </a:t>
              </a:r>
            </a:p>
            <a:p>
              <a:pPr defTabSz="587022">
                <a:defRPr b="0" sz="2700"/>
              </a:pPr>
              <a:r>
                <a:t>Manufacturing</a:t>
              </a:r>
            </a:p>
          </p:txBody>
        </p:sp>
      </p:grpSp>
      <p:grpSp>
        <p:nvGrpSpPr>
          <p:cNvPr id="291" name="Group"/>
          <p:cNvGrpSpPr/>
          <p:nvPr/>
        </p:nvGrpSpPr>
        <p:grpSpPr>
          <a:xfrm>
            <a:off x="7459185" y="4653352"/>
            <a:ext cx="2521902" cy="2576958"/>
            <a:chOff x="0" y="0"/>
            <a:chExt cx="2521900" cy="2576956"/>
          </a:xfrm>
        </p:grpSpPr>
        <p:sp>
          <p:nvSpPr>
            <p:cNvPr id="289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rgbClr val="F8D68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114300" dist="7620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0" name="Group"/>
            <p:cNvSpPr/>
            <p:nvPr/>
          </p:nvSpPr>
          <p:spPr>
            <a:xfrm>
              <a:off x="1240983" y="130695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Education</a:t>
              </a:r>
            </a:p>
            <a:p>
              <a:pPr defTabSz="587022">
                <a:defRPr b="0" sz="2700"/>
              </a:pPr>
              <a:r>
                <a:t>Training</a:t>
              </a: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10186281" y="3239158"/>
            <a:ext cx="2521902" cy="2521902"/>
            <a:chOff x="0" y="0"/>
            <a:chExt cx="2521900" cy="2521900"/>
          </a:xfrm>
        </p:grpSpPr>
        <p:sp>
          <p:nvSpPr>
            <p:cNvPr id="292" name="Circle"/>
            <p:cNvSpPr/>
            <p:nvPr/>
          </p:nvSpPr>
          <p:spPr>
            <a:xfrm>
              <a:off x="0" y="0"/>
              <a:ext cx="2521901" cy="25219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3" name="Group"/>
            <p:cNvSpPr/>
            <p:nvPr/>
          </p:nvSpPr>
          <p:spPr>
            <a:xfrm>
              <a:off x="1157608" y="11412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2700"/>
              </a:pPr>
              <a:r>
                <a:t>Green</a:t>
              </a:r>
            </a:p>
            <a:p>
              <a:pPr defTabSz="587022">
                <a:defRPr b="0" sz="2700"/>
              </a:pPr>
              <a:r>
                <a:t>Energy</a:t>
              </a:r>
            </a:p>
          </p:txBody>
        </p:sp>
      </p:grpSp>
      <p:grpSp>
        <p:nvGrpSpPr>
          <p:cNvPr id="305" name="Group"/>
          <p:cNvGrpSpPr/>
          <p:nvPr/>
        </p:nvGrpSpPr>
        <p:grpSpPr>
          <a:xfrm>
            <a:off x="1109122" y="7663288"/>
            <a:ext cx="11066166" cy="1440728"/>
            <a:chOff x="0" y="12905"/>
            <a:chExt cx="11066164" cy="1440726"/>
          </a:xfrm>
        </p:grpSpPr>
        <p:sp>
          <p:nvSpPr>
            <p:cNvPr id="295" name="Instructional…"/>
            <p:cNvSpPr txBox="1"/>
            <p:nvPr/>
          </p:nvSpPr>
          <p:spPr>
            <a:xfrm>
              <a:off x="0" y="12905"/>
              <a:ext cx="3752225" cy="14407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7093" tIns="27093" rIns="27093" bIns="27093" numCol="1" anchor="ctr">
              <a:noAutofit/>
            </a:bodyPr>
            <a:lstStyle/>
            <a:p>
              <a:pPr defTabSz="587022">
                <a:defRPr b="0" sz="45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Instructional</a:t>
              </a:r>
            </a:p>
            <a:p>
              <a:pPr defTabSz="587022">
                <a:defRPr b="0" sz="45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Design</a:t>
              </a:r>
            </a:p>
          </p:txBody>
        </p:sp>
        <p:pic>
          <p:nvPicPr>
            <p:cNvPr id="296" name="instructional-design.png" descr="instructional-design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2505" t="2481" r="19862" b="63938"/>
            <a:stretch>
              <a:fillRect/>
            </a:stretch>
          </p:blipFill>
          <p:spPr>
            <a:xfrm>
              <a:off x="3993511" y="87750"/>
              <a:ext cx="1114426" cy="129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2" fill="norm" stroke="1" extrusionOk="0">
                  <a:moveTo>
                    <a:pt x="10785" y="0"/>
                  </a:moveTo>
                  <a:lnTo>
                    <a:pt x="5392" y="2682"/>
                  </a:lnTo>
                  <a:lnTo>
                    <a:pt x="0" y="5357"/>
                  </a:lnTo>
                  <a:lnTo>
                    <a:pt x="0" y="10852"/>
                  </a:lnTo>
                  <a:lnTo>
                    <a:pt x="0" y="16348"/>
                  </a:lnTo>
                  <a:lnTo>
                    <a:pt x="5285" y="18970"/>
                  </a:lnTo>
                  <a:cubicBezTo>
                    <a:pt x="8192" y="20411"/>
                    <a:pt x="10643" y="21588"/>
                    <a:pt x="10731" y="21592"/>
                  </a:cubicBezTo>
                  <a:cubicBezTo>
                    <a:pt x="10918" y="21600"/>
                    <a:pt x="14973" y="19631"/>
                    <a:pt x="19869" y="17151"/>
                  </a:cubicBezTo>
                  <a:lnTo>
                    <a:pt x="21600" y="16275"/>
                  </a:lnTo>
                  <a:lnTo>
                    <a:pt x="21562" y="10806"/>
                  </a:lnTo>
                  <a:lnTo>
                    <a:pt x="21531" y="5343"/>
                  </a:lnTo>
                  <a:lnTo>
                    <a:pt x="20031" y="4600"/>
                  </a:lnTo>
                  <a:cubicBezTo>
                    <a:pt x="19205" y="4191"/>
                    <a:pt x="16785" y="2983"/>
                    <a:pt x="14654" y="1925"/>
                  </a:cubicBezTo>
                  <a:lnTo>
                    <a:pt x="10785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368300" dist="217361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97" name="instructional-design.png" descr="instructional-design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69453" t="32225" r="2668" b="34248"/>
            <a:stretch>
              <a:fillRect/>
            </a:stretch>
          </p:blipFill>
          <p:spPr>
            <a:xfrm>
              <a:off x="5470391" y="87972"/>
              <a:ext cx="1125935" cy="129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fill="norm" stroke="1" extrusionOk="0">
                  <a:moveTo>
                    <a:pt x="10872" y="0"/>
                  </a:moveTo>
                  <a:lnTo>
                    <a:pt x="5436" y="2719"/>
                  </a:lnTo>
                  <a:lnTo>
                    <a:pt x="0" y="5439"/>
                  </a:lnTo>
                  <a:lnTo>
                    <a:pt x="0" y="10857"/>
                  </a:lnTo>
                  <a:lnTo>
                    <a:pt x="8" y="16283"/>
                  </a:lnTo>
                  <a:lnTo>
                    <a:pt x="3594" y="18060"/>
                  </a:lnTo>
                  <a:cubicBezTo>
                    <a:pt x="5565" y="19039"/>
                    <a:pt x="7988" y="20242"/>
                    <a:pt x="8984" y="20733"/>
                  </a:cubicBezTo>
                  <a:cubicBezTo>
                    <a:pt x="9980" y="21224"/>
                    <a:pt x="10884" y="21600"/>
                    <a:pt x="10987" y="21569"/>
                  </a:cubicBezTo>
                  <a:cubicBezTo>
                    <a:pt x="11089" y="21537"/>
                    <a:pt x="13517" y="20333"/>
                    <a:pt x="16385" y="18896"/>
                  </a:cubicBezTo>
                  <a:lnTo>
                    <a:pt x="21600" y="16283"/>
                  </a:lnTo>
                  <a:lnTo>
                    <a:pt x="21592" y="10817"/>
                  </a:lnTo>
                  <a:lnTo>
                    <a:pt x="21585" y="5352"/>
                  </a:lnTo>
                  <a:lnTo>
                    <a:pt x="16232" y="2673"/>
                  </a:lnTo>
                  <a:lnTo>
                    <a:pt x="1087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368300" dist="217361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98" name="instructional-design.png" descr="instructional-design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51010" t="62175" r="19863" b="4265"/>
            <a:stretch>
              <a:fillRect/>
            </a:stretch>
          </p:blipFill>
          <p:spPr>
            <a:xfrm>
              <a:off x="6928635" y="88493"/>
              <a:ext cx="1174354" cy="1289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fill="norm" stroke="1" extrusionOk="0">
                  <a:moveTo>
                    <a:pt x="11337" y="0"/>
                  </a:moveTo>
                  <a:cubicBezTo>
                    <a:pt x="11228" y="3"/>
                    <a:pt x="8882" y="1191"/>
                    <a:pt x="6125" y="2637"/>
                  </a:cubicBezTo>
                  <a:lnTo>
                    <a:pt x="1110" y="5268"/>
                  </a:lnTo>
                  <a:lnTo>
                    <a:pt x="1110" y="10768"/>
                  </a:lnTo>
                  <a:lnTo>
                    <a:pt x="1110" y="16274"/>
                  </a:lnTo>
                  <a:lnTo>
                    <a:pt x="6183" y="18938"/>
                  </a:lnTo>
                  <a:cubicBezTo>
                    <a:pt x="8975" y="20405"/>
                    <a:pt x="11301" y="21598"/>
                    <a:pt x="11351" y="21588"/>
                  </a:cubicBezTo>
                  <a:cubicBezTo>
                    <a:pt x="11401" y="21578"/>
                    <a:pt x="13721" y="20380"/>
                    <a:pt x="16512" y="18924"/>
                  </a:cubicBezTo>
                  <a:lnTo>
                    <a:pt x="21593" y="16274"/>
                  </a:lnTo>
                  <a:lnTo>
                    <a:pt x="21593" y="10807"/>
                  </a:lnTo>
                  <a:lnTo>
                    <a:pt x="21600" y="5347"/>
                  </a:lnTo>
                  <a:lnTo>
                    <a:pt x="18286" y="3607"/>
                  </a:lnTo>
                  <a:cubicBezTo>
                    <a:pt x="16464" y="2652"/>
                    <a:pt x="14196" y="1452"/>
                    <a:pt x="13249" y="937"/>
                  </a:cubicBezTo>
                  <a:cubicBezTo>
                    <a:pt x="12302" y="422"/>
                    <a:pt x="11445" y="-2"/>
                    <a:pt x="11337" y="0"/>
                  </a:cubicBezTo>
                  <a:close/>
                  <a:moveTo>
                    <a:pt x="307" y="9466"/>
                  </a:moveTo>
                  <a:lnTo>
                    <a:pt x="58" y="9612"/>
                  </a:lnTo>
                  <a:cubicBezTo>
                    <a:pt x="216" y="9642"/>
                    <a:pt x="288" y="9787"/>
                    <a:pt x="307" y="10103"/>
                  </a:cubicBezTo>
                  <a:lnTo>
                    <a:pt x="307" y="9466"/>
                  </a:lnTo>
                  <a:close/>
                  <a:moveTo>
                    <a:pt x="307" y="10236"/>
                  </a:moveTo>
                  <a:cubicBezTo>
                    <a:pt x="310" y="10429"/>
                    <a:pt x="299" y="10647"/>
                    <a:pt x="277" y="10947"/>
                  </a:cubicBezTo>
                  <a:cubicBezTo>
                    <a:pt x="241" y="11463"/>
                    <a:pt x="118" y="11912"/>
                    <a:pt x="0" y="11943"/>
                  </a:cubicBezTo>
                  <a:cubicBezTo>
                    <a:pt x="47" y="11964"/>
                    <a:pt x="200" y="12049"/>
                    <a:pt x="212" y="12050"/>
                  </a:cubicBezTo>
                  <a:cubicBezTo>
                    <a:pt x="263" y="12052"/>
                    <a:pt x="307" y="11466"/>
                    <a:pt x="307" y="10754"/>
                  </a:cubicBezTo>
                  <a:lnTo>
                    <a:pt x="307" y="10236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368300" dist="217361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299" name="instructional-design.png" descr="instructional-design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9029" t="62176" r="50872" b="4212"/>
            <a:stretch>
              <a:fillRect/>
            </a:stretch>
          </p:blipFill>
          <p:spPr>
            <a:xfrm>
              <a:off x="8423176" y="88301"/>
              <a:ext cx="1212063" cy="1290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fill="norm" stroke="1" extrusionOk="0">
                  <a:moveTo>
                    <a:pt x="9957" y="0"/>
                  </a:moveTo>
                  <a:cubicBezTo>
                    <a:pt x="9792" y="-2"/>
                    <a:pt x="4134" y="3001"/>
                    <a:pt x="3175" y="3600"/>
                  </a:cubicBezTo>
                  <a:cubicBezTo>
                    <a:pt x="2912" y="3764"/>
                    <a:pt x="2092" y="4222"/>
                    <a:pt x="1351" y="4616"/>
                  </a:cubicBezTo>
                  <a:lnTo>
                    <a:pt x="0" y="5333"/>
                  </a:lnTo>
                  <a:lnTo>
                    <a:pt x="0" y="10766"/>
                  </a:lnTo>
                  <a:lnTo>
                    <a:pt x="0" y="16206"/>
                  </a:lnTo>
                  <a:lnTo>
                    <a:pt x="446" y="16452"/>
                  </a:lnTo>
                  <a:cubicBezTo>
                    <a:pt x="691" y="16589"/>
                    <a:pt x="2916" y="17799"/>
                    <a:pt x="5389" y="19141"/>
                  </a:cubicBezTo>
                  <a:cubicBezTo>
                    <a:pt x="7861" y="20484"/>
                    <a:pt x="9895" y="21589"/>
                    <a:pt x="9908" y="21592"/>
                  </a:cubicBezTo>
                  <a:cubicBezTo>
                    <a:pt x="9929" y="21598"/>
                    <a:pt x="12030" y="20471"/>
                    <a:pt x="17673" y="17421"/>
                  </a:cubicBezTo>
                  <a:lnTo>
                    <a:pt x="19829" y="16252"/>
                  </a:lnTo>
                  <a:lnTo>
                    <a:pt x="19907" y="15581"/>
                  </a:lnTo>
                  <a:cubicBezTo>
                    <a:pt x="20004" y="14727"/>
                    <a:pt x="19998" y="9138"/>
                    <a:pt x="19900" y="6934"/>
                  </a:cubicBezTo>
                  <a:lnTo>
                    <a:pt x="19829" y="5260"/>
                  </a:lnTo>
                  <a:lnTo>
                    <a:pt x="14978" y="2637"/>
                  </a:lnTo>
                  <a:cubicBezTo>
                    <a:pt x="12310" y="1189"/>
                    <a:pt x="10051" y="1"/>
                    <a:pt x="9957" y="0"/>
                  </a:cubicBezTo>
                  <a:close/>
                  <a:moveTo>
                    <a:pt x="5438" y="1514"/>
                  </a:moveTo>
                  <a:cubicBezTo>
                    <a:pt x="5526" y="1601"/>
                    <a:pt x="5586" y="1675"/>
                    <a:pt x="5573" y="1714"/>
                  </a:cubicBezTo>
                  <a:cubicBezTo>
                    <a:pt x="5560" y="1750"/>
                    <a:pt x="5453" y="1830"/>
                    <a:pt x="5375" y="1899"/>
                  </a:cubicBezTo>
                  <a:cubicBezTo>
                    <a:pt x="5438" y="1899"/>
                    <a:pt x="5533" y="1854"/>
                    <a:pt x="5622" y="1753"/>
                  </a:cubicBezTo>
                  <a:cubicBezTo>
                    <a:pt x="5728" y="1633"/>
                    <a:pt x="5714" y="1585"/>
                    <a:pt x="5573" y="1534"/>
                  </a:cubicBezTo>
                  <a:cubicBezTo>
                    <a:pt x="5497" y="1507"/>
                    <a:pt x="5466" y="1508"/>
                    <a:pt x="5438" y="1514"/>
                  </a:cubicBezTo>
                  <a:close/>
                  <a:moveTo>
                    <a:pt x="21534" y="10394"/>
                  </a:moveTo>
                  <a:cubicBezTo>
                    <a:pt x="21486" y="10416"/>
                    <a:pt x="21410" y="10464"/>
                    <a:pt x="21371" y="10481"/>
                  </a:cubicBezTo>
                  <a:cubicBezTo>
                    <a:pt x="20760" y="10735"/>
                    <a:pt x="20720" y="10833"/>
                    <a:pt x="21180" y="11012"/>
                  </a:cubicBezTo>
                  <a:cubicBezTo>
                    <a:pt x="21249" y="11039"/>
                    <a:pt x="21460" y="11156"/>
                    <a:pt x="21597" y="11224"/>
                  </a:cubicBezTo>
                  <a:cubicBezTo>
                    <a:pt x="21600" y="10946"/>
                    <a:pt x="21552" y="10672"/>
                    <a:pt x="21534" y="10394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368300" dist="217361" dir="5400000">
                <a:srgbClr val="000000">
                  <a:alpha val="50000"/>
                </a:srgbClr>
              </a:outerShdw>
            </a:effectLst>
          </p:spPr>
        </p:pic>
        <p:pic>
          <p:nvPicPr>
            <p:cNvPr id="300" name="instructional-design.png" descr="instructional-design.png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832" t="32228" r="69150" b="34235"/>
            <a:stretch>
              <a:fillRect/>
            </a:stretch>
          </p:blipFill>
          <p:spPr>
            <a:xfrm>
              <a:off x="9895383" y="88503"/>
              <a:ext cx="1170783" cy="128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10324" y="0"/>
                  </a:moveTo>
                  <a:lnTo>
                    <a:pt x="5199" y="2675"/>
                  </a:lnTo>
                  <a:lnTo>
                    <a:pt x="66" y="5350"/>
                  </a:lnTo>
                  <a:lnTo>
                    <a:pt x="37" y="10813"/>
                  </a:lnTo>
                  <a:lnTo>
                    <a:pt x="0" y="16275"/>
                  </a:lnTo>
                  <a:lnTo>
                    <a:pt x="5133" y="18950"/>
                  </a:lnTo>
                  <a:cubicBezTo>
                    <a:pt x="7953" y="20421"/>
                    <a:pt x="10326" y="21600"/>
                    <a:pt x="10412" y="21572"/>
                  </a:cubicBezTo>
                  <a:cubicBezTo>
                    <a:pt x="10497" y="21544"/>
                    <a:pt x="11925" y="20822"/>
                    <a:pt x="13582" y="19966"/>
                  </a:cubicBezTo>
                  <a:cubicBezTo>
                    <a:pt x="15240" y="19109"/>
                    <a:pt x="17533" y="17930"/>
                    <a:pt x="18679" y="17344"/>
                  </a:cubicBezTo>
                  <a:lnTo>
                    <a:pt x="20758" y="16275"/>
                  </a:lnTo>
                  <a:lnTo>
                    <a:pt x="20729" y="10813"/>
                  </a:lnTo>
                  <a:lnTo>
                    <a:pt x="20692" y="5356"/>
                  </a:lnTo>
                  <a:lnTo>
                    <a:pt x="17002" y="3438"/>
                  </a:lnTo>
                  <a:cubicBezTo>
                    <a:pt x="14970" y="2383"/>
                    <a:pt x="12631" y="1174"/>
                    <a:pt x="11810" y="757"/>
                  </a:cubicBezTo>
                  <a:lnTo>
                    <a:pt x="10324" y="0"/>
                  </a:lnTo>
                  <a:close/>
                  <a:moveTo>
                    <a:pt x="21329" y="9571"/>
                  </a:moveTo>
                  <a:cubicBezTo>
                    <a:pt x="21315" y="9571"/>
                    <a:pt x="21318" y="9894"/>
                    <a:pt x="21307" y="10009"/>
                  </a:cubicBezTo>
                  <a:cubicBezTo>
                    <a:pt x="21339" y="9838"/>
                    <a:pt x="21374" y="9713"/>
                    <a:pt x="21424" y="9684"/>
                  </a:cubicBezTo>
                  <a:cubicBezTo>
                    <a:pt x="21447" y="9671"/>
                    <a:pt x="21500" y="9672"/>
                    <a:pt x="21549" y="9678"/>
                  </a:cubicBezTo>
                  <a:cubicBezTo>
                    <a:pt x="21507" y="9661"/>
                    <a:pt x="21340" y="9571"/>
                    <a:pt x="21329" y="9571"/>
                  </a:cubicBezTo>
                  <a:close/>
                  <a:moveTo>
                    <a:pt x="21256" y="11556"/>
                  </a:moveTo>
                  <a:lnTo>
                    <a:pt x="21256" y="12147"/>
                  </a:lnTo>
                  <a:lnTo>
                    <a:pt x="21600" y="11967"/>
                  </a:lnTo>
                  <a:cubicBezTo>
                    <a:pt x="21487" y="11996"/>
                    <a:pt x="21402" y="12014"/>
                    <a:pt x="21373" y="11987"/>
                  </a:cubicBezTo>
                  <a:cubicBezTo>
                    <a:pt x="21318" y="11938"/>
                    <a:pt x="21279" y="11771"/>
                    <a:pt x="21256" y="11556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sx="100000" sy="100000" kx="0" ky="0" algn="b" rotWithShape="0" blurRad="368300" dist="217361" dir="5400000">
                <a:srgbClr val="000000">
                  <a:alpha val="50000"/>
                </a:srgbClr>
              </a:outerShdw>
            </a:effectLst>
          </p:spPr>
        </p:pic>
        <p:sp>
          <p:nvSpPr>
            <p:cNvPr id="301" name="Arrow"/>
            <p:cNvSpPr/>
            <p:nvPr/>
          </p:nvSpPr>
          <p:spPr>
            <a:xfrm>
              <a:off x="4942594" y="545843"/>
              <a:ext cx="535509" cy="375156"/>
            </a:xfrm>
            <a:prstGeom prst="rightArrow">
              <a:avLst>
                <a:gd name="adj1" fmla="val 32000"/>
                <a:gd name="adj2" fmla="val 77180"/>
              </a:avLst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2" name="Arrow"/>
            <p:cNvSpPr/>
            <p:nvPr/>
          </p:nvSpPr>
          <p:spPr>
            <a:xfrm>
              <a:off x="7903557" y="545843"/>
              <a:ext cx="535510" cy="375156"/>
            </a:xfrm>
            <a:prstGeom prst="rightArrow">
              <a:avLst>
                <a:gd name="adj1" fmla="val 32000"/>
                <a:gd name="adj2" fmla="val 77180"/>
              </a:avLst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3" name="Arrow"/>
            <p:cNvSpPr/>
            <p:nvPr/>
          </p:nvSpPr>
          <p:spPr>
            <a:xfrm>
              <a:off x="6482411" y="545843"/>
              <a:ext cx="535510" cy="375156"/>
            </a:xfrm>
            <a:prstGeom prst="rightArrow">
              <a:avLst>
                <a:gd name="adj1" fmla="val 32000"/>
                <a:gd name="adj2" fmla="val 77180"/>
              </a:avLst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4" name="Arrow"/>
            <p:cNvSpPr/>
            <p:nvPr/>
          </p:nvSpPr>
          <p:spPr>
            <a:xfrm>
              <a:off x="9374170" y="545843"/>
              <a:ext cx="535509" cy="375156"/>
            </a:xfrm>
            <a:prstGeom prst="rightArrow">
              <a:avLst>
                <a:gd name="adj1" fmla="val 32000"/>
                <a:gd name="adj2" fmla="val 77180"/>
              </a:avLst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06" name="Industry in School"/>
          <p:cNvSpPr txBox="1"/>
          <p:nvPr>
            <p:ph type="title" idx="4294967295"/>
          </p:nvPr>
        </p:nvSpPr>
        <p:spPr>
          <a:xfrm>
            <a:off x="3569299" y="3119449"/>
            <a:ext cx="6143994" cy="655761"/>
          </a:xfrm>
          <a:prstGeom prst="rect">
            <a:avLst/>
          </a:prstGeom>
          <a:effectLst/>
        </p:spPr>
        <p:txBody>
          <a:bodyPr lIns="27093" tIns="27093" rIns="27093" bIns="27093" anchor="b"/>
          <a:lstStyle>
            <a:lvl1pPr defTabSz="452007">
              <a:defRPr sz="4004">
                <a:solidFill>
                  <a:srgbClr val="000000"/>
                </a:solidFill>
              </a:defRPr>
            </a:lvl1pPr>
          </a:lstStyle>
          <a:p>
            <a:pPr/>
            <a:r>
              <a:t>Industry in School</a:t>
            </a:r>
          </a:p>
        </p:txBody>
      </p:sp>
      <p:sp>
        <p:nvSpPr>
          <p:cNvPr id="307" name="Instructional Leadership Network"/>
          <p:cNvSpPr txBox="1"/>
          <p:nvPr>
            <p:ph type="body" sz="quarter" idx="4294967295"/>
          </p:nvPr>
        </p:nvSpPr>
        <p:spPr>
          <a:xfrm>
            <a:off x="1011766" y="3823546"/>
            <a:ext cx="11108268" cy="84666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587022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Instructional Leadership Network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047" y="496432"/>
            <a:ext cx="11602706" cy="5471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Bruce Middleton…"/>
          <p:cNvSpPr txBox="1"/>
          <p:nvPr/>
        </p:nvSpPr>
        <p:spPr>
          <a:xfrm>
            <a:off x="1836253" y="6082633"/>
            <a:ext cx="3915919" cy="193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Bruce Middleton</a:t>
            </a:r>
          </a:p>
          <a:p>
            <a:pPr>
              <a:defRPr b="0" sz="3000"/>
            </a:pPr>
            <a:r>
              <a:t>Executive Director</a:t>
            </a:r>
          </a:p>
          <a:p>
            <a:pPr>
              <a:defRPr b="0" sz="3000"/>
            </a:pPr>
            <a:r>
              <a:t>STEM East</a:t>
            </a:r>
          </a:p>
          <a:p>
            <a:pPr>
              <a:defRPr b="0" sz="3000"/>
            </a:pPr>
            <a:r>
              <a:rPr u="sng">
                <a:hlinkClick r:id="rId3" invalidUrl="" action="" tgtFrame="" tooltip="" history="1" highlightClick="0" endSnd="0"/>
              </a:rPr>
              <a:t>middleton@nceast.org</a:t>
            </a:r>
          </a:p>
        </p:txBody>
      </p:sp>
      <p:sp>
        <p:nvSpPr>
          <p:cNvPr id="317" name="Jen Annetta…"/>
          <p:cNvSpPr txBox="1"/>
          <p:nvPr/>
        </p:nvSpPr>
        <p:spPr>
          <a:xfrm>
            <a:off x="7728936" y="6082633"/>
            <a:ext cx="3492247" cy="1932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Jen Annetta</a:t>
            </a:r>
          </a:p>
          <a:p>
            <a:pPr>
              <a:defRPr b="0" sz="3000"/>
            </a:pPr>
            <a:r>
              <a:t>Program Director</a:t>
            </a:r>
          </a:p>
          <a:p>
            <a:pPr>
              <a:defRPr b="0" sz="3000"/>
            </a:pPr>
            <a:r>
              <a:t>STEM East</a:t>
            </a:r>
          </a:p>
          <a:p>
            <a:pPr>
              <a:defRPr b="0" sz="3000"/>
            </a:pPr>
            <a:r>
              <a:rPr u="sng">
                <a:hlinkClick r:id="rId3" invalidUrl="" action="" tgtFrame="" tooltip="" history="1" highlightClick="0" endSnd="0"/>
              </a:rPr>
              <a:t>annetta@nceast.org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 regional network to serve schools, communities, and employe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446136">
              <a:defRPr sz="2888"/>
            </a:lvl1pPr>
          </a:lstStyle>
          <a:p>
            <a:pPr/>
            <a:r>
              <a:t>A regional network to serve schools, communities, and employers</a:t>
            </a:r>
          </a:p>
        </p:txBody>
      </p:sp>
      <p:sp>
        <p:nvSpPr>
          <p:cNvPr id="170" name="Initiative of NC East Alliance (regional economic development)…"/>
          <p:cNvSpPr txBox="1"/>
          <p:nvPr>
            <p:ph type="body" idx="1"/>
          </p:nvPr>
        </p:nvSpPr>
        <p:spPr>
          <a:xfrm>
            <a:off x="643466" y="3322509"/>
            <a:ext cx="11717868" cy="4403207"/>
          </a:xfrm>
          <a:prstGeom prst="rect">
            <a:avLst/>
          </a:prstGeom>
        </p:spPr>
        <p:txBody>
          <a:bodyPr/>
          <a:lstStyle/>
          <a:p>
            <a:pPr marL="323850" indent="-323850" defTabSz="1300447">
              <a:spcBef>
                <a:spcPts val="2400"/>
              </a:spcBef>
              <a:defRPr sz="2550"/>
            </a:pPr>
            <a:r>
              <a:t>Initiative of NC East Alliance (regional economic development)</a:t>
            </a:r>
          </a:p>
          <a:p>
            <a:pPr marL="323850" indent="-323850" defTabSz="1300447">
              <a:spcBef>
                <a:spcPts val="2400"/>
              </a:spcBef>
              <a:defRPr sz="2550"/>
            </a:pPr>
            <a:r>
              <a:t>Non-profit providing pK-14 STEM education support</a:t>
            </a:r>
          </a:p>
          <a:p>
            <a:pPr marL="323850" indent="-323850" defTabSz="1300447">
              <a:spcBef>
                <a:spcPts val="2400"/>
              </a:spcBef>
              <a:defRPr sz="2550"/>
            </a:pPr>
            <a:r>
              <a:t>Serves ECU/ECU Health 29 county footprint</a:t>
            </a:r>
          </a:p>
          <a:p>
            <a:pPr marL="323850" indent="-323850" defTabSz="1300447">
              <a:spcBef>
                <a:spcPts val="2400"/>
              </a:spcBef>
              <a:defRPr sz="2550"/>
            </a:pPr>
            <a:r>
              <a:t>Regional STEM Educational Consortium</a:t>
            </a:r>
          </a:p>
          <a:p>
            <a:pPr lvl="1" marL="781050" indent="-323850" defTabSz="1300447">
              <a:spcBef>
                <a:spcPts val="2400"/>
              </a:spcBef>
              <a:buChar char="-"/>
              <a:defRPr sz="2550"/>
            </a:pPr>
            <a:r>
              <a:t>29 K-12 school districts (paid membership)</a:t>
            </a:r>
          </a:p>
          <a:p>
            <a:pPr lvl="1" marL="781050" indent="-323850" defTabSz="1300447">
              <a:spcBef>
                <a:spcPts val="2400"/>
              </a:spcBef>
              <a:buChar char="-"/>
              <a:defRPr sz="2550"/>
            </a:pPr>
            <a:r>
              <a:t>10 Community Colleges (paid membership)</a:t>
            </a:r>
          </a:p>
          <a:p>
            <a:pPr lvl="1" marL="781050" indent="-323850" defTabSz="1300447">
              <a:spcBef>
                <a:spcPts val="2400"/>
              </a:spcBef>
              <a:buChar char="-"/>
              <a:defRPr sz="2550"/>
            </a:pPr>
            <a:r>
              <a:t>Membership funds used for programming only</a:t>
            </a:r>
          </a:p>
        </p:txBody>
      </p:sp>
      <p:sp>
        <p:nvSpPr>
          <p:cNvPr id="171" name="STEM East Network"/>
          <p:cNvSpPr/>
          <p:nvPr/>
        </p:nvSpPr>
        <p:spPr>
          <a:xfrm>
            <a:off x="667223" y="1574483"/>
            <a:ext cx="11341418" cy="8922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587022"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STEM East Network</a:t>
            </a:r>
          </a:p>
        </p:txBody>
      </p:sp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3372" y="4446899"/>
            <a:ext cx="4568606" cy="215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Horozontal Logo HR2.png" descr="Horozontal Logo HR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7065" y="6153897"/>
            <a:ext cx="5353398" cy="2524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TEM East Map.001.png" descr="STEM East Map.001.png"/>
          <p:cNvPicPr>
            <a:picLocks noChangeAspect="1"/>
          </p:cNvPicPr>
          <p:nvPr/>
        </p:nvPicPr>
        <p:blipFill>
          <a:blip r:embed="rId4">
            <a:extLst/>
          </a:blip>
          <a:srcRect l="20450" t="9317" r="20552" b="20139"/>
          <a:stretch>
            <a:fillRect/>
          </a:stretch>
        </p:blipFill>
        <p:spPr>
          <a:xfrm>
            <a:off x="106209" y="475038"/>
            <a:ext cx="10016110" cy="6736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63" fill="norm" stroke="1" extrusionOk="0">
                <a:moveTo>
                  <a:pt x="18434" y="5"/>
                </a:moveTo>
                <a:cubicBezTo>
                  <a:pt x="18422" y="-3"/>
                  <a:pt x="18409" y="-1"/>
                  <a:pt x="18397" y="7"/>
                </a:cubicBezTo>
                <a:cubicBezTo>
                  <a:pt x="18393" y="10"/>
                  <a:pt x="18389" y="18"/>
                  <a:pt x="18385" y="23"/>
                </a:cubicBezTo>
                <a:cubicBezTo>
                  <a:pt x="18377" y="59"/>
                  <a:pt x="18386" y="297"/>
                  <a:pt x="18409" y="599"/>
                </a:cubicBezTo>
                <a:lnTo>
                  <a:pt x="18454" y="1176"/>
                </a:lnTo>
                <a:lnTo>
                  <a:pt x="18582" y="1256"/>
                </a:lnTo>
                <a:cubicBezTo>
                  <a:pt x="18653" y="1300"/>
                  <a:pt x="18710" y="1367"/>
                  <a:pt x="18710" y="1407"/>
                </a:cubicBezTo>
                <a:cubicBezTo>
                  <a:pt x="18710" y="1448"/>
                  <a:pt x="18729" y="1762"/>
                  <a:pt x="18752" y="2105"/>
                </a:cubicBezTo>
                <a:cubicBezTo>
                  <a:pt x="18792" y="2704"/>
                  <a:pt x="18801" y="2744"/>
                  <a:pt x="18971" y="3135"/>
                </a:cubicBezTo>
                <a:cubicBezTo>
                  <a:pt x="19068" y="3359"/>
                  <a:pt x="19152" y="3535"/>
                  <a:pt x="19157" y="3528"/>
                </a:cubicBezTo>
                <a:cubicBezTo>
                  <a:pt x="19160" y="3522"/>
                  <a:pt x="19130" y="3341"/>
                  <a:pt x="19108" y="3199"/>
                </a:cubicBezTo>
                <a:cubicBezTo>
                  <a:pt x="19056" y="2973"/>
                  <a:pt x="18985" y="2577"/>
                  <a:pt x="18855" y="1836"/>
                </a:cubicBezTo>
                <a:cubicBezTo>
                  <a:pt x="18630" y="550"/>
                  <a:pt x="18524" y="61"/>
                  <a:pt x="18434" y="5"/>
                </a:cubicBezTo>
                <a:close/>
                <a:moveTo>
                  <a:pt x="10834" y="28"/>
                </a:moveTo>
                <a:lnTo>
                  <a:pt x="10216" y="30"/>
                </a:lnTo>
                <a:cubicBezTo>
                  <a:pt x="6313" y="42"/>
                  <a:pt x="3138" y="57"/>
                  <a:pt x="3111" y="63"/>
                </a:cubicBezTo>
                <a:lnTo>
                  <a:pt x="3135" y="225"/>
                </a:lnTo>
                <a:cubicBezTo>
                  <a:pt x="3172" y="467"/>
                  <a:pt x="3175" y="424"/>
                  <a:pt x="3062" y="1204"/>
                </a:cubicBezTo>
                <a:cubicBezTo>
                  <a:pt x="2975" y="1807"/>
                  <a:pt x="2924" y="2010"/>
                  <a:pt x="2624" y="2906"/>
                </a:cubicBezTo>
                <a:cubicBezTo>
                  <a:pt x="2437" y="3466"/>
                  <a:pt x="1901" y="4865"/>
                  <a:pt x="1434" y="6015"/>
                </a:cubicBezTo>
                <a:cubicBezTo>
                  <a:pt x="980" y="7133"/>
                  <a:pt x="604" y="8066"/>
                  <a:pt x="554" y="8201"/>
                </a:cubicBezTo>
                <a:cubicBezTo>
                  <a:pt x="544" y="8236"/>
                  <a:pt x="527" y="8284"/>
                  <a:pt x="520" y="8312"/>
                </a:cubicBezTo>
                <a:cubicBezTo>
                  <a:pt x="511" y="8343"/>
                  <a:pt x="505" y="8375"/>
                  <a:pt x="500" y="8406"/>
                </a:cubicBezTo>
                <a:cubicBezTo>
                  <a:pt x="496" y="8429"/>
                  <a:pt x="494" y="8451"/>
                  <a:pt x="493" y="8472"/>
                </a:cubicBezTo>
                <a:cubicBezTo>
                  <a:pt x="485" y="8645"/>
                  <a:pt x="540" y="8801"/>
                  <a:pt x="655" y="8893"/>
                </a:cubicBezTo>
                <a:cubicBezTo>
                  <a:pt x="729" y="8952"/>
                  <a:pt x="863" y="9118"/>
                  <a:pt x="952" y="9261"/>
                </a:cubicBezTo>
                <a:cubicBezTo>
                  <a:pt x="1087" y="9476"/>
                  <a:pt x="1134" y="9614"/>
                  <a:pt x="1224" y="10067"/>
                </a:cubicBezTo>
                <a:lnTo>
                  <a:pt x="1293" y="10417"/>
                </a:lnTo>
                <a:cubicBezTo>
                  <a:pt x="1323" y="10535"/>
                  <a:pt x="1350" y="10592"/>
                  <a:pt x="1381" y="10633"/>
                </a:cubicBezTo>
                <a:lnTo>
                  <a:pt x="1498" y="10682"/>
                </a:lnTo>
                <a:cubicBezTo>
                  <a:pt x="1589" y="10720"/>
                  <a:pt x="1681" y="10782"/>
                  <a:pt x="1703" y="10821"/>
                </a:cubicBezTo>
                <a:cubicBezTo>
                  <a:pt x="1731" y="10871"/>
                  <a:pt x="1654" y="11160"/>
                  <a:pt x="1436" y="11838"/>
                </a:cubicBezTo>
                <a:cubicBezTo>
                  <a:pt x="1152" y="12716"/>
                  <a:pt x="1131" y="12810"/>
                  <a:pt x="1131" y="13145"/>
                </a:cubicBezTo>
                <a:cubicBezTo>
                  <a:pt x="1131" y="13356"/>
                  <a:pt x="1136" y="13455"/>
                  <a:pt x="1074" y="13529"/>
                </a:cubicBezTo>
                <a:lnTo>
                  <a:pt x="1074" y="13539"/>
                </a:lnTo>
                <a:lnTo>
                  <a:pt x="1046" y="13551"/>
                </a:lnTo>
                <a:cubicBezTo>
                  <a:pt x="975" y="13616"/>
                  <a:pt x="845" y="13664"/>
                  <a:pt x="578" y="13765"/>
                </a:cubicBezTo>
                <a:cubicBezTo>
                  <a:pt x="318" y="13863"/>
                  <a:pt x="125" y="13969"/>
                  <a:pt x="72" y="14043"/>
                </a:cubicBezTo>
                <a:lnTo>
                  <a:pt x="0" y="14146"/>
                </a:lnTo>
                <a:cubicBezTo>
                  <a:pt x="-1" y="14160"/>
                  <a:pt x="-1" y="14173"/>
                  <a:pt x="1" y="14187"/>
                </a:cubicBezTo>
                <a:lnTo>
                  <a:pt x="187" y="14511"/>
                </a:lnTo>
                <a:cubicBezTo>
                  <a:pt x="373" y="14834"/>
                  <a:pt x="412" y="14868"/>
                  <a:pt x="742" y="15039"/>
                </a:cubicBezTo>
                <a:cubicBezTo>
                  <a:pt x="936" y="15140"/>
                  <a:pt x="1107" y="15256"/>
                  <a:pt x="1122" y="15296"/>
                </a:cubicBezTo>
                <a:cubicBezTo>
                  <a:pt x="1138" y="15336"/>
                  <a:pt x="1289" y="15417"/>
                  <a:pt x="1459" y="15476"/>
                </a:cubicBezTo>
                <a:lnTo>
                  <a:pt x="1768" y="15586"/>
                </a:lnTo>
                <a:lnTo>
                  <a:pt x="1954" y="15408"/>
                </a:lnTo>
                <a:cubicBezTo>
                  <a:pt x="2130" y="15241"/>
                  <a:pt x="2150" y="15233"/>
                  <a:pt x="2294" y="15296"/>
                </a:cubicBezTo>
                <a:cubicBezTo>
                  <a:pt x="2404" y="15344"/>
                  <a:pt x="2449" y="15397"/>
                  <a:pt x="2458" y="15486"/>
                </a:cubicBezTo>
                <a:cubicBezTo>
                  <a:pt x="2460" y="15506"/>
                  <a:pt x="2465" y="15520"/>
                  <a:pt x="2468" y="15533"/>
                </a:cubicBezTo>
                <a:cubicBezTo>
                  <a:pt x="2477" y="15556"/>
                  <a:pt x="2489" y="15575"/>
                  <a:pt x="2512" y="15586"/>
                </a:cubicBezTo>
                <a:cubicBezTo>
                  <a:pt x="2513" y="15586"/>
                  <a:pt x="2513" y="15585"/>
                  <a:pt x="2513" y="15586"/>
                </a:cubicBezTo>
                <a:cubicBezTo>
                  <a:pt x="2544" y="15594"/>
                  <a:pt x="2593" y="15590"/>
                  <a:pt x="2688" y="15574"/>
                </a:cubicBezTo>
                <a:cubicBezTo>
                  <a:pt x="2888" y="15541"/>
                  <a:pt x="2911" y="15548"/>
                  <a:pt x="2999" y="15688"/>
                </a:cubicBezTo>
                <a:lnTo>
                  <a:pt x="3095" y="15841"/>
                </a:lnTo>
                <a:lnTo>
                  <a:pt x="3115" y="15708"/>
                </a:lnTo>
                <a:cubicBezTo>
                  <a:pt x="3132" y="15595"/>
                  <a:pt x="3163" y="15574"/>
                  <a:pt x="3321" y="15559"/>
                </a:cubicBezTo>
                <a:cubicBezTo>
                  <a:pt x="3470" y="15545"/>
                  <a:pt x="3552" y="15578"/>
                  <a:pt x="3739" y="15724"/>
                </a:cubicBezTo>
                <a:cubicBezTo>
                  <a:pt x="3948" y="15887"/>
                  <a:pt x="4029" y="15955"/>
                  <a:pt x="4089" y="16157"/>
                </a:cubicBezTo>
                <a:cubicBezTo>
                  <a:pt x="4136" y="16314"/>
                  <a:pt x="4171" y="16543"/>
                  <a:pt x="4240" y="17003"/>
                </a:cubicBezTo>
                <a:cubicBezTo>
                  <a:pt x="4305" y="17440"/>
                  <a:pt x="4308" y="17446"/>
                  <a:pt x="4555" y="17647"/>
                </a:cubicBezTo>
                <a:cubicBezTo>
                  <a:pt x="4698" y="17764"/>
                  <a:pt x="4733" y="17771"/>
                  <a:pt x="4838" y="17712"/>
                </a:cubicBezTo>
                <a:cubicBezTo>
                  <a:pt x="4940" y="17655"/>
                  <a:pt x="5043" y="17670"/>
                  <a:pt x="5512" y="17815"/>
                </a:cubicBezTo>
                <a:cubicBezTo>
                  <a:pt x="5816" y="17909"/>
                  <a:pt x="6305" y="18100"/>
                  <a:pt x="6600" y="18239"/>
                </a:cubicBezTo>
                <a:cubicBezTo>
                  <a:pt x="7115" y="18481"/>
                  <a:pt x="7145" y="18488"/>
                  <a:pt x="7327" y="18421"/>
                </a:cubicBezTo>
                <a:cubicBezTo>
                  <a:pt x="7432" y="18382"/>
                  <a:pt x="7595" y="18359"/>
                  <a:pt x="7689" y="18369"/>
                </a:cubicBezTo>
                <a:cubicBezTo>
                  <a:pt x="7715" y="18371"/>
                  <a:pt x="7732" y="18376"/>
                  <a:pt x="7752" y="18380"/>
                </a:cubicBezTo>
                <a:lnTo>
                  <a:pt x="7828" y="18379"/>
                </a:lnTo>
                <a:lnTo>
                  <a:pt x="7864" y="18443"/>
                </a:lnTo>
                <a:cubicBezTo>
                  <a:pt x="7924" y="18504"/>
                  <a:pt x="7993" y="18620"/>
                  <a:pt x="8128" y="18860"/>
                </a:cubicBezTo>
                <a:cubicBezTo>
                  <a:pt x="8310" y="19183"/>
                  <a:pt x="8422" y="19336"/>
                  <a:pt x="8478" y="19338"/>
                </a:cubicBezTo>
                <a:cubicBezTo>
                  <a:pt x="8596" y="19343"/>
                  <a:pt x="8615" y="19423"/>
                  <a:pt x="8527" y="19541"/>
                </a:cubicBezTo>
                <a:cubicBezTo>
                  <a:pt x="8486" y="19597"/>
                  <a:pt x="8452" y="19665"/>
                  <a:pt x="8452" y="19694"/>
                </a:cubicBezTo>
                <a:cubicBezTo>
                  <a:pt x="8452" y="19722"/>
                  <a:pt x="8590" y="19948"/>
                  <a:pt x="8757" y="20194"/>
                </a:cubicBezTo>
                <a:cubicBezTo>
                  <a:pt x="8995" y="20544"/>
                  <a:pt x="9047" y="20626"/>
                  <a:pt x="9059" y="20783"/>
                </a:cubicBezTo>
                <a:cubicBezTo>
                  <a:pt x="9064" y="20824"/>
                  <a:pt x="9067" y="20868"/>
                  <a:pt x="9070" y="20926"/>
                </a:cubicBezTo>
                <a:lnTo>
                  <a:pt x="9079" y="21137"/>
                </a:lnTo>
                <a:cubicBezTo>
                  <a:pt x="9085" y="21164"/>
                  <a:pt x="9090" y="21190"/>
                  <a:pt x="9098" y="21183"/>
                </a:cubicBezTo>
                <a:cubicBezTo>
                  <a:pt x="9115" y="21167"/>
                  <a:pt x="9129" y="21168"/>
                  <a:pt x="9139" y="21176"/>
                </a:cubicBezTo>
                <a:lnTo>
                  <a:pt x="9396" y="21048"/>
                </a:lnTo>
                <a:cubicBezTo>
                  <a:pt x="9579" y="20957"/>
                  <a:pt x="9724" y="20913"/>
                  <a:pt x="9744" y="20943"/>
                </a:cubicBezTo>
                <a:cubicBezTo>
                  <a:pt x="9764" y="20972"/>
                  <a:pt x="9863" y="20927"/>
                  <a:pt x="9982" y="20836"/>
                </a:cubicBezTo>
                <a:cubicBezTo>
                  <a:pt x="10095" y="20750"/>
                  <a:pt x="10273" y="20654"/>
                  <a:pt x="10378" y="20622"/>
                </a:cubicBezTo>
                <a:cubicBezTo>
                  <a:pt x="10607" y="20554"/>
                  <a:pt x="11770" y="20564"/>
                  <a:pt x="11818" y="20635"/>
                </a:cubicBezTo>
                <a:cubicBezTo>
                  <a:pt x="11878" y="20725"/>
                  <a:pt x="11603" y="20927"/>
                  <a:pt x="11422" y="20925"/>
                </a:cubicBezTo>
                <a:cubicBezTo>
                  <a:pt x="11330" y="20924"/>
                  <a:pt x="10761" y="21032"/>
                  <a:pt x="10158" y="21165"/>
                </a:cubicBezTo>
                <a:cubicBezTo>
                  <a:pt x="9411" y="21329"/>
                  <a:pt x="9168" y="21391"/>
                  <a:pt x="9095" y="21452"/>
                </a:cubicBezTo>
                <a:cubicBezTo>
                  <a:pt x="9094" y="21453"/>
                  <a:pt x="9094" y="21453"/>
                  <a:pt x="9094" y="21453"/>
                </a:cubicBezTo>
                <a:cubicBezTo>
                  <a:pt x="9086" y="21482"/>
                  <a:pt x="9084" y="21509"/>
                  <a:pt x="9088" y="21526"/>
                </a:cubicBezTo>
                <a:cubicBezTo>
                  <a:pt x="9105" y="21596"/>
                  <a:pt x="9102" y="21597"/>
                  <a:pt x="10258" y="21260"/>
                </a:cubicBezTo>
                <a:cubicBezTo>
                  <a:pt x="10960" y="21056"/>
                  <a:pt x="11065" y="21039"/>
                  <a:pt x="11672" y="21039"/>
                </a:cubicBezTo>
                <a:cubicBezTo>
                  <a:pt x="11834" y="21039"/>
                  <a:pt x="11893" y="21033"/>
                  <a:pt x="11990" y="21029"/>
                </a:cubicBezTo>
                <a:lnTo>
                  <a:pt x="12256" y="21016"/>
                </a:lnTo>
                <a:cubicBezTo>
                  <a:pt x="12298" y="21010"/>
                  <a:pt x="12331" y="21001"/>
                  <a:pt x="12362" y="20990"/>
                </a:cubicBezTo>
                <a:lnTo>
                  <a:pt x="12200" y="20898"/>
                </a:lnTo>
                <a:cubicBezTo>
                  <a:pt x="12091" y="20836"/>
                  <a:pt x="11997" y="20759"/>
                  <a:pt x="11990" y="20728"/>
                </a:cubicBezTo>
                <a:cubicBezTo>
                  <a:pt x="11965" y="20600"/>
                  <a:pt x="12288" y="20647"/>
                  <a:pt x="12717" y="20827"/>
                </a:cubicBezTo>
                <a:cubicBezTo>
                  <a:pt x="12723" y="20827"/>
                  <a:pt x="12735" y="20823"/>
                  <a:pt x="12740" y="20824"/>
                </a:cubicBezTo>
                <a:cubicBezTo>
                  <a:pt x="12762" y="20829"/>
                  <a:pt x="12787" y="20824"/>
                  <a:pt x="12811" y="20817"/>
                </a:cubicBezTo>
                <a:cubicBezTo>
                  <a:pt x="12805" y="20800"/>
                  <a:pt x="12805" y="20792"/>
                  <a:pt x="12789" y="20758"/>
                </a:cubicBezTo>
                <a:cubicBezTo>
                  <a:pt x="12735" y="20645"/>
                  <a:pt x="12737" y="20609"/>
                  <a:pt x="12808" y="20357"/>
                </a:cubicBezTo>
                <a:cubicBezTo>
                  <a:pt x="12881" y="20096"/>
                  <a:pt x="13099" y="19806"/>
                  <a:pt x="13158" y="19893"/>
                </a:cubicBezTo>
                <a:cubicBezTo>
                  <a:pt x="13201" y="19957"/>
                  <a:pt x="13180" y="20178"/>
                  <a:pt x="13123" y="20248"/>
                </a:cubicBezTo>
                <a:cubicBezTo>
                  <a:pt x="13050" y="20339"/>
                  <a:pt x="13051" y="20378"/>
                  <a:pt x="13135" y="20532"/>
                </a:cubicBezTo>
                <a:cubicBezTo>
                  <a:pt x="13160" y="20578"/>
                  <a:pt x="13178" y="20596"/>
                  <a:pt x="13196" y="20608"/>
                </a:cubicBezTo>
                <a:cubicBezTo>
                  <a:pt x="13202" y="20606"/>
                  <a:pt x="13214" y="20601"/>
                  <a:pt x="13218" y="20600"/>
                </a:cubicBezTo>
                <a:cubicBezTo>
                  <a:pt x="13230" y="20595"/>
                  <a:pt x="13271" y="20593"/>
                  <a:pt x="13296" y="20588"/>
                </a:cubicBezTo>
                <a:cubicBezTo>
                  <a:pt x="13344" y="20551"/>
                  <a:pt x="13375" y="20551"/>
                  <a:pt x="13405" y="20573"/>
                </a:cubicBezTo>
                <a:cubicBezTo>
                  <a:pt x="13417" y="20572"/>
                  <a:pt x="13422" y="20568"/>
                  <a:pt x="13434" y="20568"/>
                </a:cubicBezTo>
                <a:cubicBezTo>
                  <a:pt x="13574" y="20562"/>
                  <a:pt x="13589" y="20549"/>
                  <a:pt x="13557" y="20460"/>
                </a:cubicBezTo>
                <a:cubicBezTo>
                  <a:pt x="13528" y="20377"/>
                  <a:pt x="13547" y="20337"/>
                  <a:pt x="13663" y="20235"/>
                </a:cubicBezTo>
                <a:cubicBezTo>
                  <a:pt x="13759" y="20152"/>
                  <a:pt x="13807" y="20111"/>
                  <a:pt x="13877" y="20090"/>
                </a:cubicBezTo>
                <a:cubicBezTo>
                  <a:pt x="13962" y="19993"/>
                  <a:pt x="14103" y="19675"/>
                  <a:pt x="14082" y="19595"/>
                </a:cubicBezTo>
                <a:cubicBezTo>
                  <a:pt x="14056" y="19494"/>
                  <a:pt x="14151" y="19384"/>
                  <a:pt x="14264" y="19384"/>
                </a:cubicBezTo>
                <a:cubicBezTo>
                  <a:pt x="14339" y="19384"/>
                  <a:pt x="14372" y="19330"/>
                  <a:pt x="14435" y="19103"/>
                </a:cubicBezTo>
                <a:cubicBezTo>
                  <a:pt x="14517" y="18811"/>
                  <a:pt x="14601" y="18764"/>
                  <a:pt x="14624" y="18998"/>
                </a:cubicBezTo>
                <a:cubicBezTo>
                  <a:pt x="14636" y="19124"/>
                  <a:pt x="14638" y="19125"/>
                  <a:pt x="14690" y="19015"/>
                </a:cubicBezTo>
                <a:cubicBezTo>
                  <a:pt x="14718" y="18954"/>
                  <a:pt x="14797" y="18887"/>
                  <a:pt x="14866" y="18867"/>
                </a:cubicBezTo>
                <a:cubicBezTo>
                  <a:pt x="15007" y="18825"/>
                  <a:pt x="15243" y="18514"/>
                  <a:pt x="15216" y="18407"/>
                </a:cubicBezTo>
                <a:cubicBezTo>
                  <a:pt x="15206" y="18368"/>
                  <a:pt x="15255" y="18246"/>
                  <a:pt x="15325" y="18135"/>
                </a:cubicBezTo>
                <a:cubicBezTo>
                  <a:pt x="15446" y="17945"/>
                  <a:pt x="15451" y="17923"/>
                  <a:pt x="15401" y="17781"/>
                </a:cubicBezTo>
                <a:cubicBezTo>
                  <a:pt x="15331" y="17584"/>
                  <a:pt x="15391" y="17485"/>
                  <a:pt x="15486" y="17641"/>
                </a:cubicBezTo>
                <a:cubicBezTo>
                  <a:pt x="15525" y="17704"/>
                  <a:pt x="15569" y="17757"/>
                  <a:pt x="15583" y="17757"/>
                </a:cubicBezTo>
                <a:cubicBezTo>
                  <a:pt x="15627" y="17757"/>
                  <a:pt x="15703" y="17460"/>
                  <a:pt x="15671" y="17414"/>
                </a:cubicBezTo>
                <a:cubicBezTo>
                  <a:pt x="15654" y="17390"/>
                  <a:pt x="15504" y="17317"/>
                  <a:pt x="15336" y="17254"/>
                </a:cubicBezTo>
                <a:cubicBezTo>
                  <a:pt x="15065" y="17151"/>
                  <a:pt x="15027" y="17148"/>
                  <a:pt x="14998" y="17226"/>
                </a:cubicBezTo>
                <a:cubicBezTo>
                  <a:pt x="14975" y="17286"/>
                  <a:pt x="14935" y="17303"/>
                  <a:pt x="14867" y="17278"/>
                </a:cubicBezTo>
                <a:cubicBezTo>
                  <a:pt x="14773" y="17243"/>
                  <a:pt x="14775" y="17250"/>
                  <a:pt x="14912" y="17476"/>
                </a:cubicBezTo>
                <a:cubicBezTo>
                  <a:pt x="15081" y="17753"/>
                  <a:pt x="15055" y="17858"/>
                  <a:pt x="14848" y="17730"/>
                </a:cubicBezTo>
                <a:cubicBezTo>
                  <a:pt x="14771" y="17682"/>
                  <a:pt x="14700" y="17644"/>
                  <a:pt x="14690" y="17644"/>
                </a:cubicBezTo>
                <a:cubicBezTo>
                  <a:pt x="14680" y="17644"/>
                  <a:pt x="14667" y="17790"/>
                  <a:pt x="14660" y="17969"/>
                </a:cubicBezTo>
                <a:cubicBezTo>
                  <a:pt x="14650" y="18274"/>
                  <a:pt x="14643" y="18294"/>
                  <a:pt x="14553" y="18294"/>
                </a:cubicBezTo>
                <a:cubicBezTo>
                  <a:pt x="14478" y="18294"/>
                  <a:pt x="14456" y="18262"/>
                  <a:pt x="14446" y="18139"/>
                </a:cubicBezTo>
                <a:cubicBezTo>
                  <a:pt x="14436" y="18004"/>
                  <a:pt x="14424" y="17990"/>
                  <a:pt x="14359" y="18041"/>
                </a:cubicBezTo>
                <a:cubicBezTo>
                  <a:pt x="14248" y="18129"/>
                  <a:pt x="14192" y="18050"/>
                  <a:pt x="14272" y="17918"/>
                </a:cubicBezTo>
                <a:cubicBezTo>
                  <a:pt x="14331" y="17821"/>
                  <a:pt x="14333" y="17776"/>
                  <a:pt x="14293" y="17555"/>
                </a:cubicBezTo>
                <a:cubicBezTo>
                  <a:pt x="14260" y="17369"/>
                  <a:pt x="14259" y="17276"/>
                  <a:pt x="14290" y="17203"/>
                </a:cubicBezTo>
                <a:cubicBezTo>
                  <a:pt x="14323" y="17123"/>
                  <a:pt x="14310" y="17048"/>
                  <a:pt x="14223" y="16837"/>
                </a:cubicBezTo>
                <a:cubicBezTo>
                  <a:pt x="14163" y="16691"/>
                  <a:pt x="14102" y="16571"/>
                  <a:pt x="14085" y="16570"/>
                </a:cubicBezTo>
                <a:cubicBezTo>
                  <a:pt x="14069" y="16569"/>
                  <a:pt x="14012" y="16610"/>
                  <a:pt x="13960" y="16660"/>
                </a:cubicBezTo>
                <a:cubicBezTo>
                  <a:pt x="13872" y="16746"/>
                  <a:pt x="13870" y="16756"/>
                  <a:pt x="13933" y="16825"/>
                </a:cubicBezTo>
                <a:cubicBezTo>
                  <a:pt x="13997" y="16895"/>
                  <a:pt x="13997" y="16901"/>
                  <a:pt x="13934" y="16937"/>
                </a:cubicBezTo>
                <a:cubicBezTo>
                  <a:pt x="13897" y="16958"/>
                  <a:pt x="13867" y="17029"/>
                  <a:pt x="13867" y="17093"/>
                </a:cubicBezTo>
                <a:cubicBezTo>
                  <a:pt x="13867" y="17158"/>
                  <a:pt x="13840" y="17256"/>
                  <a:pt x="13806" y="17312"/>
                </a:cubicBezTo>
                <a:cubicBezTo>
                  <a:pt x="13756" y="17392"/>
                  <a:pt x="13752" y="17433"/>
                  <a:pt x="13788" y="17496"/>
                </a:cubicBezTo>
                <a:cubicBezTo>
                  <a:pt x="13820" y="17554"/>
                  <a:pt x="13821" y="17588"/>
                  <a:pt x="13791" y="17616"/>
                </a:cubicBezTo>
                <a:cubicBezTo>
                  <a:pt x="13730" y="17672"/>
                  <a:pt x="13639" y="17604"/>
                  <a:pt x="13639" y="17504"/>
                </a:cubicBezTo>
                <a:cubicBezTo>
                  <a:pt x="13639" y="17438"/>
                  <a:pt x="13593" y="17417"/>
                  <a:pt x="13449" y="17417"/>
                </a:cubicBezTo>
                <a:cubicBezTo>
                  <a:pt x="13229" y="17417"/>
                  <a:pt x="13167" y="17520"/>
                  <a:pt x="13187" y="17856"/>
                </a:cubicBezTo>
                <a:cubicBezTo>
                  <a:pt x="13200" y="18085"/>
                  <a:pt x="13156" y="18136"/>
                  <a:pt x="13047" y="18018"/>
                </a:cubicBezTo>
                <a:cubicBezTo>
                  <a:pt x="12984" y="17950"/>
                  <a:pt x="12981" y="17919"/>
                  <a:pt x="13020" y="17792"/>
                </a:cubicBezTo>
                <a:lnTo>
                  <a:pt x="13065" y="17644"/>
                </a:lnTo>
                <a:lnTo>
                  <a:pt x="12756" y="17644"/>
                </a:lnTo>
                <a:cubicBezTo>
                  <a:pt x="12465" y="17644"/>
                  <a:pt x="12439" y="17654"/>
                  <a:pt x="12309" y="17819"/>
                </a:cubicBezTo>
                <a:cubicBezTo>
                  <a:pt x="12233" y="17915"/>
                  <a:pt x="12077" y="18094"/>
                  <a:pt x="11963" y="18215"/>
                </a:cubicBezTo>
                <a:cubicBezTo>
                  <a:pt x="11782" y="18408"/>
                  <a:pt x="11749" y="18426"/>
                  <a:pt x="11696" y="18356"/>
                </a:cubicBezTo>
                <a:cubicBezTo>
                  <a:pt x="11663" y="18312"/>
                  <a:pt x="11576" y="18239"/>
                  <a:pt x="11503" y="18195"/>
                </a:cubicBezTo>
                <a:cubicBezTo>
                  <a:pt x="11383" y="18123"/>
                  <a:pt x="11353" y="18127"/>
                  <a:pt x="11208" y="18222"/>
                </a:cubicBezTo>
                <a:lnTo>
                  <a:pt x="11047" y="18326"/>
                </a:lnTo>
                <a:lnTo>
                  <a:pt x="10894" y="18176"/>
                </a:lnTo>
                <a:cubicBezTo>
                  <a:pt x="10810" y="18093"/>
                  <a:pt x="10710" y="18022"/>
                  <a:pt x="10673" y="18018"/>
                </a:cubicBezTo>
                <a:cubicBezTo>
                  <a:pt x="10637" y="18015"/>
                  <a:pt x="10474" y="17877"/>
                  <a:pt x="10312" y="17713"/>
                </a:cubicBezTo>
                <a:cubicBezTo>
                  <a:pt x="10058" y="17457"/>
                  <a:pt x="9974" y="17325"/>
                  <a:pt x="9700" y="16752"/>
                </a:cubicBezTo>
                <a:cubicBezTo>
                  <a:pt x="9298" y="15911"/>
                  <a:pt x="9315" y="15954"/>
                  <a:pt x="9368" y="15860"/>
                </a:cubicBezTo>
                <a:cubicBezTo>
                  <a:pt x="9404" y="15794"/>
                  <a:pt x="9468" y="15867"/>
                  <a:pt x="9727" y="16270"/>
                </a:cubicBezTo>
                <a:cubicBezTo>
                  <a:pt x="9976" y="16658"/>
                  <a:pt x="10066" y="16762"/>
                  <a:pt x="10153" y="16766"/>
                </a:cubicBezTo>
                <a:cubicBezTo>
                  <a:pt x="10219" y="16769"/>
                  <a:pt x="10260" y="16798"/>
                  <a:pt x="10254" y="16838"/>
                </a:cubicBezTo>
                <a:cubicBezTo>
                  <a:pt x="10248" y="16881"/>
                  <a:pt x="10293" y="16908"/>
                  <a:pt x="10372" y="16908"/>
                </a:cubicBezTo>
                <a:cubicBezTo>
                  <a:pt x="10531" y="16908"/>
                  <a:pt x="10553" y="16940"/>
                  <a:pt x="10510" y="17109"/>
                </a:cubicBezTo>
                <a:cubicBezTo>
                  <a:pt x="10474" y="17251"/>
                  <a:pt x="10504" y="17275"/>
                  <a:pt x="10877" y="17387"/>
                </a:cubicBezTo>
                <a:cubicBezTo>
                  <a:pt x="10945" y="17407"/>
                  <a:pt x="11066" y="17528"/>
                  <a:pt x="11161" y="17673"/>
                </a:cubicBezTo>
                <a:cubicBezTo>
                  <a:pt x="11253" y="17811"/>
                  <a:pt x="11352" y="17927"/>
                  <a:pt x="11381" y="17927"/>
                </a:cubicBezTo>
                <a:cubicBezTo>
                  <a:pt x="11411" y="17927"/>
                  <a:pt x="11515" y="17842"/>
                  <a:pt x="11612" y="17739"/>
                </a:cubicBezTo>
                <a:cubicBezTo>
                  <a:pt x="11709" y="17635"/>
                  <a:pt x="11816" y="17560"/>
                  <a:pt x="11848" y="17571"/>
                </a:cubicBezTo>
                <a:cubicBezTo>
                  <a:pt x="11940" y="17602"/>
                  <a:pt x="12030" y="17413"/>
                  <a:pt x="12044" y="17162"/>
                </a:cubicBezTo>
                <a:cubicBezTo>
                  <a:pt x="12058" y="16898"/>
                  <a:pt x="12142" y="16857"/>
                  <a:pt x="12216" y="17077"/>
                </a:cubicBezTo>
                <a:cubicBezTo>
                  <a:pt x="12274" y="17251"/>
                  <a:pt x="12345" y="17259"/>
                  <a:pt x="12399" y="17097"/>
                </a:cubicBezTo>
                <a:cubicBezTo>
                  <a:pt x="12478" y="16861"/>
                  <a:pt x="12539" y="16787"/>
                  <a:pt x="12595" y="16856"/>
                </a:cubicBezTo>
                <a:cubicBezTo>
                  <a:pt x="12635" y="16906"/>
                  <a:pt x="12684" y="16859"/>
                  <a:pt x="12822" y="16631"/>
                </a:cubicBezTo>
                <a:cubicBezTo>
                  <a:pt x="12919" y="16472"/>
                  <a:pt x="13012" y="16353"/>
                  <a:pt x="13029" y="16369"/>
                </a:cubicBezTo>
                <a:cubicBezTo>
                  <a:pt x="13047" y="16385"/>
                  <a:pt x="13067" y="16341"/>
                  <a:pt x="13074" y="16270"/>
                </a:cubicBezTo>
                <a:cubicBezTo>
                  <a:pt x="13083" y="16177"/>
                  <a:pt x="13107" y="16147"/>
                  <a:pt x="13165" y="16158"/>
                </a:cubicBezTo>
                <a:cubicBezTo>
                  <a:pt x="13223" y="16170"/>
                  <a:pt x="13273" y="16112"/>
                  <a:pt x="13346" y="15949"/>
                </a:cubicBezTo>
                <a:cubicBezTo>
                  <a:pt x="13402" y="15824"/>
                  <a:pt x="13448" y="15710"/>
                  <a:pt x="13448" y="15697"/>
                </a:cubicBezTo>
                <a:cubicBezTo>
                  <a:pt x="13448" y="15685"/>
                  <a:pt x="13387" y="15659"/>
                  <a:pt x="13312" y="15638"/>
                </a:cubicBezTo>
                <a:cubicBezTo>
                  <a:pt x="13237" y="15617"/>
                  <a:pt x="13149" y="15584"/>
                  <a:pt x="13118" y="15567"/>
                </a:cubicBezTo>
                <a:cubicBezTo>
                  <a:pt x="13084" y="15547"/>
                  <a:pt x="13068" y="15564"/>
                  <a:pt x="13075" y="15612"/>
                </a:cubicBezTo>
                <a:cubicBezTo>
                  <a:pt x="13081" y="15655"/>
                  <a:pt x="13055" y="15690"/>
                  <a:pt x="13018" y="15690"/>
                </a:cubicBezTo>
                <a:cubicBezTo>
                  <a:pt x="12982" y="15690"/>
                  <a:pt x="12951" y="15665"/>
                  <a:pt x="12950" y="15634"/>
                </a:cubicBezTo>
                <a:cubicBezTo>
                  <a:pt x="12949" y="15603"/>
                  <a:pt x="12912" y="15558"/>
                  <a:pt x="12868" y="15535"/>
                </a:cubicBezTo>
                <a:cubicBezTo>
                  <a:pt x="12804" y="15499"/>
                  <a:pt x="12799" y="15477"/>
                  <a:pt x="12838" y="15408"/>
                </a:cubicBezTo>
                <a:cubicBezTo>
                  <a:pt x="12864" y="15361"/>
                  <a:pt x="12871" y="15323"/>
                  <a:pt x="12854" y="15323"/>
                </a:cubicBezTo>
                <a:cubicBezTo>
                  <a:pt x="12837" y="15323"/>
                  <a:pt x="12843" y="15292"/>
                  <a:pt x="12868" y="15255"/>
                </a:cubicBezTo>
                <a:cubicBezTo>
                  <a:pt x="12896" y="15213"/>
                  <a:pt x="13029" y="15192"/>
                  <a:pt x="13229" y="15197"/>
                </a:cubicBezTo>
                <a:lnTo>
                  <a:pt x="13543" y="15204"/>
                </a:lnTo>
                <a:lnTo>
                  <a:pt x="13372" y="15090"/>
                </a:lnTo>
                <a:cubicBezTo>
                  <a:pt x="13174" y="14958"/>
                  <a:pt x="13060" y="14820"/>
                  <a:pt x="13089" y="14750"/>
                </a:cubicBezTo>
                <a:cubicBezTo>
                  <a:pt x="13127" y="14660"/>
                  <a:pt x="13275" y="14699"/>
                  <a:pt x="13429" y="14840"/>
                </a:cubicBezTo>
                <a:cubicBezTo>
                  <a:pt x="13605" y="15001"/>
                  <a:pt x="13644" y="15014"/>
                  <a:pt x="13616" y="14903"/>
                </a:cubicBezTo>
                <a:cubicBezTo>
                  <a:pt x="13603" y="14856"/>
                  <a:pt x="13650" y="14761"/>
                  <a:pt x="13731" y="14670"/>
                </a:cubicBezTo>
                <a:cubicBezTo>
                  <a:pt x="13874" y="14508"/>
                  <a:pt x="13913" y="14280"/>
                  <a:pt x="13822" y="14144"/>
                </a:cubicBezTo>
                <a:cubicBezTo>
                  <a:pt x="13786" y="14091"/>
                  <a:pt x="13786" y="14063"/>
                  <a:pt x="13822" y="14010"/>
                </a:cubicBezTo>
                <a:cubicBezTo>
                  <a:pt x="13907" y="13885"/>
                  <a:pt x="13868" y="13850"/>
                  <a:pt x="13637" y="13850"/>
                </a:cubicBezTo>
                <a:cubicBezTo>
                  <a:pt x="13510" y="13850"/>
                  <a:pt x="13345" y="13812"/>
                  <a:pt x="13270" y="13765"/>
                </a:cubicBezTo>
                <a:cubicBezTo>
                  <a:pt x="13195" y="13718"/>
                  <a:pt x="13111" y="13681"/>
                  <a:pt x="13084" y="13681"/>
                </a:cubicBezTo>
                <a:cubicBezTo>
                  <a:pt x="13033" y="13681"/>
                  <a:pt x="12944" y="13989"/>
                  <a:pt x="12980" y="14042"/>
                </a:cubicBezTo>
                <a:cubicBezTo>
                  <a:pt x="12991" y="14059"/>
                  <a:pt x="12989" y="14114"/>
                  <a:pt x="12975" y="14165"/>
                </a:cubicBezTo>
                <a:cubicBezTo>
                  <a:pt x="12956" y="14241"/>
                  <a:pt x="12941" y="14247"/>
                  <a:pt x="12895" y="14191"/>
                </a:cubicBezTo>
                <a:cubicBezTo>
                  <a:pt x="12847" y="14131"/>
                  <a:pt x="12838" y="14150"/>
                  <a:pt x="12838" y="14328"/>
                </a:cubicBezTo>
                <a:cubicBezTo>
                  <a:pt x="12838" y="14626"/>
                  <a:pt x="12740" y="14881"/>
                  <a:pt x="12635" y="14859"/>
                </a:cubicBezTo>
                <a:cubicBezTo>
                  <a:pt x="12565" y="14844"/>
                  <a:pt x="12554" y="14810"/>
                  <a:pt x="12564" y="14657"/>
                </a:cubicBezTo>
                <a:cubicBezTo>
                  <a:pt x="12574" y="14505"/>
                  <a:pt x="12562" y="14473"/>
                  <a:pt x="12499" y="14473"/>
                </a:cubicBezTo>
                <a:cubicBezTo>
                  <a:pt x="12392" y="14473"/>
                  <a:pt x="12362" y="14370"/>
                  <a:pt x="12434" y="14252"/>
                </a:cubicBezTo>
                <a:cubicBezTo>
                  <a:pt x="12467" y="14197"/>
                  <a:pt x="12495" y="14089"/>
                  <a:pt x="12495" y="14012"/>
                </a:cubicBezTo>
                <a:cubicBezTo>
                  <a:pt x="12495" y="13890"/>
                  <a:pt x="12465" y="13858"/>
                  <a:pt x="12281" y="13772"/>
                </a:cubicBezTo>
                <a:lnTo>
                  <a:pt x="12068" y="13672"/>
                </a:lnTo>
                <a:lnTo>
                  <a:pt x="11975" y="13801"/>
                </a:lnTo>
                <a:lnTo>
                  <a:pt x="11882" y="13930"/>
                </a:lnTo>
                <a:lnTo>
                  <a:pt x="11860" y="13806"/>
                </a:lnTo>
                <a:cubicBezTo>
                  <a:pt x="11847" y="13737"/>
                  <a:pt x="11828" y="13681"/>
                  <a:pt x="11818" y="13681"/>
                </a:cubicBezTo>
                <a:cubicBezTo>
                  <a:pt x="11807" y="13681"/>
                  <a:pt x="11698" y="13781"/>
                  <a:pt x="11575" y="13902"/>
                </a:cubicBezTo>
                <a:cubicBezTo>
                  <a:pt x="11407" y="14069"/>
                  <a:pt x="11343" y="14105"/>
                  <a:pt x="11314" y="14054"/>
                </a:cubicBezTo>
                <a:cubicBezTo>
                  <a:pt x="11262" y="13960"/>
                  <a:pt x="11629" y="13556"/>
                  <a:pt x="11808" y="13511"/>
                </a:cubicBezTo>
                <a:cubicBezTo>
                  <a:pt x="11936" y="13479"/>
                  <a:pt x="11938" y="13474"/>
                  <a:pt x="11858" y="13408"/>
                </a:cubicBezTo>
                <a:cubicBezTo>
                  <a:pt x="11741" y="13312"/>
                  <a:pt x="11276" y="13176"/>
                  <a:pt x="11254" y="13230"/>
                </a:cubicBezTo>
                <a:cubicBezTo>
                  <a:pt x="11212" y="13330"/>
                  <a:pt x="11024" y="13191"/>
                  <a:pt x="10969" y="13020"/>
                </a:cubicBezTo>
                <a:cubicBezTo>
                  <a:pt x="10920" y="12869"/>
                  <a:pt x="10881" y="12832"/>
                  <a:pt x="10698" y="12778"/>
                </a:cubicBezTo>
                <a:cubicBezTo>
                  <a:pt x="10581" y="12743"/>
                  <a:pt x="10458" y="12731"/>
                  <a:pt x="10427" y="12749"/>
                </a:cubicBezTo>
                <a:cubicBezTo>
                  <a:pt x="10392" y="12769"/>
                  <a:pt x="10345" y="12726"/>
                  <a:pt x="10306" y="12636"/>
                </a:cubicBezTo>
                <a:cubicBezTo>
                  <a:pt x="10232" y="12469"/>
                  <a:pt x="10258" y="12334"/>
                  <a:pt x="10343" y="12439"/>
                </a:cubicBezTo>
                <a:cubicBezTo>
                  <a:pt x="10383" y="12488"/>
                  <a:pt x="10439" y="12489"/>
                  <a:pt x="10559" y="12444"/>
                </a:cubicBezTo>
                <a:cubicBezTo>
                  <a:pt x="10662" y="12405"/>
                  <a:pt x="10734" y="12403"/>
                  <a:pt x="10757" y="12438"/>
                </a:cubicBezTo>
                <a:cubicBezTo>
                  <a:pt x="10808" y="12513"/>
                  <a:pt x="10997" y="12505"/>
                  <a:pt x="11029" y="12426"/>
                </a:cubicBezTo>
                <a:cubicBezTo>
                  <a:pt x="11049" y="12379"/>
                  <a:pt x="11069" y="12387"/>
                  <a:pt x="11099" y="12447"/>
                </a:cubicBezTo>
                <a:cubicBezTo>
                  <a:pt x="11122" y="12493"/>
                  <a:pt x="11220" y="12596"/>
                  <a:pt x="11316" y="12679"/>
                </a:cubicBezTo>
                <a:cubicBezTo>
                  <a:pt x="11524" y="12859"/>
                  <a:pt x="11822" y="12893"/>
                  <a:pt x="11861" y="12740"/>
                </a:cubicBezTo>
                <a:cubicBezTo>
                  <a:pt x="11883" y="12654"/>
                  <a:pt x="11891" y="12654"/>
                  <a:pt x="11955" y="12740"/>
                </a:cubicBezTo>
                <a:cubicBezTo>
                  <a:pt x="12040" y="12854"/>
                  <a:pt x="12075" y="12857"/>
                  <a:pt x="12075" y="12750"/>
                </a:cubicBezTo>
                <a:cubicBezTo>
                  <a:pt x="12075" y="12595"/>
                  <a:pt x="12163" y="12585"/>
                  <a:pt x="12243" y="12731"/>
                </a:cubicBezTo>
                <a:cubicBezTo>
                  <a:pt x="12320" y="12870"/>
                  <a:pt x="12536" y="13058"/>
                  <a:pt x="12714" y="13139"/>
                </a:cubicBezTo>
                <a:cubicBezTo>
                  <a:pt x="12787" y="13173"/>
                  <a:pt x="12799" y="13158"/>
                  <a:pt x="12799" y="13037"/>
                </a:cubicBezTo>
                <a:cubicBezTo>
                  <a:pt x="12799" y="12959"/>
                  <a:pt x="12782" y="12879"/>
                  <a:pt x="12762" y="12859"/>
                </a:cubicBezTo>
                <a:cubicBezTo>
                  <a:pt x="12741" y="12840"/>
                  <a:pt x="12723" y="12667"/>
                  <a:pt x="12723" y="12476"/>
                </a:cubicBezTo>
                <a:cubicBezTo>
                  <a:pt x="12723" y="12153"/>
                  <a:pt x="12713" y="12113"/>
                  <a:pt x="12586" y="11921"/>
                </a:cubicBezTo>
                <a:lnTo>
                  <a:pt x="12450" y="11714"/>
                </a:lnTo>
                <a:lnTo>
                  <a:pt x="12572" y="11509"/>
                </a:lnTo>
                <a:lnTo>
                  <a:pt x="12692" y="11303"/>
                </a:lnTo>
                <a:lnTo>
                  <a:pt x="12799" y="11416"/>
                </a:lnTo>
                <a:cubicBezTo>
                  <a:pt x="12877" y="11499"/>
                  <a:pt x="12968" y="11529"/>
                  <a:pt x="13132" y="11529"/>
                </a:cubicBezTo>
                <a:cubicBezTo>
                  <a:pt x="13333" y="11529"/>
                  <a:pt x="13369" y="11511"/>
                  <a:pt x="13467" y="11360"/>
                </a:cubicBezTo>
                <a:lnTo>
                  <a:pt x="13576" y="11190"/>
                </a:lnTo>
                <a:lnTo>
                  <a:pt x="13491" y="11059"/>
                </a:lnTo>
                <a:cubicBezTo>
                  <a:pt x="13446" y="10987"/>
                  <a:pt x="13420" y="10910"/>
                  <a:pt x="13434" y="10889"/>
                </a:cubicBezTo>
                <a:cubicBezTo>
                  <a:pt x="13487" y="10810"/>
                  <a:pt x="13573" y="10856"/>
                  <a:pt x="13676" y="11020"/>
                </a:cubicBezTo>
                <a:cubicBezTo>
                  <a:pt x="13738" y="11119"/>
                  <a:pt x="13823" y="11190"/>
                  <a:pt x="13877" y="11190"/>
                </a:cubicBezTo>
                <a:cubicBezTo>
                  <a:pt x="14023" y="11190"/>
                  <a:pt x="14023" y="11239"/>
                  <a:pt x="13880" y="11534"/>
                </a:cubicBezTo>
                <a:lnTo>
                  <a:pt x="13746" y="11813"/>
                </a:lnTo>
                <a:lnTo>
                  <a:pt x="13387" y="11813"/>
                </a:lnTo>
                <a:cubicBezTo>
                  <a:pt x="13190" y="11813"/>
                  <a:pt x="13029" y="11833"/>
                  <a:pt x="13029" y="11858"/>
                </a:cubicBezTo>
                <a:cubicBezTo>
                  <a:pt x="13029" y="11884"/>
                  <a:pt x="13079" y="11977"/>
                  <a:pt x="13141" y="12065"/>
                </a:cubicBezTo>
                <a:cubicBezTo>
                  <a:pt x="13235" y="12199"/>
                  <a:pt x="13247" y="12244"/>
                  <a:pt x="13208" y="12313"/>
                </a:cubicBezTo>
                <a:cubicBezTo>
                  <a:pt x="13179" y="12365"/>
                  <a:pt x="13176" y="12405"/>
                  <a:pt x="13200" y="12417"/>
                </a:cubicBezTo>
                <a:cubicBezTo>
                  <a:pt x="13377" y="12511"/>
                  <a:pt x="13429" y="12589"/>
                  <a:pt x="13418" y="12755"/>
                </a:cubicBezTo>
                <a:cubicBezTo>
                  <a:pt x="13408" y="12902"/>
                  <a:pt x="13424" y="12940"/>
                  <a:pt x="13521" y="12999"/>
                </a:cubicBezTo>
                <a:cubicBezTo>
                  <a:pt x="13584" y="13038"/>
                  <a:pt x="13656" y="13104"/>
                  <a:pt x="13680" y="13148"/>
                </a:cubicBezTo>
                <a:cubicBezTo>
                  <a:pt x="13721" y="13222"/>
                  <a:pt x="13943" y="13264"/>
                  <a:pt x="13943" y="13197"/>
                </a:cubicBezTo>
                <a:cubicBezTo>
                  <a:pt x="13943" y="13181"/>
                  <a:pt x="13915" y="13105"/>
                  <a:pt x="13882" y="13028"/>
                </a:cubicBezTo>
                <a:cubicBezTo>
                  <a:pt x="13823" y="12896"/>
                  <a:pt x="13824" y="12887"/>
                  <a:pt x="13910" y="12839"/>
                </a:cubicBezTo>
                <a:cubicBezTo>
                  <a:pt x="14014" y="12781"/>
                  <a:pt x="14058" y="12805"/>
                  <a:pt x="14058" y="12920"/>
                </a:cubicBezTo>
                <a:cubicBezTo>
                  <a:pt x="14058" y="12965"/>
                  <a:pt x="14092" y="13002"/>
                  <a:pt x="14134" y="13002"/>
                </a:cubicBezTo>
                <a:cubicBezTo>
                  <a:pt x="14183" y="13002"/>
                  <a:pt x="14210" y="12964"/>
                  <a:pt x="14210" y="12898"/>
                </a:cubicBezTo>
                <a:cubicBezTo>
                  <a:pt x="14210" y="12840"/>
                  <a:pt x="14242" y="12752"/>
                  <a:pt x="14280" y="12701"/>
                </a:cubicBezTo>
                <a:cubicBezTo>
                  <a:pt x="14343" y="12615"/>
                  <a:pt x="14355" y="12615"/>
                  <a:pt x="14437" y="12701"/>
                </a:cubicBezTo>
                <a:cubicBezTo>
                  <a:pt x="14521" y="12788"/>
                  <a:pt x="14523" y="12797"/>
                  <a:pt x="14458" y="12867"/>
                </a:cubicBezTo>
                <a:cubicBezTo>
                  <a:pt x="14395" y="12936"/>
                  <a:pt x="14394" y="12949"/>
                  <a:pt x="14453" y="13084"/>
                </a:cubicBezTo>
                <a:cubicBezTo>
                  <a:pt x="14531" y="13261"/>
                  <a:pt x="14758" y="13290"/>
                  <a:pt x="14800" y="13129"/>
                </a:cubicBezTo>
                <a:cubicBezTo>
                  <a:pt x="14823" y="13039"/>
                  <a:pt x="14833" y="13043"/>
                  <a:pt x="14899" y="13163"/>
                </a:cubicBezTo>
                <a:cubicBezTo>
                  <a:pt x="14939" y="13236"/>
                  <a:pt x="14964" y="13317"/>
                  <a:pt x="14953" y="13343"/>
                </a:cubicBezTo>
                <a:cubicBezTo>
                  <a:pt x="14942" y="13369"/>
                  <a:pt x="14997" y="13399"/>
                  <a:pt x="15076" y="13408"/>
                </a:cubicBezTo>
                <a:cubicBezTo>
                  <a:pt x="15172" y="13420"/>
                  <a:pt x="15217" y="13452"/>
                  <a:pt x="15210" y="13502"/>
                </a:cubicBezTo>
                <a:cubicBezTo>
                  <a:pt x="15202" y="13560"/>
                  <a:pt x="15256" y="13575"/>
                  <a:pt x="15439" y="13566"/>
                </a:cubicBezTo>
                <a:cubicBezTo>
                  <a:pt x="15571" y="13559"/>
                  <a:pt x="15695" y="13559"/>
                  <a:pt x="15716" y="13566"/>
                </a:cubicBezTo>
                <a:cubicBezTo>
                  <a:pt x="15737" y="13572"/>
                  <a:pt x="15837" y="13572"/>
                  <a:pt x="15937" y="13567"/>
                </a:cubicBezTo>
                <a:cubicBezTo>
                  <a:pt x="16108" y="13558"/>
                  <a:pt x="16121" y="13570"/>
                  <a:pt x="16160" y="13733"/>
                </a:cubicBezTo>
                <a:cubicBezTo>
                  <a:pt x="16210" y="13950"/>
                  <a:pt x="16235" y="13951"/>
                  <a:pt x="16318" y="13742"/>
                </a:cubicBezTo>
                <a:cubicBezTo>
                  <a:pt x="16373" y="13604"/>
                  <a:pt x="16430" y="13560"/>
                  <a:pt x="16666" y="13477"/>
                </a:cubicBezTo>
                <a:lnTo>
                  <a:pt x="16949" y="13380"/>
                </a:lnTo>
                <a:lnTo>
                  <a:pt x="16975" y="13120"/>
                </a:lnTo>
                <a:cubicBezTo>
                  <a:pt x="17006" y="12813"/>
                  <a:pt x="17051" y="12718"/>
                  <a:pt x="17164" y="12718"/>
                </a:cubicBezTo>
                <a:cubicBezTo>
                  <a:pt x="17209" y="12718"/>
                  <a:pt x="17268" y="12751"/>
                  <a:pt x="17294" y="12790"/>
                </a:cubicBezTo>
                <a:cubicBezTo>
                  <a:pt x="17359" y="12885"/>
                  <a:pt x="17444" y="12714"/>
                  <a:pt x="17475" y="12429"/>
                </a:cubicBezTo>
                <a:cubicBezTo>
                  <a:pt x="17489" y="12295"/>
                  <a:pt x="17544" y="12152"/>
                  <a:pt x="17626" y="12034"/>
                </a:cubicBezTo>
                <a:cubicBezTo>
                  <a:pt x="17727" y="11889"/>
                  <a:pt x="17745" y="11833"/>
                  <a:pt x="17711" y="11772"/>
                </a:cubicBezTo>
                <a:cubicBezTo>
                  <a:pt x="17655" y="11672"/>
                  <a:pt x="17688" y="11632"/>
                  <a:pt x="17957" y="11475"/>
                </a:cubicBezTo>
                <a:cubicBezTo>
                  <a:pt x="18077" y="11404"/>
                  <a:pt x="18176" y="11313"/>
                  <a:pt x="18176" y="11270"/>
                </a:cubicBezTo>
                <a:cubicBezTo>
                  <a:pt x="18176" y="11228"/>
                  <a:pt x="18229" y="11151"/>
                  <a:pt x="18294" y="11101"/>
                </a:cubicBezTo>
                <a:lnTo>
                  <a:pt x="18413" y="11011"/>
                </a:lnTo>
                <a:lnTo>
                  <a:pt x="18303" y="10842"/>
                </a:lnTo>
                <a:cubicBezTo>
                  <a:pt x="18197" y="10677"/>
                  <a:pt x="18197" y="10670"/>
                  <a:pt x="18269" y="10592"/>
                </a:cubicBezTo>
                <a:cubicBezTo>
                  <a:pt x="18310" y="10548"/>
                  <a:pt x="18366" y="10511"/>
                  <a:pt x="18394" y="10511"/>
                </a:cubicBezTo>
                <a:cubicBezTo>
                  <a:pt x="18447" y="10511"/>
                  <a:pt x="18459" y="10544"/>
                  <a:pt x="18498" y="10808"/>
                </a:cubicBezTo>
                <a:cubicBezTo>
                  <a:pt x="18520" y="10958"/>
                  <a:pt x="18529" y="10964"/>
                  <a:pt x="18764" y="10964"/>
                </a:cubicBezTo>
                <a:cubicBezTo>
                  <a:pt x="18967" y="10964"/>
                  <a:pt x="19026" y="10941"/>
                  <a:pt x="19116" y="10826"/>
                </a:cubicBezTo>
                <a:cubicBezTo>
                  <a:pt x="19176" y="10750"/>
                  <a:pt x="19266" y="10640"/>
                  <a:pt x="19317" y="10580"/>
                </a:cubicBezTo>
                <a:lnTo>
                  <a:pt x="19409" y="10472"/>
                </a:lnTo>
                <a:lnTo>
                  <a:pt x="19250" y="10141"/>
                </a:lnTo>
                <a:lnTo>
                  <a:pt x="19090" y="9812"/>
                </a:lnTo>
                <a:lnTo>
                  <a:pt x="19176" y="9676"/>
                </a:lnTo>
                <a:lnTo>
                  <a:pt x="19262" y="9541"/>
                </a:lnTo>
                <a:lnTo>
                  <a:pt x="19329" y="9666"/>
                </a:lnTo>
                <a:cubicBezTo>
                  <a:pt x="19390" y="9777"/>
                  <a:pt x="19408" y="9782"/>
                  <a:pt x="19512" y="9718"/>
                </a:cubicBezTo>
                <a:cubicBezTo>
                  <a:pt x="19640" y="9639"/>
                  <a:pt x="19640" y="9622"/>
                  <a:pt x="19490" y="9116"/>
                </a:cubicBezTo>
                <a:lnTo>
                  <a:pt x="19403" y="8824"/>
                </a:lnTo>
                <a:lnTo>
                  <a:pt x="19514" y="8666"/>
                </a:lnTo>
                <a:cubicBezTo>
                  <a:pt x="19575" y="8579"/>
                  <a:pt x="19626" y="8481"/>
                  <a:pt x="19626" y="8446"/>
                </a:cubicBezTo>
                <a:cubicBezTo>
                  <a:pt x="19626" y="8412"/>
                  <a:pt x="19547" y="8270"/>
                  <a:pt x="19451" y="8131"/>
                </a:cubicBezTo>
                <a:cubicBezTo>
                  <a:pt x="19313" y="7931"/>
                  <a:pt x="19280" y="7847"/>
                  <a:pt x="19292" y="7726"/>
                </a:cubicBezTo>
                <a:cubicBezTo>
                  <a:pt x="19303" y="7612"/>
                  <a:pt x="19259" y="7479"/>
                  <a:pt x="19122" y="7203"/>
                </a:cubicBezTo>
                <a:cubicBezTo>
                  <a:pt x="19021" y="6998"/>
                  <a:pt x="18938" y="6805"/>
                  <a:pt x="18938" y="6775"/>
                </a:cubicBezTo>
                <a:cubicBezTo>
                  <a:pt x="18938" y="6718"/>
                  <a:pt x="18591" y="6435"/>
                  <a:pt x="18521" y="6435"/>
                </a:cubicBezTo>
                <a:cubicBezTo>
                  <a:pt x="18499" y="6435"/>
                  <a:pt x="18481" y="6482"/>
                  <a:pt x="18481" y="6538"/>
                </a:cubicBezTo>
                <a:cubicBezTo>
                  <a:pt x="18481" y="6594"/>
                  <a:pt x="18462" y="6667"/>
                  <a:pt x="18439" y="6702"/>
                </a:cubicBezTo>
                <a:cubicBezTo>
                  <a:pt x="18407" y="6749"/>
                  <a:pt x="18437" y="6798"/>
                  <a:pt x="18554" y="6886"/>
                </a:cubicBezTo>
                <a:cubicBezTo>
                  <a:pt x="18712" y="7006"/>
                  <a:pt x="18732" y="7115"/>
                  <a:pt x="18595" y="7115"/>
                </a:cubicBezTo>
                <a:cubicBezTo>
                  <a:pt x="18556" y="7115"/>
                  <a:pt x="18464" y="7062"/>
                  <a:pt x="18391" y="6998"/>
                </a:cubicBezTo>
                <a:lnTo>
                  <a:pt x="18258" y="6881"/>
                </a:lnTo>
                <a:lnTo>
                  <a:pt x="18073" y="7018"/>
                </a:lnTo>
                <a:cubicBezTo>
                  <a:pt x="17972" y="7094"/>
                  <a:pt x="17792" y="7204"/>
                  <a:pt x="17671" y="7260"/>
                </a:cubicBezTo>
                <a:cubicBezTo>
                  <a:pt x="17459" y="7358"/>
                  <a:pt x="17452" y="7369"/>
                  <a:pt x="17448" y="7563"/>
                </a:cubicBezTo>
                <a:cubicBezTo>
                  <a:pt x="17445" y="7674"/>
                  <a:pt x="17425" y="8262"/>
                  <a:pt x="17401" y="8869"/>
                </a:cubicBezTo>
                <a:lnTo>
                  <a:pt x="17356" y="9973"/>
                </a:lnTo>
                <a:lnTo>
                  <a:pt x="17261" y="9973"/>
                </a:lnTo>
                <a:cubicBezTo>
                  <a:pt x="17198" y="9973"/>
                  <a:pt x="17169" y="9946"/>
                  <a:pt x="17177" y="9892"/>
                </a:cubicBezTo>
                <a:cubicBezTo>
                  <a:pt x="17234" y="9503"/>
                  <a:pt x="17234" y="9492"/>
                  <a:pt x="17153" y="9492"/>
                </a:cubicBezTo>
                <a:cubicBezTo>
                  <a:pt x="17038" y="9492"/>
                  <a:pt x="17026" y="9424"/>
                  <a:pt x="17089" y="9117"/>
                </a:cubicBezTo>
                <a:cubicBezTo>
                  <a:pt x="17122" y="8956"/>
                  <a:pt x="17146" y="8612"/>
                  <a:pt x="17146" y="8293"/>
                </a:cubicBezTo>
                <a:lnTo>
                  <a:pt x="17146" y="7744"/>
                </a:lnTo>
                <a:lnTo>
                  <a:pt x="16965" y="7668"/>
                </a:lnTo>
                <a:cubicBezTo>
                  <a:pt x="16695" y="7554"/>
                  <a:pt x="16722" y="7430"/>
                  <a:pt x="17022" y="7408"/>
                </a:cubicBezTo>
                <a:lnTo>
                  <a:pt x="17261" y="7392"/>
                </a:lnTo>
                <a:lnTo>
                  <a:pt x="17356" y="7115"/>
                </a:lnTo>
                <a:cubicBezTo>
                  <a:pt x="17408" y="6962"/>
                  <a:pt x="17452" y="6822"/>
                  <a:pt x="17452" y="6805"/>
                </a:cubicBezTo>
                <a:cubicBezTo>
                  <a:pt x="17452" y="6788"/>
                  <a:pt x="17397" y="6775"/>
                  <a:pt x="17330" y="6775"/>
                </a:cubicBezTo>
                <a:cubicBezTo>
                  <a:pt x="17251" y="6775"/>
                  <a:pt x="17172" y="6827"/>
                  <a:pt x="17103" y="6926"/>
                </a:cubicBezTo>
                <a:lnTo>
                  <a:pt x="16997" y="7076"/>
                </a:lnTo>
                <a:lnTo>
                  <a:pt x="16814" y="6858"/>
                </a:lnTo>
                <a:cubicBezTo>
                  <a:pt x="16714" y="6739"/>
                  <a:pt x="16618" y="6622"/>
                  <a:pt x="16600" y="6599"/>
                </a:cubicBezTo>
                <a:cubicBezTo>
                  <a:pt x="16582" y="6576"/>
                  <a:pt x="16605" y="6528"/>
                  <a:pt x="16651" y="6491"/>
                </a:cubicBezTo>
                <a:cubicBezTo>
                  <a:pt x="16723" y="6434"/>
                  <a:pt x="16749" y="6445"/>
                  <a:pt x="16837" y="6571"/>
                </a:cubicBezTo>
                <a:cubicBezTo>
                  <a:pt x="16966" y="6754"/>
                  <a:pt x="17007" y="6756"/>
                  <a:pt x="17085" y="6579"/>
                </a:cubicBezTo>
                <a:cubicBezTo>
                  <a:pt x="17137" y="6461"/>
                  <a:pt x="17162" y="6446"/>
                  <a:pt x="17242" y="6491"/>
                </a:cubicBezTo>
                <a:cubicBezTo>
                  <a:pt x="17323" y="6537"/>
                  <a:pt x="17347" y="6522"/>
                  <a:pt x="17401" y="6401"/>
                </a:cubicBezTo>
                <a:cubicBezTo>
                  <a:pt x="17506" y="6162"/>
                  <a:pt x="17433" y="6127"/>
                  <a:pt x="16818" y="6105"/>
                </a:cubicBezTo>
                <a:cubicBezTo>
                  <a:pt x="16321" y="6088"/>
                  <a:pt x="16220" y="6101"/>
                  <a:pt x="15838" y="6237"/>
                </a:cubicBezTo>
                <a:cubicBezTo>
                  <a:pt x="15439" y="6379"/>
                  <a:pt x="15401" y="6404"/>
                  <a:pt x="15255" y="6634"/>
                </a:cubicBezTo>
                <a:cubicBezTo>
                  <a:pt x="15142" y="6811"/>
                  <a:pt x="15085" y="6865"/>
                  <a:pt x="15046" y="6828"/>
                </a:cubicBezTo>
                <a:cubicBezTo>
                  <a:pt x="14942" y="6731"/>
                  <a:pt x="14728" y="6767"/>
                  <a:pt x="14676" y="6890"/>
                </a:cubicBezTo>
                <a:cubicBezTo>
                  <a:pt x="14616" y="7033"/>
                  <a:pt x="14570" y="6997"/>
                  <a:pt x="14541" y="6782"/>
                </a:cubicBezTo>
                <a:cubicBezTo>
                  <a:pt x="14525" y="6663"/>
                  <a:pt x="14486" y="6601"/>
                  <a:pt x="14401" y="6557"/>
                </a:cubicBezTo>
                <a:cubicBezTo>
                  <a:pt x="14297" y="6504"/>
                  <a:pt x="14234" y="6526"/>
                  <a:pt x="13868" y="6748"/>
                </a:cubicBezTo>
                <a:lnTo>
                  <a:pt x="13452" y="7002"/>
                </a:lnTo>
                <a:lnTo>
                  <a:pt x="12826" y="7002"/>
                </a:lnTo>
                <a:cubicBezTo>
                  <a:pt x="12317" y="7002"/>
                  <a:pt x="12190" y="7017"/>
                  <a:pt x="12151" y="7086"/>
                </a:cubicBezTo>
                <a:cubicBezTo>
                  <a:pt x="12088" y="7199"/>
                  <a:pt x="12037" y="7142"/>
                  <a:pt x="12037" y="6957"/>
                </a:cubicBezTo>
                <a:cubicBezTo>
                  <a:pt x="12037" y="6852"/>
                  <a:pt x="12097" y="6714"/>
                  <a:pt x="12237" y="6500"/>
                </a:cubicBezTo>
                <a:cubicBezTo>
                  <a:pt x="12347" y="6332"/>
                  <a:pt x="12420" y="6186"/>
                  <a:pt x="12399" y="6174"/>
                </a:cubicBezTo>
                <a:cubicBezTo>
                  <a:pt x="12205" y="6060"/>
                  <a:pt x="12175" y="5993"/>
                  <a:pt x="12013" y="5335"/>
                </a:cubicBezTo>
                <a:cubicBezTo>
                  <a:pt x="11753" y="4284"/>
                  <a:pt x="11782" y="3762"/>
                  <a:pt x="12128" y="3268"/>
                </a:cubicBezTo>
                <a:cubicBezTo>
                  <a:pt x="12206" y="3158"/>
                  <a:pt x="12265" y="3019"/>
                  <a:pt x="12265" y="2947"/>
                </a:cubicBezTo>
                <a:cubicBezTo>
                  <a:pt x="12265" y="2877"/>
                  <a:pt x="12280" y="2806"/>
                  <a:pt x="12298" y="2790"/>
                </a:cubicBezTo>
                <a:cubicBezTo>
                  <a:pt x="12332" y="2758"/>
                  <a:pt x="12495" y="3054"/>
                  <a:pt x="12495" y="3149"/>
                </a:cubicBezTo>
                <a:cubicBezTo>
                  <a:pt x="12495" y="3181"/>
                  <a:pt x="12400" y="3301"/>
                  <a:pt x="12285" y="3415"/>
                </a:cubicBezTo>
                <a:lnTo>
                  <a:pt x="12075" y="3620"/>
                </a:lnTo>
                <a:lnTo>
                  <a:pt x="12075" y="4014"/>
                </a:lnTo>
                <a:cubicBezTo>
                  <a:pt x="12075" y="4354"/>
                  <a:pt x="12099" y="4492"/>
                  <a:pt x="12256" y="5052"/>
                </a:cubicBezTo>
                <a:lnTo>
                  <a:pt x="12437" y="5700"/>
                </a:lnTo>
                <a:lnTo>
                  <a:pt x="12661" y="5700"/>
                </a:lnTo>
                <a:cubicBezTo>
                  <a:pt x="12850" y="5700"/>
                  <a:pt x="12878" y="5687"/>
                  <a:pt x="12840" y="5620"/>
                </a:cubicBezTo>
                <a:cubicBezTo>
                  <a:pt x="12810" y="5566"/>
                  <a:pt x="12809" y="5527"/>
                  <a:pt x="12835" y="5503"/>
                </a:cubicBezTo>
                <a:cubicBezTo>
                  <a:pt x="12909" y="5435"/>
                  <a:pt x="13020" y="5583"/>
                  <a:pt x="13054" y="5796"/>
                </a:cubicBezTo>
                <a:lnTo>
                  <a:pt x="13088" y="6011"/>
                </a:lnTo>
                <a:lnTo>
                  <a:pt x="13373" y="6029"/>
                </a:lnTo>
                <a:cubicBezTo>
                  <a:pt x="13529" y="6039"/>
                  <a:pt x="13746" y="6017"/>
                  <a:pt x="13856" y="5982"/>
                </a:cubicBezTo>
                <a:cubicBezTo>
                  <a:pt x="14023" y="5928"/>
                  <a:pt x="14086" y="5869"/>
                  <a:pt x="14238" y="5621"/>
                </a:cubicBezTo>
                <a:lnTo>
                  <a:pt x="14420" y="5324"/>
                </a:lnTo>
                <a:lnTo>
                  <a:pt x="14760" y="5254"/>
                </a:lnTo>
                <a:cubicBezTo>
                  <a:pt x="15089" y="5186"/>
                  <a:pt x="15242" y="5116"/>
                  <a:pt x="15239" y="5033"/>
                </a:cubicBezTo>
                <a:cubicBezTo>
                  <a:pt x="15238" y="5011"/>
                  <a:pt x="15169" y="4921"/>
                  <a:pt x="15086" y="4836"/>
                </a:cubicBezTo>
                <a:cubicBezTo>
                  <a:pt x="15003" y="4751"/>
                  <a:pt x="14935" y="4655"/>
                  <a:pt x="14935" y="4623"/>
                </a:cubicBezTo>
                <a:cubicBezTo>
                  <a:pt x="14935" y="4491"/>
                  <a:pt x="15054" y="4510"/>
                  <a:pt x="15209" y="4666"/>
                </a:cubicBezTo>
                <a:cubicBezTo>
                  <a:pt x="15299" y="4757"/>
                  <a:pt x="15403" y="4848"/>
                  <a:pt x="15440" y="4868"/>
                </a:cubicBezTo>
                <a:cubicBezTo>
                  <a:pt x="15477" y="4888"/>
                  <a:pt x="15507" y="4942"/>
                  <a:pt x="15507" y="4990"/>
                </a:cubicBezTo>
                <a:cubicBezTo>
                  <a:pt x="15507" y="5061"/>
                  <a:pt x="15567" y="5076"/>
                  <a:pt x="15850" y="5076"/>
                </a:cubicBezTo>
                <a:cubicBezTo>
                  <a:pt x="16164" y="5076"/>
                  <a:pt x="16259" y="5030"/>
                  <a:pt x="16151" y="4931"/>
                </a:cubicBezTo>
                <a:cubicBezTo>
                  <a:pt x="16065" y="4852"/>
                  <a:pt x="16184" y="4801"/>
                  <a:pt x="16479" y="4789"/>
                </a:cubicBezTo>
                <a:cubicBezTo>
                  <a:pt x="16732" y="4779"/>
                  <a:pt x="16809" y="4753"/>
                  <a:pt x="16927" y="4637"/>
                </a:cubicBezTo>
                <a:cubicBezTo>
                  <a:pt x="17010" y="4555"/>
                  <a:pt x="17070" y="4450"/>
                  <a:pt x="17070" y="4386"/>
                </a:cubicBezTo>
                <a:cubicBezTo>
                  <a:pt x="17070" y="4224"/>
                  <a:pt x="17000" y="4057"/>
                  <a:pt x="16931" y="4057"/>
                </a:cubicBezTo>
                <a:cubicBezTo>
                  <a:pt x="16801" y="4057"/>
                  <a:pt x="16621" y="3834"/>
                  <a:pt x="16597" y="3641"/>
                </a:cubicBezTo>
                <a:cubicBezTo>
                  <a:pt x="16569" y="3420"/>
                  <a:pt x="16520" y="3349"/>
                  <a:pt x="16222" y="3101"/>
                </a:cubicBezTo>
                <a:cubicBezTo>
                  <a:pt x="16102" y="3000"/>
                  <a:pt x="16002" y="2906"/>
                  <a:pt x="16002" y="2892"/>
                </a:cubicBezTo>
                <a:cubicBezTo>
                  <a:pt x="16002" y="2878"/>
                  <a:pt x="16047" y="2842"/>
                  <a:pt x="16102" y="2811"/>
                </a:cubicBezTo>
                <a:cubicBezTo>
                  <a:pt x="16296" y="2701"/>
                  <a:pt x="16446" y="2826"/>
                  <a:pt x="16895" y="3481"/>
                </a:cubicBezTo>
                <a:lnTo>
                  <a:pt x="17318" y="4097"/>
                </a:lnTo>
                <a:lnTo>
                  <a:pt x="17733" y="4249"/>
                </a:lnTo>
                <a:cubicBezTo>
                  <a:pt x="17961" y="4333"/>
                  <a:pt x="18153" y="4392"/>
                  <a:pt x="18160" y="4381"/>
                </a:cubicBezTo>
                <a:cubicBezTo>
                  <a:pt x="18168" y="4370"/>
                  <a:pt x="18095" y="4265"/>
                  <a:pt x="17999" y="4145"/>
                </a:cubicBezTo>
                <a:lnTo>
                  <a:pt x="17823" y="3926"/>
                </a:lnTo>
                <a:lnTo>
                  <a:pt x="17909" y="3831"/>
                </a:lnTo>
                <a:cubicBezTo>
                  <a:pt x="17992" y="3738"/>
                  <a:pt x="17993" y="3731"/>
                  <a:pt x="17929" y="3586"/>
                </a:cubicBezTo>
                <a:cubicBezTo>
                  <a:pt x="17871" y="3455"/>
                  <a:pt x="17870" y="3432"/>
                  <a:pt x="17921" y="3403"/>
                </a:cubicBezTo>
                <a:cubicBezTo>
                  <a:pt x="17953" y="3385"/>
                  <a:pt x="18027" y="3379"/>
                  <a:pt x="18087" y="3389"/>
                </a:cubicBezTo>
                <a:cubicBezTo>
                  <a:pt x="18186" y="3406"/>
                  <a:pt x="18196" y="3428"/>
                  <a:pt x="18207" y="3661"/>
                </a:cubicBezTo>
                <a:cubicBezTo>
                  <a:pt x="18217" y="3876"/>
                  <a:pt x="18245" y="3958"/>
                  <a:pt x="18394" y="4183"/>
                </a:cubicBezTo>
                <a:lnTo>
                  <a:pt x="18570" y="4449"/>
                </a:lnTo>
                <a:lnTo>
                  <a:pt x="18507" y="4690"/>
                </a:lnTo>
                <a:cubicBezTo>
                  <a:pt x="18445" y="4924"/>
                  <a:pt x="18445" y="4931"/>
                  <a:pt x="18528" y="5066"/>
                </a:cubicBezTo>
                <a:cubicBezTo>
                  <a:pt x="18576" y="5142"/>
                  <a:pt x="18670" y="5239"/>
                  <a:pt x="18737" y="5282"/>
                </a:cubicBezTo>
                <a:cubicBezTo>
                  <a:pt x="18863" y="5362"/>
                  <a:pt x="19129" y="5389"/>
                  <a:pt x="19129" y="5323"/>
                </a:cubicBezTo>
                <a:cubicBezTo>
                  <a:pt x="19129" y="5302"/>
                  <a:pt x="18973" y="4839"/>
                  <a:pt x="18783" y="4294"/>
                </a:cubicBezTo>
                <a:cubicBezTo>
                  <a:pt x="18554" y="3637"/>
                  <a:pt x="18442" y="3253"/>
                  <a:pt x="18449" y="3154"/>
                </a:cubicBezTo>
                <a:cubicBezTo>
                  <a:pt x="18456" y="3047"/>
                  <a:pt x="18395" y="2867"/>
                  <a:pt x="18232" y="2525"/>
                </a:cubicBezTo>
                <a:cubicBezTo>
                  <a:pt x="18017" y="2074"/>
                  <a:pt x="18003" y="2027"/>
                  <a:pt x="17985" y="1653"/>
                </a:cubicBezTo>
                <a:lnTo>
                  <a:pt x="17966" y="1256"/>
                </a:lnTo>
                <a:lnTo>
                  <a:pt x="17792" y="1199"/>
                </a:lnTo>
                <a:cubicBezTo>
                  <a:pt x="17697" y="1168"/>
                  <a:pt x="17571" y="1097"/>
                  <a:pt x="17514" y="1040"/>
                </a:cubicBezTo>
                <a:cubicBezTo>
                  <a:pt x="17388" y="917"/>
                  <a:pt x="17239" y="445"/>
                  <a:pt x="17298" y="357"/>
                </a:cubicBezTo>
                <a:cubicBezTo>
                  <a:pt x="17320" y="325"/>
                  <a:pt x="17337" y="234"/>
                  <a:pt x="17337" y="154"/>
                </a:cubicBezTo>
                <a:lnTo>
                  <a:pt x="17337" y="44"/>
                </a:lnTo>
                <a:cubicBezTo>
                  <a:pt x="17313" y="28"/>
                  <a:pt x="14268" y="23"/>
                  <a:pt x="10834" y="28"/>
                </a:cubicBezTo>
                <a:close/>
                <a:moveTo>
                  <a:pt x="18101" y="46"/>
                </a:moveTo>
                <a:cubicBezTo>
                  <a:pt x="18029" y="38"/>
                  <a:pt x="17927" y="41"/>
                  <a:pt x="17777" y="51"/>
                </a:cubicBezTo>
                <a:cubicBezTo>
                  <a:pt x="17755" y="52"/>
                  <a:pt x="17754" y="50"/>
                  <a:pt x="17733" y="51"/>
                </a:cubicBezTo>
                <a:cubicBezTo>
                  <a:pt x="17678" y="60"/>
                  <a:pt x="17662" y="76"/>
                  <a:pt x="17696" y="113"/>
                </a:cubicBezTo>
                <a:cubicBezTo>
                  <a:pt x="17758" y="180"/>
                  <a:pt x="17758" y="194"/>
                  <a:pt x="17703" y="262"/>
                </a:cubicBezTo>
                <a:cubicBezTo>
                  <a:pt x="17611" y="374"/>
                  <a:pt x="17622" y="512"/>
                  <a:pt x="17716" y="437"/>
                </a:cubicBezTo>
                <a:cubicBezTo>
                  <a:pt x="17777" y="389"/>
                  <a:pt x="17803" y="404"/>
                  <a:pt x="17859" y="518"/>
                </a:cubicBezTo>
                <a:cubicBezTo>
                  <a:pt x="17937" y="677"/>
                  <a:pt x="17979" y="689"/>
                  <a:pt x="18117" y="596"/>
                </a:cubicBezTo>
                <a:cubicBezTo>
                  <a:pt x="18199" y="540"/>
                  <a:pt x="18214" y="493"/>
                  <a:pt x="18214" y="284"/>
                </a:cubicBezTo>
                <a:lnTo>
                  <a:pt x="18214" y="85"/>
                </a:lnTo>
                <a:cubicBezTo>
                  <a:pt x="18190" y="67"/>
                  <a:pt x="18156" y="52"/>
                  <a:pt x="18101" y="46"/>
                </a:cubicBezTo>
                <a:close/>
                <a:moveTo>
                  <a:pt x="19414" y="3769"/>
                </a:moveTo>
                <a:cubicBezTo>
                  <a:pt x="19408" y="3853"/>
                  <a:pt x="19536" y="5333"/>
                  <a:pt x="19570" y="5572"/>
                </a:cubicBezTo>
                <a:cubicBezTo>
                  <a:pt x="19590" y="5713"/>
                  <a:pt x="19725" y="5746"/>
                  <a:pt x="19857" y="5641"/>
                </a:cubicBezTo>
                <a:cubicBezTo>
                  <a:pt x="19949" y="5568"/>
                  <a:pt x="19984" y="5685"/>
                  <a:pt x="20024" y="6197"/>
                </a:cubicBezTo>
                <a:cubicBezTo>
                  <a:pt x="20050" y="6533"/>
                  <a:pt x="20061" y="6563"/>
                  <a:pt x="20222" y="6745"/>
                </a:cubicBezTo>
                <a:cubicBezTo>
                  <a:pt x="20432" y="6983"/>
                  <a:pt x="20594" y="7308"/>
                  <a:pt x="20696" y="7697"/>
                </a:cubicBezTo>
                <a:cubicBezTo>
                  <a:pt x="20743" y="7876"/>
                  <a:pt x="20852" y="8109"/>
                  <a:pt x="20971" y="8289"/>
                </a:cubicBezTo>
                <a:cubicBezTo>
                  <a:pt x="21074" y="8445"/>
                  <a:pt x="21155" y="8560"/>
                  <a:pt x="21169" y="8572"/>
                </a:cubicBezTo>
                <a:cubicBezTo>
                  <a:pt x="21153" y="8505"/>
                  <a:pt x="21127" y="8426"/>
                  <a:pt x="21094" y="8341"/>
                </a:cubicBezTo>
                <a:cubicBezTo>
                  <a:pt x="21042" y="8210"/>
                  <a:pt x="20649" y="7135"/>
                  <a:pt x="20219" y="5953"/>
                </a:cubicBezTo>
                <a:cubicBezTo>
                  <a:pt x="19794" y="4783"/>
                  <a:pt x="19439" y="3819"/>
                  <a:pt x="19414" y="3769"/>
                </a:cubicBezTo>
                <a:close/>
                <a:moveTo>
                  <a:pt x="19757" y="6910"/>
                </a:moveTo>
                <a:cubicBezTo>
                  <a:pt x="19746" y="6910"/>
                  <a:pt x="19739" y="6912"/>
                  <a:pt x="19739" y="6919"/>
                </a:cubicBezTo>
                <a:cubicBezTo>
                  <a:pt x="19739" y="7013"/>
                  <a:pt x="20312" y="8112"/>
                  <a:pt x="20403" y="8195"/>
                </a:cubicBezTo>
                <a:cubicBezTo>
                  <a:pt x="20468" y="8254"/>
                  <a:pt x="20527" y="8303"/>
                  <a:pt x="20533" y="8303"/>
                </a:cubicBezTo>
                <a:cubicBezTo>
                  <a:pt x="20582" y="8304"/>
                  <a:pt x="20494" y="7809"/>
                  <a:pt x="20413" y="7627"/>
                </a:cubicBezTo>
                <a:cubicBezTo>
                  <a:pt x="20357" y="7502"/>
                  <a:pt x="20312" y="7362"/>
                  <a:pt x="20312" y="7314"/>
                </a:cubicBezTo>
                <a:cubicBezTo>
                  <a:pt x="20312" y="7267"/>
                  <a:pt x="20295" y="7234"/>
                  <a:pt x="20276" y="7242"/>
                </a:cubicBezTo>
                <a:cubicBezTo>
                  <a:pt x="20256" y="7250"/>
                  <a:pt x="20218" y="7213"/>
                  <a:pt x="20190" y="7162"/>
                </a:cubicBezTo>
                <a:cubicBezTo>
                  <a:pt x="20153" y="7092"/>
                  <a:pt x="19836" y="6915"/>
                  <a:pt x="19757" y="6910"/>
                </a:cubicBezTo>
                <a:close/>
                <a:moveTo>
                  <a:pt x="21223" y="8812"/>
                </a:moveTo>
                <a:cubicBezTo>
                  <a:pt x="21207" y="8812"/>
                  <a:pt x="21282" y="9201"/>
                  <a:pt x="21388" y="9676"/>
                </a:cubicBezTo>
                <a:cubicBezTo>
                  <a:pt x="21495" y="10151"/>
                  <a:pt x="21589" y="10514"/>
                  <a:pt x="21596" y="10481"/>
                </a:cubicBezTo>
                <a:cubicBezTo>
                  <a:pt x="21599" y="10469"/>
                  <a:pt x="21574" y="10292"/>
                  <a:pt x="21566" y="10211"/>
                </a:cubicBezTo>
                <a:cubicBezTo>
                  <a:pt x="21550" y="10089"/>
                  <a:pt x="21550" y="10055"/>
                  <a:pt x="21530" y="9920"/>
                </a:cubicBezTo>
                <a:cubicBezTo>
                  <a:pt x="21434" y="9268"/>
                  <a:pt x="21396" y="9103"/>
                  <a:pt x="21302" y="8943"/>
                </a:cubicBezTo>
                <a:cubicBezTo>
                  <a:pt x="21284" y="8913"/>
                  <a:pt x="21271" y="8883"/>
                  <a:pt x="21257" y="8853"/>
                </a:cubicBezTo>
                <a:cubicBezTo>
                  <a:pt x="21247" y="8843"/>
                  <a:pt x="21228" y="8812"/>
                  <a:pt x="21223" y="8812"/>
                </a:cubicBezTo>
                <a:close/>
                <a:moveTo>
                  <a:pt x="21466" y="12287"/>
                </a:moveTo>
                <a:cubicBezTo>
                  <a:pt x="21462" y="12292"/>
                  <a:pt x="21460" y="12312"/>
                  <a:pt x="21459" y="12345"/>
                </a:cubicBezTo>
                <a:cubicBezTo>
                  <a:pt x="21458" y="12386"/>
                  <a:pt x="21462" y="12407"/>
                  <a:pt x="21469" y="12415"/>
                </a:cubicBezTo>
                <a:cubicBezTo>
                  <a:pt x="21475" y="12365"/>
                  <a:pt x="21475" y="12358"/>
                  <a:pt x="21481" y="12309"/>
                </a:cubicBezTo>
                <a:cubicBezTo>
                  <a:pt x="21475" y="12290"/>
                  <a:pt x="21470" y="12281"/>
                  <a:pt x="21466" y="12287"/>
                </a:cubicBezTo>
                <a:close/>
                <a:moveTo>
                  <a:pt x="21428" y="12570"/>
                </a:moveTo>
                <a:cubicBezTo>
                  <a:pt x="21424" y="12576"/>
                  <a:pt x="21422" y="12595"/>
                  <a:pt x="21421" y="12628"/>
                </a:cubicBezTo>
                <a:cubicBezTo>
                  <a:pt x="21419" y="12681"/>
                  <a:pt x="21426" y="12707"/>
                  <a:pt x="21436" y="12701"/>
                </a:cubicBezTo>
                <a:cubicBezTo>
                  <a:pt x="21439" y="12676"/>
                  <a:pt x="21438" y="12676"/>
                  <a:pt x="21441" y="12651"/>
                </a:cubicBezTo>
                <a:cubicBezTo>
                  <a:pt x="21442" y="12631"/>
                  <a:pt x="21449" y="12617"/>
                  <a:pt x="21443" y="12595"/>
                </a:cubicBezTo>
                <a:cubicBezTo>
                  <a:pt x="21437" y="12573"/>
                  <a:pt x="21432" y="12564"/>
                  <a:pt x="21428" y="12570"/>
                </a:cubicBezTo>
                <a:close/>
                <a:moveTo>
                  <a:pt x="21397" y="12858"/>
                </a:moveTo>
                <a:cubicBezTo>
                  <a:pt x="21395" y="12857"/>
                  <a:pt x="21393" y="12859"/>
                  <a:pt x="21391" y="12866"/>
                </a:cubicBezTo>
                <a:cubicBezTo>
                  <a:pt x="21387" y="12879"/>
                  <a:pt x="21385" y="12906"/>
                  <a:pt x="21385" y="12945"/>
                </a:cubicBezTo>
                <a:cubicBezTo>
                  <a:pt x="21385" y="13005"/>
                  <a:pt x="21391" y="13026"/>
                  <a:pt x="21399" y="13020"/>
                </a:cubicBezTo>
                <a:cubicBezTo>
                  <a:pt x="21402" y="12995"/>
                  <a:pt x="21402" y="12991"/>
                  <a:pt x="21405" y="12966"/>
                </a:cubicBezTo>
                <a:cubicBezTo>
                  <a:pt x="21407" y="12934"/>
                  <a:pt x="21411" y="12900"/>
                  <a:pt x="21405" y="12875"/>
                </a:cubicBezTo>
                <a:cubicBezTo>
                  <a:pt x="21402" y="12865"/>
                  <a:pt x="21399" y="12860"/>
                  <a:pt x="21397" y="12858"/>
                </a:cubicBezTo>
                <a:close/>
                <a:moveTo>
                  <a:pt x="21371" y="13139"/>
                </a:moveTo>
                <a:cubicBezTo>
                  <a:pt x="21363" y="13126"/>
                  <a:pt x="21324" y="13363"/>
                  <a:pt x="21287" y="13666"/>
                </a:cubicBezTo>
                <a:cubicBezTo>
                  <a:pt x="21249" y="13969"/>
                  <a:pt x="21195" y="14273"/>
                  <a:pt x="21167" y="14339"/>
                </a:cubicBezTo>
                <a:cubicBezTo>
                  <a:pt x="21120" y="14449"/>
                  <a:pt x="20905" y="14546"/>
                  <a:pt x="20686" y="14558"/>
                </a:cubicBezTo>
                <a:cubicBezTo>
                  <a:pt x="20651" y="14560"/>
                  <a:pt x="20525" y="14661"/>
                  <a:pt x="20408" y="14781"/>
                </a:cubicBezTo>
                <a:cubicBezTo>
                  <a:pt x="20195" y="14999"/>
                  <a:pt x="20062" y="15048"/>
                  <a:pt x="19904" y="14966"/>
                </a:cubicBezTo>
                <a:cubicBezTo>
                  <a:pt x="19832" y="14929"/>
                  <a:pt x="19819" y="14944"/>
                  <a:pt x="19809" y="15080"/>
                </a:cubicBezTo>
                <a:cubicBezTo>
                  <a:pt x="19798" y="15218"/>
                  <a:pt x="19779" y="15240"/>
                  <a:pt x="19654" y="15255"/>
                </a:cubicBezTo>
                <a:cubicBezTo>
                  <a:pt x="19575" y="15265"/>
                  <a:pt x="19511" y="15297"/>
                  <a:pt x="19511" y="15326"/>
                </a:cubicBezTo>
                <a:cubicBezTo>
                  <a:pt x="19511" y="15329"/>
                  <a:pt x="19512" y="15329"/>
                  <a:pt x="19512" y="15332"/>
                </a:cubicBezTo>
                <a:cubicBezTo>
                  <a:pt x="19610" y="15322"/>
                  <a:pt x="19867" y="15243"/>
                  <a:pt x="20180" y="15122"/>
                </a:cubicBezTo>
                <a:cubicBezTo>
                  <a:pt x="20538" y="14983"/>
                  <a:pt x="20910" y="14869"/>
                  <a:pt x="21005" y="14869"/>
                </a:cubicBezTo>
                <a:cubicBezTo>
                  <a:pt x="21176" y="14869"/>
                  <a:pt x="21179" y="14866"/>
                  <a:pt x="21200" y="14657"/>
                </a:cubicBezTo>
                <a:cubicBezTo>
                  <a:pt x="21206" y="14602"/>
                  <a:pt x="21271" y="14064"/>
                  <a:pt x="21310" y="13746"/>
                </a:cubicBezTo>
                <a:cubicBezTo>
                  <a:pt x="21339" y="13479"/>
                  <a:pt x="21377" y="13148"/>
                  <a:pt x="21371" y="13139"/>
                </a:cubicBezTo>
                <a:close/>
                <a:moveTo>
                  <a:pt x="19152" y="15451"/>
                </a:moveTo>
                <a:cubicBezTo>
                  <a:pt x="19146" y="15441"/>
                  <a:pt x="18870" y="15624"/>
                  <a:pt x="18540" y="15859"/>
                </a:cubicBezTo>
                <a:cubicBezTo>
                  <a:pt x="18091" y="16176"/>
                  <a:pt x="17898" y="16284"/>
                  <a:pt x="17781" y="16284"/>
                </a:cubicBezTo>
                <a:cubicBezTo>
                  <a:pt x="17635" y="16284"/>
                  <a:pt x="17616" y="16304"/>
                  <a:pt x="17520" y="16540"/>
                </a:cubicBezTo>
                <a:cubicBezTo>
                  <a:pt x="17462" y="16680"/>
                  <a:pt x="17426" y="16794"/>
                  <a:pt x="17440" y="16794"/>
                </a:cubicBezTo>
                <a:cubicBezTo>
                  <a:pt x="17442" y="16794"/>
                  <a:pt x="17538" y="16718"/>
                  <a:pt x="17554" y="16707"/>
                </a:cubicBezTo>
                <a:cubicBezTo>
                  <a:pt x="17736" y="16554"/>
                  <a:pt x="18063" y="16298"/>
                  <a:pt x="18682" y="15832"/>
                </a:cubicBezTo>
                <a:cubicBezTo>
                  <a:pt x="18872" y="15679"/>
                  <a:pt x="19156" y="15457"/>
                  <a:pt x="19152" y="15451"/>
                </a:cubicBezTo>
                <a:close/>
                <a:moveTo>
                  <a:pt x="17142" y="16743"/>
                </a:moveTo>
                <a:cubicBezTo>
                  <a:pt x="17120" y="16750"/>
                  <a:pt x="17104" y="16783"/>
                  <a:pt x="17075" y="16846"/>
                </a:cubicBezTo>
                <a:cubicBezTo>
                  <a:pt x="17042" y="16920"/>
                  <a:pt x="16664" y="17373"/>
                  <a:pt x="16236" y="17851"/>
                </a:cubicBezTo>
                <a:cubicBezTo>
                  <a:pt x="15807" y="18328"/>
                  <a:pt x="15468" y="18718"/>
                  <a:pt x="15482" y="18718"/>
                </a:cubicBezTo>
                <a:cubicBezTo>
                  <a:pt x="15490" y="18718"/>
                  <a:pt x="15729" y="18486"/>
                  <a:pt x="15840" y="18383"/>
                </a:cubicBezTo>
                <a:cubicBezTo>
                  <a:pt x="15983" y="18237"/>
                  <a:pt x="16156" y="18068"/>
                  <a:pt x="16402" y="17829"/>
                </a:cubicBezTo>
                <a:cubicBezTo>
                  <a:pt x="16900" y="17346"/>
                  <a:pt x="17307" y="16939"/>
                  <a:pt x="17330" y="16902"/>
                </a:cubicBezTo>
                <a:cubicBezTo>
                  <a:pt x="17324" y="16877"/>
                  <a:pt x="17288" y="16832"/>
                  <a:pt x="17237" y="16791"/>
                </a:cubicBezTo>
                <a:cubicBezTo>
                  <a:pt x="17191" y="16754"/>
                  <a:pt x="17164" y="16735"/>
                  <a:pt x="17142" y="16743"/>
                </a:cubicBezTo>
                <a:close/>
                <a:moveTo>
                  <a:pt x="15360" y="18883"/>
                </a:moveTo>
                <a:cubicBezTo>
                  <a:pt x="15351" y="18878"/>
                  <a:pt x="15232" y="19039"/>
                  <a:pt x="14992" y="19398"/>
                </a:cubicBezTo>
                <a:cubicBezTo>
                  <a:pt x="14804" y="19678"/>
                  <a:pt x="14628" y="19907"/>
                  <a:pt x="14602" y="19907"/>
                </a:cubicBezTo>
                <a:cubicBezTo>
                  <a:pt x="14582" y="19907"/>
                  <a:pt x="14548" y="19951"/>
                  <a:pt x="14518" y="20005"/>
                </a:cubicBezTo>
                <a:cubicBezTo>
                  <a:pt x="14536" y="19997"/>
                  <a:pt x="14554" y="19999"/>
                  <a:pt x="14575" y="20024"/>
                </a:cubicBezTo>
                <a:cubicBezTo>
                  <a:pt x="14609" y="20066"/>
                  <a:pt x="14737" y="19899"/>
                  <a:pt x="15052" y="19400"/>
                </a:cubicBezTo>
                <a:cubicBezTo>
                  <a:pt x="15066" y="19379"/>
                  <a:pt x="15075" y="19367"/>
                  <a:pt x="15087" y="19347"/>
                </a:cubicBezTo>
                <a:cubicBezTo>
                  <a:pt x="15201" y="19157"/>
                  <a:pt x="15368" y="18888"/>
                  <a:pt x="15360" y="18883"/>
                </a:cubicBez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52400" dist="83847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evelop a regional operation to serve schools, communities, and employe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87434">
              <a:defRPr sz="2508"/>
            </a:lvl1pPr>
          </a:lstStyle>
          <a:p>
            <a:pPr/>
            <a:r>
              <a:t>Develop a regional operation to serve schools, communities, and employers</a:t>
            </a:r>
          </a:p>
        </p:txBody>
      </p:sp>
      <p:sp>
        <p:nvSpPr>
          <p:cNvPr id="180" name="We propose four integrated practice area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propose four integrated practice areas:</a:t>
            </a:r>
          </a:p>
          <a:p>
            <a:pPr lvl="1"/>
            <a:r>
              <a:t>STEM Schools of Distinction </a:t>
            </a:r>
          </a:p>
          <a:p>
            <a:pPr lvl="1"/>
            <a:r>
              <a:t>Industry in Schools Clusters </a:t>
            </a:r>
          </a:p>
          <a:p>
            <a:pPr lvl="1"/>
            <a:r>
              <a:t>Advanced Technological Education</a:t>
            </a:r>
          </a:p>
          <a:p>
            <a:pPr lvl="1"/>
            <a:r>
              <a:t>Regional Career and Job Fairs</a:t>
            </a:r>
          </a:p>
        </p:txBody>
      </p:sp>
      <p:sp>
        <p:nvSpPr>
          <p:cNvPr id="181" name="STEM East Regional Engagement Model"/>
          <p:cNvSpPr/>
          <p:nvPr/>
        </p:nvSpPr>
        <p:spPr>
          <a:xfrm>
            <a:off x="607637" y="1347829"/>
            <a:ext cx="11971799" cy="1000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587022"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STEM East Regional Engagement Model</a:t>
            </a:r>
          </a:p>
        </p:txBody>
      </p:sp>
      <p:pic>
        <p:nvPicPr>
          <p:cNvPr id="1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7822" y="3799587"/>
            <a:ext cx="4568606" cy="215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evelop a regional operation to serve schools, communities, and employers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387434">
              <a:defRPr sz="2508"/>
            </a:lvl1pPr>
          </a:lstStyle>
          <a:p>
            <a:pPr/>
            <a:r>
              <a:t>Develop a regional operation to serve schools, communities, and employers</a:t>
            </a:r>
          </a:p>
        </p:txBody>
      </p:sp>
      <p:sp>
        <p:nvSpPr>
          <p:cNvPr id="185" name="Industry in Schools Clusters…"/>
          <p:cNvSpPr txBox="1"/>
          <p:nvPr>
            <p:ph type="body" idx="1"/>
          </p:nvPr>
        </p:nvSpPr>
        <p:spPr>
          <a:xfrm>
            <a:off x="530170" y="3292609"/>
            <a:ext cx="11944460" cy="5364994"/>
          </a:xfrm>
          <a:prstGeom prst="rect">
            <a:avLst/>
          </a:prstGeom>
        </p:spPr>
        <p:txBody>
          <a:bodyPr/>
          <a:lstStyle/>
          <a:p>
            <a:pPr marL="362711" indent="-362711" defTabSz="1456501">
              <a:spcBef>
                <a:spcPts val="2600"/>
              </a:spcBef>
              <a:defRPr sz="2856"/>
            </a:pPr>
            <a:r>
              <a:t>Industry in Schools Clusters</a:t>
            </a:r>
          </a:p>
          <a:p>
            <a:pPr lvl="1" marL="874775" indent="-362711" defTabSz="1456501">
              <a:spcBef>
                <a:spcPts val="2600"/>
              </a:spcBef>
              <a:defRPr sz="2856"/>
            </a:pPr>
            <a:r>
              <a:t>Immerse teachers and teacher teams into regional career clusters to align standards-based instruction with authentic student opportunities.</a:t>
            </a:r>
          </a:p>
          <a:p>
            <a:pPr lvl="1" marL="874775" indent="-362711" defTabSz="1456501">
              <a:spcBef>
                <a:spcPts val="2600"/>
              </a:spcBef>
              <a:defRPr sz="2856"/>
            </a:pPr>
            <a:r>
              <a:t>Industry cluster theory and education innovation clusters inform approach.</a:t>
            </a:r>
          </a:p>
          <a:p>
            <a:pPr lvl="1" marL="874775" indent="-362711" defTabSz="1456501">
              <a:spcBef>
                <a:spcPts val="2600"/>
              </a:spcBef>
              <a:defRPr sz="2856"/>
            </a:pPr>
            <a:r>
              <a:t>Place-based professional development fosters regional awareness and builds relationships.</a:t>
            </a:r>
          </a:p>
          <a:p>
            <a:pPr lvl="1" marL="874775" indent="-362711" defTabSz="1456501">
              <a:spcBef>
                <a:spcPts val="2600"/>
              </a:spcBef>
              <a:defRPr sz="2856"/>
            </a:pPr>
            <a:r>
              <a:t>Specialized three-person “cluster” teams lead a regional teacher network.</a:t>
            </a:r>
          </a:p>
        </p:txBody>
      </p:sp>
      <p:sp>
        <p:nvSpPr>
          <p:cNvPr id="186" name="STEM East Regional Engagement Model"/>
          <p:cNvSpPr/>
          <p:nvPr/>
        </p:nvSpPr>
        <p:spPr>
          <a:xfrm>
            <a:off x="607637" y="1347829"/>
            <a:ext cx="12076567" cy="1000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>
            <a:lvl1pPr algn="l" defTabSz="587022"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STEM East Regional Engagement Model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roup"/>
          <p:cNvGrpSpPr/>
          <p:nvPr/>
        </p:nvGrpSpPr>
        <p:grpSpPr>
          <a:xfrm>
            <a:off x="760880" y="722954"/>
            <a:ext cx="11083005" cy="2328376"/>
            <a:chOff x="-312376" y="0"/>
            <a:chExt cx="11083004" cy="2328375"/>
          </a:xfrm>
        </p:grpSpPr>
        <p:pic>
          <p:nvPicPr>
            <p:cNvPr id="188" name="Screenshot 2023-09-07 at 9.27.22 PM.png" descr="Screenshot 2023-09-07 at 9.27.22 P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019588" y="0"/>
              <a:ext cx="7751040" cy="23283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Industry…"/>
            <p:cNvSpPr txBox="1"/>
            <p:nvPr/>
          </p:nvSpPr>
          <p:spPr>
            <a:xfrm>
              <a:off x="-312377" y="375094"/>
              <a:ext cx="2748472" cy="15781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093" tIns="27093" rIns="27093" bIns="27093" numCol="1" anchor="ctr">
              <a:spAutoFit/>
            </a:bodyPr>
            <a:lstStyle/>
            <a:p>
              <a:pPr defTabSz="587022">
                <a:defRPr b="0" sz="52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Industry</a:t>
              </a:r>
            </a:p>
            <a:p>
              <a:pPr defTabSz="587022">
                <a:defRPr b="0" sz="5200">
                  <a:latin typeface="Arial Rounded MT Bold"/>
                  <a:ea typeface="Arial Rounded MT Bold"/>
                  <a:cs typeface="Arial Rounded MT Bold"/>
                  <a:sym typeface="Arial Rounded MT Bold"/>
                </a:defRPr>
              </a:pPr>
              <a:r>
                <a:t>Clusters</a:t>
              </a:r>
            </a:p>
          </p:txBody>
        </p:sp>
      </p:grpSp>
      <p:grpSp>
        <p:nvGrpSpPr>
          <p:cNvPr id="204" name="Group"/>
          <p:cNvGrpSpPr/>
          <p:nvPr/>
        </p:nvGrpSpPr>
        <p:grpSpPr>
          <a:xfrm>
            <a:off x="268234" y="3016823"/>
            <a:ext cx="12632942" cy="3050270"/>
            <a:chOff x="-420202" y="0"/>
            <a:chExt cx="12632941" cy="3050268"/>
          </a:xfrm>
        </p:grpSpPr>
        <p:grpSp>
          <p:nvGrpSpPr>
            <p:cNvPr id="202" name="Group"/>
            <p:cNvGrpSpPr/>
            <p:nvPr/>
          </p:nvGrpSpPr>
          <p:grpSpPr>
            <a:xfrm>
              <a:off x="-420203" y="549201"/>
              <a:ext cx="12632942" cy="2501068"/>
              <a:chOff x="-420202" y="0"/>
              <a:chExt cx="12632941" cy="2501067"/>
            </a:xfrm>
          </p:grpSpPr>
          <p:sp>
            <p:nvSpPr>
              <p:cNvPr id="191" name="Community…"/>
              <p:cNvSpPr txBox="1"/>
              <p:nvPr/>
            </p:nvSpPr>
            <p:spPr>
              <a:xfrm>
                <a:off x="-420203" y="117291"/>
                <a:ext cx="3682964" cy="15781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/>
              <a:p>
                <a:pPr defTabSz="587022">
                  <a:defRPr b="0" sz="52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Community</a:t>
                </a:r>
              </a:p>
              <a:p>
                <a:pPr defTabSz="587022">
                  <a:defRPr b="0" sz="52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Colleges</a:t>
                </a:r>
              </a:p>
            </p:txBody>
          </p:sp>
          <p:pic>
            <p:nvPicPr>
              <p:cNvPr id="192" name="halifaxcc.png" descr="halifaxcc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0" t="33953" r="0" b="11144"/>
              <a:stretch>
                <a:fillRect/>
              </a:stretch>
            </p:blipFill>
            <p:spPr>
              <a:xfrm>
                <a:off x="6264986" y="98239"/>
                <a:ext cx="1978985" cy="66819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3" name="wayne-community-college-logo.png" descr="wayne-community-college-logo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3342884" y="98239"/>
                <a:ext cx="2038774" cy="4876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4" name="roanokechowancc-1944646547.png" descr="roanokechowancc-1944646547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108169" y="1708587"/>
                <a:ext cx="2709335" cy="7924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5" name="Pitt-Community-College.jpg" descr="Pitt-Community-College.jp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l="0" t="30149" r="0" b="30149"/>
              <a:stretch>
                <a:fillRect/>
              </a:stretch>
            </p:blipFill>
            <p:spPr>
              <a:xfrm>
                <a:off x="3576905" y="883894"/>
                <a:ext cx="1771863" cy="7034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6" name="logo.png" descr="logo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8914313" y="0"/>
                <a:ext cx="2262572" cy="7725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7" name="Lenoir-Community-College-Logo-2962313711.jpeg" descr="Lenoir-Community-College-Logo-296231371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12667" t="17184" r="12667" b="17184"/>
              <a:stretch>
                <a:fillRect/>
              </a:stretch>
            </p:blipFill>
            <p:spPr>
              <a:xfrm>
                <a:off x="7719713" y="906384"/>
                <a:ext cx="1832541" cy="64432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8" name="custom-header-logo-1205247118.png" descr="custom-header-logo-1205247118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rcRect l="10435" t="17252" r="10435" b="17252"/>
              <a:stretch>
                <a:fillRect/>
              </a:stretch>
            </p:blipFill>
            <p:spPr>
              <a:xfrm>
                <a:off x="6683335" y="1647627"/>
                <a:ext cx="1771830" cy="82771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99" name="website_logo_91_mobile.png" descr="website_logo_91_mobile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9832201" y="829835"/>
                <a:ext cx="2380538" cy="64435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0" name="logo-blue.png" descr="logo-blue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5680271" y="908393"/>
                <a:ext cx="1707939" cy="5973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1" name="Unknown.png" descr="Unknown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0" t="24842" r="0" b="31948"/>
              <a:stretch>
                <a:fillRect/>
              </a:stretch>
            </p:blipFill>
            <p:spPr>
              <a:xfrm>
                <a:off x="9321030" y="1702473"/>
                <a:ext cx="1707839" cy="73794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03" name="Arrow"/>
            <p:cNvSpPr/>
            <p:nvPr/>
          </p:nvSpPr>
          <p:spPr>
            <a:xfrm rot="5424595">
              <a:off x="1098787" y="89288"/>
              <a:ext cx="586602" cy="410950"/>
            </a:xfrm>
            <a:prstGeom prst="rightArrow">
              <a:avLst>
                <a:gd name="adj1" fmla="val 32000"/>
                <a:gd name="adj2" fmla="val 77180"/>
              </a:avLst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217" name="Group"/>
          <p:cNvGrpSpPr/>
          <p:nvPr/>
        </p:nvGrpSpPr>
        <p:grpSpPr>
          <a:xfrm>
            <a:off x="1751107" y="5898571"/>
            <a:ext cx="10482135" cy="2818787"/>
            <a:chOff x="1594903" y="0"/>
            <a:chExt cx="10482134" cy="2818785"/>
          </a:xfrm>
        </p:grpSpPr>
        <p:grpSp>
          <p:nvGrpSpPr>
            <p:cNvPr id="215" name="Group"/>
            <p:cNvGrpSpPr/>
            <p:nvPr/>
          </p:nvGrpSpPr>
          <p:grpSpPr>
            <a:xfrm>
              <a:off x="2055112" y="1006101"/>
              <a:ext cx="10021926" cy="1812686"/>
              <a:chOff x="2055112" y="246409"/>
              <a:chExt cx="10021925" cy="1812684"/>
            </a:xfrm>
          </p:grpSpPr>
          <p:sp>
            <p:nvSpPr>
              <p:cNvPr id="205" name="Instructional…"/>
              <p:cNvSpPr/>
              <p:nvPr/>
            </p:nvSpPr>
            <p:spPr>
              <a:xfrm>
                <a:off x="2055112" y="789093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27093" tIns="27093" rIns="27093" bIns="27093" numCol="1" anchor="ctr">
                <a:spAutoFit/>
              </a:bodyPr>
              <a:lstStyle/>
              <a:p>
                <a:pPr defTabSz="587022">
                  <a:defRPr b="0" sz="52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Instructional</a:t>
                </a:r>
              </a:p>
              <a:p>
                <a:pPr defTabSz="587022">
                  <a:defRPr b="0" sz="5200"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t>Design</a:t>
                </a:r>
              </a:p>
            </p:txBody>
          </p:sp>
          <p:pic>
            <p:nvPicPr>
              <p:cNvPr id="206" name="instructional-design.png" descr="instructional-design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52507" t="2481" r="19860" b="63932"/>
              <a:stretch>
                <a:fillRect/>
              </a:stretch>
            </p:blipFill>
            <p:spPr>
              <a:xfrm>
                <a:off x="4329426" y="246409"/>
                <a:ext cx="1220789" cy="1414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2" fill="norm" stroke="1" extrusionOk="0">
                    <a:moveTo>
                      <a:pt x="10779" y="0"/>
                    </a:moveTo>
                    <a:lnTo>
                      <a:pt x="5386" y="2678"/>
                    </a:lnTo>
                    <a:lnTo>
                      <a:pt x="0" y="5356"/>
                    </a:lnTo>
                    <a:lnTo>
                      <a:pt x="0" y="10851"/>
                    </a:lnTo>
                    <a:lnTo>
                      <a:pt x="0" y="16345"/>
                    </a:lnTo>
                    <a:lnTo>
                      <a:pt x="5281" y="18969"/>
                    </a:lnTo>
                    <a:cubicBezTo>
                      <a:pt x="8188" y="20409"/>
                      <a:pt x="10642" y="21588"/>
                      <a:pt x="10730" y="21592"/>
                    </a:cubicBezTo>
                    <a:cubicBezTo>
                      <a:pt x="10917" y="21600"/>
                      <a:pt x="14969" y="19624"/>
                      <a:pt x="19866" y="17145"/>
                    </a:cubicBezTo>
                    <a:lnTo>
                      <a:pt x="21600" y="16273"/>
                    </a:lnTo>
                    <a:lnTo>
                      <a:pt x="21565" y="10808"/>
                    </a:lnTo>
                    <a:lnTo>
                      <a:pt x="21530" y="5337"/>
                    </a:lnTo>
                    <a:lnTo>
                      <a:pt x="20027" y="4598"/>
                    </a:lnTo>
                    <a:cubicBezTo>
                      <a:pt x="19202" y="4189"/>
                      <a:pt x="16786" y="2985"/>
                      <a:pt x="14655" y="1927"/>
                    </a:cubicBezTo>
                    <a:lnTo>
                      <a:pt x="10779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7" name="instructional-design.png" descr="instructional-design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69448" t="32231" r="2671" b="34245"/>
              <a:stretch>
                <a:fillRect/>
              </a:stretch>
            </p:blipFill>
            <p:spPr>
              <a:xfrm>
                <a:off x="5946897" y="246905"/>
                <a:ext cx="1233489" cy="141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0" fill="norm" stroke="1" extrusionOk="0">
                    <a:moveTo>
                      <a:pt x="10876" y="0"/>
                    </a:moveTo>
                    <a:lnTo>
                      <a:pt x="5435" y="2713"/>
                    </a:lnTo>
                    <a:lnTo>
                      <a:pt x="0" y="5432"/>
                    </a:lnTo>
                    <a:lnTo>
                      <a:pt x="7" y="10857"/>
                    </a:lnTo>
                    <a:lnTo>
                      <a:pt x="7" y="16276"/>
                    </a:lnTo>
                    <a:lnTo>
                      <a:pt x="3593" y="18063"/>
                    </a:lnTo>
                    <a:cubicBezTo>
                      <a:pt x="5565" y="19042"/>
                      <a:pt x="7997" y="20242"/>
                      <a:pt x="8993" y="20733"/>
                    </a:cubicBezTo>
                    <a:cubicBezTo>
                      <a:pt x="9989" y="21224"/>
                      <a:pt x="10885" y="21600"/>
                      <a:pt x="10988" y="21569"/>
                    </a:cubicBezTo>
                    <a:cubicBezTo>
                      <a:pt x="11090" y="21537"/>
                      <a:pt x="13520" y="20336"/>
                      <a:pt x="16388" y="18898"/>
                    </a:cubicBezTo>
                    <a:lnTo>
                      <a:pt x="21600" y="16282"/>
                    </a:lnTo>
                    <a:lnTo>
                      <a:pt x="21593" y="10815"/>
                    </a:lnTo>
                    <a:lnTo>
                      <a:pt x="21586" y="5347"/>
                    </a:lnTo>
                    <a:lnTo>
                      <a:pt x="16235" y="2670"/>
                    </a:lnTo>
                    <a:lnTo>
                      <a:pt x="10876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8" name="instructional-design.png" descr="instructional-design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51016" t="62178" r="19869" b="4262"/>
              <a:stretch>
                <a:fillRect/>
              </a:stretch>
            </p:blipFill>
            <p:spPr>
              <a:xfrm>
                <a:off x="7544790" y="247360"/>
                <a:ext cx="1285876" cy="141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8" fill="norm" stroke="1" extrusionOk="0">
                    <a:moveTo>
                      <a:pt x="11333" y="0"/>
                    </a:moveTo>
                    <a:cubicBezTo>
                      <a:pt x="11224" y="3"/>
                      <a:pt x="8879" y="1191"/>
                      <a:pt x="6120" y="2638"/>
                    </a:cubicBezTo>
                    <a:lnTo>
                      <a:pt x="1107" y="5264"/>
                    </a:lnTo>
                    <a:lnTo>
                      <a:pt x="1107" y="10770"/>
                    </a:lnTo>
                    <a:lnTo>
                      <a:pt x="1107" y="16270"/>
                    </a:lnTo>
                    <a:lnTo>
                      <a:pt x="6180" y="18938"/>
                    </a:lnTo>
                    <a:cubicBezTo>
                      <a:pt x="8973" y="20406"/>
                      <a:pt x="11297" y="21598"/>
                      <a:pt x="11347" y="21588"/>
                    </a:cubicBezTo>
                    <a:cubicBezTo>
                      <a:pt x="11396" y="21578"/>
                      <a:pt x="13721" y="20376"/>
                      <a:pt x="16513" y="18920"/>
                    </a:cubicBezTo>
                    <a:lnTo>
                      <a:pt x="21593" y="16276"/>
                    </a:lnTo>
                    <a:lnTo>
                      <a:pt x="21600" y="10806"/>
                    </a:lnTo>
                    <a:lnTo>
                      <a:pt x="21600" y="5343"/>
                    </a:lnTo>
                    <a:lnTo>
                      <a:pt x="18287" y="3602"/>
                    </a:lnTo>
                    <a:cubicBezTo>
                      <a:pt x="16464" y="2647"/>
                      <a:pt x="14200" y="1449"/>
                      <a:pt x="13253" y="934"/>
                    </a:cubicBezTo>
                    <a:cubicBezTo>
                      <a:pt x="12306" y="419"/>
                      <a:pt x="11442" y="-2"/>
                      <a:pt x="11333" y="0"/>
                    </a:cubicBezTo>
                    <a:close/>
                    <a:moveTo>
                      <a:pt x="300" y="9460"/>
                    </a:moveTo>
                    <a:lnTo>
                      <a:pt x="53" y="9606"/>
                    </a:lnTo>
                    <a:cubicBezTo>
                      <a:pt x="211" y="9635"/>
                      <a:pt x="282" y="9787"/>
                      <a:pt x="300" y="10103"/>
                    </a:cubicBezTo>
                    <a:lnTo>
                      <a:pt x="300" y="9460"/>
                    </a:lnTo>
                    <a:close/>
                    <a:moveTo>
                      <a:pt x="300" y="10236"/>
                    </a:moveTo>
                    <a:cubicBezTo>
                      <a:pt x="304" y="10429"/>
                      <a:pt x="295" y="10646"/>
                      <a:pt x="273" y="10946"/>
                    </a:cubicBezTo>
                    <a:cubicBezTo>
                      <a:pt x="237" y="11461"/>
                      <a:pt x="118" y="11909"/>
                      <a:pt x="0" y="11940"/>
                    </a:cubicBezTo>
                    <a:cubicBezTo>
                      <a:pt x="47" y="11961"/>
                      <a:pt x="195" y="12049"/>
                      <a:pt x="207" y="12049"/>
                    </a:cubicBezTo>
                    <a:cubicBezTo>
                      <a:pt x="258" y="12052"/>
                      <a:pt x="300" y="11470"/>
                      <a:pt x="300" y="10758"/>
                    </a:cubicBezTo>
                    <a:lnTo>
                      <a:pt x="300" y="10236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9" name="instructional-design.png" descr="instructional-design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9032" t="62179" r="50872" b="4211"/>
              <a:stretch>
                <a:fillRect/>
              </a:stretch>
            </p:blipFill>
            <p:spPr>
              <a:xfrm>
                <a:off x="9181778" y="247150"/>
                <a:ext cx="1327566" cy="1413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2" fill="norm" stroke="1" extrusionOk="0">
                    <a:moveTo>
                      <a:pt x="9956" y="0"/>
                    </a:moveTo>
                    <a:cubicBezTo>
                      <a:pt x="9791" y="-2"/>
                      <a:pt x="4136" y="2997"/>
                      <a:pt x="3177" y="3596"/>
                    </a:cubicBezTo>
                    <a:cubicBezTo>
                      <a:pt x="2913" y="3760"/>
                      <a:pt x="2091" y="4220"/>
                      <a:pt x="1349" y="4614"/>
                    </a:cubicBezTo>
                    <a:lnTo>
                      <a:pt x="0" y="5330"/>
                    </a:lnTo>
                    <a:lnTo>
                      <a:pt x="0" y="10769"/>
                    </a:lnTo>
                    <a:lnTo>
                      <a:pt x="0" y="16202"/>
                    </a:lnTo>
                    <a:lnTo>
                      <a:pt x="446" y="16456"/>
                    </a:lnTo>
                    <a:cubicBezTo>
                      <a:pt x="691" y="16594"/>
                      <a:pt x="2912" y="17800"/>
                      <a:pt x="5385" y="19143"/>
                    </a:cubicBezTo>
                    <a:cubicBezTo>
                      <a:pt x="7858" y="20485"/>
                      <a:pt x="9892" y="21589"/>
                      <a:pt x="9904" y="21592"/>
                    </a:cubicBezTo>
                    <a:cubicBezTo>
                      <a:pt x="9926" y="21598"/>
                      <a:pt x="12028" y="20464"/>
                      <a:pt x="17672" y="17414"/>
                    </a:cubicBezTo>
                    <a:lnTo>
                      <a:pt x="19828" y="16250"/>
                    </a:lnTo>
                    <a:lnTo>
                      <a:pt x="19906" y="15577"/>
                    </a:lnTo>
                    <a:cubicBezTo>
                      <a:pt x="20003" y="14723"/>
                      <a:pt x="20004" y="9135"/>
                      <a:pt x="19906" y="6931"/>
                    </a:cubicBezTo>
                    <a:lnTo>
                      <a:pt x="19828" y="5263"/>
                    </a:lnTo>
                    <a:lnTo>
                      <a:pt x="14973" y="2632"/>
                    </a:lnTo>
                    <a:cubicBezTo>
                      <a:pt x="12304" y="1184"/>
                      <a:pt x="10050" y="1"/>
                      <a:pt x="9956" y="0"/>
                    </a:cubicBezTo>
                    <a:close/>
                    <a:moveTo>
                      <a:pt x="5436" y="1516"/>
                    </a:moveTo>
                    <a:cubicBezTo>
                      <a:pt x="5524" y="1602"/>
                      <a:pt x="5586" y="1677"/>
                      <a:pt x="5572" y="1716"/>
                    </a:cubicBezTo>
                    <a:cubicBezTo>
                      <a:pt x="5559" y="1752"/>
                      <a:pt x="5457" y="1829"/>
                      <a:pt x="5378" y="1898"/>
                    </a:cubicBezTo>
                    <a:cubicBezTo>
                      <a:pt x="5441" y="1897"/>
                      <a:pt x="5528" y="1853"/>
                      <a:pt x="5617" y="1752"/>
                    </a:cubicBezTo>
                    <a:cubicBezTo>
                      <a:pt x="5723" y="1632"/>
                      <a:pt x="5713" y="1585"/>
                      <a:pt x="5572" y="1534"/>
                    </a:cubicBezTo>
                    <a:cubicBezTo>
                      <a:pt x="5496" y="1507"/>
                      <a:pt x="5464" y="1510"/>
                      <a:pt x="5436" y="1516"/>
                    </a:cubicBezTo>
                    <a:close/>
                    <a:moveTo>
                      <a:pt x="21565" y="10375"/>
                    </a:moveTo>
                    <a:cubicBezTo>
                      <a:pt x="21507" y="10402"/>
                      <a:pt x="21418" y="10458"/>
                      <a:pt x="21371" y="10478"/>
                    </a:cubicBezTo>
                    <a:cubicBezTo>
                      <a:pt x="20760" y="10732"/>
                      <a:pt x="20724" y="10832"/>
                      <a:pt x="21184" y="11011"/>
                    </a:cubicBezTo>
                    <a:cubicBezTo>
                      <a:pt x="21253" y="11038"/>
                      <a:pt x="21461" y="11155"/>
                      <a:pt x="21597" y="11224"/>
                    </a:cubicBezTo>
                    <a:cubicBezTo>
                      <a:pt x="21600" y="10940"/>
                      <a:pt x="21584" y="10658"/>
                      <a:pt x="21565" y="10375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0" name="instructional-design.png" descr="instructional-design.png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1832" t="32226" r="69145" b="34238"/>
              <a:stretch>
                <a:fillRect/>
              </a:stretch>
            </p:blipFill>
            <p:spPr>
              <a:xfrm>
                <a:off x="10794337" y="247135"/>
                <a:ext cx="1282701" cy="141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fill="norm" stroke="1" extrusionOk="0">
                    <a:moveTo>
                      <a:pt x="10319" y="0"/>
                    </a:moveTo>
                    <a:lnTo>
                      <a:pt x="5193" y="2672"/>
                    </a:lnTo>
                    <a:lnTo>
                      <a:pt x="67" y="5351"/>
                    </a:lnTo>
                    <a:lnTo>
                      <a:pt x="33" y="10816"/>
                    </a:lnTo>
                    <a:lnTo>
                      <a:pt x="0" y="16276"/>
                    </a:lnTo>
                    <a:lnTo>
                      <a:pt x="5126" y="18948"/>
                    </a:lnTo>
                    <a:cubicBezTo>
                      <a:pt x="7945" y="20419"/>
                      <a:pt x="10320" y="21600"/>
                      <a:pt x="10406" y="21572"/>
                    </a:cubicBezTo>
                    <a:cubicBezTo>
                      <a:pt x="10491" y="21544"/>
                      <a:pt x="11923" y="20823"/>
                      <a:pt x="13580" y="19966"/>
                    </a:cubicBezTo>
                    <a:cubicBezTo>
                      <a:pt x="15237" y="19109"/>
                      <a:pt x="17528" y="17928"/>
                      <a:pt x="18673" y="17342"/>
                    </a:cubicBezTo>
                    <a:lnTo>
                      <a:pt x="20751" y="16276"/>
                    </a:lnTo>
                    <a:lnTo>
                      <a:pt x="20725" y="10816"/>
                    </a:lnTo>
                    <a:lnTo>
                      <a:pt x="20691" y="5357"/>
                    </a:lnTo>
                    <a:lnTo>
                      <a:pt x="16995" y="3436"/>
                    </a:lnTo>
                    <a:cubicBezTo>
                      <a:pt x="14964" y="2381"/>
                      <a:pt x="12630" y="1175"/>
                      <a:pt x="11809" y="757"/>
                    </a:cubicBezTo>
                    <a:lnTo>
                      <a:pt x="10319" y="0"/>
                    </a:lnTo>
                    <a:close/>
                    <a:moveTo>
                      <a:pt x="21326" y="9574"/>
                    </a:moveTo>
                    <a:cubicBezTo>
                      <a:pt x="21312" y="9574"/>
                      <a:pt x="21310" y="9895"/>
                      <a:pt x="21299" y="10010"/>
                    </a:cubicBezTo>
                    <a:cubicBezTo>
                      <a:pt x="21331" y="9839"/>
                      <a:pt x="21369" y="9711"/>
                      <a:pt x="21420" y="9683"/>
                    </a:cubicBezTo>
                    <a:cubicBezTo>
                      <a:pt x="21443" y="9670"/>
                      <a:pt x="21498" y="9678"/>
                      <a:pt x="21547" y="9683"/>
                    </a:cubicBezTo>
                    <a:cubicBezTo>
                      <a:pt x="21505" y="9666"/>
                      <a:pt x="21337" y="9574"/>
                      <a:pt x="21326" y="9574"/>
                    </a:cubicBezTo>
                    <a:close/>
                    <a:moveTo>
                      <a:pt x="21252" y="11562"/>
                    </a:moveTo>
                    <a:lnTo>
                      <a:pt x="21252" y="12149"/>
                    </a:lnTo>
                    <a:lnTo>
                      <a:pt x="21600" y="11974"/>
                    </a:lnTo>
                    <a:cubicBezTo>
                      <a:pt x="21487" y="12003"/>
                      <a:pt x="21395" y="12012"/>
                      <a:pt x="21366" y="11986"/>
                    </a:cubicBezTo>
                    <a:cubicBezTo>
                      <a:pt x="21311" y="11936"/>
                      <a:pt x="21275" y="11777"/>
                      <a:pt x="21252" y="11562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  <p:sp>
            <p:nvSpPr>
              <p:cNvPr id="211" name="Arrow"/>
              <p:cNvSpPr/>
              <p:nvPr/>
            </p:nvSpPr>
            <p:spPr>
              <a:xfrm>
                <a:off x="5368990" y="748219"/>
                <a:ext cx="586602" cy="410950"/>
              </a:xfrm>
              <a:prstGeom prst="rightArrow">
                <a:avLst>
                  <a:gd name="adj1" fmla="val 32000"/>
                  <a:gd name="adj2" fmla="val 77180"/>
                </a:avLst>
              </a:prstGeom>
              <a:solidFill>
                <a:srgbClr val="79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12" name="Arrow"/>
              <p:cNvSpPr/>
              <p:nvPr/>
            </p:nvSpPr>
            <p:spPr>
              <a:xfrm>
                <a:off x="8612459" y="748219"/>
                <a:ext cx="586602" cy="410950"/>
              </a:xfrm>
              <a:prstGeom prst="rightArrow">
                <a:avLst>
                  <a:gd name="adj1" fmla="val 32000"/>
                  <a:gd name="adj2" fmla="val 77180"/>
                </a:avLst>
              </a:prstGeom>
              <a:solidFill>
                <a:srgbClr val="79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13" name="Arrow"/>
              <p:cNvSpPr/>
              <p:nvPr/>
            </p:nvSpPr>
            <p:spPr>
              <a:xfrm>
                <a:off x="7055722" y="748219"/>
                <a:ext cx="586602" cy="410950"/>
              </a:xfrm>
              <a:prstGeom prst="rightArrow">
                <a:avLst>
                  <a:gd name="adj1" fmla="val 32000"/>
                  <a:gd name="adj2" fmla="val 77180"/>
                </a:avLst>
              </a:prstGeom>
              <a:solidFill>
                <a:srgbClr val="79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  <p:sp>
            <p:nvSpPr>
              <p:cNvPr id="214" name="Arrow"/>
              <p:cNvSpPr/>
              <p:nvPr/>
            </p:nvSpPr>
            <p:spPr>
              <a:xfrm>
                <a:off x="10223383" y="748219"/>
                <a:ext cx="586602" cy="410950"/>
              </a:xfrm>
              <a:prstGeom prst="rightArrow">
                <a:avLst>
                  <a:gd name="adj1" fmla="val 32000"/>
                  <a:gd name="adj2" fmla="val 77180"/>
                </a:avLst>
              </a:prstGeom>
              <a:solidFill>
                <a:srgbClr val="797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587022">
                  <a:defRPr b="0" sz="2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</a:p>
            </p:txBody>
          </p:sp>
        </p:grpSp>
        <p:sp>
          <p:nvSpPr>
            <p:cNvPr id="216" name="Arrow"/>
            <p:cNvSpPr/>
            <p:nvPr/>
          </p:nvSpPr>
          <p:spPr>
            <a:xfrm rot="5424595">
              <a:off x="1509170" y="89288"/>
              <a:ext cx="586602" cy="410950"/>
            </a:xfrm>
            <a:prstGeom prst="rightArrow">
              <a:avLst>
                <a:gd name="adj1" fmla="val 32000"/>
                <a:gd name="adj2" fmla="val 77180"/>
              </a:avLst>
            </a:prstGeom>
            <a:solidFill>
              <a:srgbClr val="7979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587022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204" grpId="2"/>
      <p:bldP build="whole" bldLvl="1" animBg="1" rev="0" advAuto="0" spid="217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897" y="609606"/>
            <a:ext cx="5869810" cy="42748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101600" dir="5400000">
              <a:srgbClr val="000000">
                <a:alpha val="50000"/>
              </a:srgbClr>
            </a:outerShdw>
          </a:effectLst>
        </p:spPr>
      </p:pic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1892" y="2911380"/>
            <a:ext cx="5699922" cy="41691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101600" dir="5400000">
              <a:srgbClr val="000000">
                <a:alpha val="50000"/>
              </a:srgbClr>
            </a:outerShdw>
          </a:effectLst>
        </p:spPr>
      </p:pic>
      <p:sp>
        <p:nvSpPr>
          <p:cNvPr id="221" name="Summer 2023…"/>
          <p:cNvSpPr txBox="1"/>
          <p:nvPr/>
        </p:nvSpPr>
        <p:spPr>
          <a:xfrm>
            <a:off x="6661351" y="534515"/>
            <a:ext cx="6027861" cy="215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defTabSz="587022">
              <a:defRPr sz="7200"/>
            </a:pPr>
            <a:r>
              <a:t>Summer 2023</a:t>
            </a:r>
          </a:p>
          <a:p>
            <a:pPr defTabSz="587022">
              <a:defRPr b="0" sz="6600"/>
            </a:pPr>
            <a:r>
              <a:t>(Pilots)</a:t>
            </a:r>
          </a:p>
        </p:txBody>
      </p:sp>
      <p:pic>
        <p:nvPicPr>
          <p:cNvPr id="222" name="pasted-movie.png" descr="pasted-movi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1271" y="4672435"/>
            <a:ext cx="5888021" cy="42748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101600" dir="54000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5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ndSchFlyers.jpg" descr="IndSchFlyers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4399"/>
          <a:stretch>
            <a:fillRect/>
          </a:stretch>
        </p:blipFill>
        <p:spPr>
          <a:xfrm>
            <a:off x="389947" y="38152"/>
            <a:ext cx="9255496" cy="90551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2386" y="1243125"/>
            <a:ext cx="1865558" cy="8358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2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17669" y="6065685"/>
            <a:ext cx="2054993" cy="80533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sp>
        <p:nvSpPr>
          <p:cNvPr id="227" name="Nancy Turner…"/>
          <p:cNvSpPr txBox="1"/>
          <p:nvPr/>
        </p:nvSpPr>
        <p:spPr>
          <a:xfrm>
            <a:off x="10319007" y="4152952"/>
            <a:ext cx="1852316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Nancy Turner</a:t>
            </a: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Program Coordinator</a:t>
            </a: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ECU Health</a:t>
            </a:r>
          </a:p>
        </p:txBody>
      </p:sp>
      <p:sp>
        <p:nvSpPr>
          <p:cNvPr id="228" name="Donna V. Neal…"/>
          <p:cNvSpPr txBox="1"/>
          <p:nvPr/>
        </p:nvSpPr>
        <p:spPr>
          <a:xfrm>
            <a:off x="9930219" y="7226684"/>
            <a:ext cx="2629893" cy="1045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Donna V. Neal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Dean, Health Sciences Division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Pitt Community College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Lisa Lassiter, MSW, LCSW…"/>
          <p:cNvSpPr txBox="1"/>
          <p:nvPr/>
        </p:nvSpPr>
        <p:spPr>
          <a:xfrm>
            <a:off x="10140761" y="2461900"/>
            <a:ext cx="2208809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Lisa Lassiter, MSW, LCSW</a:t>
            </a: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Director</a:t>
            </a: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Workforce Development </a:t>
            </a:r>
          </a:p>
          <a:p>
            <a:pPr defTabSz="457200">
              <a:defRPr b="0" sz="1600">
                <a:latin typeface="Calibri"/>
                <a:ea typeface="Calibri"/>
                <a:cs typeface="Calibri"/>
                <a:sym typeface="Calibri"/>
              </a:defRPr>
            </a:pPr>
            <a:r>
              <a:t>ECU Health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ndNSch HealthScience 7-17-23.019.jpeg" descr="IndNSch HealthScience 7-17-23.019.jpeg"/>
          <p:cNvPicPr>
            <a:picLocks noChangeAspect="1"/>
          </p:cNvPicPr>
          <p:nvPr/>
        </p:nvPicPr>
        <p:blipFill>
          <a:blip r:embed="rId2">
            <a:extLst/>
          </a:blip>
          <a:srcRect l="0" t="13261" r="22759" b="10511"/>
          <a:stretch>
            <a:fillRect/>
          </a:stretch>
        </p:blipFill>
        <p:spPr>
          <a:xfrm>
            <a:off x="-54989" y="167603"/>
            <a:ext cx="5511801" cy="407963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2" name="IndNSch HealthScience 7-17-23.020.jpeg" descr="IndNSch HealthScience 7-17-23.020.jpeg"/>
          <p:cNvPicPr>
            <a:picLocks noChangeAspect="1"/>
          </p:cNvPicPr>
          <p:nvPr/>
        </p:nvPicPr>
        <p:blipFill>
          <a:blip r:embed="rId3">
            <a:extLst/>
          </a:blip>
          <a:srcRect l="0" t="13629" r="0" b="0"/>
          <a:stretch>
            <a:fillRect/>
          </a:stretch>
        </p:blipFill>
        <p:spPr>
          <a:xfrm>
            <a:off x="116392" y="913029"/>
            <a:ext cx="5511801" cy="357043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3" name="IndNSch HealthScience 7-17-23.022.jpeg" descr="IndNSch HealthScience 7-17-23.022.jpeg"/>
          <p:cNvPicPr>
            <a:picLocks noChangeAspect="1"/>
          </p:cNvPicPr>
          <p:nvPr/>
        </p:nvPicPr>
        <p:blipFill>
          <a:blip r:embed="rId4">
            <a:extLst/>
          </a:blip>
          <a:srcRect l="0" t="13878" r="0" b="0"/>
          <a:stretch>
            <a:fillRect/>
          </a:stretch>
        </p:blipFill>
        <p:spPr>
          <a:xfrm>
            <a:off x="287773" y="1408943"/>
            <a:ext cx="5511801" cy="356012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4" name="IndNSch HealthScience 7-17-23.025.jpeg" descr="IndNSch HealthScience 7-17-23.025.jpeg"/>
          <p:cNvPicPr>
            <a:picLocks noChangeAspect="1"/>
          </p:cNvPicPr>
          <p:nvPr/>
        </p:nvPicPr>
        <p:blipFill>
          <a:blip r:embed="rId5">
            <a:extLst/>
          </a:blip>
          <a:srcRect l="0" t="14391" r="0" b="0"/>
          <a:stretch>
            <a:fillRect/>
          </a:stretch>
        </p:blipFill>
        <p:spPr>
          <a:xfrm>
            <a:off x="459154" y="1910215"/>
            <a:ext cx="5511801" cy="35389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5" name="IndNSch HealthScience 7-17-23.027.jpeg" descr="IndNSch HealthScience 7-17-23.027.jpeg"/>
          <p:cNvPicPr>
            <a:picLocks noChangeAspect="1"/>
          </p:cNvPicPr>
          <p:nvPr/>
        </p:nvPicPr>
        <p:blipFill>
          <a:blip r:embed="rId6">
            <a:extLst/>
          </a:blip>
          <a:srcRect l="0" t="13911" r="0" b="0"/>
          <a:stretch>
            <a:fillRect/>
          </a:stretch>
        </p:blipFill>
        <p:spPr>
          <a:xfrm>
            <a:off x="5217041" y="704698"/>
            <a:ext cx="5511801" cy="35587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6" name="IndNSch HealthScience 7-17-23.028.jpeg" descr="IndNSch HealthScience 7-17-23.028.jpeg"/>
          <p:cNvPicPr>
            <a:picLocks noChangeAspect="1"/>
          </p:cNvPicPr>
          <p:nvPr/>
        </p:nvPicPr>
        <p:blipFill>
          <a:blip r:embed="rId7">
            <a:extLst/>
          </a:blip>
          <a:srcRect l="0" t="14224" r="0" b="0"/>
          <a:stretch>
            <a:fillRect/>
          </a:stretch>
        </p:blipFill>
        <p:spPr>
          <a:xfrm>
            <a:off x="630535" y="2397596"/>
            <a:ext cx="5511801" cy="35458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7" name="IndNSch HealthScience 7-17-23.030.jpeg" descr="IndNSch HealthScience 7-17-23.030.jpeg"/>
          <p:cNvPicPr>
            <a:picLocks noChangeAspect="1"/>
          </p:cNvPicPr>
          <p:nvPr/>
        </p:nvPicPr>
        <p:blipFill>
          <a:blip r:embed="rId8">
            <a:extLst/>
          </a:blip>
          <a:srcRect l="0" t="13780" r="0" b="0"/>
          <a:stretch>
            <a:fillRect/>
          </a:stretch>
        </p:blipFill>
        <p:spPr>
          <a:xfrm>
            <a:off x="801916" y="2879024"/>
            <a:ext cx="5511801" cy="35642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8" name="IndNSch HealthScience 7-17-23.029.jpeg" descr="IndNSch HealthScience 7-17-23.029.jpeg"/>
          <p:cNvPicPr>
            <a:picLocks noChangeAspect="1"/>
          </p:cNvPicPr>
          <p:nvPr/>
        </p:nvPicPr>
        <p:blipFill>
          <a:blip r:embed="rId9">
            <a:extLst/>
          </a:blip>
          <a:srcRect l="0" t="14004" r="0" b="0"/>
          <a:stretch>
            <a:fillRect/>
          </a:stretch>
        </p:blipFill>
        <p:spPr>
          <a:xfrm>
            <a:off x="5461435" y="1145559"/>
            <a:ext cx="5511801" cy="35549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39" name="IndNSch HealthScience 7-17-23.032.jpeg" descr="IndNSch HealthScience 7-17-23.032.jpeg"/>
          <p:cNvPicPr>
            <a:picLocks noChangeAspect="1"/>
          </p:cNvPicPr>
          <p:nvPr/>
        </p:nvPicPr>
        <p:blipFill>
          <a:blip r:embed="rId10">
            <a:extLst/>
          </a:blip>
          <a:srcRect l="0" t="14365" r="0" b="0"/>
          <a:stretch>
            <a:fillRect/>
          </a:stretch>
        </p:blipFill>
        <p:spPr>
          <a:xfrm>
            <a:off x="5705829" y="1591778"/>
            <a:ext cx="5511801" cy="35399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0" name="IndNSch HealthScience 7-17-23.034.jpeg" descr="IndNSch HealthScience 7-17-23.034.jpeg"/>
          <p:cNvPicPr>
            <a:picLocks noChangeAspect="1"/>
          </p:cNvPicPr>
          <p:nvPr/>
        </p:nvPicPr>
        <p:blipFill>
          <a:blip r:embed="rId11">
            <a:extLst/>
          </a:blip>
          <a:srcRect l="0" t="14495" r="0" b="0"/>
          <a:stretch>
            <a:fillRect/>
          </a:stretch>
        </p:blipFill>
        <p:spPr>
          <a:xfrm>
            <a:off x="973297" y="3384662"/>
            <a:ext cx="5511801" cy="35346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1" name="IndNSch HealthScience 7-17-23.033.jpeg" descr="IndNSch HealthScience 7-17-23.033.jpeg"/>
          <p:cNvPicPr>
            <a:picLocks noChangeAspect="1"/>
          </p:cNvPicPr>
          <p:nvPr/>
        </p:nvPicPr>
        <p:blipFill>
          <a:blip r:embed="rId12">
            <a:extLst/>
          </a:blip>
          <a:srcRect l="0" t="14017" r="0" b="0"/>
          <a:stretch>
            <a:fillRect/>
          </a:stretch>
        </p:blipFill>
        <p:spPr>
          <a:xfrm>
            <a:off x="5950222" y="2023511"/>
            <a:ext cx="5511801" cy="35543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2" name="IndNSch HealthScience 7-17-23.035.jpeg" descr="IndNSch HealthScience 7-17-23.035.jpeg"/>
          <p:cNvPicPr>
            <a:picLocks noChangeAspect="1"/>
          </p:cNvPicPr>
          <p:nvPr/>
        </p:nvPicPr>
        <p:blipFill>
          <a:blip r:embed="rId13">
            <a:extLst/>
          </a:blip>
          <a:srcRect l="0" t="14006" r="0" b="0"/>
          <a:stretch>
            <a:fillRect/>
          </a:stretch>
        </p:blipFill>
        <p:spPr>
          <a:xfrm>
            <a:off x="6194616" y="2462190"/>
            <a:ext cx="5511801" cy="35548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3" name="IndNSch HealthScience 7-17-23.037.jpeg" descr="IndNSch HealthScience 7-17-23.037.jpeg"/>
          <p:cNvPicPr>
            <a:picLocks noChangeAspect="1"/>
          </p:cNvPicPr>
          <p:nvPr/>
        </p:nvPicPr>
        <p:blipFill>
          <a:blip r:embed="rId14">
            <a:extLst/>
          </a:blip>
          <a:srcRect l="0" t="13148" r="0" b="0"/>
          <a:stretch>
            <a:fillRect/>
          </a:stretch>
        </p:blipFill>
        <p:spPr>
          <a:xfrm>
            <a:off x="1144679" y="3847635"/>
            <a:ext cx="5511801" cy="35903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4" name="IndNSch HealthScience 7-17-23.036.jpeg" descr="IndNSch HealthScience 7-17-23.036.jpeg"/>
          <p:cNvPicPr>
            <a:picLocks noChangeAspect="1"/>
          </p:cNvPicPr>
          <p:nvPr/>
        </p:nvPicPr>
        <p:blipFill>
          <a:blip r:embed="rId15">
            <a:extLst/>
          </a:blip>
          <a:srcRect l="0" t="13654" r="0" b="0"/>
          <a:stretch>
            <a:fillRect/>
          </a:stretch>
        </p:blipFill>
        <p:spPr>
          <a:xfrm>
            <a:off x="6439010" y="2893725"/>
            <a:ext cx="5511801" cy="35694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5" name="IndNSch HealthScience 7-17-23.038.jpeg" descr="IndNSch HealthScience 7-17-23.038.jpeg"/>
          <p:cNvPicPr>
            <a:picLocks noChangeAspect="1"/>
          </p:cNvPicPr>
          <p:nvPr/>
        </p:nvPicPr>
        <p:blipFill>
          <a:blip r:embed="rId16">
            <a:extLst/>
          </a:blip>
          <a:srcRect l="0" t="13342" r="0" b="0"/>
          <a:stretch>
            <a:fillRect/>
          </a:stretch>
        </p:blipFill>
        <p:spPr>
          <a:xfrm>
            <a:off x="6683403" y="3326252"/>
            <a:ext cx="5511801" cy="3582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6" name="IndNSch HealthScience 7-17-23.039.jpeg" descr="IndNSch HealthScience 7-17-23.039.jpeg"/>
          <p:cNvPicPr>
            <a:picLocks noChangeAspect="1"/>
          </p:cNvPicPr>
          <p:nvPr/>
        </p:nvPicPr>
        <p:blipFill>
          <a:blip r:embed="rId17">
            <a:extLst/>
          </a:blip>
          <a:srcRect l="0" t="13987" r="0" b="0"/>
          <a:stretch>
            <a:fillRect/>
          </a:stretch>
        </p:blipFill>
        <p:spPr>
          <a:xfrm>
            <a:off x="6927797" y="3778424"/>
            <a:ext cx="5511801" cy="35556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7" name="IndNSch HealthScience 7-17-23.041.jpeg" descr="IndNSch HealthScience 7-17-23.041.jpeg"/>
          <p:cNvPicPr>
            <a:picLocks noChangeAspect="1"/>
          </p:cNvPicPr>
          <p:nvPr/>
        </p:nvPicPr>
        <p:blipFill>
          <a:blip r:embed="rId18">
            <a:extLst/>
          </a:blip>
          <a:srcRect l="0" t="13447" r="0" b="0"/>
          <a:stretch>
            <a:fillRect/>
          </a:stretch>
        </p:blipFill>
        <p:spPr>
          <a:xfrm>
            <a:off x="7172191" y="4206188"/>
            <a:ext cx="5511801" cy="35779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8" name="IndNSch HealthScience 7-17-23.045.jpeg" descr="IndNSch HealthScience 7-17-23.045.jpeg"/>
          <p:cNvPicPr>
            <a:picLocks noChangeAspect="1"/>
          </p:cNvPicPr>
          <p:nvPr/>
        </p:nvPicPr>
        <p:blipFill>
          <a:blip r:embed="rId19">
            <a:extLst/>
          </a:blip>
          <a:srcRect l="0" t="13409" r="0" b="0"/>
          <a:stretch>
            <a:fillRect/>
          </a:stretch>
        </p:blipFill>
        <p:spPr>
          <a:xfrm>
            <a:off x="1316060" y="4343748"/>
            <a:ext cx="5511801" cy="357950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49" name="IndNSch HealthScience 7-17-23.046.jpeg" descr="IndNSch HealthScience 7-17-23.046.jpeg"/>
          <p:cNvPicPr>
            <a:picLocks noChangeAspect="1"/>
          </p:cNvPicPr>
          <p:nvPr/>
        </p:nvPicPr>
        <p:blipFill>
          <a:blip r:embed="rId20">
            <a:extLst/>
          </a:blip>
          <a:srcRect l="0" t="12901" r="0" b="0"/>
          <a:stretch>
            <a:fillRect/>
          </a:stretch>
        </p:blipFill>
        <p:spPr>
          <a:xfrm>
            <a:off x="1487441" y="4823985"/>
            <a:ext cx="5511801" cy="36005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50" name="IndNSch HealthScience 7-17-23.048.jpeg" descr="IndNSch HealthScience 7-17-23.048.jpeg"/>
          <p:cNvPicPr>
            <a:picLocks noChangeAspect="1"/>
          </p:cNvPicPr>
          <p:nvPr/>
        </p:nvPicPr>
        <p:blipFill>
          <a:blip r:embed="rId21">
            <a:extLst/>
          </a:blip>
          <a:srcRect l="0" t="12856" r="0" b="0"/>
          <a:stretch>
            <a:fillRect/>
          </a:stretch>
        </p:blipFill>
        <p:spPr>
          <a:xfrm>
            <a:off x="1658822" y="5313748"/>
            <a:ext cx="5511801" cy="360238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51" name="IndNSch HealthScience 7-17-23.053.jpeg" descr="IndNSch HealthScience 7-17-23.053.jpeg"/>
          <p:cNvPicPr>
            <a:picLocks noChangeAspect="1"/>
          </p:cNvPicPr>
          <p:nvPr/>
        </p:nvPicPr>
        <p:blipFill>
          <a:blip r:embed="rId22">
            <a:extLst/>
          </a:blip>
          <a:srcRect l="0" t="14054" r="0" b="0"/>
          <a:stretch>
            <a:fillRect/>
          </a:stretch>
        </p:blipFill>
        <p:spPr>
          <a:xfrm>
            <a:off x="7416584" y="4657543"/>
            <a:ext cx="5511801" cy="35528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68300" dist="217361" dir="5400000">
              <a:srgbClr val="000000">
                <a:alpha val="50000"/>
              </a:srgbClr>
            </a:outerShdw>
          </a:effectLst>
        </p:spPr>
      </p:pic>
      <p:pic>
        <p:nvPicPr>
          <p:cNvPr id="252" name="IndNSch HealthScience 7-17-23.050.jpeg" descr="IndNSch HealthScience 7-17-23.050.jpeg"/>
          <p:cNvPicPr>
            <a:picLocks noChangeAspect="1"/>
          </p:cNvPicPr>
          <p:nvPr/>
        </p:nvPicPr>
        <p:blipFill>
          <a:blip r:embed="rId23">
            <a:extLst/>
          </a:blip>
          <a:srcRect l="0" t="12326" r="0" b="12326"/>
          <a:stretch>
            <a:fillRect/>
          </a:stretch>
        </p:blipFill>
        <p:spPr>
          <a:xfrm>
            <a:off x="460176" y="1246677"/>
            <a:ext cx="12084615" cy="682903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927100" dist="30229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00"/>
                            </p:stCondLst>
                            <p:childTnLst>
                              <p:par>
                                <p:cTn id="25" presetClass="entr" nodeType="afterEffect" presetSubtype="2" presetID="2" grpId="5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8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600"/>
                            </p:stCondLst>
                            <p:childTnLst>
                              <p:par>
                                <p:cTn id="40" presetClass="entr" nodeType="afterEffect" presetSubtype="2" presetID="2" grpId="8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400"/>
                            </p:stCondLst>
                            <p:childTnLst>
                              <p:par>
                                <p:cTn id="45" presetClass="entr" nodeType="afterEffect" presetSubtype="2" presetID="2" grpId="9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200"/>
                            </p:stCondLst>
                            <p:childTnLst>
                              <p:par>
                                <p:cTn id="50" presetClass="entr" nodeType="afterEffect" presetSubtype="8" presetID="2" grpId="10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000"/>
                            </p:stCondLst>
                            <p:childTnLst>
                              <p:par>
                                <p:cTn id="55" presetClass="entr" nodeType="afterEffect" presetSubtype="2" presetID="2" grpId="1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8800"/>
                            </p:stCondLst>
                            <p:childTnLst>
                              <p:par>
                                <p:cTn id="60" presetClass="entr" nodeType="afterEffect" presetSubtype="2" presetID="2" grpId="1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600"/>
                            </p:stCondLst>
                            <p:childTnLst>
                              <p:par>
                                <p:cTn id="65" presetClass="entr" nodeType="afterEffect" presetSubtype="8" presetID="2" grpId="13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400"/>
                            </p:stCondLst>
                            <p:childTnLst>
                              <p:par>
                                <p:cTn id="70" presetClass="entr" nodeType="afterEffect" presetSubtype="2" presetID="2" grpId="14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8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200"/>
                            </p:stCondLst>
                            <p:childTnLst>
                              <p:par>
                                <p:cTn id="75" presetClass="entr" nodeType="afterEffect" presetSubtype="2" presetID="2" grpId="15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8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0"/>
                            </p:stCondLst>
                            <p:childTnLst>
                              <p:par>
                                <p:cTn id="80" presetClass="entr" nodeType="afterEffect" presetSubtype="2" presetID="2" grpId="1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8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800"/>
                            </p:stCondLst>
                            <p:childTnLst>
                              <p:par>
                                <p:cTn id="85" presetClass="entr" nodeType="afterEffect" presetSubtype="2" presetID="2" grpId="17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600"/>
                            </p:stCondLst>
                            <p:childTnLst>
                              <p:par>
                                <p:cTn id="90" presetClass="entr" nodeType="afterEffect" presetSubtype="8" presetID="2" grpId="18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8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8400"/>
                            </p:stCondLst>
                            <p:childTnLst>
                              <p:par>
                                <p:cTn id="95" presetClass="entr" nodeType="afterEffect" presetSubtype="8" presetID="2" grpId="19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8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1200"/>
                            </p:stCondLst>
                            <p:childTnLst>
                              <p:par>
                                <p:cTn id="100" presetClass="entr" nodeType="afterEffect" presetSubtype="8" presetID="2" grpId="20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05" presetClass="entr" nodeType="afterEffect" presetSubtype="2" presetID="2" grpId="21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8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4" presetID="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8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7"/>
      <p:bldP build="whole" bldLvl="1" animBg="1" rev="0" advAuto="0" spid="245" grpId="15"/>
      <p:bldP build="whole" bldLvl="1" animBg="1" rev="0" advAuto="0" spid="251" grpId="21"/>
      <p:bldP build="whole" bldLvl="1" animBg="1" rev="0" advAuto="0" spid="236" grpId="6"/>
      <p:bldP build="whole" bldLvl="1" animBg="1" rev="0" advAuto="0" spid="238" grpId="8"/>
      <p:bldP build="whole" bldLvl="1" animBg="1" rev="0" advAuto="0" spid="243" grpId="13"/>
      <p:bldP build="whole" bldLvl="1" animBg="1" rev="0" advAuto="0" spid="241" grpId="11"/>
      <p:bldP build="whole" bldLvl="1" animBg="1" rev="0" advAuto="0" spid="246" grpId="16"/>
      <p:bldP build="whole" bldLvl="1" animBg="1" rev="0" advAuto="0" spid="239" grpId="9"/>
      <p:bldP build="whole" bldLvl="1" animBg="1" rev="0" advAuto="0" spid="250" grpId="20"/>
      <p:bldP build="whole" bldLvl="1" animBg="1" rev="0" advAuto="0" spid="242" grpId="12"/>
      <p:bldP build="whole" bldLvl="1" animBg="1" rev="0" advAuto="0" spid="234" grpId="4"/>
      <p:bldP build="whole" bldLvl="1" animBg="1" rev="0" advAuto="0" spid="248" grpId="18"/>
      <p:bldP build="whole" bldLvl="1" animBg="1" rev="0" advAuto="0" spid="231" grpId="1"/>
      <p:bldP build="whole" bldLvl="1" animBg="1" rev="0" advAuto="0" spid="233" grpId="3"/>
      <p:bldP build="whole" bldLvl="1" animBg="1" rev="0" advAuto="0" spid="244" grpId="14"/>
      <p:bldP build="whole" bldLvl="1" animBg="1" rev="0" advAuto="0" spid="240" grpId="10"/>
      <p:bldP build="whole" bldLvl="1" animBg="1" rev="0" advAuto="0" spid="249" grpId="19"/>
      <p:bldP build="whole" bldLvl="1" animBg="1" rev="0" advAuto="0" spid="252" grpId="22"/>
      <p:bldP build="whole" bldLvl="1" animBg="1" rev="0" advAuto="0" spid="247" grpId="17"/>
      <p:bldP build="whole" bldLvl="1" animBg="1" rev="0" advAuto="0" spid="232" grpId="2"/>
      <p:bldP build="whole" bldLvl="1" animBg="1" rev="0" advAuto="0" spid="235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