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93" r:id="rId2"/>
    <p:sldId id="1878789617" r:id="rId3"/>
    <p:sldId id="2610" r:id="rId4"/>
    <p:sldId id="1878789618" r:id="rId5"/>
    <p:sldId id="380" r:id="rId6"/>
    <p:sldId id="294" r:id="rId7"/>
    <p:sldId id="295" r:id="rId8"/>
    <p:sldId id="296" r:id="rId9"/>
    <p:sldId id="297" r:id="rId10"/>
    <p:sldId id="298" r:id="rId11"/>
    <p:sldId id="299" r:id="rId12"/>
    <p:sldId id="300" r:id="rId13"/>
    <p:sldId id="301" r:id="rId14"/>
    <p:sldId id="256" r:id="rId15"/>
    <p:sldId id="1878789619" r:id="rId16"/>
    <p:sldId id="282" r:id="rId17"/>
    <p:sldId id="285" r:id="rId18"/>
    <p:sldId id="269" r:id="rId19"/>
    <p:sldId id="286" r:id="rId20"/>
    <p:sldId id="288" r:id="rId21"/>
    <p:sldId id="289" r:id="rId22"/>
    <p:sldId id="290" r:id="rId23"/>
    <p:sldId id="291" r:id="rId24"/>
    <p:sldId id="292" r:id="rId25"/>
    <p:sldId id="287" r:id="rId26"/>
    <p:sldId id="302" r:id="rId27"/>
    <p:sldId id="303" r:id="rId28"/>
    <p:sldId id="1878789621" r:id="rId29"/>
    <p:sldId id="305" r:id="rId30"/>
    <p:sldId id="30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E8F5"/>
    <a:srgbClr val="F1C209"/>
    <a:srgbClr val="7AC52C"/>
    <a:srgbClr val="9A7E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5548" autoAdjust="0"/>
  </p:normalViewPr>
  <p:slideViewPr>
    <p:cSldViewPr snapToGrid="0">
      <p:cViewPr>
        <p:scale>
          <a:sx n="71" d="100"/>
          <a:sy n="71" d="100"/>
        </p:scale>
        <p:origin x="40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D17D55-2598-45E5-9539-CCE555F8E8F0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BC922B-0F92-4823-B795-74C10070E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62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BC922B-0F92-4823-B795-74C10070ED8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6891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BC922B-0F92-4823-B795-74C10070ED8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5768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Other ways to understand LMI, which can help you focus on high-demand career fields in your area, is to complete some training.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7892D-5170-467B-A631-B29572965E8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4015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https://www.google.com/url?sa=i&amp;url=https%3A%2F%2Fdenisempls.org%2F2019%2F04%2F05%2Fstackable-credentials%2F&amp;psig=AOvVaw39Ujwbxe_SE0EqTsQ7jg95&amp;ust=1692197729789000&amp;source=images&amp;cd=vfe&amp;opi=89978449&amp;ved=0CBEQjhxqFwoTCKCrxff13oADFQAAAAAdAAAAABAE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BC922B-0F92-4823-B795-74C10070ED8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5669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Where was LMI used, or where could it be used in this scenario?</a:t>
            </a:r>
          </a:p>
          <a:p>
            <a:pPr marL="228600" indent="-228600">
              <a:buAutoNum type="arabicPeriod"/>
            </a:pPr>
            <a:r>
              <a:rPr lang="en-US" dirty="0"/>
              <a:t>How does this example connect to career pathways?</a:t>
            </a:r>
          </a:p>
          <a:p>
            <a:pPr marL="228600" indent="-228600">
              <a:buAutoNum type="arabicPeriod"/>
            </a:pPr>
            <a:r>
              <a:rPr lang="en-US" dirty="0"/>
              <a:t>How is this an example of utilizing stackable credentials?</a:t>
            </a:r>
          </a:p>
          <a:p>
            <a:pPr marL="228600" indent="-228600">
              <a:buAutoNum type="arabicPeriod"/>
            </a:pPr>
            <a:r>
              <a:rPr lang="en-US" dirty="0"/>
              <a:t>How was suitability determined in this situation?</a:t>
            </a:r>
          </a:p>
          <a:p>
            <a:pPr marL="228600" indent="-228600">
              <a:buAutoNum type="arabicPeriod"/>
            </a:pPr>
            <a:r>
              <a:rPr lang="en-US" dirty="0"/>
              <a:t>What resources did John use? What other resources could have been utilized?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BC922B-0F92-4823-B795-74C10070ED8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8007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BC922B-0F92-4823-B795-74C10070ED8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4237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PCC</a:t>
            </a:r>
          </a:p>
          <a:p>
            <a:r>
              <a:rPr lang="en-US" dirty="0"/>
              <a:t>WDBs</a:t>
            </a:r>
          </a:p>
          <a:p>
            <a:r>
              <a:rPr lang="en-US"/>
              <a:t>Annette, Duna, Laurie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BC922B-0F92-4823-B795-74C10070ED8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0669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BC922B-0F92-4823-B795-74C10070ED8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199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Career Pathways is a phrase used by a variety of organizations and agencies and is defined at least slightly differently by each of them. This is the definition we agreed upon in the 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7892D-5170-467B-A631-B29572965E8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099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BC922B-0F92-4823-B795-74C10070ED8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079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Importance of Shared Vocabulary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BC922B-0F92-4823-B795-74C10070ED8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9740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BC922B-0F92-4823-B795-74C10070ED8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8085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Persona workshop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BC922B-0F92-4823-B795-74C10070ED8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6330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barriers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BC922B-0F92-4823-B795-74C10070ED8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3952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BC922B-0F92-4823-B795-74C10070ED8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7251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SkillsUSA activity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BC922B-0F92-4823-B795-74C10070ED8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948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0B16C-25E4-D54C-908D-622443BC91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805DC8-C32A-C944-1536-313F8EFED4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C49A6F-9676-82D4-1114-5015F7986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5A019-277D-4C78-B486-C93B9CCD184F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7E08C2-4E4E-634B-54CD-0070C1782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F457A-74EB-4473-2C36-DB8D4DC7F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045AD-BC68-40EA-9100-4B9B1A5A1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686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170E6-B31A-1C0A-840D-01C76E633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1287B3-3FD6-5F27-1D8B-A77316ECC2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2C330-053A-673D-0E56-5DD536AE0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5A019-277D-4C78-B486-C93B9CCD184F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E754F-9594-C683-410F-19C057D69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1BC23-BA09-F73A-A231-989B2BA33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045AD-BC68-40EA-9100-4B9B1A5A1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63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69C74E-5CC8-147A-C8A9-E340E26A6A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5AE67F-C864-A608-B71B-3E50906220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C8A87-F133-7C4F-194A-BA3016BB6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5A019-277D-4C78-B486-C93B9CCD184F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9A8925-9223-70E5-9810-EDE595673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C86634-2AD7-856B-C00D-7CCABB6B5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045AD-BC68-40EA-9100-4B9B1A5A1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1343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bg1">
            <a:lumMod val="95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9B2BF04-7F84-443E-BF0C-55A503D49EFB}"/>
              </a:ext>
            </a:extLst>
          </p:cNvPr>
          <p:cNvGrpSpPr/>
          <p:nvPr userDrawn="1"/>
        </p:nvGrpSpPr>
        <p:grpSpPr>
          <a:xfrm>
            <a:off x="358199" y="6410742"/>
            <a:ext cx="777236" cy="190349"/>
            <a:chOff x="392424" y="4772"/>
            <a:chExt cx="5561647" cy="1362074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9CF36E85-3152-4EA0-842E-40FF7E6CA225}"/>
                </a:ext>
              </a:extLst>
            </p:cNvPr>
            <p:cNvSpPr/>
            <p:nvPr/>
          </p:nvSpPr>
          <p:spPr>
            <a:xfrm>
              <a:off x="2054536" y="676284"/>
              <a:ext cx="491490" cy="689609"/>
            </a:xfrm>
            <a:custGeom>
              <a:avLst/>
              <a:gdLst>
                <a:gd name="connsiteX0" fmla="*/ 326708 w 491490"/>
                <a:gd name="connsiteY0" fmla="*/ 49530 h 689609"/>
                <a:gd name="connsiteX1" fmla="*/ 244792 w 491490"/>
                <a:gd name="connsiteY1" fmla="*/ 175260 h 689609"/>
                <a:gd name="connsiteX2" fmla="*/ 241935 w 491490"/>
                <a:gd name="connsiteY2" fmla="*/ 175260 h 689609"/>
                <a:gd name="connsiteX3" fmla="*/ 244792 w 491490"/>
                <a:gd name="connsiteY3" fmla="*/ 132398 h 689609"/>
                <a:gd name="connsiteX4" fmla="*/ 244792 w 491490"/>
                <a:gd name="connsiteY4" fmla="*/ 92392 h 689609"/>
                <a:gd name="connsiteX5" fmla="*/ 154305 w 491490"/>
                <a:gd name="connsiteY5" fmla="*/ 9525 h 689609"/>
                <a:gd name="connsiteX6" fmla="*/ 28575 w 491490"/>
                <a:gd name="connsiteY6" fmla="*/ 9525 h 689609"/>
                <a:gd name="connsiteX7" fmla="*/ 0 w 491490"/>
                <a:gd name="connsiteY7" fmla="*/ 153352 h 689609"/>
                <a:gd name="connsiteX8" fmla="*/ 28575 w 491490"/>
                <a:gd name="connsiteY8" fmla="*/ 153352 h 689609"/>
                <a:gd name="connsiteX9" fmla="*/ 53340 w 491490"/>
                <a:gd name="connsiteY9" fmla="*/ 153352 h 689609"/>
                <a:gd name="connsiteX10" fmla="*/ 82867 w 491490"/>
                <a:gd name="connsiteY10" fmla="*/ 182880 h 689609"/>
                <a:gd name="connsiteX11" fmla="*/ 82867 w 491490"/>
                <a:gd name="connsiteY11" fmla="*/ 689610 h 689609"/>
                <a:gd name="connsiteX12" fmla="*/ 250508 w 491490"/>
                <a:gd name="connsiteY12" fmla="*/ 689610 h 689609"/>
                <a:gd name="connsiteX13" fmla="*/ 250508 w 491490"/>
                <a:gd name="connsiteY13" fmla="*/ 420053 h 689609"/>
                <a:gd name="connsiteX14" fmla="*/ 264795 w 491490"/>
                <a:gd name="connsiteY14" fmla="*/ 309563 h 689609"/>
                <a:gd name="connsiteX15" fmla="*/ 338138 w 491490"/>
                <a:gd name="connsiteY15" fmla="*/ 202883 h 689609"/>
                <a:gd name="connsiteX16" fmla="*/ 450533 w 491490"/>
                <a:gd name="connsiteY16" fmla="*/ 166688 h 689609"/>
                <a:gd name="connsiteX17" fmla="*/ 491490 w 491490"/>
                <a:gd name="connsiteY17" fmla="*/ 169545 h 689609"/>
                <a:gd name="connsiteX18" fmla="*/ 491490 w 491490"/>
                <a:gd name="connsiteY18" fmla="*/ 2858 h 689609"/>
                <a:gd name="connsiteX19" fmla="*/ 461010 w 491490"/>
                <a:gd name="connsiteY19" fmla="*/ 0 h 689609"/>
                <a:gd name="connsiteX20" fmla="*/ 326708 w 491490"/>
                <a:gd name="connsiteY20" fmla="*/ 49530 h 68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91490" h="689609">
                  <a:moveTo>
                    <a:pt x="326708" y="49530"/>
                  </a:moveTo>
                  <a:cubicBezTo>
                    <a:pt x="287655" y="81915"/>
                    <a:pt x="260985" y="123825"/>
                    <a:pt x="244792" y="175260"/>
                  </a:cubicBezTo>
                  <a:lnTo>
                    <a:pt x="241935" y="175260"/>
                  </a:lnTo>
                  <a:lnTo>
                    <a:pt x="244792" y="132398"/>
                  </a:lnTo>
                  <a:lnTo>
                    <a:pt x="244792" y="92392"/>
                  </a:lnTo>
                  <a:cubicBezTo>
                    <a:pt x="244792" y="37148"/>
                    <a:pt x="214313" y="9525"/>
                    <a:pt x="154305" y="9525"/>
                  </a:cubicBezTo>
                  <a:lnTo>
                    <a:pt x="28575" y="9525"/>
                  </a:lnTo>
                  <a:lnTo>
                    <a:pt x="0" y="153352"/>
                  </a:lnTo>
                  <a:lnTo>
                    <a:pt x="28575" y="153352"/>
                  </a:lnTo>
                  <a:lnTo>
                    <a:pt x="53340" y="153352"/>
                  </a:lnTo>
                  <a:cubicBezTo>
                    <a:pt x="72390" y="153352"/>
                    <a:pt x="82867" y="162877"/>
                    <a:pt x="82867" y="182880"/>
                  </a:cubicBezTo>
                  <a:lnTo>
                    <a:pt x="82867" y="689610"/>
                  </a:lnTo>
                  <a:lnTo>
                    <a:pt x="250508" y="689610"/>
                  </a:lnTo>
                  <a:lnTo>
                    <a:pt x="250508" y="420053"/>
                  </a:lnTo>
                  <a:cubicBezTo>
                    <a:pt x="250508" y="381000"/>
                    <a:pt x="255270" y="343853"/>
                    <a:pt x="264795" y="309563"/>
                  </a:cubicBezTo>
                  <a:cubicBezTo>
                    <a:pt x="279083" y="262890"/>
                    <a:pt x="303847" y="226695"/>
                    <a:pt x="338138" y="202883"/>
                  </a:cubicBezTo>
                  <a:cubicBezTo>
                    <a:pt x="372428" y="179070"/>
                    <a:pt x="410528" y="166688"/>
                    <a:pt x="450533" y="166688"/>
                  </a:cubicBezTo>
                  <a:cubicBezTo>
                    <a:pt x="466725" y="166688"/>
                    <a:pt x="480060" y="167640"/>
                    <a:pt x="491490" y="169545"/>
                  </a:cubicBezTo>
                  <a:lnTo>
                    <a:pt x="491490" y="2858"/>
                  </a:lnTo>
                  <a:lnTo>
                    <a:pt x="461010" y="0"/>
                  </a:lnTo>
                  <a:cubicBezTo>
                    <a:pt x="409575" y="0"/>
                    <a:pt x="364808" y="16192"/>
                    <a:pt x="326708" y="49530"/>
                  </a:cubicBezTo>
                  <a:close/>
                </a:path>
              </a:pathLst>
            </a:custGeom>
            <a:solidFill>
              <a:srgbClr val="DAD9D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A86CE75-4807-40BA-BD0B-5876F7FC670C}"/>
                </a:ext>
              </a:extLst>
            </p:cNvPr>
            <p:cNvSpPr/>
            <p:nvPr/>
          </p:nvSpPr>
          <p:spPr>
            <a:xfrm>
              <a:off x="2611749" y="676284"/>
              <a:ext cx="491490" cy="689609"/>
            </a:xfrm>
            <a:custGeom>
              <a:avLst/>
              <a:gdLst>
                <a:gd name="connsiteX0" fmla="*/ 326707 w 491490"/>
                <a:gd name="connsiteY0" fmla="*/ 49530 h 689609"/>
                <a:gd name="connsiteX1" fmla="*/ 244793 w 491490"/>
                <a:gd name="connsiteY1" fmla="*/ 175260 h 689609"/>
                <a:gd name="connsiteX2" fmla="*/ 241935 w 491490"/>
                <a:gd name="connsiteY2" fmla="*/ 175260 h 689609"/>
                <a:gd name="connsiteX3" fmla="*/ 244793 w 491490"/>
                <a:gd name="connsiteY3" fmla="*/ 132398 h 689609"/>
                <a:gd name="connsiteX4" fmla="*/ 244793 w 491490"/>
                <a:gd name="connsiteY4" fmla="*/ 92392 h 689609"/>
                <a:gd name="connsiteX5" fmla="*/ 154305 w 491490"/>
                <a:gd name="connsiteY5" fmla="*/ 9525 h 689609"/>
                <a:gd name="connsiteX6" fmla="*/ 28575 w 491490"/>
                <a:gd name="connsiteY6" fmla="*/ 9525 h 689609"/>
                <a:gd name="connsiteX7" fmla="*/ 0 w 491490"/>
                <a:gd name="connsiteY7" fmla="*/ 153352 h 689609"/>
                <a:gd name="connsiteX8" fmla="*/ 28575 w 491490"/>
                <a:gd name="connsiteY8" fmla="*/ 153352 h 689609"/>
                <a:gd name="connsiteX9" fmla="*/ 53340 w 491490"/>
                <a:gd name="connsiteY9" fmla="*/ 153352 h 689609"/>
                <a:gd name="connsiteX10" fmla="*/ 82867 w 491490"/>
                <a:gd name="connsiteY10" fmla="*/ 182880 h 689609"/>
                <a:gd name="connsiteX11" fmla="*/ 82867 w 491490"/>
                <a:gd name="connsiteY11" fmla="*/ 689610 h 689609"/>
                <a:gd name="connsiteX12" fmla="*/ 250507 w 491490"/>
                <a:gd name="connsiteY12" fmla="*/ 689610 h 689609"/>
                <a:gd name="connsiteX13" fmla="*/ 250507 w 491490"/>
                <a:gd name="connsiteY13" fmla="*/ 420053 h 689609"/>
                <a:gd name="connsiteX14" fmla="*/ 264795 w 491490"/>
                <a:gd name="connsiteY14" fmla="*/ 309563 h 689609"/>
                <a:gd name="connsiteX15" fmla="*/ 338138 w 491490"/>
                <a:gd name="connsiteY15" fmla="*/ 202883 h 689609"/>
                <a:gd name="connsiteX16" fmla="*/ 450532 w 491490"/>
                <a:gd name="connsiteY16" fmla="*/ 166688 h 689609"/>
                <a:gd name="connsiteX17" fmla="*/ 491490 w 491490"/>
                <a:gd name="connsiteY17" fmla="*/ 169545 h 689609"/>
                <a:gd name="connsiteX18" fmla="*/ 491490 w 491490"/>
                <a:gd name="connsiteY18" fmla="*/ 2858 h 689609"/>
                <a:gd name="connsiteX19" fmla="*/ 461010 w 491490"/>
                <a:gd name="connsiteY19" fmla="*/ 0 h 689609"/>
                <a:gd name="connsiteX20" fmla="*/ 326707 w 491490"/>
                <a:gd name="connsiteY20" fmla="*/ 49530 h 68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91490" h="689609">
                  <a:moveTo>
                    <a:pt x="326707" y="49530"/>
                  </a:moveTo>
                  <a:cubicBezTo>
                    <a:pt x="287655" y="81915"/>
                    <a:pt x="260985" y="123825"/>
                    <a:pt x="244793" y="175260"/>
                  </a:cubicBezTo>
                  <a:lnTo>
                    <a:pt x="241935" y="175260"/>
                  </a:lnTo>
                  <a:lnTo>
                    <a:pt x="244793" y="132398"/>
                  </a:lnTo>
                  <a:lnTo>
                    <a:pt x="244793" y="92392"/>
                  </a:lnTo>
                  <a:cubicBezTo>
                    <a:pt x="244793" y="37148"/>
                    <a:pt x="214313" y="9525"/>
                    <a:pt x="154305" y="9525"/>
                  </a:cubicBezTo>
                  <a:lnTo>
                    <a:pt x="28575" y="9525"/>
                  </a:lnTo>
                  <a:lnTo>
                    <a:pt x="0" y="153352"/>
                  </a:lnTo>
                  <a:lnTo>
                    <a:pt x="28575" y="153352"/>
                  </a:lnTo>
                  <a:lnTo>
                    <a:pt x="53340" y="153352"/>
                  </a:lnTo>
                  <a:cubicBezTo>
                    <a:pt x="72390" y="153352"/>
                    <a:pt x="82867" y="162877"/>
                    <a:pt x="82867" y="182880"/>
                  </a:cubicBezTo>
                  <a:lnTo>
                    <a:pt x="82867" y="689610"/>
                  </a:lnTo>
                  <a:lnTo>
                    <a:pt x="250507" y="689610"/>
                  </a:lnTo>
                  <a:lnTo>
                    <a:pt x="250507" y="420053"/>
                  </a:lnTo>
                  <a:cubicBezTo>
                    <a:pt x="250507" y="381000"/>
                    <a:pt x="255270" y="343853"/>
                    <a:pt x="264795" y="309563"/>
                  </a:cubicBezTo>
                  <a:cubicBezTo>
                    <a:pt x="279082" y="262890"/>
                    <a:pt x="303847" y="226695"/>
                    <a:pt x="338138" y="202883"/>
                  </a:cubicBezTo>
                  <a:cubicBezTo>
                    <a:pt x="372428" y="179070"/>
                    <a:pt x="410528" y="166688"/>
                    <a:pt x="450532" y="166688"/>
                  </a:cubicBezTo>
                  <a:cubicBezTo>
                    <a:pt x="466725" y="166688"/>
                    <a:pt x="480060" y="167640"/>
                    <a:pt x="491490" y="169545"/>
                  </a:cubicBezTo>
                  <a:lnTo>
                    <a:pt x="491490" y="2858"/>
                  </a:lnTo>
                  <a:lnTo>
                    <a:pt x="461010" y="0"/>
                  </a:lnTo>
                  <a:cubicBezTo>
                    <a:pt x="409575" y="0"/>
                    <a:pt x="364807" y="16192"/>
                    <a:pt x="326707" y="49530"/>
                  </a:cubicBezTo>
                  <a:close/>
                </a:path>
              </a:pathLst>
            </a:custGeom>
            <a:solidFill>
              <a:srgbClr val="DAD9D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10" name="Graphic 27">
              <a:extLst>
                <a:ext uri="{FF2B5EF4-FFF2-40B4-BE49-F238E27FC236}">
                  <a16:creationId xmlns:a16="http://schemas.microsoft.com/office/drawing/2014/main" id="{E936AF0B-2DF9-4898-94EF-A423FD264BD1}"/>
                </a:ext>
              </a:extLst>
            </p:cNvPr>
            <p:cNvGrpSpPr/>
            <p:nvPr/>
          </p:nvGrpSpPr>
          <p:grpSpPr>
            <a:xfrm>
              <a:off x="3166104" y="437207"/>
              <a:ext cx="2787967" cy="926782"/>
              <a:chOff x="3166104" y="437207"/>
              <a:chExt cx="2787967" cy="926782"/>
            </a:xfrm>
            <a:solidFill>
              <a:srgbClr val="DAD9D9"/>
            </a:solidFill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A644D6D0-DBA5-4668-BFC4-7BBC3F6EA8EE}"/>
                  </a:ext>
                </a:extLst>
              </p:cNvPr>
              <p:cNvSpPr/>
              <p:nvPr/>
            </p:nvSpPr>
            <p:spPr>
              <a:xfrm>
                <a:off x="3166104" y="678189"/>
                <a:ext cx="523875" cy="683895"/>
              </a:xfrm>
              <a:custGeom>
                <a:avLst/>
                <a:gdLst>
                  <a:gd name="connsiteX0" fmla="*/ 76200 w 523875"/>
                  <a:gd name="connsiteY0" fmla="*/ 461963 h 683895"/>
                  <a:gd name="connsiteX1" fmla="*/ 271463 w 523875"/>
                  <a:gd name="connsiteY1" fmla="*/ 558165 h 683895"/>
                  <a:gd name="connsiteX2" fmla="*/ 360045 w 523875"/>
                  <a:gd name="connsiteY2" fmla="*/ 494348 h 683895"/>
                  <a:gd name="connsiteX3" fmla="*/ 15240 w 523875"/>
                  <a:gd name="connsiteY3" fmla="*/ 191453 h 683895"/>
                  <a:gd name="connsiteX4" fmla="*/ 269557 w 523875"/>
                  <a:gd name="connsiteY4" fmla="*/ 0 h 683895"/>
                  <a:gd name="connsiteX5" fmla="*/ 499110 w 523875"/>
                  <a:gd name="connsiteY5" fmla="*/ 136208 h 683895"/>
                  <a:gd name="connsiteX6" fmla="*/ 499110 w 523875"/>
                  <a:gd name="connsiteY6" fmla="*/ 203835 h 683895"/>
                  <a:gd name="connsiteX7" fmla="*/ 355282 w 523875"/>
                  <a:gd name="connsiteY7" fmla="*/ 203835 h 683895"/>
                  <a:gd name="connsiteX8" fmla="*/ 355282 w 523875"/>
                  <a:gd name="connsiteY8" fmla="*/ 171450 h 683895"/>
                  <a:gd name="connsiteX9" fmla="*/ 273367 w 523875"/>
                  <a:gd name="connsiteY9" fmla="*/ 124778 h 683895"/>
                  <a:gd name="connsiteX10" fmla="*/ 176213 w 523875"/>
                  <a:gd name="connsiteY10" fmla="*/ 183833 h 683895"/>
                  <a:gd name="connsiteX11" fmla="*/ 523875 w 523875"/>
                  <a:gd name="connsiteY11" fmla="*/ 483870 h 683895"/>
                  <a:gd name="connsiteX12" fmla="*/ 272415 w 523875"/>
                  <a:gd name="connsiteY12" fmla="*/ 683895 h 683895"/>
                  <a:gd name="connsiteX13" fmla="*/ 0 w 523875"/>
                  <a:gd name="connsiteY13" fmla="*/ 566738 h 683895"/>
                  <a:gd name="connsiteX14" fmla="*/ 76200 w 523875"/>
                  <a:gd name="connsiteY14" fmla="*/ 461963 h 683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3875" h="683895">
                    <a:moveTo>
                      <a:pt x="76200" y="461963"/>
                    </a:moveTo>
                    <a:cubicBezTo>
                      <a:pt x="76200" y="461963"/>
                      <a:pt x="160020" y="558165"/>
                      <a:pt x="271463" y="558165"/>
                    </a:cubicBezTo>
                    <a:cubicBezTo>
                      <a:pt x="321945" y="558165"/>
                      <a:pt x="360045" y="537210"/>
                      <a:pt x="360045" y="494348"/>
                    </a:cubicBezTo>
                    <a:cubicBezTo>
                      <a:pt x="360045" y="401955"/>
                      <a:pt x="15240" y="402908"/>
                      <a:pt x="15240" y="191453"/>
                    </a:cubicBezTo>
                    <a:cubicBezTo>
                      <a:pt x="15240" y="60960"/>
                      <a:pt x="133350" y="0"/>
                      <a:pt x="269557" y="0"/>
                    </a:cubicBezTo>
                    <a:cubicBezTo>
                      <a:pt x="358140" y="0"/>
                      <a:pt x="499110" y="29528"/>
                      <a:pt x="499110" y="136208"/>
                    </a:cubicBezTo>
                    <a:lnTo>
                      <a:pt x="499110" y="203835"/>
                    </a:lnTo>
                    <a:lnTo>
                      <a:pt x="355282" y="203835"/>
                    </a:lnTo>
                    <a:lnTo>
                      <a:pt x="355282" y="171450"/>
                    </a:lnTo>
                    <a:cubicBezTo>
                      <a:pt x="355282" y="140970"/>
                      <a:pt x="308610" y="124778"/>
                      <a:pt x="273367" y="124778"/>
                    </a:cubicBezTo>
                    <a:cubicBezTo>
                      <a:pt x="215265" y="124778"/>
                      <a:pt x="176213" y="145733"/>
                      <a:pt x="176213" y="183833"/>
                    </a:cubicBezTo>
                    <a:cubicBezTo>
                      <a:pt x="176213" y="286703"/>
                      <a:pt x="523875" y="265748"/>
                      <a:pt x="523875" y="483870"/>
                    </a:cubicBezTo>
                    <a:cubicBezTo>
                      <a:pt x="523875" y="606743"/>
                      <a:pt x="414338" y="683895"/>
                      <a:pt x="272415" y="683895"/>
                    </a:cubicBezTo>
                    <a:cubicBezTo>
                      <a:pt x="92392" y="683895"/>
                      <a:pt x="0" y="566738"/>
                      <a:pt x="0" y="566738"/>
                    </a:cubicBezTo>
                    <a:lnTo>
                      <a:pt x="76200" y="46196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3EC7A7FC-AD4F-48BF-B2BF-8FDFBAB1CD5C}"/>
                  </a:ext>
                </a:extLst>
              </p:cNvPr>
              <p:cNvSpPr/>
              <p:nvPr/>
            </p:nvSpPr>
            <p:spPr>
              <a:xfrm>
                <a:off x="3756654" y="437207"/>
                <a:ext cx="321944" cy="911542"/>
              </a:xfrm>
              <a:custGeom>
                <a:avLst/>
                <a:gdLst>
                  <a:gd name="connsiteX0" fmla="*/ 80010 w 321944"/>
                  <a:gd name="connsiteY0" fmla="*/ 166688 h 911542"/>
                  <a:gd name="connsiteX1" fmla="*/ 51435 w 321944"/>
                  <a:gd name="connsiteY1" fmla="*/ 138113 h 911542"/>
                  <a:gd name="connsiteX2" fmla="*/ 0 w 321944"/>
                  <a:gd name="connsiteY2" fmla="*/ 138113 h 911542"/>
                  <a:gd name="connsiteX3" fmla="*/ 0 w 321944"/>
                  <a:gd name="connsiteY3" fmla="*/ 0 h 911542"/>
                  <a:gd name="connsiteX4" fmla="*/ 155257 w 321944"/>
                  <a:gd name="connsiteY4" fmla="*/ 0 h 911542"/>
                  <a:gd name="connsiteX5" fmla="*/ 242888 w 321944"/>
                  <a:gd name="connsiteY5" fmla="*/ 87630 h 911542"/>
                  <a:gd name="connsiteX6" fmla="*/ 242888 w 321944"/>
                  <a:gd name="connsiteY6" fmla="*/ 745807 h 911542"/>
                  <a:gd name="connsiteX7" fmla="*/ 271463 w 321944"/>
                  <a:gd name="connsiteY7" fmla="*/ 774382 h 911542"/>
                  <a:gd name="connsiteX8" fmla="*/ 321945 w 321944"/>
                  <a:gd name="connsiteY8" fmla="*/ 774382 h 911542"/>
                  <a:gd name="connsiteX9" fmla="*/ 321945 w 321944"/>
                  <a:gd name="connsiteY9" fmla="*/ 911543 h 911542"/>
                  <a:gd name="connsiteX10" fmla="*/ 167640 w 321944"/>
                  <a:gd name="connsiteY10" fmla="*/ 911543 h 911542"/>
                  <a:gd name="connsiteX11" fmla="*/ 80010 w 321944"/>
                  <a:gd name="connsiteY11" fmla="*/ 823912 h 911542"/>
                  <a:gd name="connsiteX12" fmla="*/ 80010 w 321944"/>
                  <a:gd name="connsiteY12" fmla="*/ 166688 h 911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1944" h="911542">
                    <a:moveTo>
                      <a:pt x="80010" y="166688"/>
                    </a:moveTo>
                    <a:cubicBezTo>
                      <a:pt x="80010" y="147638"/>
                      <a:pt x="69532" y="138113"/>
                      <a:pt x="51435" y="138113"/>
                    </a:cubicBezTo>
                    <a:lnTo>
                      <a:pt x="0" y="138113"/>
                    </a:lnTo>
                    <a:lnTo>
                      <a:pt x="0" y="0"/>
                    </a:lnTo>
                    <a:lnTo>
                      <a:pt x="155257" y="0"/>
                    </a:lnTo>
                    <a:cubicBezTo>
                      <a:pt x="215265" y="0"/>
                      <a:pt x="242888" y="26670"/>
                      <a:pt x="242888" y="87630"/>
                    </a:cubicBezTo>
                    <a:lnTo>
                      <a:pt x="242888" y="745807"/>
                    </a:lnTo>
                    <a:cubicBezTo>
                      <a:pt x="242888" y="763905"/>
                      <a:pt x="253365" y="774382"/>
                      <a:pt x="271463" y="774382"/>
                    </a:cubicBezTo>
                    <a:lnTo>
                      <a:pt x="321945" y="774382"/>
                    </a:lnTo>
                    <a:lnTo>
                      <a:pt x="321945" y="911543"/>
                    </a:lnTo>
                    <a:lnTo>
                      <a:pt x="167640" y="911543"/>
                    </a:lnTo>
                    <a:cubicBezTo>
                      <a:pt x="105727" y="911543"/>
                      <a:pt x="80010" y="885825"/>
                      <a:pt x="80010" y="823912"/>
                    </a:cubicBezTo>
                    <a:lnTo>
                      <a:pt x="80010" y="16668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FAA10AEA-2A76-4F1F-90F0-D2900F1870FB}"/>
                  </a:ext>
                </a:extLst>
              </p:cNvPr>
              <p:cNvSpPr/>
              <p:nvPr/>
            </p:nvSpPr>
            <p:spPr>
              <a:xfrm>
                <a:off x="4139558" y="437207"/>
                <a:ext cx="320992" cy="911542"/>
              </a:xfrm>
              <a:custGeom>
                <a:avLst/>
                <a:gdLst>
                  <a:gd name="connsiteX0" fmla="*/ 80010 w 320992"/>
                  <a:gd name="connsiteY0" fmla="*/ 423863 h 911542"/>
                  <a:gd name="connsiteX1" fmla="*/ 51435 w 320992"/>
                  <a:gd name="connsiteY1" fmla="*/ 395288 h 911542"/>
                  <a:gd name="connsiteX2" fmla="*/ 0 w 320992"/>
                  <a:gd name="connsiteY2" fmla="*/ 395288 h 911542"/>
                  <a:gd name="connsiteX3" fmla="*/ 0 w 320992"/>
                  <a:gd name="connsiteY3" fmla="*/ 256223 h 911542"/>
                  <a:gd name="connsiteX4" fmla="*/ 155258 w 320992"/>
                  <a:gd name="connsiteY4" fmla="*/ 256223 h 911542"/>
                  <a:gd name="connsiteX5" fmla="*/ 240983 w 320992"/>
                  <a:gd name="connsiteY5" fmla="*/ 343853 h 911542"/>
                  <a:gd name="connsiteX6" fmla="*/ 240983 w 320992"/>
                  <a:gd name="connsiteY6" fmla="*/ 745807 h 911542"/>
                  <a:gd name="connsiteX7" fmla="*/ 269558 w 320992"/>
                  <a:gd name="connsiteY7" fmla="*/ 774382 h 911542"/>
                  <a:gd name="connsiteX8" fmla="*/ 320993 w 320992"/>
                  <a:gd name="connsiteY8" fmla="*/ 774382 h 911542"/>
                  <a:gd name="connsiteX9" fmla="*/ 320993 w 320992"/>
                  <a:gd name="connsiteY9" fmla="*/ 911543 h 911542"/>
                  <a:gd name="connsiteX10" fmla="*/ 165735 w 320992"/>
                  <a:gd name="connsiteY10" fmla="*/ 911543 h 911542"/>
                  <a:gd name="connsiteX11" fmla="*/ 80010 w 320992"/>
                  <a:gd name="connsiteY11" fmla="*/ 823912 h 911542"/>
                  <a:gd name="connsiteX12" fmla="*/ 80010 w 320992"/>
                  <a:gd name="connsiteY12" fmla="*/ 423863 h 911542"/>
                  <a:gd name="connsiteX13" fmla="*/ 87630 w 320992"/>
                  <a:gd name="connsiteY13" fmla="*/ 0 h 911542"/>
                  <a:gd name="connsiteX14" fmla="*/ 228600 w 320992"/>
                  <a:gd name="connsiteY14" fmla="*/ 0 h 911542"/>
                  <a:gd name="connsiteX15" fmla="*/ 228600 w 320992"/>
                  <a:gd name="connsiteY15" fmla="*/ 150495 h 911542"/>
                  <a:gd name="connsiteX16" fmla="*/ 87630 w 320992"/>
                  <a:gd name="connsiteY16" fmla="*/ 150495 h 911542"/>
                  <a:gd name="connsiteX17" fmla="*/ 87630 w 320992"/>
                  <a:gd name="connsiteY17" fmla="*/ 0 h 911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20992" h="911542">
                    <a:moveTo>
                      <a:pt x="80010" y="423863"/>
                    </a:moveTo>
                    <a:cubicBezTo>
                      <a:pt x="80010" y="404813"/>
                      <a:pt x="69533" y="395288"/>
                      <a:pt x="51435" y="395288"/>
                    </a:cubicBezTo>
                    <a:lnTo>
                      <a:pt x="0" y="395288"/>
                    </a:lnTo>
                    <a:lnTo>
                      <a:pt x="0" y="256223"/>
                    </a:lnTo>
                    <a:lnTo>
                      <a:pt x="155258" y="256223"/>
                    </a:lnTo>
                    <a:cubicBezTo>
                      <a:pt x="215265" y="256223"/>
                      <a:pt x="240983" y="282892"/>
                      <a:pt x="240983" y="343853"/>
                    </a:cubicBezTo>
                    <a:lnTo>
                      <a:pt x="240983" y="745807"/>
                    </a:lnTo>
                    <a:cubicBezTo>
                      <a:pt x="240983" y="763905"/>
                      <a:pt x="251460" y="774382"/>
                      <a:pt x="269558" y="774382"/>
                    </a:cubicBezTo>
                    <a:lnTo>
                      <a:pt x="320993" y="774382"/>
                    </a:lnTo>
                    <a:lnTo>
                      <a:pt x="320993" y="911543"/>
                    </a:lnTo>
                    <a:lnTo>
                      <a:pt x="165735" y="911543"/>
                    </a:lnTo>
                    <a:cubicBezTo>
                      <a:pt x="105728" y="911543"/>
                      <a:pt x="80010" y="885825"/>
                      <a:pt x="80010" y="823912"/>
                    </a:cubicBezTo>
                    <a:lnTo>
                      <a:pt x="80010" y="423863"/>
                    </a:lnTo>
                    <a:close/>
                    <a:moveTo>
                      <a:pt x="87630" y="0"/>
                    </a:moveTo>
                    <a:lnTo>
                      <a:pt x="228600" y="0"/>
                    </a:lnTo>
                    <a:lnTo>
                      <a:pt x="228600" y="150495"/>
                    </a:lnTo>
                    <a:lnTo>
                      <a:pt x="87630" y="150495"/>
                    </a:lnTo>
                    <a:lnTo>
                      <a:pt x="8763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EB1BE911-D420-4A3D-B5CD-F4727983A6CF}"/>
                  </a:ext>
                </a:extLst>
              </p:cNvPr>
              <p:cNvSpPr/>
              <p:nvPr/>
            </p:nvSpPr>
            <p:spPr>
              <a:xfrm>
                <a:off x="4532936" y="437207"/>
                <a:ext cx="729620" cy="926782"/>
              </a:xfrm>
              <a:custGeom>
                <a:avLst/>
                <a:gdLst>
                  <a:gd name="connsiteX0" fmla="*/ 297185 w 729620"/>
                  <a:gd name="connsiteY0" fmla="*/ 240982 h 926782"/>
                  <a:gd name="connsiteX1" fmla="*/ 485780 w 729620"/>
                  <a:gd name="connsiteY1" fmla="*/ 320992 h 926782"/>
                  <a:gd name="connsiteX2" fmla="*/ 488638 w 729620"/>
                  <a:gd name="connsiteY2" fmla="*/ 320992 h 926782"/>
                  <a:gd name="connsiteX3" fmla="*/ 487685 w 729620"/>
                  <a:gd name="connsiteY3" fmla="*/ 282892 h 926782"/>
                  <a:gd name="connsiteX4" fmla="*/ 487685 w 729620"/>
                  <a:gd name="connsiteY4" fmla="*/ 166688 h 926782"/>
                  <a:gd name="connsiteX5" fmla="*/ 459110 w 729620"/>
                  <a:gd name="connsiteY5" fmla="*/ 138113 h 926782"/>
                  <a:gd name="connsiteX6" fmla="*/ 407675 w 729620"/>
                  <a:gd name="connsiteY6" fmla="*/ 138113 h 926782"/>
                  <a:gd name="connsiteX7" fmla="*/ 407675 w 729620"/>
                  <a:gd name="connsiteY7" fmla="*/ 0 h 926782"/>
                  <a:gd name="connsiteX8" fmla="*/ 562933 w 729620"/>
                  <a:gd name="connsiteY8" fmla="*/ 0 h 926782"/>
                  <a:gd name="connsiteX9" fmla="*/ 650563 w 729620"/>
                  <a:gd name="connsiteY9" fmla="*/ 87630 h 926782"/>
                  <a:gd name="connsiteX10" fmla="*/ 650563 w 729620"/>
                  <a:gd name="connsiteY10" fmla="*/ 745807 h 926782"/>
                  <a:gd name="connsiteX11" fmla="*/ 679138 w 729620"/>
                  <a:gd name="connsiteY11" fmla="*/ 774382 h 926782"/>
                  <a:gd name="connsiteX12" fmla="*/ 729620 w 729620"/>
                  <a:gd name="connsiteY12" fmla="*/ 774382 h 926782"/>
                  <a:gd name="connsiteX13" fmla="*/ 729620 w 729620"/>
                  <a:gd name="connsiteY13" fmla="*/ 911543 h 926782"/>
                  <a:gd name="connsiteX14" fmla="*/ 579125 w 729620"/>
                  <a:gd name="connsiteY14" fmla="*/ 911543 h 926782"/>
                  <a:gd name="connsiteX15" fmla="*/ 498163 w 729620"/>
                  <a:gd name="connsiteY15" fmla="*/ 844868 h 926782"/>
                  <a:gd name="connsiteX16" fmla="*/ 498163 w 729620"/>
                  <a:gd name="connsiteY16" fmla="*/ 820103 h 926782"/>
                  <a:gd name="connsiteX17" fmla="*/ 495305 w 729620"/>
                  <a:gd name="connsiteY17" fmla="*/ 820103 h 926782"/>
                  <a:gd name="connsiteX18" fmla="*/ 291470 w 729620"/>
                  <a:gd name="connsiteY18" fmla="*/ 926782 h 926782"/>
                  <a:gd name="connsiteX19" fmla="*/ 5 w 729620"/>
                  <a:gd name="connsiteY19" fmla="*/ 583882 h 926782"/>
                  <a:gd name="connsiteX20" fmla="*/ 297185 w 729620"/>
                  <a:gd name="connsiteY20" fmla="*/ 240982 h 926782"/>
                  <a:gd name="connsiteX21" fmla="*/ 491495 w 729620"/>
                  <a:gd name="connsiteY21" fmla="*/ 582930 h 926782"/>
                  <a:gd name="connsiteX22" fmla="*/ 329570 w 729620"/>
                  <a:gd name="connsiteY22" fmla="*/ 381000 h 926782"/>
                  <a:gd name="connsiteX23" fmla="*/ 165740 w 729620"/>
                  <a:gd name="connsiteY23" fmla="*/ 583882 h 926782"/>
                  <a:gd name="connsiteX24" fmla="*/ 327665 w 729620"/>
                  <a:gd name="connsiteY24" fmla="*/ 789623 h 926782"/>
                  <a:gd name="connsiteX25" fmla="*/ 491495 w 729620"/>
                  <a:gd name="connsiteY25" fmla="*/ 582930 h 926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729620" h="926782">
                    <a:moveTo>
                      <a:pt x="297185" y="240982"/>
                    </a:moveTo>
                    <a:cubicBezTo>
                      <a:pt x="440060" y="240982"/>
                      <a:pt x="485780" y="320992"/>
                      <a:pt x="485780" y="320992"/>
                    </a:cubicBezTo>
                    <a:lnTo>
                      <a:pt x="488638" y="320992"/>
                    </a:lnTo>
                    <a:cubicBezTo>
                      <a:pt x="488638" y="320992"/>
                      <a:pt x="487685" y="303848"/>
                      <a:pt x="487685" y="282892"/>
                    </a:cubicBezTo>
                    <a:lnTo>
                      <a:pt x="487685" y="166688"/>
                    </a:lnTo>
                    <a:cubicBezTo>
                      <a:pt x="487685" y="147638"/>
                      <a:pt x="477208" y="138113"/>
                      <a:pt x="459110" y="138113"/>
                    </a:cubicBezTo>
                    <a:lnTo>
                      <a:pt x="407675" y="138113"/>
                    </a:lnTo>
                    <a:lnTo>
                      <a:pt x="407675" y="0"/>
                    </a:lnTo>
                    <a:lnTo>
                      <a:pt x="562933" y="0"/>
                    </a:lnTo>
                    <a:cubicBezTo>
                      <a:pt x="622940" y="0"/>
                      <a:pt x="650563" y="26670"/>
                      <a:pt x="650563" y="87630"/>
                    </a:cubicBezTo>
                    <a:lnTo>
                      <a:pt x="650563" y="745807"/>
                    </a:lnTo>
                    <a:cubicBezTo>
                      <a:pt x="650563" y="763905"/>
                      <a:pt x="661040" y="774382"/>
                      <a:pt x="679138" y="774382"/>
                    </a:cubicBezTo>
                    <a:lnTo>
                      <a:pt x="729620" y="774382"/>
                    </a:lnTo>
                    <a:lnTo>
                      <a:pt x="729620" y="911543"/>
                    </a:lnTo>
                    <a:lnTo>
                      <a:pt x="579125" y="911543"/>
                    </a:lnTo>
                    <a:cubicBezTo>
                      <a:pt x="520070" y="911543"/>
                      <a:pt x="498163" y="882968"/>
                      <a:pt x="498163" y="844868"/>
                    </a:cubicBezTo>
                    <a:cubicBezTo>
                      <a:pt x="498163" y="830580"/>
                      <a:pt x="498163" y="820103"/>
                      <a:pt x="498163" y="820103"/>
                    </a:cubicBezTo>
                    <a:lnTo>
                      <a:pt x="495305" y="820103"/>
                    </a:lnTo>
                    <a:cubicBezTo>
                      <a:pt x="495305" y="820103"/>
                      <a:pt x="441013" y="926782"/>
                      <a:pt x="291470" y="926782"/>
                    </a:cubicBezTo>
                    <a:cubicBezTo>
                      <a:pt x="114305" y="926782"/>
                      <a:pt x="5" y="786765"/>
                      <a:pt x="5" y="583882"/>
                    </a:cubicBezTo>
                    <a:cubicBezTo>
                      <a:pt x="-947" y="376238"/>
                      <a:pt x="123830" y="240982"/>
                      <a:pt x="297185" y="240982"/>
                    </a:cubicBezTo>
                    <a:close/>
                    <a:moveTo>
                      <a:pt x="491495" y="582930"/>
                    </a:moveTo>
                    <a:cubicBezTo>
                      <a:pt x="491495" y="481965"/>
                      <a:pt x="439108" y="381000"/>
                      <a:pt x="329570" y="381000"/>
                    </a:cubicBezTo>
                    <a:cubicBezTo>
                      <a:pt x="240035" y="381000"/>
                      <a:pt x="165740" y="454342"/>
                      <a:pt x="165740" y="583882"/>
                    </a:cubicBezTo>
                    <a:cubicBezTo>
                      <a:pt x="165740" y="708660"/>
                      <a:pt x="231463" y="789623"/>
                      <a:pt x="327665" y="789623"/>
                    </a:cubicBezTo>
                    <a:cubicBezTo>
                      <a:pt x="411485" y="789623"/>
                      <a:pt x="491495" y="727710"/>
                      <a:pt x="491495" y="5829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219D2AB1-4B6B-4ACE-9B15-34943EF45BC2}"/>
                  </a:ext>
                </a:extLst>
              </p:cNvPr>
              <p:cNvSpPr/>
              <p:nvPr/>
            </p:nvSpPr>
            <p:spPr>
              <a:xfrm>
                <a:off x="5331136" y="678189"/>
                <a:ext cx="622935" cy="685800"/>
              </a:xfrm>
              <a:custGeom>
                <a:avLst/>
                <a:gdLst>
                  <a:gd name="connsiteX0" fmla="*/ 332423 w 622935"/>
                  <a:gd name="connsiteY0" fmla="*/ 0 h 685800"/>
                  <a:gd name="connsiteX1" fmla="*/ 622935 w 622935"/>
                  <a:gd name="connsiteY1" fmla="*/ 310515 h 685800"/>
                  <a:gd name="connsiteX2" fmla="*/ 619125 w 622935"/>
                  <a:gd name="connsiteY2" fmla="*/ 370523 h 685800"/>
                  <a:gd name="connsiteX3" fmla="*/ 166688 w 622935"/>
                  <a:gd name="connsiteY3" fmla="*/ 370523 h 685800"/>
                  <a:gd name="connsiteX4" fmla="*/ 362902 w 622935"/>
                  <a:gd name="connsiteY4" fmla="*/ 546735 h 685800"/>
                  <a:gd name="connsiteX5" fmla="*/ 546735 w 622935"/>
                  <a:gd name="connsiteY5" fmla="*/ 473393 h 685800"/>
                  <a:gd name="connsiteX6" fmla="*/ 614363 w 622935"/>
                  <a:gd name="connsiteY6" fmla="*/ 586740 h 685800"/>
                  <a:gd name="connsiteX7" fmla="*/ 351473 w 622935"/>
                  <a:gd name="connsiteY7" fmla="*/ 685800 h 685800"/>
                  <a:gd name="connsiteX8" fmla="*/ 0 w 622935"/>
                  <a:gd name="connsiteY8" fmla="*/ 342900 h 685800"/>
                  <a:gd name="connsiteX9" fmla="*/ 332423 w 622935"/>
                  <a:gd name="connsiteY9" fmla="*/ 0 h 685800"/>
                  <a:gd name="connsiteX10" fmla="*/ 455295 w 622935"/>
                  <a:gd name="connsiteY10" fmla="*/ 258128 h 685800"/>
                  <a:gd name="connsiteX11" fmla="*/ 332423 w 622935"/>
                  <a:gd name="connsiteY11" fmla="*/ 125730 h 685800"/>
                  <a:gd name="connsiteX12" fmla="*/ 172402 w 622935"/>
                  <a:gd name="connsiteY12" fmla="*/ 258128 h 685800"/>
                  <a:gd name="connsiteX13" fmla="*/ 455295 w 622935"/>
                  <a:gd name="connsiteY13" fmla="*/ 258128 h 685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22935" h="685800">
                    <a:moveTo>
                      <a:pt x="332423" y="0"/>
                    </a:moveTo>
                    <a:cubicBezTo>
                      <a:pt x="520065" y="0"/>
                      <a:pt x="622935" y="137160"/>
                      <a:pt x="622935" y="310515"/>
                    </a:cubicBezTo>
                    <a:cubicBezTo>
                      <a:pt x="622935" y="329565"/>
                      <a:pt x="619125" y="370523"/>
                      <a:pt x="619125" y="370523"/>
                    </a:cubicBezTo>
                    <a:lnTo>
                      <a:pt x="166688" y="370523"/>
                    </a:lnTo>
                    <a:cubicBezTo>
                      <a:pt x="179070" y="485775"/>
                      <a:pt x="263843" y="546735"/>
                      <a:pt x="362902" y="546735"/>
                    </a:cubicBezTo>
                    <a:cubicBezTo>
                      <a:pt x="467677" y="546735"/>
                      <a:pt x="546735" y="473393"/>
                      <a:pt x="546735" y="473393"/>
                    </a:cubicBezTo>
                    <a:lnTo>
                      <a:pt x="614363" y="586740"/>
                    </a:lnTo>
                    <a:cubicBezTo>
                      <a:pt x="614363" y="586740"/>
                      <a:pt x="514350" y="685800"/>
                      <a:pt x="351473" y="685800"/>
                    </a:cubicBezTo>
                    <a:cubicBezTo>
                      <a:pt x="134302" y="685800"/>
                      <a:pt x="0" y="529590"/>
                      <a:pt x="0" y="342900"/>
                    </a:cubicBezTo>
                    <a:cubicBezTo>
                      <a:pt x="0" y="141923"/>
                      <a:pt x="135255" y="0"/>
                      <a:pt x="332423" y="0"/>
                    </a:cubicBezTo>
                    <a:close/>
                    <a:moveTo>
                      <a:pt x="455295" y="258128"/>
                    </a:moveTo>
                    <a:cubicBezTo>
                      <a:pt x="452438" y="180023"/>
                      <a:pt x="399098" y="125730"/>
                      <a:pt x="332423" y="125730"/>
                    </a:cubicBezTo>
                    <a:cubicBezTo>
                      <a:pt x="248602" y="125730"/>
                      <a:pt x="189548" y="176213"/>
                      <a:pt x="172402" y="258128"/>
                    </a:cubicBezTo>
                    <a:lnTo>
                      <a:pt x="455295" y="25812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2669E97-76DF-4D77-B915-7BB56834E455}"/>
                </a:ext>
              </a:extLst>
            </p:cNvPr>
            <p:cNvSpPr/>
            <p:nvPr/>
          </p:nvSpPr>
          <p:spPr>
            <a:xfrm>
              <a:off x="401949" y="4772"/>
              <a:ext cx="681989" cy="680085"/>
            </a:xfrm>
            <a:custGeom>
              <a:avLst/>
              <a:gdLst>
                <a:gd name="connsiteX0" fmla="*/ 21908 w 681989"/>
                <a:gd name="connsiteY0" fmla="*/ 251460 h 680085"/>
                <a:gd name="connsiteX1" fmla="*/ 21908 w 681989"/>
                <a:gd name="connsiteY1" fmla="*/ 251460 h 680085"/>
                <a:gd name="connsiteX2" fmla="*/ 24765 w 681989"/>
                <a:gd name="connsiteY2" fmla="*/ 251460 h 680085"/>
                <a:gd name="connsiteX3" fmla="*/ 24765 w 681989"/>
                <a:gd name="connsiteY3" fmla="*/ 251460 h 680085"/>
                <a:gd name="connsiteX4" fmla="*/ 429578 w 681989"/>
                <a:gd name="connsiteY4" fmla="*/ 653415 h 680085"/>
                <a:gd name="connsiteX5" fmla="*/ 429578 w 681989"/>
                <a:gd name="connsiteY5" fmla="*/ 656273 h 680085"/>
                <a:gd name="connsiteX6" fmla="*/ 430530 w 681989"/>
                <a:gd name="connsiteY6" fmla="*/ 661988 h 680085"/>
                <a:gd name="connsiteX7" fmla="*/ 454343 w 681989"/>
                <a:gd name="connsiteY7" fmla="*/ 680085 h 680085"/>
                <a:gd name="connsiteX8" fmla="*/ 658178 w 681989"/>
                <a:gd name="connsiteY8" fmla="*/ 680085 h 680085"/>
                <a:gd name="connsiteX9" fmla="*/ 681990 w 681989"/>
                <a:gd name="connsiteY9" fmla="*/ 660083 h 680085"/>
                <a:gd name="connsiteX10" fmla="*/ 681990 w 681989"/>
                <a:gd name="connsiteY10" fmla="*/ 660083 h 680085"/>
                <a:gd name="connsiteX11" fmla="*/ 681990 w 681989"/>
                <a:gd name="connsiteY11" fmla="*/ 656273 h 680085"/>
                <a:gd name="connsiteX12" fmla="*/ 681038 w 681989"/>
                <a:gd name="connsiteY12" fmla="*/ 650558 h 680085"/>
                <a:gd name="connsiteX13" fmla="*/ 681038 w 681989"/>
                <a:gd name="connsiteY13" fmla="*/ 650558 h 680085"/>
                <a:gd name="connsiteX14" fmla="*/ 29528 w 681989"/>
                <a:gd name="connsiteY14" fmla="*/ 953 h 680085"/>
                <a:gd name="connsiteX15" fmla="*/ 23813 w 681989"/>
                <a:gd name="connsiteY15" fmla="*/ 0 h 680085"/>
                <a:gd name="connsiteX16" fmla="*/ 20003 w 681989"/>
                <a:gd name="connsiteY16" fmla="*/ 0 h 680085"/>
                <a:gd name="connsiteX17" fmla="*/ 0 w 681989"/>
                <a:gd name="connsiteY17" fmla="*/ 23813 h 680085"/>
                <a:gd name="connsiteX18" fmla="*/ 0 w 681989"/>
                <a:gd name="connsiteY18" fmla="*/ 227648 h 680085"/>
                <a:gd name="connsiteX19" fmla="*/ 21908 w 681989"/>
                <a:gd name="connsiteY19" fmla="*/ 251460 h 68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81989" h="680085">
                  <a:moveTo>
                    <a:pt x="21908" y="251460"/>
                  </a:moveTo>
                  <a:lnTo>
                    <a:pt x="21908" y="251460"/>
                  </a:lnTo>
                  <a:cubicBezTo>
                    <a:pt x="22860" y="251460"/>
                    <a:pt x="23813" y="251460"/>
                    <a:pt x="24765" y="251460"/>
                  </a:cubicBezTo>
                  <a:lnTo>
                    <a:pt x="24765" y="251460"/>
                  </a:lnTo>
                  <a:cubicBezTo>
                    <a:pt x="241935" y="263843"/>
                    <a:pt x="415290" y="436245"/>
                    <a:pt x="429578" y="653415"/>
                  </a:cubicBezTo>
                  <a:cubicBezTo>
                    <a:pt x="429578" y="654368"/>
                    <a:pt x="429578" y="655320"/>
                    <a:pt x="429578" y="656273"/>
                  </a:cubicBezTo>
                  <a:cubicBezTo>
                    <a:pt x="429578" y="658178"/>
                    <a:pt x="429578" y="660083"/>
                    <a:pt x="430530" y="661988"/>
                  </a:cubicBezTo>
                  <a:cubicBezTo>
                    <a:pt x="433388" y="672465"/>
                    <a:pt x="442913" y="680085"/>
                    <a:pt x="454343" y="680085"/>
                  </a:cubicBezTo>
                  <a:lnTo>
                    <a:pt x="658178" y="680085"/>
                  </a:lnTo>
                  <a:cubicBezTo>
                    <a:pt x="670560" y="680085"/>
                    <a:pt x="680085" y="671513"/>
                    <a:pt x="681990" y="660083"/>
                  </a:cubicBezTo>
                  <a:cubicBezTo>
                    <a:pt x="681990" y="660083"/>
                    <a:pt x="681990" y="660083"/>
                    <a:pt x="681990" y="660083"/>
                  </a:cubicBezTo>
                  <a:cubicBezTo>
                    <a:pt x="681990" y="659130"/>
                    <a:pt x="681990" y="657225"/>
                    <a:pt x="681990" y="656273"/>
                  </a:cubicBezTo>
                  <a:cubicBezTo>
                    <a:pt x="681990" y="654368"/>
                    <a:pt x="681990" y="652463"/>
                    <a:pt x="681038" y="650558"/>
                  </a:cubicBezTo>
                  <a:cubicBezTo>
                    <a:pt x="681038" y="650558"/>
                    <a:pt x="681038" y="650558"/>
                    <a:pt x="681038" y="650558"/>
                  </a:cubicBezTo>
                  <a:cubicBezTo>
                    <a:pt x="664845" y="298133"/>
                    <a:pt x="381953" y="15240"/>
                    <a:pt x="29528" y="953"/>
                  </a:cubicBezTo>
                  <a:cubicBezTo>
                    <a:pt x="27623" y="0"/>
                    <a:pt x="25718" y="0"/>
                    <a:pt x="23813" y="0"/>
                  </a:cubicBezTo>
                  <a:cubicBezTo>
                    <a:pt x="22860" y="0"/>
                    <a:pt x="21908" y="0"/>
                    <a:pt x="20003" y="0"/>
                  </a:cubicBezTo>
                  <a:cubicBezTo>
                    <a:pt x="8573" y="1905"/>
                    <a:pt x="0" y="12383"/>
                    <a:pt x="0" y="23813"/>
                  </a:cubicBezTo>
                  <a:lnTo>
                    <a:pt x="0" y="227648"/>
                  </a:lnTo>
                  <a:cubicBezTo>
                    <a:pt x="0" y="240030"/>
                    <a:pt x="9525" y="250508"/>
                    <a:pt x="21908" y="251460"/>
                  </a:cubicBezTo>
                  <a:close/>
                </a:path>
              </a:pathLst>
            </a:custGeom>
            <a:solidFill>
              <a:srgbClr val="DAD9D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048CE2D-A2A3-4A94-849F-4F459CCABE17}"/>
                </a:ext>
              </a:extLst>
            </p:cNvPr>
            <p:cNvSpPr/>
            <p:nvPr/>
          </p:nvSpPr>
          <p:spPr>
            <a:xfrm>
              <a:off x="1082986" y="4772"/>
              <a:ext cx="681037" cy="680085"/>
            </a:xfrm>
            <a:custGeom>
              <a:avLst/>
              <a:gdLst>
                <a:gd name="connsiteX0" fmla="*/ 20955 w 681037"/>
                <a:gd name="connsiteY0" fmla="*/ 251460 h 680085"/>
                <a:gd name="connsiteX1" fmla="*/ 23813 w 681037"/>
                <a:gd name="connsiteY1" fmla="*/ 251460 h 680085"/>
                <a:gd name="connsiteX2" fmla="*/ 23813 w 681037"/>
                <a:gd name="connsiteY2" fmla="*/ 251460 h 680085"/>
                <a:gd name="connsiteX3" fmla="*/ 428625 w 681037"/>
                <a:gd name="connsiteY3" fmla="*/ 653415 h 680085"/>
                <a:gd name="connsiteX4" fmla="*/ 428625 w 681037"/>
                <a:gd name="connsiteY4" fmla="*/ 656273 h 680085"/>
                <a:gd name="connsiteX5" fmla="*/ 429578 w 681037"/>
                <a:gd name="connsiteY5" fmla="*/ 661988 h 680085"/>
                <a:gd name="connsiteX6" fmla="*/ 453390 w 681037"/>
                <a:gd name="connsiteY6" fmla="*/ 680085 h 680085"/>
                <a:gd name="connsiteX7" fmla="*/ 657225 w 681037"/>
                <a:gd name="connsiteY7" fmla="*/ 680085 h 680085"/>
                <a:gd name="connsiteX8" fmla="*/ 681038 w 681037"/>
                <a:gd name="connsiteY8" fmla="*/ 660083 h 680085"/>
                <a:gd name="connsiteX9" fmla="*/ 681038 w 681037"/>
                <a:gd name="connsiteY9" fmla="*/ 660083 h 680085"/>
                <a:gd name="connsiteX10" fmla="*/ 681038 w 681037"/>
                <a:gd name="connsiteY10" fmla="*/ 656273 h 680085"/>
                <a:gd name="connsiteX11" fmla="*/ 680085 w 681037"/>
                <a:gd name="connsiteY11" fmla="*/ 650558 h 680085"/>
                <a:gd name="connsiteX12" fmla="*/ 680085 w 681037"/>
                <a:gd name="connsiteY12" fmla="*/ 650558 h 680085"/>
                <a:gd name="connsiteX13" fmla="*/ 29527 w 681037"/>
                <a:gd name="connsiteY13" fmla="*/ 0 h 680085"/>
                <a:gd name="connsiteX14" fmla="*/ 23813 w 681037"/>
                <a:gd name="connsiteY14" fmla="*/ 0 h 680085"/>
                <a:gd name="connsiteX15" fmla="*/ 20002 w 681037"/>
                <a:gd name="connsiteY15" fmla="*/ 0 h 680085"/>
                <a:gd name="connsiteX16" fmla="*/ 0 w 681037"/>
                <a:gd name="connsiteY16" fmla="*/ 23813 h 680085"/>
                <a:gd name="connsiteX17" fmla="*/ 0 w 681037"/>
                <a:gd name="connsiteY17" fmla="*/ 227648 h 680085"/>
                <a:gd name="connsiteX18" fmla="*/ 20955 w 681037"/>
                <a:gd name="connsiteY18" fmla="*/ 251460 h 68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81037" h="680085">
                  <a:moveTo>
                    <a:pt x="20955" y="251460"/>
                  </a:moveTo>
                  <a:cubicBezTo>
                    <a:pt x="21908" y="251460"/>
                    <a:pt x="22860" y="251460"/>
                    <a:pt x="23813" y="251460"/>
                  </a:cubicBezTo>
                  <a:lnTo>
                    <a:pt x="23813" y="251460"/>
                  </a:lnTo>
                  <a:cubicBezTo>
                    <a:pt x="240983" y="263843"/>
                    <a:pt x="415290" y="436245"/>
                    <a:pt x="428625" y="653415"/>
                  </a:cubicBezTo>
                  <a:cubicBezTo>
                    <a:pt x="428625" y="654368"/>
                    <a:pt x="428625" y="655320"/>
                    <a:pt x="428625" y="656273"/>
                  </a:cubicBezTo>
                  <a:cubicBezTo>
                    <a:pt x="428625" y="658178"/>
                    <a:pt x="428625" y="660083"/>
                    <a:pt x="429578" y="661988"/>
                  </a:cubicBezTo>
                  <a:cubicBezTo>
                    <a:pt x="432435" y="672465"/>
                    <a:pt x="441960" y="680085"/>
                    <a:pt x="453390" y="680085"/>
                  </a:cubicBezTo>
                  <a:lnTo>
                    <a:pt x="657225" y="680085"/>
                  </a:lnTo>
                  <a:cubicBezTo>
                    <a:pt x="669608" y="680085"/>
                    <a:pt x="679133" y="671513"/>
                    <a:pt x="681038" y="660083"/>
                  </a:cubicBezTo>
                  <a:cubicBezTo>
                    <a:pt x="681038" y="660083"/>
                    <a:pt x="681038" y="660083"/>
                    <a:pt x="681038" y="660083"/>
                  </a:cubicBezTo>
                  <a:cubicBezTo>
                    <a:pt x="681038" y="659130"/>
                    <a:pt x="681038" y="657225"/>
                    <a:pt x="681038" y="656273"/>
                  </a:cubicBezTo>
                  <a:cubicBezTo>
                    <a:pt x="681038" y="654368"/>
                    <a:pt x="681038" y="652463"/>
                    <a:pt x="680085" y="650558"/>
                  </a:cubicBezTo>
                  <a:cubicBezTo>
                    <a:pt x="680085" y="650558"/>
                    <a:pt x="680085" y="650558"/>
                    <a:pt x="680085" y="650558"/>
                  </a:cubicBezTo>
                  <a:cubicBezTo>
                    <a:pt x="664845" y="298133"/>
                    <a:pt x="381953" y="15240"/>
                    <a:pt x="29527" y="0"/>
                  </a:cubicBezTo>
                  <a:cubicBezTo>
                    <a:pt x="27623" y="0"/>
                    <a:pt x="25717" y="0"/>
                    <a:pt x="23813" y="0"/>
                  </a:cubicBezTo>
                  <a:cubicBezTo>
                    <a:pt x="22860" y="0"/>
                    <a:pt x="20955" y="0"/>
                    <a:pt x="20002" y="0"/>
                  </a:cubicBezTo>
                  <a:cubicBezTo>
                    <a:pt x="8573" y="1905"/>
                    <a:pt x="0" y="11430"/>
                    <a:pt x="0" y="23813"/>
                  </a:cubicBezTo>
                  <a:lnTo>
                    <a:pt x="0" y="227648"/>
                  </a:lnTo>
                  <a:cubicBezTo>
                    <a:pt x="0" y="240030"/>
                    <a:pt x="8573" y="250508"/>
                    <a:pt x="20955" y="251460"/>
                  </a:cubicBezTo>
                  <a:close/>
                </a:path>
              </a:pathLst>
            </a:custGeom>
            <a:solidFill>
              <a:srgbClr val="DAD9D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E51BECC-7AAC-407B-8C4F-C0650ADC0726}"/>
                </a:ext>
              </a:extLst>
            </p:cNvPr>
            <p:cNvSpPr/>
            <p:nvPr/>
          </p:nvSpPr>
          <p:spPr>
            <a:xfrm>
              <a:off x="401949" y="685809"/>
              <a:ext cx="680085" cy="681037"/>
            </a:xfrm>
            <a:custGeom>
              <a:avLst/>
              <a:gdLst>
                <a:gd name="connsiteX0" fmla="*/ 651510 w 680085"/>
                <a:gd name="connsiteY0" fmla="*/ 680085 h 681037"/>
                <a:gd name="connsiteX1" fmla="*/ 953 w 680085"/>
                <a:gd name="connsiteY1" fmla="*/ 29527 h 681037"/>
                <a:gd name="connsiteX2" fmla="*/ 0 w 680085"/>
                <a:gd name="connsiteY2" fmla="*/ 23813 h 681037"/>
                <a:gd name="connsiteX3" fmla="*/ 0 w 680085"/>
                <a:gd name="connsiteY3" fmla="*/ 20002 h 681037"/>
                <a:gd name="connsiteX4" fmla="*/ 23813 w 680085"/>
                <a:gd name="connsiteY4" fmla="*/ 0 h 681037"/>
                <a:gd name="connsiteX5" fmla="*/ 227648 w 680085"/>
                <a:gd name="connsiteY5" fmla="*/ 0 h 681037"/>
                <a:gd name="connsiteX6" fmla="*/ 251460 w 680085"/>
                <a:gd name="connsiteY6" fmla="*/ 20955 h 681037"/>
                <a:gd name="connsiteX7" fmla="*/ 251460 w 680085"/>
                <a:gd name="connsiteY7" fmla="*/ 20955 h 681037"/>
                <a:gd name="connsiteX8" fmla="*/ 251460 w 680085"/>
                <a:gd name="connsiteY8" fmla="*/ 23813 h 681037"/>
                <a:gd name="connsiteX9" fmla="*/ 251460 w 680085"/>
                <a:gd name="connsiteY9" fmla="*/ 23813 h 681037"/>
                <a:gd name="connsiteX10" fmla="*/ 653415 w 680085"/>
                <a:gd name="connsiteY10" fmla="*/ 428625 h 681037"/>
                <a:gd name="connsiteX11" fmla="*/ 656273 w 680085"/>
                <a:gd name="connsiteY11" fmla="*/ 428625 h 681037"/>
                <a:gd name="connsiteX12" fmla="*/ 661988 w 680085"/>
                <a:gd name="connsiteY12" fmla="*/ 429578 h 681037"/>
                <a:gd name="connsiteX13" fmla="*/ 661988 w 680085"/>
                <a:gd name="connsiteY13" fmla="*/ 429578 h 681037"/>
                <a:gd name="connsiteX14" fmla="*/ 680085 w 680085"/>
                <a:gd name="connsiteY14" fmla="*/ 453390 h 681037"/>
                <a:gd name="connsiteX15" fmla="*/ 680085 w 680085"/>
                <a:gd name="connsiteY15" fmla="*/ 657225 h 681037"/>
                <a:gd name="connsiteX16" fmla="*/ 660083 w 680085"/>
                <a:gd name="connsiteY16" fmla="*/ 681038 h 681037"/>
                <a:gd name="connsiteX17" fmla="*/ 660083 w 680085"/>
                <a:gd name="connsiteY17" fmla="*/ 681038 h 681037"/>
                <a:gd name="connsiteX18" fmla="*/ 656273 w 680085"/>
                <a:gd name="connsiteY18" fmla="*/ 681038 h 681037"/>
                <a:gd name="connsiteX19" fmla="*/ 651510 w 680085"/>
                <a:gd name="connsiteY19" fmla="*/ 680085 h 681037"/>
                <a:gd name="connsiteX20" fmla="*/ 651510 w 680085"/>
                <a:gd name="connsiteY20" fmla="*/ 680085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80085" h="681037">
                  <a:moveTo>
                    <a:pt x="651510" y="680085"/>
                  </a:moveTo>
                  <a:cubicBezTo>
                    <a:pt x="299085" y="664845"/>
                    <a:pt x="16193" y="381953"/>
                    <a:pt x="953" y="29527"/>
                  </a:cubicBezTo>
                  <a:cubicBezTo>
                    <a:pt x="0" y="27623"/>
                    <a:pt x="0" y="25717"/>
                    <a:pt x="0" y="23813"/>
                  </a:cubicBezTo>
                  <a:cubicBezTo>
                    <a:pt x="0" y="22860"/>
                    <a:pt x="0" y="20955"/>
                    <a:pt x="0" y="20002"/>
                  </a:cubicBezTo>
                  <a:cubicBezTo>
                    <a:pt x="1905" y="8573"/>
                    <a:pt x="11430" y="0"/>
                    <a:pt x="23813" y="0"/>
                  </a:cubicBezTo>
                  <a:lnTo>
                    <a:pt x="227648" y="0"/>
                  </a:lnTo>
                  <a:cubicBezTo>
                    <a:pt x="240030" y="0"/>
                    <a:pt x="250508" y="9525"/>
                    <a:pt x="251460" y="20955"/>
                  </a:cubicBezTo>
                  <a:lnTo>
                    <a:pt x="251460" y="20955"/>
                  </a:lnTo>
                  <a:cubicBezTo>
                    <a:pt x="251460" y="21908"/>
                    <a:pt x="251460" y="22860"/>
                    <a:pt x="251460" y="23813"/>
                  </a:cubicBezTo>
                  <a:lnTo>
                    <a:pt x="251460" y="23813"/>
                  </a:lnTo>
                  <a:cubicBezTo>
                    <a:pt x="263843" y="240983"/>
                    <a:pt x="436245" y="414338"/>
                    <a:pt x="653415" y="428625"/>
                  </a:cubicBezTo>
                  <a:cubicBezTo>
                    <a:pt x="654368" y="428625"/>
                    <a:pt x="655320" y="428625"/>
                    <a:pt x="656273" y="428625"/>
                  </a:cubicBezTo>
                  <a:cubicBezTo>
                    <a:pt x="658178" y="428625"/>
                    <a:pt x="660083" y="428625"/>
                    <a:pt x="661988" y="429578"/>
                  </a:cubicBezTo>
                  <a:lnTo>
                    <a:pt x="661988" y="429578"/>
                  </a:lnTo>
                  <a:cubicBezTo>
                    <a:pt x="672465" y="432435"/>
                    <a:pt x="680085" y="441960"/>
                    <a:pt x="680085" y="453390"/>
                  </a:cubicBezTo>
                  <a:lnTo>
                    <a:pt x="680085" y="657225"/>
                  </a:lnTo>
                  <a:cubicBezTo>
                    <a:pt x="680085" y="669608"/>
                    <a:pt x="671513" y="679133"/>
                    <a:pt x="660083" y="681038"/>
                  </a:cubicBezTo>
                  <a:cubicBezTo>
                    <a:pt x="660083" y="681038"/>
                    <a:pt x="660083" y="681038"/>
                    <a:pt x="660083" y="681038"/>
                  </a:cubicBezTo>
                  <a:cubicBezTo>
                    <a:pt x="659130" y="681038"/>
                    <a:pt x="657225" y="681038"/>
                    <a:pt x="656273" y="681038"/>
                  </a:cubicBezTo>
                  <a:cubicBezTo>
                    <a:pt x="654368" y="680085"/>
                    <a:pt x="652463" y="680085"/>
                    <a:pt x="651510" y="680085"/>
                  </a:cubicBezTo>
                  <a:cubicBezTo>
                    <a:pt x="651510" y="680085"/>
                    <a:pt x="651510" y="680085"/>
                    <a:pt x="651510" y="680085"/>
                  </a:cubicBezTo>
                  <a:close/>
                </a:path>
              </a:pathLst>
            </a:custGeom>
            <a:solidFill>
              <a:srgbClr val="DAD9D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83EF997-7D12-42F2-B1E2-1CD002F4AF48}"/>
                </a:ext>
              </a:extLst>
            </p:cNvPr>
            <p:cNvSpPr/>
            <p:nvPr/>
          </p:nvSpPr>
          <p:spPr>
            <a:xfrm>
              <a:off x="1082986" y="684857"/>
              <a:ext cx="681990" cy="680085"/>
            </a:xfrm>
            <a:custGeom>
              <a:avLst/>
              <a:gdLst>
                <a:gd name="connsiteX0" fmla="*/ 680085 w 681990"/>
                <a:gd name="connsiteY0" fmla="*/ 651510 h 680085"/>
                <a:gd name="connsiteX1" fmla="*/ 680085 w 681990"/>
                <a:gd name="connsiteY1" fmla="*/ 651510 h 680085"/>
                <a:gd name="connsiteX2" fmla="*/ 29527 w 681990"/>
                <a:gd name="connsiteY2" fmla="*/ 952 h 680085"/>
                <a:gd name="connsiteX3" fmla="*/ 23813 w 681990"/>
                <a:gd name="connsiteY3" fmla="*/ 0 h 680085"/>
                <a:gd name="connsiteX4" fmla="*/ 20002 w 681990"/>
                <a:gd name="connsiteY4" fmla="*/ 0 h 680085"/>
                <a:gd name="connsiteX5" fmla="*/ 0 w 681990"/>
                <a:gd name="connsiteY5" fmla="*/ 23813 h 680085"/>
                <a:gd name="connsiteX6" fmla="*/ 0 w 681990"/>
                <a:gd name="connsiteY6" fmla="*/ 227648 h 680085"/>
                <a:gd name="connsiteX7" fmla="*/ 21908 w 681990"/>
                <a:gd name="connsiteY7" fmla="*/ 251460 h 680085"/>
                <a:gd name="connsiteX8" fmla="*/ 24765 w 681990"/>
                <a:gd name="connsiteY8" fmla="*/ 251460 h 680085"/>
                <a:gd name="connsiteX9" fmla="*/ 24765 w 681990"/>
                <a:gd name="connsiteY9" fmla="*/ 251460 h 680085"/>
                <a:gd name="connsiteX10" fmla="*/ 429578 w 681990"/>
                <a:gd name="connsiteY10" fmla="*/ 653415 h 680085"/>
                <a:gd name="connsiteX11" fmla="*/ 429578 w 681990"/>
                <a:gd name="connsiteY11" fmla="*/ 656273 h 680085"/>
                <a:gd name="connsiteX12" fmla="*/ 430530 w 681990"/>
                <a:gd name="connsiteY12" fmla="*/ 661987 h 680085"/>
                <a:gd name="connsiteX13" fmla="*/ 430530 w 681990"/>
                <a:gd name="connsiteY13" fmla="*/ 661987 h 680085"/>
                <a:gd name="connsiteX14" fmla="*/ 454342 w 681990"/>
                <a:gd name="connsiteY14" fmla="*/ 680085 h 680085"/>
                <a:gd name="connsiteX15" fmla="*/ 658178 w 681990"/>
                <a:gd name="connsiteY15" fmla="*/ 680085 h 680085"/>
                <a:gd name="connsiteX16" fmla="*/ 681990 w 681990"/>
                <a:gd name="connsiteY16" fmla="*/ 660082 h 680085"/>
                <a:gd name="connsiteX17" fmla="*/ 681990 w 681990"/>
                <a:gd name="connsiteY17" fmla="*/ 660082 h 680085"/>
                <a:gd name="connsiteX18" fmla="*/ 681990 w 681990"/>
                <a:gd name="connsiteY18" fmla="*/ 659130 h 680085"/>
                <a:gd name="connsiteX19" fmla="*/ 681990 w 681990"/>
                <a:gd name="connsiteY19" fmla="*/ 656273 h 680085"/>
                <a:gd name="connsiteX20" fmla="*/ 680085 w 681990"/>
                <a:gd name="connsiteY20" fmla="*/ 651510 h 68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81990" h="680085">
                  <a:moveTo>
                    <a:pt x="680085" y="651510"/>
                  </a:moveTo>
                  <a:cubicBezTo>
                    <a:pt x="680085" y="651510"/>
                    <a:pt x="680085" y="651510"/>
                    <a:pt x="680085" y="651510"/>
                  </a:cubicBezTo>
                  <a:cubicBezTo>
                    <a:pt x="664845" y="299085"/>
                    <a:pt x="381953" y="16192"/>
                    <a:pt x="29527" y="952"/>
                  </a:cubicBezTo>
                  <a:cubicBezTo>
                    <a:pt x="27623" y="952"/>
                    <a:pt x="25717" y="0"/>
                    <a:pt x="23813" y="0"/>
                  </a:cubicBezTo>
                  <a:cubicBezTo>
                    <a:pt x="22860" y="0"/>
                    <a:pt x="20955" y="0"/>
                    <a:pt x="20002" y="0"/>
                  </a:cubicBezTo>
                  <a:cubicBezTo>
                    <a:pt x="8573" y="1905"/>
                    <a:pt x="0" y="11430"/>
                    <a:pt x="0" y="23813"/>
                  </a:cubicBezTo>
                  <a:lnTo>
                    <a:pt x="0" y="227648"/>
                  </a:lnTo>
                  <a:cubicBezTo>
                    <a:pt x="0" y="240030"/>
                    <a:pt x="9525" y="250507"/>
                    <a:pt x="21908" y="251460"/>
                  </a:cubicBezTo>
                  <a:cubicBezTo>
                    <a:pt x="22860" y="251460"/>
                    <a:pt x="23813" y="251460"/>
                    <a:pt x="24765" y="251460"/>
                  </a:cubicBezTo>
                  <a:lnTo>
                    <a:pt x="24765" y="251460"/>
                  </a:lnTo>
                  <a:cubicBezTo>
                    <a:pt x="241935" y="263842"/>
                    <a:pt x="416242" y="436245"/>
                    <a:pt x="429578" y="653415"/>
                  </a:cubicBezTo>
                  <a:cubicBezTo>
                    <a:pt x="429578" y="654368"/>
                    <a:pt x="429578" y="655320"/>
                    <a:pt x="429578" y="656273"/>
                  </a:cubicBezTo>
                  <a:cubicBezTo>
                    <a:pt x="429578" y="658178"/>
                    <a:pt x="429578" y="660082"/>
                    <a:pt x="430530" y="661987"/>
                  </a:cubicBezTo>
                  <a:cubicBezTo>
                    <a:pt x="430530" y="661987"/>
                    <a:pt x="430530" y="661987"/>
                    <a:pt x="430530" y="661987"/>
                  </a:cubicBezTo>
                  <a:cubicBezTo>
                    <a:pt x="433388" y="672465"/>
                    <a:pt x="442913" y="680085"/>
                    <a:pt x="454342" y="680085"/>
                  </a:cubicBezTo>
                  <a:lnTo>
                    <a:pt x="658178" y="680085"/>
                  </a:lnTo>
                  <a:cubicBezTo>
                    <a:pt x="670560" y="680085"/>
                    <a:pt x="680085" y="671512"/>
                    <a:pt x="681990" y="660082"/>
                  </a:cubicBezTo>
                  <a:cubicBezTo>
                    <a:pt x="681990" y="660082"/>
                    <a:pt x="681990" y="660082"/>
                    <a:pt x="681990" y="660082"/>
                  </a:cubicBezTo>
                  <a:cubicBezTo>
                    <a:pt x="681990" y="660082"/>
                    <a:pt x="681990" y="659130"/>
                    <a:pt x="681990" y="659130"/>
                  </a:cubicBezTo>
                  <a:cubicBezTo>
                    <a:pt x="681990" y="658178"/>
                    <a:pt x="681990" y="657225"/>
                    <a:pt x="681990" y="656273"/>
                  </a:cubicBezTo>
                  <a:cubicBezTo>
                    <a:pt x="680085" y="655320"/>
                    <a:pt x="680085" y="653415"/>
                    <a:pt x="680085" y="651510"/>
                  </a:cubicBezTo>
                  <a:close/>
                </a:path>
              </a:pathLst>
            </a:custGeom>
            <a:solidFill>
              <a:srgbClr val="DAD9D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DB4F249-A483-430D-98C9-C75E8CA89BD4}"/>
                </a:ext>
              </a:extLst>
            </p:cNvPr>
            <p:cNvSpPr/>
            <p:nvPr/>
          </p:nvSpPr>
          <p:spPr>
            <a:xfrm>
              <a:off x="392424" y="804872"/>
              <a:ext cx="544830" cy="543877"/>
            </a:xfrm>
            <a:custGeom>
              <a:avLst/>
              <a:gdLst>
                <a:gd name="connsiteX0" fmla="*/ 272415 w 544830"/>
                <a:gd name="connsiteY0" fmla="*/ 0 h 543877"/>
                <a:gd name="connsiteX1" fmla="*/ 0 w 544830"/>
                <a:gd name="connsiteY1" fmla="*/ 271463 h 543877"/>
                <a:gd name="connsiteX2" fmla="*/ 272415 w 544830"/>
                <a:gd name="connsiteY2" fmla="*/ 543878 h 543877"/>
                <a:gd name="connsiteX3" fmla="*/ 544830 w 544830"/>
                <a:gd name="connsiteY3" fmla="*/ 271463 h 543877"/>
                <a:gd name="connsiteX4" fmla="*/ 272415 w 544830"/>
                <a:gd name="connsiteY4" fmla="*/ 0 h 543877"/>
                <a:gd name="connsiteX5" fmla="*/ 391478 w 544830"/>
                <a:gd name="connsiteY5" fmla="*/ 294323 h 543877"/>
                <a:gd name="connsiteX6" fmla="*/ 294323 w 544830"/>
                <a:gd name="connsiteY6" fmla="*/ 294323 h 543877"/>
                <a:gd name="connsiteX7" fmla="*/ 294323 w 544830"/>
                <a:gd name="connsiteY7" fmla="*/ 390525 h 543877"/>
                <a:gd name="connsiteX8" fmla="*/ 271463 w 544830"/>
                <a:gd name="connsiteY8" fmla="*/ 413385 h 543877"/>
                <a:gd name="connsiteX9" fmla="*/ 248603 w 544830"/>
                <a:gd name="connsiteY9" fmla="*/ 390525 h 543877"/>
                <a:gd name="connsiteX10" fmla="*/ 248603 w 544830"/>
                <a:gd name="connsiteY10" fmla="*/ 294323 h 543877"/>
                <a:gd name="connsiteX11" fmla="*/ 153353 w 544830"/>
                <a:gd name="connsiteY11" fmla="*/ 294323 h 543877"/>
                <a:gd name="connsiteX12" fmla="*/ 130493 w 544830"/>
                <a:gd name="connsiteY12" fmla="*/ 271463 h 543877"/>
                <a:gd name="connsiteX13" fmla="*/ 153353 w 544830"/>
                <a:gd name="connsiteY13" fmla="*/ 248602 h 543877"/>
                <a:gd name="connsiteX14" fmla="*/ 249555 w 544830"/>
                <a:gd name="connsiteY14" fmla="*/ 248602 h 543877"/>
                <a:gd name="connsiteX15" fmla="*/ 249555 w 544830"/>
                <a:gd name="connsiteY15" fmla="*/ 152400 h 543877"/>
                <a:gd name="connsiteX16" fmla="*/ 272415 w 544830"/>
                <a:gd name="connsiteY16" fmla="*/ 129540 h 543877"/>
                <a:gd name="connsiteX17" fmla="*/ 295275 w 544830"/>
                <a:gd name="connsiteY17" fmla="*/ 152400 h 543877"/>
                <a:gd name="connsiteX18" fmla="*/ 295275 w 544830"/>
                <a:gd name="connsiteY18" fmla="*/ 248602 h 543877"/>
                <a:gd name="connsiteX19" fmla="*/ 391478 w 544830"/>
                <a:gd name="connsiteY19" fmla="*/ 248602 h 543877"/>
                <a:gd name="connsiteX20" fmla="*/ 414338 w 544830"/>
                <a:gd name="connsiteY20" fmla="*/ 271463 h 543877"/>
                <a:gd name="connsiteX21" fmla="*/ 391478 w 544830"/>
                <a:gd name="connsiteY21" fmla="*/ 294323 h 543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44830" h="543877">
                  <a:moveTo>
                    <a:pt x="272415" y="0"/>
                  </a:moveTo>
                  <a:cubicBezTo>
                    <a:pt x="121920" y="0"/>
                    <a:pt x="0" y="121920"/>
                    <a:pt x="0" y="271463"/>
                  </a:cubicBezTo>
                  <a:cubicBezTo>
                    <a:pt x="0" y="421005"/>
                    <a:pt x="121920" y="543878"/>
                    <a:pt x="272415" y="543878"/>
                  </a:cubicBezTo>
                  <a:cubicBezTo>
                    <a:pt x="422910" y="543878"/>
                    <a:pt x="544830" y="421958"/>
                    <a:pt x="544830" y="271463"/>
                  </a:cubicBezTo>
                  <a:cubicBezTo>
                    <a:pt x="544830" y="120967"/>
                    <a:pt x="421958" y="0"/>
                    <a:pt x="272415" y="0"/>
                  </a:cubicBezTo>
                  <a:close/>
                  <a:moveTo>
                    <a:pt x="391478" y="294323"/>
                  </a:moveTo>
                  <a:lnTo>
                    <a:pt x="294323" y="294323"/>
                  </a:lnTo>
                  <a:lnTo>
                    <a:pt x="294323" y="390525"/>
                  </a:lnTo>
                  <a:cubicBezTo>
                    <a:pt x="294323" y="402908"/>
                    <a:pt x="283845" y="413385"/>
                    <a:pt x="271463" y="413385"/>
                  </a:cubicBezTo>
                  <a:cubicBezTo>
                    <a:pt x="259080" y="413385"/>
                    <a:pt x="248603" y="402908"/>
                    <a:pt x="248603" y="390525"/>
                  </a:cubicBezTo>
                  <a:lnTo>
                    <a:pt x="248603" y="294323"/>
                  </a:lnTo>
                  <a:lnTo>
                    <a:pt x="153353" y="294323"/>
                  </a:lnTo>
                  <a:cubicBezTo>
                    <a:pt x="140970" y="294323"/>
                    <a:pt x="130493" y="283845"/>
                    <a:pt x="130493" y="271463"/>
                  </a:cubicBezTo>
                  <a:cubicBezTo>
                    <a:pt x="130493" y="259080"/>
                    <a:pt x="140970" y="248602"/>
                    <a:pt x="153353" y="248602"/>
                  </a:cubicBezTo>
                  <a:lnTo>
                    <a:pt x="249555" y="248602"/>
                  </a:lnTo>
                  <a:lnTo>
                    <a:pt x="249555" y="152400"/>
                  </a:lnTo>
                  <a:cubicBezTo>
                    <a:pt x="249555" y="140017"/>
                    <a:pt x="260033" y="129540"/>
                    <a:pt x="272415" y="129540"/>
                  </a:cubicBezTo>
                  <a:cubicBezTo>
                    <a:pt x="284798" y="129540"/>
                    <a:pt x="295275" y="140017"/>
                    <a:pt x="295275" y="152400"/>
                  </a:cubicBezTo>
                  <a:lnTo>
                    <a:pt x="295275" y="248602"/>
                  </a:lnTo>
                  <a:lnTo>
                    <a:pt x="391478" y="248602"/>
                  </a:lnTo>
                  <a:cubicBezTo>
                    <a:pt x="403860" y="248602"/>
                    <a:pt x="414338" y="259080"/>
                    <a:pt x="414338" y="271463"/>
                  </a:cubicBezTo>
                  <a:cubicBezTo>
                    <a:pt x="413385" y="283845"/>
                    <a:pt x="403860" y="294323"/>
                    <a:pt x="391478" y="29432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1CA39A78-0258-415C-A46D-BB8BF0EC46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746" t="18972" r="17740" b="26320"/>
          <a:stretch/>
        </p:blipFill>
        <p:spPr>
          <a:xfrm>
            <a:off x="10964414" y="6410742"/>
            <a:ext cx="843987" cy="18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035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4BE0C-9461-D813-0398-DAD36D159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893F8-9591-AAC3-130D-DEC7B5F7BC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9B802-0935-D2E5-3085-5DD52DC5F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5A019-277D-4C78-B486-C93B9CCD184F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703B80-8A1C-BC69-D611-89E1037A0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9E931D-9B32-C5B6-CEEC-1BC850C48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045AD-BC68-40EA-9100-4B9B1A5A1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845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8E863-264C-4A92-91F0-06CDD57FA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1E6E47-09A6-BD08-6524-3DAAEB806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450CD9-19D3-4DD0-3412-F8713C123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5A019-277D-4C78-B486-C93B9CCD184F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0598CA-A5FF-BBCC-F0FC-FDCDDECB9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DA337C-458C-EC52-D406-211BD3B7E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045AD-BC68-40EA-9100-4B9B1A5A1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089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BF9A3-1812-53C1-415E-DA8B2F06B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F74C2-C387-EFCE-36CE-8FEF152ACD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DDA8B3-CF0C-701C-08B7-511F74DF9E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5FD18D-B55E-953A-ADB9-282807F0E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5A019-277D-4C78-B486-C93B9CCD184F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EED48A-0CC3-ECCA-8CF3-7750DB748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F24D11-D810-1E2C-5098-65AA25ABB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045AD-BC68-40EA-9100-4B9B1A5A1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391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ECC17-4EA1-F733-B5A9-192E827CB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207AC-EBB5-1E16-8B5C-C4B2000E9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4D6760-204C-0C4A-7E50-3F44A41FD4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2FB790-8C7C-8B05-74CD-AD8F67B943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7C1DD0-F125-E77B-BA72-ED9FBB1DBB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9747ED-E386-54E7-6A45-C42CEC9D7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5A019-277D-4C78-B486-C93B9CCD184F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EA7E14-E018-5DC9-7CA1-808DC5DE7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B59390-D172-720D-5253-ADB2E448B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045AD-BC68-40EA-9100-4B9B1A5A1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160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5F4CE-0B5D-086E-09D0-FB58A4F61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409647-584B-126C-6BCA-ABBEBC3FF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5A019-277D-4C78-B486-C93B9CCD184F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156594-5152-657C-344F-7A73260B7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576FD4-7E1A-CC0C-FCFB-33BCD2DDA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045AD-BC68-40EA-9100-4B9B1A5A1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814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FA7D08-1C0C-C06C-9115-CC107F0F3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5A019-277D-4C78-B486-C93B9CCD184F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75BFA4-BFFB-ADF4-1910-FF5B4766D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C6BBD1-4D48-FAAF-6CEE-6C14D4C5B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045AD-BC68-40EA-9100-4B9B1A5A1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463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02548-74CC-34F8-4914-88F40F743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A2276-AC18-CCCE-6F04-DF5BEDCA36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DE2B61-3F4D-DB4F-5DA1-4BB8464A31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003FE7-E9F8-0B33-2F3C-92F92FA7A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5A019-277D-4C78-B486-C93B9CCD184F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38880E-9FFB-8778-7DE1-E0C1FB0C4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5E76A7-D151-1B56-B29E-F729636D8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045AD-BC68-40EA-9100-4B9B1A5A1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659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2F887-C5EE-AD32-BD98-EAD1DDEC9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E7B8BB-9A4E-F271-00E3-CE5B617398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71BCDB-263A-4220-1F6C-3052C3FF9B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F56C5D-CDFE-3F03-EFBC-687094225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5A019-277D-4C78-B486-C93B9CCD184F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EA6D98-E3DD-461A-C27F-1A63B4417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7853E5-0CC9-66BF-DA56-55BF337EE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045AD-BC68-40EA-9100-4B9B1A5A1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258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3786C5-8C1C-79B3-67CF-95287000A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0B0D4E-E689-2D15-8AEE-016F675375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8B4257-D5B3-5BBD-ADE6-C9B904BCAC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5A019-277D-4C78-B486-C93B9CCD184F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B96C90-9470-6CFB-1A87-7BDEF8541F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737F55-0EB8-DD87-8EDA-EDF4494BDD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045AD-BC68-40EA-9100-4B9B1A5A1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377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hyperlink" Target="https://www.youtube.com/watch?v=c9xtkAZSK50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hyperlink" Target="https://creativecommons.org/licenses/by-nc/3.0/" TargetMode="External"/><Relationship Id="rId4" Type="http://schemas.openxmlformats.org/officeDocument/2006/relationships/hyperlink" Target="https://blog.aspb.org/4-ways-to-supercharge-your-career-at-plantbio16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lickr.com/photos/axis/2525807204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hyperlink" Target="https://www.youtube.com/watch?v=c9xtkAZSK50" TargetMode="External"/><Relationship Id="rId4" Type="http://schemas.openxmlformats.org/officeDocument/2006/relationships/hyperlink" Target="https://www.tickcounter.com/timer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peter.baumgartner.name/2014/05/23/double-blind-review-ein-fallbeispiel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commerce.nc.gov/2021-star-jobs-elizabeth-city-region-0/open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ccareers.org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dashboard.myfuturenc.org/wp-content/uploads/county-profiles/Pasquotank_County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ashboard.myfuturenc.org/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ncworkforcetraining.com/" TargetMode="External"/><Relationship Id="rId3" Type="http://schemas.openxmlformats.org/officeDocument/2006/relationships/hyperlink" Target="https://www.commerce.nc.gov/documents/lmi-tuesday" TargetMode="External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hyperlink" Target="https://lmi.workforcegps.org/" TargetMode="External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rconnect.cl/desarrollo/por-que-es-importante-para-una-empresa-contar-con-un-plan-de-carrera/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nc-nd/3.0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s3.amazonaws.com/PCRN/file/introduction-to-stackable-credentials.pdf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b8Dg8w3LBqo?feature=oembed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gif"/><Relationship Id="rId11" Type="http://schemas.openxmlformats.org/officeDocument/2006/relationships/image" Target="../media/image44.png"/><Relationship Id="rId5" Type="http://schemas.openxmlformats.org/officeDocument/2006/relationships/image" Target="../media/image40.png"/><Relationship Id="rId10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ickcounter.com/timer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youtube.com/watch?v=c9xtkAZSK50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7.jp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jpg"/><Relationship Id="rId5" Type="http://schemas.openxmlformats.org/officeDocument/2006/relationships/image" Target="../media/image48.png"/><Relationship Id="rId4" Type="http://schemas.openxmlformats.org/officeDocument/2006/relationships/hyperlink" Target="https://www.publicdomainpictures.net/view-image.php?image=222897&amp;picture=thank-you-nautilus-pompilius-text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g"/><Relationship Id="rId11" Type="http://schemas.openxmlformats.org/officeDocument/2006/relationships/image" Target="../media/image14.jp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c9xtkAZSK50" TargetMode="External"/><Relationship Id="rId4" Type="http://schemas.openxmlformats.org/officeDocument/2006/relationships/hyperlink" Target="https://www.tickcounter.com/timer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10056/dabrowa%20gornicza%20-%20coat%20of%20arms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tickcounter.com/timer" TargetMode="External"/><Relationship Id="rId5" Type="http://schemas.openxmlformats.org/officeDocument/2006/relationships/hyperlink" Target="https://www.youtube.com/watch?v=c9xtkAZSK50" TargetMode="External"/><Relationship Id="rId4" Type="http://schemas.openxmlformats.org/officeDocument/2006/relationships/hyperlink" Target="https://pixabay.com/en/kermit-cup-drink-coffee-break-1899261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board with arrows and arrows drawn on it&#10;&#10;Description automatically generated">
            <a:extLst>
              <a:ext uri="{FF2B5EF4-FFF2-40B4-BE49-F238E27FC236}">
                <a16:creationId xmlns:a16="http://schemas.microsoft.com/office/drawing/2014/main" id="{C59EC5AF-3A40-D0DC-FF74-968020A2E2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-230713"/>
            <a:ext cx="12192000" cy="73194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F20990-0252-E416-7BC4-CFAF9D905B52}"/>
              </a:ext>
            </a:extLst>
          </p:cNvPr>
          <p:cNvSpPr txBox="1"/>
          <p:nvPr/>
        </p:nvSpPr>
        <p:spPr>
          <a:xfrm>
            <a:off x="0" y="6056628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s://blog.aspb.org/4-ways-to-supercharge-your-career-at-plantbio16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nc/3.0/"/>
              </a:rPr>
              <a:t>CC BY-NC</a:t>
            </a:r>
            <a:endParaRPr lang="en-US" sz="9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CA4B0F-1807-356C-83C4-C25AB08032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5666" y="1617215"/>
            <a:ext cx="9144000" cy="329903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1600" dirty="0">
                <a:latin typeface="Castellar" panose="020A0402060406010301" pitchFamily="18" charset="0"/>
              </a:rPr>
              <a:t>8</a:t>
            </a:r>
            <a:r>
              <a:rPr lang="en-US" sz="1600" baseline="30000" dirty="0">
                <a:latin typeface="Castellar" panose="020A0402060406010301" pitchFamily="18" charset="0"/>
              </a:rPr>
              <a:t>th</a:t>
            </a:r>
            <a:r>
              <a:rPr lang="en-US" sz="1600" dirty="0">
                <a:latin typeface="Castellar" panose="020A0402060406010301" pitchFamily="18" charset="0"/>
              </a:rPr>
              <a:t> Annual career guidance retreat</a:t>
            </a:r>
            <a:br>
              <a:rPr lang="en-US" sz="1600" dirty="0">
                <a:latin typeface="Castellar" panose="020A0402060406010301" pitchFamily="18" charset="0"/>
              </a:rPr>
            </a:br>
            <a:r>
              <a:rPr lang="en-US" dirty="0">
                <a:latin typeface="Castellar" panose="020A0402060406010301" pitchFamily="18" charset="0"/>
              </a:rPr>
              <a:t>CAREER PATHWAYS </a:t>
            </a:r>
            <a:br>
              <a:rPr lang="en-US" dirty="0">
                <a:latin typeface="Castellar" panose="020A0402060406010301" pitchFamily="18" charset="0"/>
              </a:rPr>
            </a:br>
            <a:r>
              <a:rPr lang="en-US" dirty="0">
                <a:latin typeface="Castellar" panose="020A0402060406010301" pitchFamily="18" charset="0"/>
              </a:rPr>
              <a:t>EXPERIENCE </a:t>
            </a:r>
            <a:br>
              <a:rPr lang="en-US" dirty="0">
                <a:latin typeface="Castellar" panose="020A0402060406010301" pitchFamily="18" charset="0"/>
              </a:rPr>
            </a:br>
            <a:r>
              <a:rPr lang="en-US" dirty="0">
                <a:latin typeface="Castellar" panose="020A0402060406010301" pitchFamily="18" charset="0"/>
              </a:rPr>
              <a:t>2023</a:t>
            </a:r>
          </a:p>
        </p:txBody>
      </p:sp>
      <p:pic>
        <p:nvPicPr>
          <p:cNvPr id="8" name="Picture 7" descr="A blue and green logo with text&#10;&#10;Description automatically generated">
            <a:extLst>
              <a:ext uri="{FF2B5EF4-FFF2-40B4-BE49-F238E27FC236}">
                <a16:creationId xmlns:a16="http://schemas.microsoft.com/office/drawing/2014/main" id="{4AADCECF-82CF-D677-5F9D-A155F0D594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088" y="3557504"/>
            <a:ext cx="1369807" cy="1100936"/>
          </a:xfrm>
          <a:prstGeom prst="rect">
            <a:avLst/>
          </a:prstGeom>
        </p:spPr>
      </p:pic>
      <p:pic>
        <p:nvPicPr>
          <p:cNvPr id="9" name="Picture 8" descr="A blue and green logo with text&#10;&#10;Description automatically generated">
            <a:extLst>
              <a:ext uri="{FF2B5EF4-FFF2-40B4-BE49-F238E27FC236}">
                <a16:creationId xmlns:a16="http://schemas.microsoft.com/office/drawing/2014/main" id="{C201851B-9A6A-B0B3-534C-3E4E96C82A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334" y="3557504"/>
            <a:ext cx="1369807" cy="11009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195B6C-C577-DFA0-E3B1-F427AA3EE1CD}"/>
              </a:ext>
            </a:extLst>
          </p:cNvPr>
          <p:cNvSpPr txBox="1"/>
          <p:nvPr/>
        </p:nvSpPr>
        <p:spPr>
          <a:xfrm>
            <a:off x="4830184" y="6410593"/>
            <a:ext cx="7207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Sponsored by: Northeastern, Rivers East &amp; Turning Point Workforce Boards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179BD8-D296-DB2F-A44E-05DA6F5E573A}"/>
              </a:ext>
            </a:extLst>
          </p:cNvPr>
          <p:cNvSpPr txBox="1"/>
          <p:nvPr/>
        </p:nvSpPr>
        <p:spPr>
          <a:xfrm>
            <a:off x="344245" y="6524055"/>
            <a:ext cx="1570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7"/>
              </a:rPr>
              <a:t>MUSIC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593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BB3B6D-9C97-5637-F8EB-19F324DC6E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1501" y="51916"/>
            <a:ext cx="5687219" cy="6754168"/>
          </a:xfrm>
          <a:prstGeom prst="rect">
            <a:avLst/>
          </a:prstGeom>
        </p:spPr>
      </p:pic>
      <p:pic>
        <p:nvPicPr>
          <p:cNvPr id="6" name="Picture 5" descr="A drawing of a couple of people&#10;&#10;Description automatically generated">
            <a:extLst>
              <a:ext uri="{FF2B5EF4-FFF2-40B4-BE49-F238E27FC236}">
                <a16:creationId xmlns:a16="http://schemas.microsoft.com/office/drawing/2014/main" id="{7C5E8C02-FD35-5E00-75AF-BEE47A17A8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6" t="4633" r="35705" b="6111"/>
          <a:stretch/>
        </p:blipFill>
        <p:spPr>
          <a:xfrm>
            <a:off x="1032733" y="1775011"/>
            <a:ext cx="4690335" cy="357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3279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road signs on a sidewalk&#10;&#10;Description automatically generated">
            <a:extLst>
              <a:ext uri="{FF2B5EF4-FFF2-40B4-BE49-F238E27FC236}">
                <a16:creationId xmlns:a16="http://schemas.microsoft.com/office/drawing/2014/main" id="{793F6B4B-BDDF-5431-3B4A-C66FE021721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1676619" y="-1062318"/>
            <a:ext cx="15929836" cy="1194737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DD794AA-FA73-1C98-B39D-A7A064E55F64}"/>
              </a:ext>
            </a:extLst>
          </p:cNvPr>
          <p:cNvSpPr/>
          <p:nvPr/>
        </p:nvSpPr>
        <p:spPr>
          <a:xfrm>
            <a:off x="603651" y="1351508"/>
            <a:ext cx="10984698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What kind of barriers </a:t>
            </a:r>
          </a:p>
          <a:p>
            <a:pPr algn="ctr"/>
            <a:r>
              <a: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might people </a:t>
            </a:r>
          </a:p>
          <a:p>
            <a:pPr algn="ctr"/>
            <a:r>
              <a: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face when thinking </a:t>
            </a:r>
          </a:p>
          <a:p>
            <a:pPr algn="ctr"/>
            <a:r>
              <a: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about their career goals?</a:t>
            </a:r>
          </a:p>
        </p:txBody>
      </p:sp>
    </p:spTree>
    <p:extLst>
      <p:ext uri="{BB962C8B-B14F-4D97-AF65-F5344CB8AC3E}">
        <p14:creationId xmlns:p14="http://schemas.microsoft.com/office/powerpoint/2010/main" val="2487897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7A2E56-56D0-C8D7-D334-7B39E251E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62977"/>
            <a:ext cx="5715000" cy="6667500"/>
          </a:xfrm>
          <a:prstGeom prst="rect">
            <a:avLst/>
          </a:prstGeom>
        </p:spPr>
      </p:pic>
      <p:sp>
        <p:nvSpPr>
          <p:cNvPr id="3" name="Explosion: 8 Points 2">
            <a:extLst>
              <a:ext uri="{FF2B5EF4-FFF2-40B4-BE49-F238E27FC236}">
                <a16:creationId xmlns:a16="http://schemas.microsoft.com/office/drawing/2014/main" id="{5AB0C6EA-A4E5-2BFC-1680-C27993746627}"/>
              </a:ext>
            </a:extLst>
          </p:cNvPr>
          <p:cNvSpPr/>
          <p:nvPr/>
        </p:nvSpPr>
        <p:spPr>
          <a:xfrm>
            <a:off x="376518" y="433780"/>
            <a:ext cx="3948056" cy="3786692"/>
          </a:xfrm>
          <a:prstGeom prst="irregularSeal1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595EFF-CD99-4843-F8BF-C51B1FEEDAD8}"/>
              </a:ext>
            </a:extLst>
          </p:cNvPr>
          <p:cNvSpPr txBox="1"/>
          <p:nvPr/>
        </p:nvSpPr>
        <p:spPr>
          <a:xfrm>
            <a:off x="1269402" y="1699708"/>
            <a:ext cx="19690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Work on Resources</a:t>
            </a:r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B30F4DAC-2A99-6E00-69DC-5B2B0D87B0F5}"/>
              </a:ext>
            </a:extLst>
          </p:cNvPr>
          <p:cNvSpPr/>
          <p:nvPr/>
        </p:nvSpPr>
        <p:spPr>
          <a:xfrm rot="630679">
            <a:off x="8154296" y="3151991"/>
            <a:ext cx="3424518" cy="2840019"/>
          </a:xfrm>
          <a:prstGeom prst="star5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29DDE9-5EBF-E6F9-D25D-1CB0A9706A86}"/>
              </a:ext>
            </a:extLst>
          </p:cNvPr>
          <p:cNvSpPr txBox="1"/>
          <p:nvPr/>
        </p:nvSpPr>
        <p:spPr>
          <a:xfrm>
            <a:off x="9222441" y="4572000"/>
            <a:ext cx="14383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Networking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E1209D-0AE0-F3C7-8DD1-46001A696AFD}"/>
              </a:ext>
            </a:extLst>
          </p:cNvPr>
          <p:cNvSpPr txBox="1"/>
          <p:nvPr/>
        </p:nvSpPr>
        <p:spPr>
          <a:xfrm>
            <a:off x="376518" y="6239554"/>
            <a:ext cx="1461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TIMER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1D9E92-101D-3DB9-D238-D3C4D9E556DD}"/>
              </a:ext>
            </a:extLst>
          </p:cNvPr>
          <p:cNvSpPr txBox="1"/>
          <p:nvPr/>
        </p:nvSpPr>
        <p:spPr>
          <a:xfrm>
            <a:off x="10929770" y="6330417"/>
            <a:ext cx="1570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5"/>
              </a:rPr>
              <a:t>MUSIC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E0E604-5209-8E77-083A-F6F149DF43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2037" y="4422229"/>
            <a:ext cx="1337982" cy="163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406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8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C3A195-5974-92CC-2E4C-88685FDB4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4669" y="-21015"/>
            <a:ext cx="8907331" cy="68790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551E36-F6C7-A512-A163-7DB82FF214B6}"/>
              </a:ext>
            </a:extLst>
          </p:cNvPr>
          <p:cNvSpPr txBox="1"/>
          <p:nvPr/>
        </p:nvSpPr>
        <p:spPr>
          <a:xfrm>
            <a:off x="408790" y="602336"/>
            <a:ext cx="252804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NENC CAREER PATHWAYS PARTNERSHIP IS PROUD TO ENDORSE SKILLSUSA EMPLOYABILITY FRAMEWORK TO PROMOTE A SHARED VOCABULARY AND WITH AN EMPHASIS ON CAREER READINESS</a:t>
            </a:r>
          </a:p>
        </p:txBody>
      </p:sp>
    </p:spTree>
    <p:extLst>
      <p:ext uri="{BB962C8B-B14F-4D97-AF65-F5344CB8AC3E}">
        <p14:creationId xmlns:p14="http://schemas.microsoft.com/office/powerpoint/2010/main" val="28329155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3d person holding a magnifying glass&#10;&#10;Description automatically generated">
            <a:extLst>
              <a:ext uri="{FF2B5EF4-FFF2-40B4-BE49-F238E27FC236}">
                <a16:creationId xmlns:a16="http://schemas.microsoft.com/office/drawing/2014/main" id="{02511279-A0AA-070D-7E80-459140BC7B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178800" y="-493954"/>
            <a:ext cx="8489200" cy="848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4C4F3B-2524-BDBB-DABD-9B75B257E055}"/>
              </a:ext>
            </a:extLst>
          </p:cNvPr>
          <p:cNvSpPr txBox="1"/>
          <p:nvPr/>
        </p:nvSpPr>
        <p:spPr>
          <a:xfrm>
            <a:off x="2178800" y="4829183"/>
            <a:ext cx="59274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s://peter.baumgartner.name/2014/05/23/double-blind-review-ein-fallbeispiel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146736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bstract blue design with wavy lines and dots">
            <a:extLst>
              <a:ext uri="{FF2B5EF4-FFF2-40B4-BE49-F238E27FC236}">
                <a16:creationId xmlns:a16="http://schemas.microsoft.com/office/drawing/2014/main" id="{8A257CCE-8289-B51C-4D65-E39D1D8B19C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8389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BCCFC6A-FE26-938B-625F-F5AF6CF8200F}"/>
              </a:ext>
            </a:extLst>
          </p:cNvPr>
          <p:cNvSpPr/>
          <p:nvPr/>
        </p:nvSpPr>
        <p:spPr>
          <a:xfrm>
            <a:off x="1860930" y="843677"/>
            <a:ext cx="8470139" cy="517064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SHARED VOCABULARY</a:t>
            </a:r>
          </a:p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CAREER FOCUSED</a:t>
            </a:r>
          </a:p>
          <a:p>
            <a:pPr algn="ctr"/>
            <a:r>
              <a: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CAREER DEVELOPMENT</a:t>
            </a:r>
          </a:p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PARTNERSHIPS</a:t>
            </a:r>
          </a:p>
          <a:p>
            <a:pPr algn="ctr"/>
            <a:r>
              <a: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RESOURCES</a:t>
            </a:r>
          </a:p>
        </p:txBody>
      </p:sp>
    </p:spTree>
    <p:extLst>
      <p:ext uri="{BB962C8B-B14F-4D97-AF65-F5344CB8AC3E}">
        <p14:creationId xmlns:p14="http://schemas.microsoft.com/office/powerpoint/2010/main" val="24649593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1FC84D28-4804-5CB7-F40D-338D42084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9281" y="485775"/>
            <a:ext cx="7422719" cy="57340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3CE33F1-A6F1-961F-3CB7-1B0DEDE4C89D}"/>
              </a:ext>
            </a:extLst>
          </p:cNvPr>
          <p:cNvSpPr/>
          <p:nvPr/>
        </p:nvSpPr>
        <p:spPr>
          <a:xfrm>
            <a:off x="265387" y="1655772"/>
            <a:ext cx="4419928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LABOR</a:t>
            </a:r>
          </a:p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MARKET </a:t>
            </a:r>
          </a:p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INFORMATION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060FDD-6181-18D7-D907-D8780027F202}"/>
              </a:ext>
            </a:extLst>
          </p:cNvPr>
          <p:cNvSpPr txBox="1"/>
          <p:nvPr/>
        </p:nvSpPr>
        <p:spPr>
          <a:xfrm flipH="1">
            <a:off x="7490227" y="6372225"/>
            <a:ext cx="2857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www.nccareers.org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033621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A92D3-24D2-DD6B-288A-835F0A678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660078-73DA-0CB7-E136-BBEB2E67ED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9D9018A8-0B16-7AE5-45B7-492921BFF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202" y="222668"/>
            <a:ext cx="10924598" cy="60836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D0A8F6-F6B9-62CC-089B-FEF576452FD8}"/>
              </a:ext>
            </a:extLst>
          </p:cNvPr>
          <p:cNvSpPr txBox="1"/>
          <p:nvPr/>
        </p:nvSpPr>
        <p:spPr>
          <a:xfrm>
            <a:off x="3323792" y="6441208"/>
            <a:ext cx="5135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https://dashboard.myfuturenc.org/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6905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3"/>
            <a:extLst>
              <a:ext uri="{FF2B5EF4-FFF2-40B4-BE49-F238E27FC236}">
                <a16:creationId xmlns:a16="http://schemas.microsoft.com/office/drawing/2014/main" id="{4EC017B4-1FDC-74DC-C57C-EEAB229B99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86080" y="159932"/>
            <a:ext cx="4624264" cy="6261650"/>
          </a:xfrm>
          <a:prstGeom prst="rect">
            <a:avLst/>
          </a:prstGeom>
        </p:spPr>
      </p:pic>
      <p:pic>
        <p:nvPicPr>
          <p:cNvPr id="5" name="Picture 4">
            <a:hlinkClick r:id="rId5"/>
            <a:extLst>
              <a:ext uri="{FF2B5EF4-FFF2-40B4-BE49-F238E27FC236}">
                <a16:creationId xmlns:a16="http://schemas.microsoft.com/office/drawing/2014/main" id="{3405167F-10D2-F5BD-5367-4D0D5D8090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2167" y="242757"/>
            <a:ext cx="5000625" cy="304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2E480A-FAD5-A905-2929-AC2EE383D2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9600" y="5966852"/>
            <a:ext cx="6096000" cy="773963"/>
          </a:xfrm>
          <a:prstGeom prst="rect">
            <a:avLst/>
          </a:prstGeom>
        </p:spPr>
      </p:pic>
      <p:pic>
        <p:nvPicPr>
          <p:cNvPr id="8" name="Picture 7">
            <a:hlinkClick r:id="rId8"/>
            <a:extLst>
              <a:ext uri="{FF2B5EF4-FFF2-40B4-BE49-F238E27FC236}">
                <a16:creationId xmlns:a16="http://schemas.microsoft.com/office/drawing/2014/main" id="{43562C60-EA50-35A4-332F-7C0819CE26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06622" y="4868806"/>
            <a:ext cx="3695700" cy="9239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AA7CB3B-B43F-707E-75A4-60CC09BE29BF}"/>
              </a:ext>
            </a:extLst>
          </p:cNvPr>
          <p:cNvSpPr/>
          <p:nvPr/>
        </p:nvSpPr>
        <p:spPr>
          <a:xfrm>
            <a:off x="6572048" y="3424401"/>
            <a:ext cx="4700581" cy="9541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Contact your local </a:t>
            </a:r>
          </a:p>
          <a:p>
            <a:pPr algn="ctr"/>
            <a:r>
              <a:rPr lang="en-US" sz="2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Workforce Development Board</a:t>
            </a:r>
          </a:p>
        </p:txBody>
      </p:sp>
    </p:spTree>
    <p:extLst>
      <p:ext uri="{BB962C8B-B14F-4D97-AF65-F5344CB8AC3E}">
        <p14:creationId xmlns:p14="http://schemas.microsoft.com/office/powerpoint/2010/main" val="32905091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standing on a road&#10;&#10;Description automatically generated">
            <a:extLst>
              <a:ext uri="{FF2B5EF4-FFF2-40B4-BE49-F238E27FC236}">
                <a16:creationId xmlns:a16="http://schemas.microsoft.com/office/drawing/2014/main" id="{61E5F2D0-3956-4C69-7584-06F1BFF916E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-72957"/>
            <a:ext cx="12192000" cy="71387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2DC1CDC-5F58-28BD-5C0E-BB8BFDCE9D23}"/>
              </a:ext>
            </a:extLst>
          </p:cNvPr>
          <p:cNvSpPr/>
          <p:nvPr/>
        </p:nvSpPr>
        <p:spPr>
          <a:xfrm>
            <a:off x="8331145" y="2459337"/>
            <a:ext cx="3288272" cy="1754326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CAREER </a:t>
            </a:r>
          </a:p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PATHWAYS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DB13E2-9752-92DC-EB96-5E256298AA31}"/>
              </a:ext>
            </a:extLst>
          </p:cNvPr>
          <p:cNvSpPr txBox="1"/>
          <p:nvPr/>
        </p:nvSpPr>
        <p:spPr>
          <a:xfrm>
            <a:off x="895927" y="1720840"/>
            <a:ext cx="713047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3600" dirty="0"/>
              <a:t>an integrated collection of </a:t>
            </a:r>
            <a:r>
              <a:rPr lang="en-US" sz="3600" b="1" i="1" dirty="0"/>
              <a:t>regional and local programs and services </a:t>
            </a:r>
            <a:r>
              <a:rPr lang="en-US" sz="3600" dirty="0"/>
              <a:t>connecting </a:t>
            </a:r>
            <a:r>
              <a:rPr lang="en-US" sz="3600" b="1" i="1" dirty="0"/>
              <a:t>youth and adults</a:t>
            </a:r>
            <a:r>
              <a:rPr lang="en-US" sz="3600" dirty="0"/>
              <a:t> to the workforce through </a:t>
            </a:r>
            <a:r>
              <a:rPr lang="en-US" sz="3600" b="1" i="1" dirty="0"/>
              <a:t>education and training </a:t>
            </a:r>
            <a:r>
              <a:rPr lang="en-US" sz="3600" dirty="0"/>
              <a:t>for </a:t>
            </a:r>
            <a:r>
              <a:rPr lang="en-US" sz="3600" i="1" u="sng" dirty="0"/>
              <a:t>highly skilled, sustainable careers in high demand industries.</a:t>
            </a:r>
            <a:endParaRPr lang="en-US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9061D3-A7AA-7656-1140-08684FFACA98}"/>
              </a:ext>
            </a:extLst>
          </p:cNvPr>
          <p:cNvSpPr txBox="1"/>
          <p:nvPr/>
        </p:nvSpPr>
        <p:spPr>
          <a:xfrm>
            <a:off x="0" y="6861108"/>
            <a:ext cx="12065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www.hrconnect.cl/desarrollo/por-que-es-importante-para-una-empresa-contar-con-un-plan-de-carrera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-nd/3.0/"/>
              </a:rPr>
              <a:t>CC BY-NC-ND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172827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11965-4B00-1AF3-27E7-9A87892FBD3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  <a:ln>
            <a:solidFill>
              <a:srgbClr val="00B0F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CAREER PATHWAYS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6C3F4-41DF-8DB0-7455-DA71F5F56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8468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dirty="0"/>
              <a:t>an integrated collection of </a:t>
            </a:r>
            <a:r>
              <a:rPr lang="en-US" sz="4400" b="1" i="1" dirty="0"/>
              <a:t>regional and local programs and services </a:t>
            </a:r>
            <a:r>
              <a:rPr lang="en-US" sz="4400" dirty="0"/>
              <a:t>connecting </a:t>
            </a:r>
            <a:r>
              <a:rPr lang="en-US" sz="4400" b="1" i="1" dirty="0"/>
              <a:t>youth and adults</a:t>
            </a:r>
            <a:r>
              <a:rPr lang="en-US" sz="4400" dirty="0"/>
              <a:t> to the workforce through </a:t>
            </a:r>
            <a:r>
              <a:rPr lang="en-US" sz="4400" b="1" i="1" dirty="0"/>
              <a:t>education and training </a:t>
            </a:r>
            <a:r>
              <a:rPr lang="en-US" sz="4400" dirty="0"/>
              <a:t>for </a:t>
            </a:r>
            <a:r>
              <a:rPr lang="en-US" sz="4400" i="1" u="sng" dirty="0"/>
              <a:t>highly skilled, sustainable careers in high demand industries.</a:t>
            </a:r>
            <a:endParaRPr lang="en-US" sz="44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8322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7A2519-EFB9-5CD3-A384-B9CE6555A2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979" b="27367"/>
          <a:stretch/>
        </p:blipFill>
        <p:spPr>
          <a:xfrm>
            <a:off x="3336761" y="-17365"/>
            <a:ext cx="5931063" cy="68927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75706E-B1E5-7B09-1DA2-B4D0B6CF04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r="39281" b="-6746"/>
          <a:stretch/>
        </p:blipFill>
        <p:spPr>
          <a:xfrm>
            <a:off x="249482" y="3429000"/>
            <a:ext cx="2579780" cy="101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6848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FE9B6F-8638-B5BB-9473-E0B9E916689D}"/>
              </a:ext>
            </a:extLst>
          </p:cNvPr>
          <p:cNvSpPr/>
          <p:nvPr/>
        </p:nvSpPr>
        <p:spPr>
          <a:xfrm>
            <a:off x="448780" y="2361689"/>
            <a:ext cx="4078361" cy="1754326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STACKABLE</a:t>
            </a:r>
          </a:p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CREDENTIALS</a:t>
            </a:r>
          </a:p>
        </p:txBody>
      </p:sp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AB2F7317-37BD-7CE9-14DC-A63C62E61A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8863" y="0"/>
            <a:ext cx="479550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A498FC-AAF3-A6BD-4E5C-D787440223BB}"/>
              </a:ext>
            </a:extLst>
          </p:cNvPr>
          <p:cNvSpPr txBox="1"/>
          <p:nvPr/>
        </p:nvSpPr>
        <p:spPr>
          <a:xfrm>
            <a:off x="731520" y="4087906"/>
            <a:ext cx="33348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accent1"/>
                </a:solidFill>
                <a:effectLst/>
              </a:rPr>
              <a:t>part of a sequence of credentials that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sz="1800" dirty="0">
                <a:solidFill>
                  <a:schemeClr val="accent1"/>
                </a:solidFill>
                <a:effectLst/>
              </a:rPr>
              <a:t>can be accumulated over time to build up an individuals’</a:t>
            </a:r>
            <a:br>
              <a:rPr lang="en-US" sz="1800" dirty="0">
                <a:solidFill>
                  <a:schemeClr val="accent1"/>
                </a:solidFill>
                <a:effectLst/>
              </a:rPr>
            </a:br>
            <a:r>
              <a:rPr lang="en-US" sz="1800" dirty="0">
                <a:solidFill>
                  <a:schemeClr val="accent1"/>
                </a:solidFill>
                <a:effectLst/>
              </a:rPr>
              <a:t>qualifications</a:t>
            </a:r>
            <a:endParaRPr lang="en-US" sz="1800" dirty="0">
              <a:solidFill>
                <a:schemeClr val="accent1"/>
              </a:solidFill>
            </a:endParaRPr>
          </a:p>
          <a:p>
            <a:endParaRPr lang="en-US" dirty="0"/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BCEE6AA2-7A25-D3E2-AD32-3DFC82C446C3}"/>
              </a:ext>
            </a:extLst>
          </p:cNvPr>
          <p:cNvSpPr/>
          <p:nvPr/>
        </p:nvSpPr>
        <p:spPr>
          <a:xfrm>
            <a:off x="9735670" y="5353695"/>
            <a:ext cx="1968649" cy="738664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CTE Certificate</a:t>
            </a:r>
          </a:p>
        </p:txBody>
      </p:sp>
    </p:spTree>
    <p:extLst>
      <p:ext uri="{BB962C8B-B14F-4D97-AF65-F5344CB8AC3E}">
        <p14:creationId xmlns:p14="http://schemas.microsoft.com/office/powerpoint/2010/main" val="281258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stackable credential">
            <a:hlinkClick r:id="" action="ppaction://media"/>
            <a:extLst>
              <a:ext uri="{FF2B5EF4-FFF2-40B4-BE49-F238E27FC236}">
                <a16:creationId xmlns:a16="http://schemas.microsoft.com/office/drawing/2014/main" id="{3EEFEAF4-7E79-BEAE-13F7-683FA5DA36E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50316" y="946108"/>
            <a:ext cx="8788997" cy="49657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D46D84-12E9-CDD8-B446-C265BD92DD94}"/>
              </a:ext>
            </a:extLst>
          </p:cNvPr>
          <p:cNvSpPr txBox="1"/>
          <p:nvPr/>
        </p:nvSpPr>
        <p:spPr>
          <a:xfrm>
            <a:off x="763792" y="6271708"/>
            <a:ext cx="11521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RESOURCE</a:t>
            </a:r>
            <a:r>
              <a:rPr lang="en-US" dirty="0"/>
              <a:t>: Turning Point WDB YouTube Channel https://www.youtube.com/channel/UCk1FK8v9NENeWcsp_BceRlQ</a:t>
            </a:r>
          </a:p>
        </p:txBody>
      </p:sp>
    </p:spTree>
    <p:extLst>
      <p:ext uri="{BB962C8B-B14F-4D97-AF65-F5344CB8AC3E}">
        <p14:creationId xmlns:p14="http://schemas.microsoft.com/office/powerpoint/2010/main" val="412712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561991E-A162-6FE0-BB00-F1218818254E}"/>
              </a:ext>
            </a:extLst>
          </p:cNvPr>
          <p:cNvSpPr/>
          <p:nvPr/>
        </p:nvSpPr>
        <p:spPr>
          <a:xfrm>
            <a:off x="780409" y="2835026"/>
            <a:ext cx="3608745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SUITABILITY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D5683C-95D4-9F92-EDCF-0D962E577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9996" y="475164"/>
            <a:ext cx="7279341" cy="545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8239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0000"/>
                <a:lumOff val="60000"/>
                <a:alpha val="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0B67F84-00F2-AAD2-CFE6-6533DC6EF19E}"/>
              </a:ext>
            </a:extLst>
          </p:cNvPr>
          <p:cNvSpPr/>
          <p:nvPr/>
        </p:nvSpPr>
        <p:spPr>
          <a:xfrm>
            <a:off x="2723809" y="374742"/>
            <a:ext cx="64431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THINGS TO CONSIDER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13EDAE-EE07-38E5-2DB3-8B54B3553778}"/>
              </a:ext>
            </a:extLst>
          </p:cNvPr>
          <p:cNvSpPr txBox="1"/>
          <p:nvPr/>
        </p:nvSpPr>
        <p:spPr>
          <a:xfrm>
            <a:off x="2108499" y="1785769"/>
            <a:ext cx="859536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Interests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Skills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Values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Work Environment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Company Culture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Your goals vs Company goals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Work-Life Balance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Salary &amp; Benefits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Co-Workers (longevity, wage transparency, etc.)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Opportunities for growth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198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DF482A8D-F52E-4324-83F4-FA902BF45602}"/>
              </a:ext>
            </a:extLst>
          </p:cNvPr>
          <p:cNvSpPr/>
          <p:nvPr/>
        </p:nvSpPr>
        <p:spPr>
          <a:xfrm rot="5400000">
            <a:off x="9859873" y="2661971"/>
            <a:ext cx="879143" cy="1746765"/>
          </a:xfrm>
          <a:custGeom>
            <a:avLst/>
            <a:gdLst>
              <a:gd name="connsiteX0" fmla="*/ 0 w 815919"/>
              <a:gd name="connsiteY0" fmla="*/ 1621145 h 1621146"/>
              <a:gd name="connsiteX1" fmla="*/ 0 w 815919"/>
              <a:gd name="connsiteY1" fmla="*/ 0 h 1621146"/>
              <a:gd name="connsiteX2" fmla="*/ 153078 w 815919"/>
              <a:gd name="connsiteY2" fmla="*/ 0 h 1621146"/>
              <a:gd name="connsiteX3" fmla="*/ 153078 w 815919"/>
              <a:gd name="connsiteY3" fmla="*/ 1468067 h 1621146"/>
              <a:gd name="connsiteX4" fmla="*/ 815919 w 815919"/>
              <a:gd name="connsiteY4" fmla="*/ 1468067 h 1621146"/>
              <a:gd name="connsiteX5" fmla="*/ 815919 w 815919"/>
              <a:gd name="connsiteY5" fmla="*/ 1621146 h 1621146"/>
              <a:gd name="connsiteX6" fmla="*/ 1 w 815919"/>
              <a:gd name="connsiteY6" fmla="*/ 1621146 h 1621146"/>
              <a:gd name="connsiteX7" fmla="*/ 1 w 815919"/>
              <a:gd name="connsiteY7" fmla="*/ 1621145 h 1621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5919" h="1621146">
                <a:moveTo>
                  <a:pt x="0" y="1621145"/>
                </a:moveTo>
                <a:lnTo>
                  <a:pt x="0" y="0"/>
                </a:lnTo>
                <a:lnTo>
                  <a:pt x="153078" y="0"/>
                </a:lnTo>
                <a:lnTo>
                  <a:pt x="153078" y="1468067"/>
                </a:lnTo>
                <a:lnTo>
                  <a:pt x="815919" y="1468067"/>
                </a:lnTo>
                <a:lnTo>
                  <a:pt x="815919" y="1621146"/>
                </a:lnTo>
                <a:lnTo>
                  <a:pt x="1" y="1621146"/>
                </a:lnTo>
                <a:lnTo>
                  <a:pt x="1" y="162114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635000" dist="317500" dir="2700000" sx="98000" sy="98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CE2BACB7-0BF1-46F1-B13B-CC913F8FD88E}"/>
              </a:ext>
            </a:extLst>
          </p:cNvPr>
          <p:cNvSpPr/>
          <p:nvPr/>
        </p:nvSpPr>
        <p:spPr>
          <a:xfrm rot="5400000">
            <a:off x="7831017" y="3083621"/>
            <a:ext cx="879143" cy="1746765"/>
          </a:xfrm>
          <a:custGeom>
            <a:avLst/>
            <a:gdLst>
              <a:gd name="connsiteX0" fmla="*/ 0 w 815919"/>
              <a:gd name="connsiteY0" fmla="*/ 1621145 h 1621146"/>
              <a:gd name="connsiteX1" fmla="*/ 0 w 815919"/>
              <a:gd name="connsiteY1" fmla="*/ 0 h 1621146"/>
              <a:gd name="connsiteX2" fmla="*/ 153078 w 815919"/>
              <a:gd name="connsiteY2" fmla="*/ 0 h 1621146"/>
              <a:gd name="connsiteX3" fmla="*/ 153078 w 815919"/>
              <a:gd name="connsiteY3" fmla="*/ 1468067 h 1621146"/>
              <a:gd name="connsiteX4" fmla="*/ 815919 w 815919"/>
              <a:gd name="connsiteY4" fmla="*/ 1468067 h 1621146"/>
              <a:gd name="connsiteX5" fmla="*/ 815919 w 815919"/>
              <a:gd name="connsiteY5" fmla="*/ 1621146 h 1621146"/>
              <a:gd name="connsiteX6" fmla="*/ 1 w 815919"/>
              <a:gd name="connsiteY6" fmla="*/ 1621146 h 1621146"/>
              <a:gd name="connsiteX7" fmla="*/ 1 w 815919"/>
              <a:gd name="connsiteY7" fmla="*/ 1621145 h 1621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5919" h="1621146">
                <a:moveTo>
                  <a:pt x="0" y="1621145"/>
                </a:moveTo>
                <a:lnTo>
                  <a:pt x="0" y="0"/>
                </a:lnTo>
                <a:lnTo>
                  <a:pt x="153078" y="0"/>
                </a:lnTo>
                <a:lnTo>
                  <a:pt x="153078" y="1468067"/>
                </a:lnTo>
                <a:lnTo>
                  <a:pt x="815919" y="1468067"/>
                </a:lnTo>
                <a:lnTo>
                  <a:pt x="815919" y="1621146"/>
                </a:lnTo>
                <a:lnTo>
                  <a:pt x="1" y="1621146"/>
                </a:lnTo>
                <a:lnTo>
                  <a:pt x="1" y="162114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635000" dist="317500" dir="2700000" sx="98000" sy="98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78ED9A37-8ABD-4E18-9B8A-A4181F2E594A}"/>
              </a:ext>
            </a:extLst>
          </p:cNvPr>
          <p:cNvSpPr/>
          <p:nvPr/>
        </p:nvSpPr>
        <p:spPr>
          <a:xfrm rot="5400000">
            <a:off x="5802161" y="3505271"/>
            <a:ext cx="879143" cy="1746765"/>
          </a:xfrm>
          <a:custGeom>
            <a:avLst/>
            <a:gdLst>
              <a:gd name="connsiteX0" fmla="*/ 0 w 815919"/>
              <a:gd name="connsiteY0" fmla="*/ 1621145 h 1621146"/>
              <a:gd name="connsiteX1" fmla="*/ 0 w 815919"/>
              <a:gd name="connsiteY1" fmla="*/ 0 h 1621146"/>
              <a:gd name="connsiteX2" fmla="*/ 153078 w 815919"/>
              <a:gd name="connsiteY2" fmla="*/ 0 h 1621146"/>
              <a:gd name="connsiteX3" fmla="*/ 153078 w 815919"/>
              <a:gd name="connsiteY3" fmla="*/ 1468067 h 1621146"/>
              <a:gd name="connsiteX4" fmla="*/ 815919 w 815919"/>
              <a:gd name="connsiteY4" fmla="*/ 1468067 h 1621146"/>
              <a:gd name="connsiteX5" fmla="*/ 815919 w 815919"/>
              <a:gd name="connsiteY5" fmla="*/ 1621146 h 1621146"/>
              <a:gd name="connsiteX6" fmla="*/ 1 w 815919"/>
              <a:gd name="connsiteY6" fmla="*/ 1621146 h 1621146"/>
              <a:gd name="connsiteX7" fmla="*/ 1 w 815919"/>
              <a:gd name="connsiteY7" fmla="*/ 1621145 h 1621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5919" h="1621146">
                <a:moveTo>
                  <a:pt x="0" y="1621145"/>
                </a:moveTo>
                <a:lnTo>
                  <a:pt x="0" y="0"/>
                </a:lnTo>
                <a:lnTo>
                  <a:pt x="153078" y="0"/>
                </a:lnTo>
                <a:lnTo>
                  <a:pt x="153078" y="1468067"/>
                </a:lnTo>
                <a:lnTo>
                  <a:pt x="815919" y="1468067"/>
                </a:lnTo>
                <a:lnTo>
                  <a:pt x="815919" y="1621146"/>
                </a:lnTo>
                <a:lnTo>
                  <a:pt x="1" y="1621146"/>
                </a:lnTo>
                <a:lnTo>
                  <a:pt x="1" y="162114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635000" dist="317500" dir="2700000" sx="98000" sy="98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77C06E4-87CC-41CA-B88C-4BD3308D7DE1}"/>
              </a:ext>
            </a:extLst>
          </p:cNvPr>
          <p:cNvSpPr/>
          <p:nvPr/>
        </p:nvSpPr>
        <p:spPr>
          <a:xfrm rot="5400000">
            <a:off x="3773305" y="3926922"/>
            <a:ext cx="879143" cy="1746765"/>
          </a:xfrm>
          <a:custGeom>
            <a:avLst/>
            <a:gdLst>
              <a:gd name="connsiteX0" fmla="*/ 0 w 815919"/>
              <a:gd name="connsiteY0" fmla="*/ 1621145 h 1621146"/>
              <a:gd name="connsiteX1" fmla="*/ 0 w 815919"/>
              <a:gd name="connsiteY1" fmla="*/ 0 h 1621146"/>
              <a:gd name="connsiteX2" fmla="*/ 153078 w 815919"/>
              <a:gd name="connsiteY2" fmla="*/ 0 h 1621146"/>
              <a:gd name="connsiteX3" fmla="*/ 153078 w 815919"/>
              <a:gd name="connsiteY3" fmla="*/ 1468067 h 1621146"/>
              <a:gd name="connsiteX4" fmla="*/ 815919 w 815919"/>
              <a:gd name="connsiteY4" fmla="*/ 1468067 h 1621146"/>
              <a:gd name="connsiteX5" fmla="*/ 815919 w 815919"/>
              <a:gd name="connsiteY5" fmla="*/ 1621146 h 1621146"/>
              <a:gd name="connsiteX6" fmla="*/ 1 w 815919"/>
              <a:gd name="connsiteY6" fmla="*/ 1621146 h 1621146"/>
              <a:gd name="connsiteX7" fmla="*/ 1 w 815919"/>
              <a:gd name="connsiteY7" fmla="*/ 1621145 h 1621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5919" h="1621146">
                <a:moveTo>
                  <a:pt x="0" y="1621145"/>
                </a:moveTo>
                <a:lnTo>
                  <a:pt x="0" y="0"/>
                </a:lnTo>
                <a:lnTo>
                  <a:pt x="153078" y="0"/>
                </a:lnTo>
                <a:lnTo>
                  <a:pt x="153078" y="1468067"/>
                </a:lnTo>
                <a:lnTo>
                  <a:pt x="815919" y="1468067"/>
                </a:lnTo>
                <a:lnTo>
                  <a:pt x="815919" y="1621146"/>
                </a:lnTo>
                <a:lnTo>
                  <a:pt x="1" y="1621146"/>
                </a:lnTo>
                <a:lnTo>
                  <a:pt x="1" y="162114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635000" dist="317500" dir="2700000" sx="98000" sy="98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C92F883-FE35-446D-9DD5-359C90979BEC}"/>
              </a:ext>
            </a:extLst>
          </p:cNvPr>
          <p:cNvGrpSpPr/>
          <p:nvPr/>
        </p:nvGrpSpPr>
        <p:grpSpPr>
          <a:xfrm>
            <a:off x="210565" y="2070666"/>
            <a:ext cx="2357085" cy="2709451"/>
            <a:chOff x="2533651" y="2152650"/>
            <a:chExt cx="2187575" cy="2514600"/>
          </a:xfrm>
          <a:effectLst>
            <a:outerShdw blurRad="38100" dist="12700" dir="5400000" algn="ctr" rotWithShape="0">
              <a:srgbClr val="000000">
                <a:alpha val="15000"/>
              </a:srgbClr>
            </a:outerShdw>
          </a:effectLst>
        </p:grpSpPr>
        <p:sp>
          <p:nvSpPr>
            <p:cNvPr id="8" name="Freeform 13">
              <a:extLst>
                <a:ext uri="{FF2B5EF4-FFF2-40B4-BE49-F238E27FC236}">
                  <a16:creationId xmlns:a16="http://schemas.microsoft.com/office/drawing/2014/main" id="{545798E6-3F73-4595-9F0F-0C203C317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2638" y="3011488"/>
              <a:ext cx="120650" cy="33337"/>
            </a:xfrm>
            <a:custGeom>
              <a:avLst/>
              <a:gdLst>
                <a:gd name="T0" fmla="*/ 49 w 58"/>
                <a:gd name="T1" fmla="*/ 1 h 16"/>
                <a:gd name="T2" fmla="*/ 7 w 58"/>
                <a:gd name="T3" fmla="*/ 4 h 16"/>
                <a:gd name="T4" fmla="*/ 8 w 58"/>
                <a:gd name="T5" fmla="*/ 15 h 16"/>
                <a:gd name="T6" fmla="*/ 50 w 58"/>
                <a:gd name="T7" fmla="*/ 12 h 16"/>
                <a:gd name="T8" fmla="*/ 49 w 58"/>
                <a:gd name="T9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6">
                  <a:moveTo>
                    <a:pt x="49" y="1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0" y="5"/>
                    <a:pt x="0" y="16"/>
                    <a:pt x="8" y="15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8" y="11"/>
                    <a:pt x="57" y="0"/>
                    <a:pt x="49" y="1"/>
                  </a:cubicBezTo>
                  <a:close/>
                </a:path>
              </a:pathLst>
            </a:custGeom>
            <a:solidFill>
              <a:srgbClr val="F49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4">
              <a:extLst>
                <a:ext uri="{FF2B5EF4-FFF2-40B4-BE49-F238E27FC236}">
                  <a16:creationId xmlns:a16="http://schemas.microsoft.com/office/drawing/2014/main" id="{6A932F25-F569-44FB-9E18-8F5561937F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5813" y="3070225"/>
              <a:ext cx="120650" cy="23812"/>
            </a:xfrm>
            <a:custGeom>
              <a:avLst/>
              <a:gdLst>
                <a:gd name="T0" fmla="*/ 50 w 58"/>
                <a:gd name="T1" fmla="*/ 0 h 11"/>
                <a:gd name="T2" fmla="*/ 8 w 58"/>
                <a:gd name="T3" fmla="*/ 0 h 11"/>
                <a:gd name="T4" fmla="*/ 8 w 58"/>
                <a:gd name="T5" fmla="*/ 11 h 11"/>
                <a:gd name="T6" fmla="*/ 50 w 58"/>
                <a:gd name="T7" fmla="*/ 11 h 11"/>
                <a:gd name="T8" fmla="*/ 50 w 58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1">
                  <a:moveTo>
                    <a:pt x="50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0" y="0"/>
                    <a:pt x="0" y="11"/>
                    <a:pt x="8" y="11"/>
                  </a:cubicBezTo>
                  <a:cubicBezTo>
                    <a:pt x="50" y="11"/>
                    <a:pt x="50" y="11"/>
                    <a:pt x="50" y="11"/>
                  </a:cubicBezTo>
                  <a:cubicBezTo>
                    <a:pt x="58" y="11"/>
                    <a:pt x="58" y="0"/>
                    <a:pt x="50" y="0"/>
                  </a:cubicBezTo>
                  <a:close/>
                </a:path>
              </a:pathLst>
            </a:custGeom>
            <a:solidFill>
              <a:srgbClr val="F49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D5FB668C-53CB-45A0-9704-28840BD69C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2638" y="3095625"/>
              <a:ext cx="100013" cy="20637"/>
            </a:xfrm>
            <a:custGeom>
              <a:avLst/>
              <a:gdLst>
                <a:gd name="T0" fmla="*/ 41 w 48"/>
                <a:gd name="T1" fmla="*/ 1 h 10"/>
                <a:gd name="T2" fmla="*/ 6 w 48"/>
                <a:gd name="T3" fmla="*/ 1 h 10"/>
                <a:gd name="T4" fmla="*/ 6 w 48"/>
                <a:gd name="T5" fmla="*/ 10 h 10"/>
                <a:gd name="T6" fmla="*/ 41 w 48"/>
                <a:gd name="T7" fmla="*/ 10 h 10"/>
                <a:gd name="T8" fmla="*/ 41 w 48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10">
                  <a:moveTo>
                    <a:pt x="41" y="1"/>
                  </a:moveTo>
                  <a:cubicBezTo>
                    <a:pt x="6" y="1"/>
                    <a:pt x="6" y="1"/>
                    <a:pt x="6" y="1"/>
                  </a:cubicBezTo>
                  <a:cubicBezTo>
                    <a:pt x="0" y="0"/>
                    <a:pt x="0" y="10"/>
                    <a:pt x="6" y="10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7" y="10"/>
                    <a:pt x="48" y="1"/>
                    <a:pt x="41" y="1"/>
                  </a:cubicBezTo>
                  <a:close/>
                </a:path>
              </a:pathLst>
            </a:custGeom>
            <a:solidFill>
              <a:srgbClr val="F49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6">
              <a:extLst>
                <a:ext uri="{FF2B5EF4-FFF2-40B4-BE49-F238E27FC236}">
                  <a16:creationId xmlns:a16="http://schemas.microsoft.com/office/drawing/2014/main" id="{EBED8148-A5D6-4BAF-BEA2-360EB1486D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7226" y="2957513"/>
              <a:ext cx="177800" cy="166687"/>
            </a:xfrm>
            <a:custGeom>
              <a:avLst/>
              <a:gdLst>
                <a:gd name="T0" fmla="*/ 56 w 86"/>
                <a:gd name="T1" fmla="*/ 28 h 80"/>
                <a:gd name="T2" fmla="*/ 74 w 86"/>
                <a:gd name="T3" fmla="*/ 30 h 80"/>
                <a:gd name="T4" fmla="*/ 69 w 86"/>
                <a:gd name="T5" fmla="*/ 75 h 80"/>
                <a:gd name="T6" fmla="*/ 25 w 86"/>
                <a:gd name="T7" fmla="*/ 70 h 80"/>
                <a:gd name="T8" fmla="*/ 0 w 86"/>
                <a:gd name="T9" fmla="*/ 70 h 80"/>
                <a:gd name="T10" fmla="*/ 2 w 86"/>
                <a:gd name="T11" fmla="*/ 33 h 80"/>
                <a:gd name="T12" fmla="*/ 26 w 86"/>
                <a:gd name="T13" fmla="*/ 31 h 80"/>
                <a:gd name="T14" fmla="*/ 68 w 86"/>
                <a:gd name="T15" fmla="*/ 6 h 80"/>
                <a:gd name="T16" fmla="*/ 79 w 86"/>
                <a:gd name="T17" fmla="*/ 0 h 80"/>
                <a:gd name="T18" fmla="*/ 78 w 86"/>
                <a:gd name="T19" fmla="*/ 12 h 80"/>
                <a:gd name="T20" fmla="*/ 56 w 86"/>
                <a:gd name="T21" fmla="*/ 2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6" h="80">
                  <a:moveTo>
                    <a:pt x="56" y="28"/>
                  </a:moveTo>
                  <a:cubicBezTo>
                    <a:pt x="59" y="30"/>
                    <a:pt x="74" y="30"/>
                    <a:pt x="74" y="30"/>
                  </a:cubicBezTo>
                  <a:cubicBezTo>
                    <a:pt x="75" y="43"/>
                    <a:pt x="75" y="63"/>
                    <a:pt x="69" y="75"/>
                  </a:cubicBezTo>
                  <a:cubicBezTo>
                    <a:pt x="69" y="75"/>
                    <a:pt x="27" y="80"/>
                    <a:pt x="25" y="70"/>
                  </a:cubicBezTo>
                  <a:cubicBezTo>
                    <a:pt x="19" y="70"/>
                    <a:pt x="4" y="70"/>
                    <a:pt x="0" y="70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11" y="32"/>
                    <a:pt x="19" y="32"/>
                    <a:pt x="26" y="31"/>
                  </a:cubicBezTo>
                  <a:cubicBezTo>
                    <a:pt x="32" y="14"/>
                    <a:pt x="55" y="13"/>
                    <a:pt x="68" y="6"/>
                  </a:cubicBezTo>
                  <a:cubicBezTo>
                    <a:pt x="74" y="3"/>
                    <a:pt x="79" y="0"/>
                    <a:pt x="79" y="0"/>
                  </a:cubicBezTo>
                  <a:cubicBezTo>
                    <a:pt x="79" y="0"/>
                    <a:pt x="86" y="6"/>
                    <a:pt x="78" y="12"/>
                  </a:cubicBezTo>
                  <a:cubicBezTo>
                    <a:pt x="71" y="18"/>
                    <a:pt x="52" y="24"/>
                    <a:pt x="56" y="28"/>
                  </a:cubicBezTo>
                  <a:close/>
                </a:path>
              </a:pathLst>
            </a:custGeom>
            <a:solidFill>
              <a:srgbClr val="F49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E945219A-8BB9-44C2-9A32-4C23344766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2163" y="3041650"/>
              <a:ext cx="119063" cy="28575"/>
            </a:xfrm>
            <a:custGeom>
              <a:avLst/>
              <a:gdLst>
                <a:gd name="T0" fmla="*/ 50 w 58"/>
                <a:gd name="T1" fmla="*/ 0 h 14"/>
                <a:gd name="T2" fmla="*/ 7 w 58"/>
                <a:gd name="T3" fmla="*/ 2 h 14"/>
                <a:gd name="T4" fmla="*/ 8 w 58"/>
                <a:gd name="T5" fmla="*/ 13 h 14"/>
                <a:gd name="T6" fmla="*/ 50 w 58"/>
                <a:gd name="T7" fmla="*/ 11 h 14"/>
                <a:gd name="T8" fmla="*/ 50 w 58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4">
                  <a:moveTo>
                    <a:pt x="50" y="0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0" y="3"/>
                    <a:pt x="0" y="14"/>
                    <a:pt x="8" y="13"/>
                  </a:cubicBezTo>
                  <a:cubicBezTo>
                    <a:pt x="50" y="11"/>
                    <a:pt x="50" y="11"/>
                    <a:pt x="50" y="11"/>
                  </a:cubicBezTo>
                  <a:cubicBezTo>
                    <a:pt x="58" y="11"/>
                    <a:pt x="57" y="0"/>
                    <a:pt x="50" y="0"/>
                  </a:cubicBezTo>
                  <a:close/>
                </a:path>
              </a:pathLst>
            </a:custGeom>
            <a:solidFill>
              <a:srgbClr val="F49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8">
              <a:extLst>
                <a:ext uri="{FF2B5EF4-FFF2-40B4-BE49-F238E27FC236}">
                  <a16:creationId xmlns:a16="http://schemas.microsoft.com/office/drawing/2014/main" id="{B2B3C7C4-4B63-410C-B1D2-50C318D039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576" y="2752725"/>
              <a:ext cx="560388" cy="485775"/>
            </a:xfrm>
            <a:custGeom>
              <a:avLst/>
              <a:gdLst>
                <a:gd name="T0" fmla="*/ 54 w 353"/>
                <a:gd name="T1" fmla="*/ 0 h 306"/>
                <a:gd name="T2" fmla="*/ 143 w 353"/>
                <a:gd name="T3" fmla="*/ 190 h 306"/>
                <a:gd name="T4" fmla="*/ 339 w 353"/>
                <a:gd name="T5" fmla="*/ 154 h 306"/>
                <a:gd name="T6" fmla="*/ 353 w 353"/>
                <a:gd name="T7" fmla="*/ 241 h 306"/>
                <a:gd name="T8" fmla="*/ 88 w 353"/>
                <a:gd name="T9" fmla="*/ 306 h 306"/>
                <a:gd name="T10" fmla="*/ 0 w 353"/>
                <a:gd name="T11" fmla="*/ 144 h 306"/>
                <a:gd name="T12" fmla="*/ 54 w 353"/>
                <a:gd name="T1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3" h="306">
                  <a:moveTo>
                    <a:pt x="54" y="0"/>
                  </a:moveTo>
                  <a:lnTo>
                    <a:pt x="143" y="190"/>
                  </a:lnTo>
                  <a:lnTo>
                    <a:pt x="339" y="154"/>
                  </a:lnTo>
                  <a:lnTo>
                    <a:pt x="353" y="241"/>
                  </a:lnTo>
                  <a:lnTo>
                    <a:pt x="88" y="306"/>
                  </a:lnTo>
                  <a:lnTo>
                    <a:pt x="0" y="144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9">
              <a:extLst>
                <a:ext uri="{FF2B5EF4-FFF2-40B4-BE49-F238E27FC236}">
                  <a16:creationId xmlns:a16="http://schemas.microsoft.com/office/drawing/2014/main" id="{8A853CAA-5C59-4D03-9A98-B6FBF9568F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3651" y="2990850"/>
              <a:ext cx="527050" cy="588962"/>
            </a:xfrm>
            <a:custGeom>
              <a:avLst/>
              <a:gdLst>
                <a:gd name="T0" fmla="*/ 254 w 254"/>
                <a:gd name="T1" fmla="*/ 215 h 283"/>
                <a:gd name="T2" fmla="*/ 170 w 254"/>
                <a:gd name="T3" fmla="*/ 279 h 283"/>
                <a:gd name="T4" fmla="*/ 153 w 254"/>
                <a:gd name="T5" fmla="*/ 276 h 283"/>
                <a:gd name="T6" fmla="*/ 4 w 254"/>
                <a:gd name="T7" fmla="*/ 82 h 283"/>
                <a:gd name="T8" fmla="*/ 6 w 254"/>
                <a:gd name="T9" fmla="*/ 64 h 283"/>
                <a:gd name="T10" fmla="*/ 90 w 254"/>
                <a:gd name="T11" fmla="*/ 0 h 283"/>
                <a:gd name="T12" fmla="*/ 88 w 254"/>
                <a:gd name="T13" fmla="*/ 18 h 283"/>
                <a:gd name="T14" fmla="*/ 237 w 254"/>
                <a:gd name="T15" fmla="*/ 212 h 283"/>
                <a:gd name="T16" fmla="*/ 254 w 254"/>
                <a:gd name="T17" fmla="*/ 215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4" h="283">
                  <a:moveTo>
                    <a:pt x="254" y="215"/>
                  </a:moveTo>
                  <a:cubicBezTo>
                    <a:pt x="170" y="279"/>
                    <a:pt x="170" y="279"/>
                    <a:pt x="170" y="279"/>
                  </a:cubicBezTo>
                  <a:cubicBezTo>
                    <a:pt x="165" y="283"/>
                    <a:pt x="157" y="282"/>
                    <a:pt x="153" y="276"/>
                  </a:cubicBezTo>
                  <a:cubicBezTo>
                    <a:pt x="4" y="82"/>
                    <a:pt x="4" y="82"/>
                    <a:pt x="4" y="82"/>
                  </a:cubicBezTo>
                  <a:cubicBezTo>
                    <a:pt x="0" y="76"/>
                    <a:pt x="1" y="69"/>
                    <a:pt x="6" y="64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85" y="5"/>
                    <a:pt x="84" y="12"/>
                    <a:pt x="88" y="18"/>
                  </a:cubicBezTo>
                  <a:cubicBezTo>
                    <a:pt x="237" y="212"/>
                    <a:pt x="237" y="212"/>
                    <a:pt x="237" y="212"/>
                  </a:cubicBezTo>
                  <a:cubicBezTo>
                    <a:pt x="241" y="218"/>
                    <a:pt x="248" y="219"/>
                    <a:pt x="254" y="215"/>
                  </a:cubicBezTo>
                  <a:close/>
                </a:path>
              </a:pathLst>
            </a:custGeom>
            <a:solidFill>
              <a:schemeClr val="bg1">
                <a:lumMod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20">
              <a:extLst>
                <a:ext uri="{FF2B5EF4-FFF2-40B4-BE49-F238E27FC236}">
                  <a16:creationId xmlns:a16="http://schemas.microsoft.com/office/drawing/2014/main" id="{194E2D5A-3571-45C9-97F2-867E37DB3D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8276" y="2881313"/>
              <a:ext cx="498475" cy="565150"/>
            </a:xfrm>
            <a:custGeom>
              <a:avLst/>
              <a:gdLst>
                <a:gd name="T0" fmla="*/ 234 w 240"/>
                <a:gd name="T1" fmla="*/ 219 h 272"/>
                <a:gd name="T2" fmla="*/ 170 w 240"/>
                <a:gd name="T3" fmla="*/ 268 h 272"/>
                <a:gd name="T4" fmla="*/ 153 w 240"/>
                <a:gd name="T5" fmla="*/ 265 h 272"/>
                <a:gd name="T6" fmla="*/ 4 w 240"/>
                <a:gd name="T7" fmla="*/ 71 h 272"/>
                <a:gd name="T8" fmla="*/ 6 w 240"/>
                <a:gd name="T9" fmla="*/ 53 h 272"/>
                <a:gd name="T10" fmla="*/ 70 w 240"/>
                <a:gd name="T11" fmla="*/ 4 h 272"/>
                <a:gd name="T12" fmla="*/ 88 w 240"/>
                <a:gd name="T13" fmla="*/ 7 h 272"/>
                <a:gd name="T14" fmla="*/ 236 w 240"/>
                <a:gd name="T15" fmla="*/ 201 h 272"/>
                <a:gd name="T16" fmla="*/ 234 w 240"/>
                <a:gd name="T17" fmla="*/ 219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0" h="272">
                  <a:moveTo>
                    <a:pt x="234" y="219"/>
                  </a:moveTo>
                  <a:cubicBezTo>
                    <a:pt x="170" y="268"/>
                    <a:pt x="170" y="268"/>
                    <a:pt x="170" y="268"/>
                  </a:cubicBezTo>
                  <a:cubicBezTo>
                    <a:pt x="164" y="272"/>
                    <a:pt x="157" y="271"/>
                    <a:pt x="153" y="265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0" y="65"/>
                    <a:pt x="1" y="58"/>
                    <a:pt x="6" y="53"/>
                  </a:cubicBezTo>
                  <a:cubicBezTo>
                    <a:pt x="70" y="4"/>
                    <a:pt x="70" y="4"/>
                    <a:pt x="70" y="4"/>
                  </a:cubicBezTo>
                  <a:cubicBezTo>
                    <a:pt x="76" y="0"/>
                    <a:pt x="83" y="1"/>
                    <a:pt x="88" y="7"/>
                  </a:cubicBezTo>
                  <a:cubicBezTo>
                    <a:pt x="236" y="201"/>
                    <a:pt x="236" y="201"/>
                    <a:pt x="236" y="201"/>
                  </a:cubicBezTo>
                  <a:cubicBezTo>
                    <a:pt x="240" y="207"/>
                    <a:pt x="239" y="214"/>
                    <a:pt x="234" y="219"/>
                  </a:cubicBezTo>
                  <a:close/>
                </a:path>
              </a:pathLst>
            </a:custGeom>
            <a:solidFill>
              <a:schemeClr val="bg1">
                <a:lumMod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21">
              <a:extLst>
                <a:ext uri="{FF2B5EF4-FFF2-40B4-BE49-F238E27FC236}">
                  <a16:creationId xmlns:a16="http://schemas.microsoft.com/office/drawing/2014/main" id="{DA4CD506-0E12-4C87-92AA-1FD87F4698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1938" y="3159125"/>
              <a:ext cx="136525" cy="141287"/>
            </a:xfrm>
            <a:custGeom>
              <a:avLst/>
              <a:gdLst>
                <a:gd name="T0" fmla="*/ 36 w 66"/>
                <a:gd name="T1" fmla="*/ 67 h 68"/>
                <a:gd name="T2" fmla="*/ 32 w 66"/>
                <a:gd name="T3" fmla="*/ 66 h 68"/>
                <a:gd name="T4" fmla="*/ 1 w 66"/>
                <a:gd name="T5" fmla="*/ 27 h 68"/>
                <a:gd name="T6" fmla="*/ 2 w 66"/>
                <a:gd name="T7" fmla="*/ 22 h 68"/>
                <a:gd name="T8" fmla="*/ 30 w 66"/>
                <a:gd name="T9" fmla="*/ 1 h 68"/>
                <a:gd name="T10" fmla="*/ 35 w 66"/>
                <a:gd name="T11" fmla="*/ 2 h 68"/>
                <a:gd name="T12" fmla="*/ 65 w 66"/>
                <a:gd name="T13" fmla="*/ 41 h 68"/>
                <a:gd name="T14" fmla="*/ 64 w 66"/>
                <a:gd name="T15" fmla="*/ 46 h 68"/>
                <a:gd name="T16" fmla="*/ 36 w 66"/>
                <a:gd name="T17" fmla="*/ 6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68">
                  <a:moveTo>
                    <a:pt x="36" y="67"/>
                  </a:moveTo>
                  <a:cubicBezTo>
                    <a:pt x="35" y="68"/>
                    <a:pt x="33" y="68"/>
                    <a:pt x="32" y="66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0" y="26"/>
                    <a:pt x="1" y="23"/>
                    <a:pt x="2" y="22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2" y="0"/>
                    <a:pt x="34" y="0"/>
                    <a:pt x="35" y="2"/>
                  </a:cubicBezTo>
                  <a:cubicBezTo>
                    <a:pt x="65" y="41"/>
                    <a:pt x="65" y="41"/>
                    <a:pt x="65" y="41"/>
                  </a:cubicBezTo>
                  <a:cubicBezTo>
                    <a:pt x="66" y="42"/>
                    <a:pt x="66" y="45"/>
                    <a:pt x="64" y="46"/>
                  </a:cubicBezTo>
                  <a:lnTo>
                    <a:pt x="36" y="67"/>
                  </a:lnTo>
                  <a:close/>
                </a:path>
              </a:pathLst>
            </a:custGeom>
            <a:solidFill>
              <a:schemeClr val="bg1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22">
              <a:extLst>
                <a:ext uri="{FF2B5EF4-FFF2-40B4-BE49-F238E27FC236}">
                  <a16:creationId xmlns:a16="http://schemas.microsoft.com/office/drawing/2014/main" id="{5FA72B0F-6C9C-4360-9D91-99FCBF55A4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40051" y="2990850"/>
              <a:ext cx="207963" cy="212725"/>
            </a:xfrm>
            <a:custGeom>
              <a:avLst/>
              <a:gdLst>
                <a:gd name="T0" fmla="*/ 94 w 100"/>
                <a:gd name="T1" fmla="*/ 48 h 102"/>
                <a:gd name="T2" fmla="*/ 64 w 100"/>
                <a:gd name="T3" fmla="*/ 10 h 102"/>
                <a:gd name="T4" fmla="*/ 39 w 100"/>
                <a:gd name="T5" fmla="*/ 6 h 102"/>
                <a:gd name="T6" fmla="*/ 10 w 100"/>
                <a:gd name="T7" fmla="*/ 28 h 102"/>
                <a:gd name="T8" fmla="*/ 6 w 100"/>
                <a:gd name="T9" fmla="*/ 54 h 102"/>
                <a:gd name="T10" fmla="*/ 36 w 100"/>
                <a:gd name="T11" fmla="*/ 92 h 102"/>
                <a:gd name="T12" fmla="*/ 61 w 100"/>
                <a:gd name="T13" fmla="*/ 96 h 102"/>
                <a:gd name="T14" fmla="*/ 90 w 100"/>
                <a:gd name="T15" fmla="*/ 74 h 102"/>
                <a:gd name="T16" fmla="*/ 94 w 100"/>
                <a:gd name="T17" fmla="*/ 48 h 102"/>
                <a:gd name="T18" fmla="*/ 53 w 100"/>
                <a:gd name="T19" fmla="*/ 85 h 102"/>
                <a:gd name="T20" fmla="*/ 47 w 100"/>
                <a:gd name="T21" fmla="*/ 84 h 102"/>
                <a:gd name="T22" fmla="*/ 17 w 100"/>
                <a:gd name="T23" fmla="*/ 45 h 102"/>
                <a:gd name="T24" fmla="*/ 18 w 100"/>
                <a:gd name="T25" fmla="*/ 39 h 102"/>
                <a:gd name="T26" fmla="*/ 47 w 100"/>
                <a:gd name="T27" fmla="*/ 17 h 102"/>
                <a:gd name="T28" fmla="*/ 53 w 100"/>
                <a:gd name="T29" fmla="*/ 18 h 102"/>
                <a:gd name="T30" fmla="*/ 82 w 100"/>
                <a:gd name="T31" fmla="*/ 57 h 102"/>
                <a:gd name="T32" fmla="*/ 82 w 100"/>
                <a:gd name="T33" fmla="*/ 63 h 102"/>
                <a:gd name="T34" fmla="*/ 53 w 100"/>
                <a:gd name="T35" fmla="*/ 8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02">
                  <a:moveTo>
                    <a:pt x="94" y="48"/>
                  </a:moveTo>
                  <a:cubicBezTo>
                    <a:pt x="64" y="10"/>
                    <a:pt x="64" y="10"/>
                    <a:pt x="64" y="10"/>
                  </a:cubicBezTo>
                  <a:cubicBezTo>
                    <a:pt x="58" y="2"/>
                    <a:pt x="46" y="0"/>
                    <a:pt x="39" y="6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2" y="34"/>
                    <a:pt x="0" y="46"/>
                    <a:pt x="6" y="54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42" y="100"/>
                    <a:pt x="53" y="102"/>
                    <a:pt x="61" y="96"/>
                  </a:cubicBezTo>
                  <a:cubicBezTo>
                    <a:pt x="90" y="74"/>
                    <a:pt x="90" y="74"/>
                    <a:pt x="90" y="74"/>
                  </a:cubicBezTo>
                  <a:cubicBezTo>
                    <a:pt x="98" y="68"/>
                    <a:pt x="100" y="56"/>
                    <a:pt x="94" y="48"/>
                  </a:cubicBezTo>
                  <a:close/>
                  <a:moveTo>
                    <a:pt x="53" y="85"/>
                  </a:moveTo>
                  <a:cubicBezTo>
                    <a:pt x="51" y="86"/>
                    <a:pt x="48" y="86"/>
                    <a:pt x="47" y="84"/>
                  </a:cubicBezTo>
                  <a:cubicBezTo>
                    <a:pt x="17" y="45"/>
                    <a:pt x="17" y="45"/>
                    <a:pt x="17" y="45"/>
                  </a:cubicBezTo>
                  <a:cubicBezTo>
                    <a:pt x="16" y="43"/>
                    <a:pt x="16" y="41"/>
                    <a:pt x="18" y="39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9" y="16"/>
                    <a:pt x="51" y="16"/>
                    <a:pt x="53" y="18"/>
                  </a:cubicBezTo>
                  <a:cubicBezTo>
                    <a:pt x="82" y="57"/>
                    <a:pt x="82" y="57"/>
                    <a:pt x="82" y="57"/>
                  </a:cubicBezTo>
                  <a:cubicBezTo>
                    <a:pt x="84" y="59"/>
                    <a:pt x="83" y="61"/>
                    <a:pt x="82" y="63"/>
                  </a:cubicBezTo>
                  <a:lnTo>
                    <a:pt x="53" y="85"/>
                  </a:lnTo>
                  <a:close/>
                </a:path>
              </a:pathLst>
            </a:custGeom>
            <a:solidFill>
              <a:schemeClr val="bg1">
                <a:lumMod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3">
              <a:extLst>
                <a:ext uri="{FF2B5EF4-FFF2-40B4-BE49-F238E27FC236}">
                  <a16:creationId xmlns:a16="http://schemas.microsoft.com/office/drawing/2014/main" id="{EE11E1C2-A356-4402-B81D-8882F8D0BD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0076" y="2811463"/>
              <a:ext cx="336550" cy="217487"/>
            </a:xfrm>
            <a:custGeom>
              <a:avLst/>
              <a:gdLst>
                <a:gd name="T0" fmla="*/ 146 w 212"/>
                <a:gd name="T1" fmla="*/ 0 h 137"/>
                <a:gd name="T2" fmla="*/ 0 w 212"/>
                <a:gd name="T3" fmla="*/ 89 h 137"/>
                <a:gd name="T4" fmla="*/ 21 w 212"/>
                <a:gd name="T5" fmla="*/ 137 h 137"/>
                <a:gd name="T6" fmla="*/ 212 w 212"/>
                <a:gd name="T7" fmla="*/ 35 h 137"/>
                <a:gd name="T8" fmla="*/ 146 w 212"/>
                <a:gd name="T9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2" h="137">
                  <a:moveTo>
                    <a:pt x="146" y="0"/>
                  </a:moveTo>
                  <a:lnTo>
                    <a:pt x="0" y="89"/>
                  </a:lnTo>
                  <a:lnTo>
                    <a:pt x="21" y="137"/>
                  </a:lnTo>
                  <a:lnTo>
                    <a:pt x="212" y="35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F49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4">
              <a:extLst>
                <a:ext uri="{FF2B5EF4-FFF2-40B4-BE49-F238E27FC236}">
                  <a16:creationId xmlns:a16="http://schemas.microsoft.com/office/drawing/2014/main" id="{02F4B474-A2FF-48EC-BA20-8683D8AA7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4876" y="2625725"/>
              <a:ext cx="646113" cy="842962"/>
            </a:xfrm>
            <a:custGeom>
              <a:avLst/>
              <a:gdLst>
                <a:gd name="T0" fmla="*/ 0 w 311"/>
                <a:gd name="T1" fmla="*/ 366 h 406"/>
                <a:gd name="T2" fmla="*/ 151 w 311"/>
                <a:gd name="T3" fmla="*/ 46 h 406"/>
                <a:gd name="T4" fmla="*/ 246 w 311"/>
                <a:gd name="T5" fmla="*/ 0 h 406"/>
                <a:gd name="T6" fmla="*/ 311 w 311"/>
                <a:gd name="T7" fmla="*/ 58 h 406"/>
                <a:gd name="T8" fmla="*/ 279 w 311"/>
                <a:gd name="T9" fmla="*/ 184 h 406"/>
                <a:gd name="T10" fmla="*/ 172 w 311"/>
                <a:gd name="T11" fmla="*/ 406 h 406"/>
                <a:gd name="T12" fmla="*/ 0 w 311"/>
                <a:gd name="T13" fmla="*/ 366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1" h="406">
                  <a:moveTo>
                    <a:pt x="0" y="366"/>
                  </a:moveTo>
                  <a:cubicBezTo>
                    <a:pt x="0" y="366"/>
                    <a:pt x="113" y="83"/>
                    <a:pt x="151" y="46"/>
                  </a:cubicBezTo>
                  <a:cubicBezTo>
                    <a:pt x="246" y="0"/>
                    <a:pt x="246" y="0"/>
                    <a:pt x="246" y="0"/>
                  </a:cubicBezTo>
                  <a:cubicBezTo>
                    <a:pt x="311" y="58"/>
                    <a:pt x="311" y="58"/>
                    <a:pt x="311" y="58"/>
                  </a:cubicBezTo>
                  <a:cubicBezTo>
                    <a:pt x="311" y="58"/>
                    <a:pt x="293" y="155"/>
                    <a:pt x="279" y="184"/>
                  </a:cubicBezTo>
                  <a:cubicBezTo>
                    <a:pt x="172" y="406"/>
                    <a:pt x="172" y="406"/>
                    <a:pt x="172" y="406"/>
                  </a:cubicBezTo>
                  <a:lnTo>
                    <a:pt x="0" y="36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5">
              <a:extLst>
                <a:ext uri="{FF2B5EF4-FFF2-40B4-BE49-F238E27FC236}">
                  <a16:creationId xmlns:a16="http://schemas.microsoft.com/office/drawing/2014/main" id="{8F6744FB-59C5-4DA9-9037-515F26BD97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7051" y="2914650"/>
              <a:ext cx="177800" cy="203200"/>
            </a:xfrm>
            <a:custGeom>
              <a:avLst/>
              <a:gdLst>
                <a:gd name="T0" fmla="*/ 86 w 86"/>
                <a:gd name="T1" fmla="*/ 36 h 98"/>
                <a:gd name="T2" fmla="*/ 50 w 86"/>
                <a:gd name="T3" fmla="*/ 55 h 98"/>
                <a:gd name="T4" fmla="*/ 38 w 86"/>
                <a:gd name="T5" fmla="*/ 98 h 98"/>
                <a:gd name="T6" fmla="*/ 29 w 86"/>
                <a:gd name="T7" fmla="*/ 85 h 98"/>
                <a:gd name="T8" fmla="*/ 17 w 86"/>
                <a:gd name="T9" fmla="*/ 74 h 98"/>
                <a:gd name="T10" fmla="*/ 0 w 86"/>
                <a:gd name="T11" fmla="*/ 37 h 98"/>
                <a:gd name="T12" fmla="*/ 66 w 86"/>
                <a:gd name="T13" fmla="*/ 0 h 98"/>
                <a:gd name="T14" fmla="*/ 86 w 86"/>
                <a:gd name="T15" fmla="*/ 3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6" h="98">
                  <a:moveTo>
                    <a:pt x="86" y="36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75" y="81"/>
                    <a:pt x="44" y="95"/>
                    <a:pt x="38" y="98"/>
                  </a:cubicBezTo>
                  <a:cubicBezTo>
                    <a:pt x="38" y="98"/>
                    <a:pt x="20" y="90"/>
                    <a:pt x="29" y="85"/>
                  </a:cubicBezTo>
                  <a:cubicBezTo>
                    <a:pt x="17" y="74"/>
                    <a:pt x="17" y="74"/>
                    <a:pt x="17" y="74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66" y="0"/>
                    <a:pt x="66" y="0"/>
                    <a:pt x="66" y="0"/>
                  </a:cubicBezTo>
                  <a:lnTo>
                    <a:pt x="86" y="36"/>
                  </a:lnTo>
                  <a:close/>
                </a:path>
              </a:pathLst>
            </a:custGeom>
            <a:solidFill>
              <a:srgbClr val="F49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6">
              <a:extLst>
                <a:ext uri="{FF2B5EF4-FFF2-40B4-BE49-F238E27FC236}">
                  <a16:creationId xmlns:a16="http://schemas.microsoft.com/office/drawing/2014/main" id="{8A4EA9E9-94E4-4568-84C9-0C10DE964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8001" y="3055938"/>
              <a:ext cx="100013" cy="79375"/>
            </a:xfrm>
            <a:custGeom>
              <a:avLst/>
              <a:gdLst>
                <a:gd name="T0" fmla="*/ 12 w 48"/>
                <a:gd name="T1" fmla="*/ 14 h 38"/>
                <a:gd name="T2" fmla="*/ 26 w 48"/>
                <a:gd name="T3" fmla="*/ 6 h 38"/>
                <a:gd name="T4" fmla="*/ 36 w 48"/>
                <a:gd name="T5" fmla="*/ 24 h 38"/>
                <a:gd name="T6" fmla="*/ 22 w 48"/>
                <a:gd name="T7" fmla="*/ 32 h 38"/>
                <a:gd name="T8" fmla="*/ 12 w 48"/>
                <a:gd name="T9" fmla="*/ 1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38">
                  <a:moveTo>
                    <a:pt x="12" y="14"/>
                  </a:moveTo>
                  <a:cubicBezTo>
                    <a:pt x="26" y="6"/>
                    <a:pt x="26" y="6"/>
                    <a:pt x="26" y="6"/>
                  </a:cubicBezTo>
                  <a:cubicBezTo>
                    <a:pt x="39" y="0"/>
                    <a:pt x="48" y="18"/>
                    <a:pt x="36" y="24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10" y="38"/>
                    <a:pt x="0" y="21"/>
                    <a:pt x="12" y="14"/>
                  </a:cubicBezTo>
                  <a:close/>
                </a:path>
              </a:pathLst>
            </a:custGeom>
            <a:solidFill>
              <a:srgbClr val="F49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7">
              <a:extLst>
                <a:ext uri="{FF2B5EF4-FFF2-40B4-BE49-F238E27FC236}">
                  <a16:creationId xmlns:a16="http://schemas.microsoft.com/office/drawing/2014/main" id="{762CDB75-2BC7-4DAA-AFBB-72CBF2ACEA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3713" y="3030538"/>
              <a:ext cx="100013" cy="79375"/>
            </a:xfrm>
            <a:custGeom>
              <a:avLst/>
              <a:gdLst>
                <a:gd name="T0" fmla="*/ 12 w 48"/>
                <a:gd name="T1" fmla="*/ 14 h 38"/>
                <a:gd name="T2" fmla="*/ 27 w 48"/>
                <a:gd name="T3" fmla="*/ 6 h 38"/>
                <a:gd name="T4" fmla="*/ 37 w 48"/>
                <a:gd name="T5" fmla="*/ 24 h 38"/>
                <a:gd name="T6" fmla="*/ 22 w 48"/>
                <a:gd name="T7" fmla="*/ 32 h 38"/>
                <a:gd name="T8" fmla="*/ 12 w 48"/>
                <a:gd name="T9" fmla="*/ 1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38">
                  <a:moveTo>
                    <a:pt x="12" y="14"/>
                  </a:moveTo>
                  <a:cubicBezTo>
                    <a:pt x="27" y="6"/>
                    <a:pt x="27" y="6"/>
                    <a:pt x="27" y="6"/>
                  </a:cubicBezTo>
                  <a:cubicBezTo>
                    <a:pt x="39" y="0"/>
                    <a:pt x="48" y="18"/>
                    <a:pt x="37" y="24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11" y="38"/>
                    <a:pt x="0" y="21"/>
                    <a:pt x="12" y="14"/>
                  </a:cubicBezTo>
                  <a:close/>
                </a:path>
              </a:pathLst>
            </a:custGeom>
            <a:solidFill>
              <a:srgbClr val="F49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8">
              <a:extLst>
                <a:ext uri="{FF2B5EF4-FFF2-40B4-BE49-F238E27FC236}">
                  <a16:creationId xmlns:a16="http://schemas.microsoft.com/office/drawing/2014/main" id="{A0C20C64-FD38-4E1F-A232-8BD1B0FD8E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9426" y="3006725"/>
              <a:ext cx="100013" cy="77787"/>
            </a:xfrm>
            <a:custGeom>
              <a:avLst/>
              <a:gdLst>
                <a:gd name="T0" fmla="*/ 13 w 48"/>
                <a:gd name="T1" fmla="*/ 14 h 38"/>
                <a:gd name="T2" fmla="*/ 27 w 48"/>
                <a:gd name="T3" fmla="*/ 6 h 38"/>
                <a:gd name="T4" fmla="*/ 37 w 48"/>
                <a:gd name="T5" fmla="*/ 24 h 38"/>
                <a:gd name="T6" fmla="*/ 22 w 48"/>
                <a:gd name="T7" fmla="*/ 32 h 38"/>
                <a:gd name="T8" fmla="*/ 13 w 48"/>
                <a:gd name="T9" fmla="*/ 1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38">
                  <a:moveTo>
                    <a:pt x="13" y="14"/>
                  </a:moveTo>
                  <a:cubicBezTo>
                    <a:pt x="27" y="6"/>
                    <a:pt x="27" y="6"/>
                    <a:pt x="27" y="6"/>
                  </a:cubicBezTo>
                  <a:cubicBezTo>
                    <a:pt x="40" y="0"/>
                    <a:pt x="48" y="18"/>
                    <a:pt x="37" y="24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11" y="38"/>
                    <a:pt x="0" y="21"/>
                    <a:pt x="13" y="14"/>
                  </a:cubicBezTo>
                  <a:close/>
                </a:path>
              </a:pathLst>
            </a:custGeom>
            <a:solidFill>
              <a:srgbClr val="F49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9">
              <a:extLst>
                <a:ext uri="{FF2B5EF4-FFF2-40B4-BE49-F238E27FC236}">
                  <a16:creationId xmlns:a16="http://schemas.microsoft.com/office/drawing/2014/main" id="{124E2BAF-D4A4-4F0A-BDCF-67FB8044BA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6726" y="2981325"/>
              <a:ext cx="100013" cy="79375"/>
            </a:xfrm>
            <a:custGeom>
              <a:avLst/>
              <a:gdLst>
                <a:gd name="T0" fmla="*/ 12 w 48"/>
                <a:gd name="T1" fmla="*/ 14 h 38"/>
                <a:gd name="T2" fmla="*/ 27 w 48"/>
                <a:gd name="T3" fmla="*/ 6 h 38"/>
                <a:gd name="T4" fmla="*/ 36 w 48"/>
                <a:gd name="T5" fmla="*/ 24 h 38"/>
                <a:gd name="T6" fmla="*/ 22 w 48"/>
                <a:gd name="T7" fmla="*/ 32 h 38"/>
                <a:gd name="T8" fmla="*/ 12 w 48"/>
                <a:gd name="T9" fmla="*/ 1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38">
                  <a:moveTo>
                    <a:pt x="12" y="14"/>
                  </a:moveTo>
                  <a:cubicBezTo>
                    <a:pt x="27" y="6"/>
                    <a:pt x="27" y="6"/>
                    <a:pt x="27" y="6"/>
                  </a:cubicBezTo>
                  <a:cubicBezTo>
                    <a:pt x="39" y="0"/>
                    <a:pt x="48" y="18"/>
                    <a:pt x="36" y="24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11" y="38"/>
                    <a:pt x="0" y="21"/>
                    <a:pt x="12" y="14"/>
                  </a:cubicBezTo>
                  <a:close/>
                </a:path>
              </a:pathLst>
            </a:custGeom>
            <a:solidFill>
              <a:srgbClr val="F49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30">
              <a:extLst>
                <a:ext uri="{FF2B5EF4-FFF2-40B4-BE49-F238E27FC236}">
                  <a16:creationId xmlns:a16="http://schemas.microsoft.com/office/drawing/2014/main" id="{7D8F38C0-3EA3-4CD7-B95F-B9295D1914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5413" y="2152650"/>
              <a:ext cx="468313" cy="639762"/>
            </a:xfrm>
            <a:custGeom>
              <a:avLst/>
              <a:gdLst>
                <a:gd name="T0" fmla="*/ 1 w 226"/>
                <a:gd name="T1" fmla="*/ 130 h 308"/>
                <a:gd name="T2" fmla="*/ 20 w 226"/>
                <a:gd name="T3" fmla="*/ 197 h 308"/>
                <a:gd name="T4" fmla="*/ 10 w 226"/>
                <a:gd name="T5" fmla="*/ 228 h 308"/>
                <a:gd name="T6" fmla="*/ 70 w 226"/>
                <a:gd name="T7" fmla="*/ 308 h 308"/>
                <a:gd name="T8" fmla="*/ 91 w 226"/>
                <a:gd name="T9" fmla="*/ 249 h 308"/>
                <a:gd name="T10" fmla="*/ 117 w 226"/>
                <a:gd name="T11" fmla="*/ 266 h 308"/>
                <a:gd name="T12" fmla="*/ 146 w 226"/>
                <a:gd name="T13" fmla="*/ 264 h 308"/>
                <a:gd name="T14" fmla="*/ 166 w 226"/>
                <a:gd name="T15" fmla="*/ 211 h 308"/>
                <a:gd name="T16" fmla="*/ 173 w 226"/>
                <a:gd name="T17" fmla="*/ 177 h 308"/>
                <a:gd name="T18" fmla="*/ 1 w 226"/>
                <a:gd name="T19" fmla="*/ 13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6" h="308">
                  <a:moveTo>
                    <a:pt x="1" y="130"/>
                  </a:moveTo>
                  <a:cubicBezTo>
                    <a:pt x="2" y="162"/>
                    <a:pt x="21" y="187"/>
                    <a:pt x="20" y="197"/>
                  </a:cubicBezTo>
                  <a:cubicBezTo>
                    <a:pt x="20" y="202"/>
                    <a:pt x="10" y="228"/>
                    <a:pt x="10" y="228"/>
                  </a:cubicBezTo>
                  <a:cubicBezTo>
                    <a:pt x="70" y="308"/>
                    <a:pt x="70" y="308"/>
                    <a:pt x="70" y="308"/>
                  </a:cubicBezTo>
                  <a:cubicBezTo>
                    <a:pt x="91" y="249"/>
                    <a:pt x="91" y="249"/>
                    <a:pt x="91" y="249"/>
                  </a:cubicBezTo>
                  <a:cubicBezTo>
                    <a:pt x="91" y="249"/>
                    <a:pt x="105" y="261"/>
                    <a:pt x="117" y="266"/>
                  </a:cubicBezTo>
                  <a:cubicBezTo>
                    <a:pt x="117" y="266"/>
                    <a:pt x="138" y="275"/>
                    <a:pt x="146" y="264"/>
                  </a:cubicBezTo>
                  <a:cubicBezTo>
                    <a:pt x="156" y="232"/>
                    <a:pt x="159" y="229"/>
                    <a:pt x="166" y="211"/>
                  </a:cubicBezTo>
                  <a:cubicBezTo>
                    <a:pt x="184" y="208"/>
                    <a:pt x="189" y="198"/>
                    <a:pt x="173" y="177"/>
                  </a:cubicBezTo>
                  <a:cubicBezTo>
                    <a:pt x="226" y="35"/>
                    <a:pt x="0" y="0"/>
                    <a:pt x="1" y="130"/>
                  </a:cubicBezTo>
                  <a:close/>
                </a:path>
              </a:pathLst>
            </a:custGeom>
            <a:solidFill>
              <a:srgbClr val="F49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31">
              <a:extLst>
                <a:ext uri="{FF2B5EF4-FFF2-40B4-BE49-F238E27FC236}">
                  <a16:creationId xmlns:a16="http://schemas.microsoft.com/office/drawing/2014/main" id="{46A1987E-9969-4309-A915-F7E69BE0F1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7963" y="3554413"/>
              <a:ext cx="977900" cy="877887"/>
            </a:xfrm>
            <a:custGeom>
              <a:avLst/>
              <a:gdLst>
                <a:gd name="T0" fmla="*/ 330 w 471"/>
                <a:gd name="T1" fmla="*/ 0 h 423"/>
                <a:gd name="T2" fmla="*/ 293 w 471"/>
                <a:gd name="T3" fmla="*/ 197 h 423"/>
                <a:gd name="T4" fmla="*/ 0 w 471"/>
                <a:gd name="T5" fmla="*/ 355 h 423"/>
                <a:gd name="T6" fmla="*/ 21 w 471"/>
                <a:gd name="T7" fmla="*/ 423 h 423"/>
                <a:gd name="T8" fmla="*/ 428 w 471"/>
                <a:gd name="T9" fmla="*/ 245 h 423"/>
                <a:gd name="T10" fmla="*/ 471 w 471"/>
                <a:gd name="T11" fmla="*/ 38 h 423"/>
                <a:gd name="T12" fmla="*/ 330 w 471"/>
                <a:gd name="T13" fmla="*/ 0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1" h="423">
                  <a:moveTo>
                    <a:pt x="330" y="0"/>
                  </a:moveTo>
                  <a:cubicBezTo>
                    <a:pt x="333" y="7"/>
                    <a:pt x="293" y="197"/>
                    <a:pt x="293" y="197"/>
                  </a:cubicBezTo>
                  <a:cubicBezTo>
                    <a:pt x="0" y="355"/>
                    <a:pt x="0" y="355"/>
                    <a:pt x="0" y="355"/>
                  </a:cubicBezTo>
                  <a:cubicBezTo>
                    <a:pt x="21" y="423"/>
                    <a:pt x="21" y="423"/>
                    <a:pt x="21" y="423"/>
                  </a:cubicBezTo>
                  <a:cubicBezTo>
                    <a:pt x="21" y="423"/>
                    <a:pt x="401" y="274"/>
                    <a:pt x="428" y="245"/>
                  </a:cubicBezTo>
                  <a:cubicBezTo>
                    <a:pt x="471" y="38"/>
                    <a:pt x="471" y="38"/>
                    <a:pt x="471" y="38"/>
                  </a:cubicBezTo>
                  <a:lnTo>
                    <a:pt x="33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32">
              <a:extLst>
                <a:ext uri="{FF2B5EF4-FFF2-40B4-BE49-F238E27FC236}">
                  <a16:creationId xmlns:a16="http://schemas.microsoft.com/office/drawing/2014/main" id="{9C168D41-AEA3-4D43-BAAA-E5936EAD9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4538" y="2660650"/>
              <a:ext cx="779463" cy="300037"/>
            </a:xfrm>
            <a:custGeom>
              <a:avLst/>
              <a:gdLst>
                <a:gd name="T0" fmla="*/ 0 w 375"/>
                <a:gd name="T1" fmla="*/ 89 h 144"/>
                <a:gd name="T2" fmla="*/ 90 w 375"/>
                <a:gd name="T3" fmla="*/ 25 h 144"/>
                <a:gd name="T4" fmla="*/ 213 w 375"/>
                <a:gd name="T5" fmla="*/ 12 h 144"/>
                <a:gd name="T6" fmla="*/ 317 w 375"/>
                <a:gd name="T7" fmla="*/ 101 h 144"/>
                <a:gd name="T8" fmla="*/ 109 w 375"/>
                <a:gd name="T9" fmla="*/ 104 h 144"/>
                <a:gd name="T10" fmla="*/ 31 w 375"/>
                <a:gd name="T11" fmla="*/ 144 h 144"/>
                <a:gd name="T12" fmla="*/ 0 w 375"/>
                <a:gd name="T13" fmla="*/ 8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5" h="144">
                  <a:moveTo>
                    <a:pt x="0" y="89"/>
                  </a:moveTo>
                  <a:cubicBezTo>
                    <a:pt x="90" y="25"/>
                    <a:pt x="90" y="25"/>
                    <a:pt x="90" y="25"/>
                  </a:cubicBezTo>
                  <a:cubicBezTo>
                    <a:pt x="90" y="25"/>
                    <a:pt x="153" y="16"/>
                    <a:pt x="213" y="12"/>
                  </a:cubicBezTo>
                  <a:cubicBezTo>
                    <a:pt x="375" y="0"/>
                    <a:pt x="344" y="101"/>
                    <a:pt x="317" y="101"/>
                  </a:cubicBezTo>
                  <a:cubicBezTo>
                    <a:pt x="109" y="104"/>
                    <a:pt x="109" y="104"/>
                    <a:pt x="109" y="104"/>
                  </a:cubicBezTo>
                  <a:cubicBezTo>
                    <a:pt x="31" y="144"/>
                    <a:pt x="31" y="144"/>
                    <a:pt x="31" y="144"/>
                  </a:cubicBezTo>
                  <a:lnTo>
                    <a:pt x="0" y="89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33">
              <a:extLst>
                <a:ext uri="{FF2B5EF4-FFF2-40B4-BE49-F238E27FC236}">
                  <a16:creationId xmlns:a16="http://schemas.microsoft.com/office/drawing/2014/main" id="{11761573-C963-40B0-9209-86A9AAE0BC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4138" y="2208213"/>
              <a:ext cx="455613" cy="354012"/>
            </a:xfrm>
            <a:custGeom>
              <a:avLst/>
              <a:gdLst>
                <a:gd name="T0" fmla="*/ 211 w 220"/>
                <a:gd name="T1" fmla="*/ 111 h 170"/>
                <a:gd name="T2" fmla="*/ 129 w 220"/>
                <a:gd name="T3" fmla="*/ 94 h 170"/>
                <a:gd name="T4" fmla="*/ 40 w 220"/>
                <a:gd name="T5" fmla="*/ 170 h 170"/>
                <a:gd name="T6" fmla="*/ 35 w 220"/>
                <a:gd name="T7" fmla="*/ 55 h 170"/>
                <a:gd name="T8" fmla="*/ 137 w 220"/>
                <a:gd name="T9" fmla="*/ 14 h 170"/>
                <a:gd name="T10" fmla="*/ 129 w 220"/>
                <a:gd name="T11" fmla="*/ 24 h 170"/>
                <a:gd name="T12" fmla="*/ 172 w 220"/>
                <a:gd name="T13" fmla="*/ 30 h 170"/>
                <a:gd name="T14" fmla="*/ 211 w 220"/>
                <a:gd name="T15" fmla="*/ 111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0" h="170">
                  <a:moveTo>
                    <a:pt x="211" y="111"/>
                  </a:moveTo>
                  <a:cubicBezTo>
                    <a:pt x="129" y="94"/>
                    <a:pt x="129" y="94"/>
                    <a:pt x="129" y="94"/>
                  </a:cubicBezTo>
                  <a:cubicBezTo>
                    <a:pt x="129" y="94"/>
                    <a:pt x="99" y="141"/>
                    <a:pt x="40" y="170"/>
                  </a:cubicBezTo>
                  <a:cubicBezTo>
                    <a:pt x="40" y="170"/>
                    <a:pt x="0" y="116"/>
                    <a:pt x="35" y="55"/>
                  </a:cubicBezTo>
                  <a:cubicBezTo>
                    <a:pt x="35" y="55"/>
                    <a:pt x="64" y="0"/>
                    <a:pt x="137" y="14"/>
                  </a:cubicBezTo>
                  <a:cubicBezTo>
                    <a:pt x="129" y="24"/>
                    <a:pt x="129" y="24"/>
                    <a:pt x="129" y="24"/>
                  </a:cubicBezTo>
                  <a:cubicBezTo>
                    <a:pt x="129" y="24"/>
                    <a:pt x="127" y="9"/>
                    <a:pt x="172" y="30"/>
                  </a:cubicBezTo>
                  <a:cubicBezTo>
                    <a:pt x="172" y="30"/>
                    <a:pt x="220" y="56"/>
                    <a:pt x="211" y="111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34">
              <a:extLst>
                <a:ext uri="{FF2B5EF4-FFF2-40B4-BE49-F238E27FC236}">
                  <a16:creationId xmlns:a16="http://schemas.microsoft.com/office/drawing/2014/main" id="{8623E9B0-1D4B-4B5F-B57E-D1B832782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9551" y="2435225"/>
              <a:ext cx="84138" cy="101600"/>
            </a:xfrm>
            <a:custGeom>
              <a:avLst/>
              <a:gdLst>
                <a:gd name="T0" fmla="*/ 40 w 40"/>
                <a:gd name="T1" fmla="*/ 20 h 49"/>
                <a:gd name="T2" fmla="*/ 19 w 40"/>
                <a:gd name="T3" fmla="*/ 0 h 49"/>
                <a:gd name="T4" fmla="*/ 25 w 40"/>
                <a:gd name="T5" fmla="*/ 49 h 49"/>
                <a:gd name="T6" fmla="*/ 40 w 40"/>
                <a:gd name="T7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49">
                  <a:moveTo>
                    <a:pt x="40" y="20"/>
                  </a:moveTo>
                  <a:cubicBezTo>
                    <a:pt x="40" y="20"/>
                    <a:pt x="35" y="1"/>
                    <a:pt x="19" y="0"/>
                  </a:cubicBezTo>
                  <a:cubicBezTo>
                    <a:pt x="0" y="0"/>
                    <a:pt x="15" y="48"/>
                    <a:pt x="25" y="49"/>
                  </a:cubicBezTo>
                  <a:lnTo>
                    <a:pt x="40" y="20"/>
                  </a:lnTo>
                  <a:close/>
                </a:path>
              </a:pathLst>
            </a:custGeom>
            <a:solidFill>
              <a:srgbClr val="F49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35">
              <a:extLst>
                <a:ext uri="{FF2B5EF4-FFF2-40B4-BE49-F238E27FC236}">
                  <a16:creationId xmlns:a16="http://schemas.microsoft.com/office/drawing/2014/main" id="{84A7FC80-86F3-48A1-B2F6-DD553E2312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9551" y="2713038"/>
              <a:ext cx="60325" cy="207962"/>
            </a:xfrm>
            <a:custGeom>
              <a:avLst/>
              <a:gdLst>
                <a:gd name="T0" fmla="*/ 0 w 38"/>
                <a:gd name="T1" fmla="*/ 0 h 131"/>
                <a:gd name="T2" fmla="*/ 21 w 38"/>
                <a:gd name="T3" fmla="*/ 131 h 131"/>
                <a:gd name="T4" fmla="*/ 38 w 38"/>
                <a:gd name="T5" fmla="*/ 50 h 131"/>
                <a:gd name="T6" fmla="*/ 0 w 38"/>
                <a:gd name="T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31">
                  <a:moveTo>
                    <a:pt x="0" y="0"/>
                  </a:moveTo>
                  <a:lnTo>
                    <a:pt x="21" y="131"/>
                  </a:lnTo>
                  <a:lnTo>
                    <a:pt x="38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6">
              <a:extLst>
                <a:ext uri="{FF2B5EF4-FFF2-40B4-BE49-F238E27FC236}">
                  <a16:creationId xmlns:a16="http://schemas.microsoft.com/office/drawing/2014/main" id="{2D22F8A0-E731-41A9-8C77-52C39C567A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7988" y="4284663"/>
              <a:ext cx="352425" cy="158750"/>
            </a:xfrm>
            <a:custGeom>
              <a:avLst/>
              <a:gdLst>
                <a:gd name="T0" fmla="*/ 1 w 170"/>
                <a:gd name="T1" fmla="*/ 23 h 76"/>
                <a:gd name="T2" fmla="*/ 22 w 170"/>
                <a:gd name="T3" fmla="*/ 76 h 76"/>
                <a:gd name="T4" fmla="*/ 167 w 170"/>
                <a:gd name="T5" fmla="*/ 33 h 76"/>
                <a:gd name="T6" fmla="*/ 133 w 170"/>
                <a:gd name="T7" fmla="*/ 8 h 76"/>
                <a:gd name="T8" fmla="*/ 67 w 170"/>
                <a:gd name="T9" fmla="*/ 13 h 76"/>
                <a:gd name="T10" fmla="*/ 49 w 170"/>
                <a:gd name="T11" fmla="*/ 6 h 76"/>
                <a:gd name="T12" fmla="*/ 1 w 170"/>
                <a:gd name="T13" fmla="*/ 2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76">
                  <a:moveTo>
                    <a:pt x="1" y="23"/>
                  </a:moveTo>
                  <a:cubicBezTo>
                    <a:pt x="1" y="23"/>
                    <a:pt x="0" y="54"/>
                    <a:pt x="22" y="76"/>
                  </a:cubicBezTo>
                  <a:cubicBezTo>
                    <a:pt x="167" y="33"/>
                    <a:pt x="167" y="33"/>
                    <a:pt x="167" y="33"/>
                  </a:cubicBezTo>
                  <a:cubicBezTo>
                    <a:pt x="167" y="33"/>
                    <a:pt x="170" y="0"/>
                    <a:pt x="133" y="8"/>
                  </a:cubicBezTo>
                  <a:cubicBezTo>
                    <a:pt x="67" y="13"/>
                    <a:pt x="67" y="13"/>
                    <a:pt x="67" y="13"/>
                  </a:cubicBezTo>
                  <a:cubicBezTo>
                    <a:pt x="49" y="6"/>
                    <a:pt x="49" y="6"/>
                    <a:pt x="49" y="6"/>
                  </a:cubicBezTo>
                  <a:lnTo>
                    <a:pt x="1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7">
              <a:extLst>
                <a:ext uri="{FF2B5EF4-FFF2-40B4-BE49-F238E27FC236}">
                  <a16:creationId xmlns:a16="http://schemas.microsoft.com/office/drawing/2014/main" id="{8C51434C-7E3D-47BA-88B5-D24203F8BC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0013" y="4311650"/>
              <a:ext cx="168275" cy="355600"/>
            </a:xfrm>
            <a:custGeom>
              <a:avLst/>
              <a:gdLst>
                <a:gd name="T0" fmla="*/ 55 w 81"/>
                <a:gd name="T1" fmla="*/ 0 h 171"/>
                <a:gd name="T2" fmla="*/ 0 w 81"/>
                <a:gd name="T3" fmla="*/ 25 h 171"/>
                <a:gd name="T4" fmla="*/ 47 w 81"/>
                <a:gd name="T5" fmla="*/ 169 h 171"/>
                <a:gd name="T6" fmla="*/ 72 w 81"/>
                <a:gd name="T7" fmla="*/ 134 h 171"/>
                <a:gd name="T8" fmla="*/ 63 w 81"/>
                <a:gd name="T9" fmla="*/ 68 h 171"/>
                <a:gd name="T10" fmla="*/ 70 w 81"/>
                <a:gd name="T11" fmla="*/ 50 h 171"/>
                <a:gd name="T12" fmla="*/ 55 w 81"/>
                <a:gd name="T13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" h="171">
                  <a:moveTo>
                    <a:pt x="55" y="0"/>
                  </a:moveTo>
                  <a:cubicBezTo>
                    <a:pt x="55" y="0"/>
                    <a:pt x="21" y="3"/>
                    <a:pt x="0" y="25"/>
                  </a:cubicBezTo>
                  <a:cubicBezTo>
                    <a:pt x="47" y="169"/>
                    <a:pt x="47" y="169"/>
                    <a:pt x="47" y="169"/>
                  </a:cubicBezTo>
                  <a:cubicBezTo>
                    <a:pt x="47" y="169"/>
                    <a:pt x="81" y="171"/>
                    <a:pt x="72" y="134"/>
                  </a:cubicBezTo>
                  <a:cubicBezTo>
                    <a:pt x="63" y="68"/>
                    <a:pt x="63" y="68"/>
                    <a:pt x="63" y="68"/>
                  </a:cubicBezTo>
                  <a:cubicBezTo>
                    <a:pt x="70" y="50"/>
                    <a:pt x="70" y="50"/>
                    <a:pt x="70" y="50"/>
                  </a:cubicBezTo>
                  <a:lnTo>
                    <a:pt x="5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8">
              <a:extLst>
                <a:ext uri="{FF2B5EF4-FFF2-40B4-BE49-F238E27FC236}">
                  <a16:creationId xmlns:a16="http://schemas.microsoft.com/office/drawing/2014/main" id="{F494ADAB-D032-4402-AD36-E5514B2AF6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1301" y="2752725"/>
              <a:ext cx="38100" cy="69850"/>
            </a:xfrm>
            <a:custGeom>
              <a:avLst/>
              <a:gdLst>
                <a:gd name="T0" fmla="*/ 0 w 24"/>
                <a:gd name="T1" fmla="*/ 0 h 44"/>
                <a:gd name="T2" fmla="*/ 24 w 24"/>
                <a:gd name="T3" fmla="*/ 13 h 44"/>
                <a:gd name="T4" fmla="*/ 16 w 24"/>
                <a:gd name="T5" fmla="*/ 44 h 44"/>
                <a:gd name="T6" fmla="*/ 0 w 24"/>
                <a:gd name="T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4">
                  <a:moveTo>
                    <a:pt x="0" y="0"/>
                  </a:moveTo>
                  <a:lnTo>
                    <a:pt x="24" y="13"/>
                  </a:lnTo>
                  <a:lnTo>
                    <a:pt x="16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9">
              <a:extLst>
                <a:ext uri="{FF2B5EF4-FFF2-40B4-BE49-F238E27FC236}">
                  <a16:creationId xmlns:a16="http://schemas.microsoft.com/office/drawing/2014/main" id="{0F9E5532-BC20-41A6-B841-19A0CC95CF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1926" y="2792413"/>
              <a:ext cx="104775" cy="358775"/>
            </a:xfrm>
            <a:custGeom>
              <a:avLst/>
              <a:gdLst>
                <a:gd name="T0" fmla="*/ 59 w 66"/>
                <a:gd name="T1" fmla="*/ 0 h 226"/>
                <a:gd name="T2" fmla="*/ 0 w 66"/>
                <a:gd name="T3" fmla="*/ 178 h 226"/>
                <a:gd name="T4" fmla="*/ 16 w 66"/>
                <a:gd name="T5" fmla="*/ 226 h 226"/>
                <a:gd name="T6" fmla="*/ 42 w 66"/>
                <a:gd name="T7" fmla="*/ 205 h 226"/>
                <a:gd name="T8" fmla="*/ 66 w 66"/>
                <a:gd name="T9" fmla="*/ 19 h 226"/>
                <a:gd name="T10" fmla="*/ 59 w 66"/>
                <a:gd name="T11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" h="226">
                  <a:moveTo>
                    <a:pt x="59" y="0"/>
                  </a:moveTo>
                  <a:lnTo>
                    <a:pt x="0" y="178"/>
                  </a:lnTo>
                  <a:lnTo>
                    <a:pt x="16" y="226"/>
                  </a:lnTo>
                  <a:lnTo>
                    <a:pt x="42" y="205"/>
                  </a:lnTo>
                  <a:lnTo>
                    <a:pt x="66" y="19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40">
              <a:extLst>
                <a:ext uri="{FF2B5EF4-FFF2-40B4-BE49-F238E27FC236}">
                  <a16:creationId xmlns:a16="http://schemas.microsoft.com/office/drawing/2014/main" id="{D7CB5747-B841-41D5-B7A6-F81ECEE17A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8363" y="3386138"/>
              <a:ext cx="955675" cy="965200"/>
            </a:xfrm>
            <a:custGeom>
              <a:avLst/>
              <a:gdLst>
                <a:gd name="T0" fmla="*/ 18 w 461"/>
                <a:gd name="T1" fmla="*/ 0 h 465"/>
                <a:gd name="T2" fmla="*/ 31 w 461"/>
                <a:gd name="T3" fmla="*/ 109 h 465"/>
                <a:gd name="T4" fmla="*/ 342 w 461"/>
                <a:gd name="T5" fmla="*/ 125 h 465"/>
                <a:gd name="T6" fmla="*/ 380 w 461"/>
                <a:gd name="T7" fmla="*/ 465 h 465"/>
                <a:gd name="T8" fmla="*/ 461 w 461"/>
                <a:gd name="T9" fmla="*/ 439 h 465"/>
                <a:gd name="T10" fmla="*/ 418 w 461"/>
                <a:gd name="T11" fmla="*/ 15 h 465"/>
                <a:gd name="T12" fmla="*/ 18 w 461"/>
                <a:gd name="T13" fmla="*/ 0 h 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1" h="465">
                  <a:moveTo>
                    <a:pt x="18" y="0"/>
                  </a:moveTo>
                  <a:cubicBezTo>
                    <a:pt x="0" y="35"/>
                    <a:pt x="2" y="81"/>
                    <a:pt x="31" y="109"/>
                  </a:cubicBezTo>
                  <a:cubicBezTo>
                    <a:pt x="73" y="150"/>
                    <a:pt x="342" y="125"/>
                    <a:pt x="342" y="125"/>
                  </a:cubicBezTo>
                  <a:cubicBezTo>
                    <a:pt x="342" y="125"/>
                    <a:pt x="359" y="382"/>
                    <a:pt x="380" y="465"/>
                  </a:cubicBezTo>
                  <a:cubicBezTo>
                    <a:pt x="461" y="439"/>
                    <a:pt x="461" y="439"/>
                    <a:pt x="461" y="439"/>
                  </a:cubicBezTo>
                  <a:cubicBezTo>
                    <a:pt x="461" y="439"/>
                    <a:pt x="448" y="34"/>
                    <a:pt x="418" y="15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B11F0959-F386-4929-BDD6-4B1FC631171A}"/>
              </a:ext>
            </a:extLst>
          </p:cNvPr>
          <p:cNvSpPr/>
          <p:nvPr/>
        </p:nvSpPr>
        <p:spPr>
          <a:xfrm rot="5400000">
            <a:off x="1744450" y="4348571"/>
            <a:ext cx="879143" cy="1746765"/>
          </a:xfrm>
          <a:custGeom>
            <a:avLst/>
            <a:gdLst>
              <a:gd name="connsiteX0" fmla="*/ 0 w 815919"/>
              <a:gd name="connsiteY0" fmla="*/ 1621145 h 1621146"/>
              <a:gd name="connsiteX1" fmla="*/ 0 w 815919"/>
              <a:gd name="connsiteY1" fmla="*/ 0 h 1621146"/>
              <a:gd name="connsiteX2" fmla="*/ 153078 w 815919"/>
              <a:gd name="connsiteY2" fmla="*/ 0 h 1621146"/>
              <a:gd name="connsiteX3" fmla="*/ 153078 w 815919"/>
              <a:gd name="connsiteY3" fmla="*/ 1468067 h 1621146"/>
              <a:gd name="connsiteX4" fmla="*/ 815919 w 815919"/>
              <a:gd name="connsiteY4" fmla="*/ 1468067 h 1621146"/>
              <a:gd name="connsiteX5" fmla="*/ 815919 w 815919"/>
              <a:gd name="connsiteY5" fmla="*/ 1621146 h 1621146"/>
              <a:gd name="connsiteX6" fmla="*/ 1 w 815919"/>
              <a:gd name="connsiteY6" fmla="*/ 1621146 h 1621146"/>
              <a:gd name="connsiteX7" fmla="*/ 1 w 815919"/>
              <a:gd name="connsiteY7" fmla="*/ 1621145 h 1621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5919" h="1621146">
                <a:moveTo>
                  <a:pt x="0" y="1621145"/>
                </a:moveTo>
                <a:lnTo>
                  <a:pt x="0" y="0"/>
                </a:lnTo>
                <a:lnTo>
                  <a:pt x="153078" y="0"/>
                </a:lnTo>
                <a:lnTo>
                  <a:pt x="153078" y="1468067"/>
                </a:lnTo>
                <a:lnTo>
                  <a:pt x="815919" y="1468067"/>
                </a:lnTo>
                <a:lnTo>
                  <a:pt x="815919" y="1621146"/>
                </a:lnTo>
                <a:lnTo>
                  <a:pt x="1" y="1621146"/>
                </a:lnTo>
                <a:lnTo>
                  <a:pt x="1" y="162114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635000" dist="317500" dir="2700000" sx="98000" sy="98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22EBE2C-AC1D-40F3-930D-2115A4F9E7C8}"/>
              </a:ext>
            </a:extLst>
          </p:cNvPr>
          <p:cNvSpPr txBox="1"/>
          <p:nvPr/>
        </p:nvSpPr>
        <p:spPr>
          <a:xfrm>
            <a:off x="1558415" y="5066851"/>
            <a:ext cx="157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High School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90E2AA6-B947-4927-90C7-85F12851CC69}"/>
              </a:ext>
            </a:extLst>
          </p:cNvPr>
          <p:cNvSpPr txBox="1"/>
          <p:nvPr/>
        </p:nvSpPr>
        <p:spPr>
          <a:xfrm>
            <a:off x="3593081" y="4647167"/>
            <a:ext cx="157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Animal Lover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716E18D-5CAA-400C-9DEC-30ADDB72E45F}"/>
              </a:ext>
            </a:extLst>
          </p:cNvPr>
          <p:cNvSpPr txBox="1"/>
          <p:nvPr/>
        </p:nvSpPr>
        <p:spPr>
          <a:xfrm>
            <a:off x="5627747" y="4227484"/>
            <a:ext cx="157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Community College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64AE153-B617-48EC-BB2D-8F766743A0D2}"/>
              </a:ext>
            </a:extLst>
          </p:cNvPr>
          <p:cNvSpPr txBox="1"/>
          <p:nvPr/>
        </p:nvSpPr>
        <p:spPr>
          <a:xfrm>
            <a:off x="7662412" y="3807801"/>
            <a:ext cx="16684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Entrepreneurship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05BBAC0-5C38-4B26-A03F-4E01215A102E}"/>
              </a:ext>
            </a:extLst>
          </p:cNvPr>
          <p:cNvSpPr txBox="1"/>
          <p:nvPr/>
        </p:nvSpPr>
        <p:spPr>
          <a:xfrm>
            <a:off x="9697079" y="3388118"/>
            <a:ext cx="157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Small Business Owner </a:t>
            </a:r>
          </a:p>
        </p:txBody>
      </p:sp>
      <p:sp>
        <p:nvSpPr>
          <p:cNvPr id="78" name="Speech Bubble: Rectangle 77">
            <a:extLst>
              <a:ext uri="{FF2B5EF4-FFF2-40B4-BE49-F238E27FC236}">
                <a16:creationId xmlns:a16="http://schemas.microsoft.com/office/drawing/2014/main" id="{736B4036-AAC0-4665-988C-5D4ACBBB9B10}"/>
              </a:ext>
            </a:extLst>
          </p:cNvPr>
          <p:cNvSpPr/>
          <p:nvPr/>
        </p:nvSpPr>
        <p:spPr>
          <a:xfrm>
            <a:off x="5357557" y="2247900"/>
            <a:ext cx="1757558" cy="981346"/>
          </a:xfrm>
          <a:prstGeom prst="wedgeRectCallout">
            <a:avLst>
              <a:gd name="adj1" fmla="val -31889"/>
              <a:gd name="adj2" fmla="val 69488"/>
            </a:avLst>
          </a:prstGeom>
          <a:solidFill>
            <a:schemeClr val="accent1"/>
          </a:solidFill>
          <a:ln>
            <a:noFill/>
          </a:ln>
          <a:effectLst>
            <a:outerShdw blurRad="635000" dist="317500" dir="2700000" sx="98000" sy="98000" algn="tl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1" name="Speech Bubble: Rectangle 70">
            <a:extLst>
              <a:ext uri="{FF2B5EF4-FFF2-40B4-BE49-F238E27FC236}">
                <a16:creationId xmlns:a16="http://schemas.microsoft.com/office/drawing/2014/main" id="{38954AC0-7321-4BD9-BCF0-DCC128E71375}"/>
              </a:ext>
            </a:extLst>
          </p:cNvPr>
          <p:cNvSpPr/>
          <p:nvPr/>
        </p:nvSpPr>
        <p:spPr>
          <a:xfrm>
            <a:off x="7386413" y="1811941"/>
            <a:ext cx="1757558" cy="981346"/>
          </a:xfrm>
          <a:prstGeom prst="wedgeRectCallout">
            <a:avLst>
              <a:gd name="adj1" fmla="val -31889"/>
              <a:gd name="adj2" fmla="val 69488"/>
            </a:avLst>
          </a:prstGeom>
          <a:solidFill>
            <a:schemeClr val="accent2"/>
          </a:solidFill>
          <a:ln>
            <a:noFill/>
          </a:ln>
          <a:effectLst>
            <a:outerShdw blurRad="635000" dist="317500" dir="2700000" sx="98000" sy="98000" algn="tl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4" name="Speech Bubble: Rectangle 63">
            <a:extLst>
              <a:ext uri="{FF2B5EF4-FFF2-40B4-BE49-F238E27FC236}">
                <a16:creationId xmlns:a16="http://schemas.microsoft.com/office/drawing/2014/main" id="{B1A0DAAF-6410-46E4-A387-9DBF75A1A4ED}"/>
              </a:ext>
            </a:extLst>
          </p:cNvPr>
          <p:cNvSpPr/>
          <p:nvPr/>
        </p:nvSpPr>
        <p:spPr>
          <a:xfrm>
            <a:off x="9415269" y="1375981"/>
            <a:ext cx="1757558" cy="981346"/>
          </a:xfrm>
          <a:prstGeom prst="wedgeRectCallout">
            <a:avLst>
              <a:gd name="adj1" fmla="val -31889"/>
              <a:gd name="adj2" fmla="val 69488"/>
            </a:avLst>
          </a:prstGeom>
          <a:solidFill>
            <a:schemeClr val="accent3"/>
          </a:solidFill>
          <a:ln>
            <a:noFill/>
          </a:ln>
          <a:effectLst>
            <a:outerShdw blurRad="635000" dist="317500" dir="2700000" sx="98000" sy="98000" algn="tl" rotWithShape="0">
              <a:schemeClr val="accent3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9" name="Arc 88">
            <a:extLst>
              <a:ext uri="{FF2B5EF4-FFF2-40B4-BE49-F238E27FC236}">
                <a16:creationId xmlns:a16="http://schemas.microsoft.com/office/drawing/2014/main" id="{60A2E793-F4C3-4C59-BF7E-EE30CAF3154A}"/>
              </a:ext>
            </a:extLst>
          </p:cNvPr>
          <p:cNvSpPr/>
          <p:nvPr/>
        </p:nvSpPr>
        <p:spPr>
          <a:xfrm rot="19109588">
            <a:off x="2714100" y="5219715"/>
            <a:ext cx="853788" cy="853788"/>
          </a:xfrm>
          <a:prstGeom prst="arc">
            <a:avLst>
              <a:gd name="adj1" fmla="val 3181000"/>
              <a:gd name="adj2" fmla="val 9345527"/>
            </a:avLst>
          </a:prstGeom>
          <a:noFill/>
          <a:ln w="15875">
            <a:solidFill>
              <a:schemeClr val="accent1"/>
            </a:solidFill>
            <a:prstDash val="dash"/>
            <a:headEnd type="triangl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Arc 89">
            <a:extLst>
              <a:ext uri="{FF2B5EF4-FFF2-40B4-BE49-F238E27FC236}">
                <a16:creationId xmlns:a16="http://schemas.microsoft.com/office/drawing/2014/main" id="{1E35D083-B567-4E56-92E5-652C4466F5B6}"/>
              </a:ext>
            </a:extLst>
          </p:cNvPr>
          <p:cNvSpPr/>
          <p:nvPr/>
        </p:nvSpPr>
        <p:spPr>
          <a:xfrm rot="19109588">
            <a:off x="4701851" y="4930197"/>
            <a:ext cx="853788" cy="853788"/>
          </a:xfrm>
          <a:prstGeom prst="arc">
            <a:avLst>
              <a:gd name="adj1" fmla="val 3181000"/>
              <a:gd name="adj2" fmla="val 9345527"/>
            </a:avLst>
          </a:prstGeom>
          <a:noFill/>
          <a:ln w="15875">
            <a:solidFill>
              <a:schemeClr val="accent2"/>
            </a:solidFill>
            <a:prstDash val="dash"/>
            <a:headEnd type="triangl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Arc 90">
            <a:extLst>
              <a:ext uri="{FF2B5EF4-FFF2-40B4-BE49-F238E27FC236}">
                <a16:creationId xmlns:a16="http://schemas.microsoft.com/office/drawing/2014/main" id="{2F8A58EC-C7C7-4CEA-8BF7-75805444EA62}"/>
              </a:ext>
            </a:extLst>
          </p:cNvPr>
          <p:cNvSpPr/>
          <p:nvPr/>
        </p:nvSpPr>
        <p:spPr>
          <a:xfrm rot="19109588">
            <a:off x="6708011" y="4572044"/>
            <a:ext cx="853788" cy="853788"/>
          </a:xfrm>
          <a:prstGeom prst="arc">
            <a:avLst>
              <a:gd name="adj1" fmla="val 3181000"/>
              <a:gd name="adj2" fmla="val 9345527"/>
            </a:avLst>
          </a:prstGeom>
          <a:noFill/>
          <a:ln w="15875">
            <a:solidFill>
              <a:schemeClr val="accent3"/>
            </a:solidFill>
            <a:prstDash val="dash"/>
            <a:headEnd type="triangl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Arc 91">
            <a:extLst>
              <a:ext uri="{FF2B5EF4-FFF2-40B4-BE49-F238E27FC236}">
                <a16:creationId xmlns:a16="http://schemas.microsoft.com/office/drawing/2014/main" id="{30723574-3EDB-47BC-AC46-64BB125BE7AA}"/>
              </a:ext>
            </a:extLst>
          </p:cNvPr>
          <p:cNvSpPr/>
          <p:nvPr/>
        </p:nvSpPr>
        <p:spPr>
          <a:xfrm rot="19109588">
            <a:off x="8977776" y="4125755"/>
            <a:ext cx="853788" cy="853788"/>
          </a:xfrm>
          <a:prstGeom prst="arc">
            <a:avLst>
              <a:gd name="adj1" fmla="val 3181000"/>
              <a:gd name="adj2" fmla="val 9345527"/>
            </a:avLst>
          </a:prstGeom>
          <a:noFill/>
          <a:ln w="15875">
            <a:solidFill>
              <a:schemeClr val="accent4"/>
            </a:solidFill>
            <a:prstDash val="dash"/>
            <a:headEnd type="triangl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D84BD829-062F-4D69-B37A-6ABD9B1DD577}"/>
              </a:ext>
            </a:extLst>
          </p:cNvPr>
          <p:cNvSpPr txBox="1"/>
          <p:nvPr/>
        </p:nvSpPr>
        <p:spPr>
          <a:xfrm>
            <a:off x="1539566" y="5357092"/>
            <a:ext cx="1641780" cy="667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CTE Concentration in Agriculture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72AA3314-EF10-448B-9201-A057141333DE}"/>
              </a:ext>
            </a:extLst>
          </p:cNvPr>
          <p:cNvSpPr txBox="1"/>
          <p:nvPr/>
        </p:nvSpPr>
        <p:spPr>
          <a:xfrm>
            <a:off x="3601858" y="4977629"/>
            <a:ext cx="1641780" cy="667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Works for local animal shelter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119200C-1AAF-4A54-945F-771C8ED4B18C}"/>
              </a:ext>
            </a:extLst>
          </p:cNvPr>
          <p:cNvSpPr txBox="1"/>
          <p:nvPr/>
        </p:nvSpPr>
        <p:spPr>
          <a:xfrm>
            <a:off x="5636524" y="4721402"/>
            <a:ext cx="1641780" cy="667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Completes Vet Tech Program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30764503-C9D9-48EB-9316-88303EDAB78C}"/>
              </a:ext>
            </a:extLst>
          </p:cNvPr>
          <p:cNvSpPr txBox="1"/>
          <p:nvPr/>
        </p:nvSpPr>
        <p:spPr>
          <a:xfrm>
            <a:off x="7700690" y="4103330"/>
            <a:ext cx="1641780" cy="969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Attends events and takes classes, gets a mentor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FE22D5B-E75E-4AB8-BD77-F427299C2A03}"/>
              </a:ext>
            </a:extLst>
          </p:cNvPr>
          <p:cNvSpPr txBox="1"/>
          <p:nvPr/>
        </p:nvSpPr>
        <p:spPr>
          <a:xfrm>
            <a:off x="9686761" y="3841109"/>
            <a:ext cx="1641780" cy="667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Opens mobile grooming business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F74C1B65-7AA3-4167-8035-42922ACD102E}"/>
              </a:ext>
            </a:extLst>
          </p:cNvPr>
          <p:cNvSpPr/>
          <p:nvPr/>
        </p:nvSpPr>
        <p:spPr>
          <a:xfrm>
            <a:off x="1019173" y="783145"/>
            <a:ext cx="7530896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Agriscience Career Path       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FB4EA41D-E9C0-4318-BF99-AF7AFAAF2A61}"/>
              </a:ext>
            </a:extLst>
          </p:cNvPr>
          <p:cNvSpPr txBox="1"/>
          <p:nvPr/>
        </p:nvSpPr>
        <p:spPr>
          <a:xfrm>
            <a:off x="7487610" y="1750815"/>
            <a:ext cx="1641780" cy="969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400" dirty="0">
                <a:solidFill>
                  <a:schemeClr val="bg1"/>
                </a:solidFill>
                <a:latin typeface="+mj-lt"/>
              </a:rPr>
              <a:t>Assistance is often free, many resources available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36B7CE7E-87EE-445D-90F7-750705E04515}"/>
              </a:ext>
            </a:extLst>
          </p:cNvPr>
          <p:cNvSpPr txBox="1"/>
          <p:nvPr/>
        </p:nvSpPr>
        <p:spPr>
          <a:xfrm>
            <a:off x="9541192" y="1477246"/>
            <a:ext cx="1641780" cy="667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400" dirty="0">
                <a:solidFill>
                  <a:schemeClr val="bg1"/>
                </a:solidFill>
                <a:latin typeface="+mj-lt"/>
              </a:rPr>
              <a:t>Opportunities are endless…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DE7DCF-AC93-1FEB-0EB9-A97B5026271C}"/>
              </a:ext>
            </a:extLst>
          </p:cNvPr>
          <p:cNvSpPr txBox="1"/>
          <p:nvPr/>
        </p:nvSpPr>
        <p:spPr>
          <a:xfrm>
            <a:off x="5427004" y="2264640"/>
            <a:ext cx="1641780" cy="969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1400" dirty="0">
                <a:solidFill>
                  <a:schemeClr val="bg1"/>
                </a:solidFill>
                <a:latin typeface="+mj-lt"/>
              </a:rPr>
              <a:t>Vet Techs in NC make around $35,000/</a:t>
            </a:r>
            <a:r>
              <a:rPr lang="en-US" sz="1400" dirty="0" err="1">
                <a:solidFill>
                  <a:schemeClr val="bg1"/>
                </a:solidFill>
                <a:latin typeface="+mj-lt"/>
              </a:rPr>
              <a:t>yr</a:t>
            </a:r>
            <a:endParaRPr lang="en-US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7" name="Speech Bubble: Rectangle 36">
            <a:extLst>
              <a:ext uri="{FF2B5EF4-FFF2-40B4-BE49-F238E27FC236}">
                <a16:creationId xmlns:a16="http://schemas.microsoft.com/office/drawing/2014/main" id="{37A79DF8-A151-879B-38BB-725DC90BF801}"/>
              </a:ext>
            </a:extLst>
          </p:cNvPr>
          <p:cNvSpPr/>
          <p:nvPr/>
        </p:nvSpPr>
        <p:spPr>
          <a:xfrm>
            <a:off x="3233950" y="2711731"/>
            <a:ext cx="1757558" cy="981346"/>
          </a:xfrm>
          <a:prstGeom prst="wedgeRectCallout">
            <a:avLst>
              <a:gd name="adj1" fmla="val -31889"/>
              <a:gd name="adj2" fmla="val 69488"/>
            </a:avLst>
          </a:prstGeom>
          <a:solidFill>
            <a:schemeClr val="accent5"/>
          </a:solidFill>
          <a:ln>
            <a:noFill/>
          </a:ln>
          <a:effectLst>
            <a:outerShdw blurRad="635000" dist="317500" dir="2700000" sx="98000" sy="98000" algn="tl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1400" dirty="0"/>
              <a:t>Nonfarm animal caretakers make about $24,000/</a:t>
            </a:r>
            <a:r>
              <a:rPr lang="en-ID" sz="1400" dirty="0" err="1"/>
              <a:t>yr</a:t>
            </a:r>
            <a:endParaRPr lang="en-ID" sz="1400" dirty="0"/>
          </a:p>
        </p:txBody>
      </p:sp>
      <p:pic>
        <p:nvPicPr>
          <p:cNvPr id="39" name="Picture 38" descr="A picture containing font, graphics, logo, text&#10;&#10;Description automatically generated">
            <a:extLst>
              <a:ext uri="{FF2B5EF4-FFF2-40B4-BE49-F238E27FC236}">
                <a16:creationId xmlns:a16="http://schemas.microsoft.com/office/drawing/2014/main" id="{8EA41C39-9ED0-2A42-3FCA-D820C6A1E0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268" y="6197961"/>
            <a:ext cx="1414214" cy="227284"/>
          </a:xfrm>
          <a:prstGeom prst="rect">
            <a:avLst/>
          </a:prstGeom>
        </p:spPr>
      </p:pic>
      <p:pic>
        <p:nvPicPr>
          <p:cNvPr id="42" name="Picture 41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438BADAB-1060-C63C-CEAA-E255852E3D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037" y="5911980"/>
            <a:ext cx="1364475" cy="58477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4457B4C-C455-E358-6B7A-DFACFFC68D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4670" y="5523491"/>
            <a:ext cx="1123988" cy="627560"/>
          </a:xfrm>
          <a:prstGeom prst="rect">
            <a:avLst/>
          </a:prstGeom>
        </p:spPr>
      </p:pic>
      <p:pic>
        <p:nvPicPr>
          <p:cNvPr id="47" name="Picture 46" descr="A picture containing text, graphics, font, graphic design&#10;&#10;Description automatically generated">
            <a:extLst>
              <a:ext uri="{FF2B5EF4-FFF2-40B4-BE49-F238E27FC236}">
                <a16:creationId xmlns:a16="http://schemas.microsoft.com/office/drawing/2014/main" id="{08AFA080-EAB1-9752-E23A-9E188E7696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878" y="2574187"/>
            <a:ext cx="1182686" cy="49513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3122485-F0A0-4C41-C679-CC473F37F5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0830" y="5091760"/>
            <a:ext cx="1406483" cy="569765"/>
          </a:xfrm>
          <a:prstGeom prst="rect">
            <a:avLst/>
          </a:prstGeom>
        </p:spPr>
      </p:pic>
      <p:pic>
        <p:nvPicPr>
          <p:cNvPr id="50" name="Picture 49" descr="A picture containing font, graphics, logo, text&#10;&#10;Description automatically generated">
            <a:extLst>
              <a:ext uri="{FF2B5EF4-FFF2-40B4-BE49-F238E27FC236}">
                <a16:creationId xmlns:a16="http://schemas.microsoft.com/office/drawing/2014/main" id="{42FEBF58-4752-AE0B-51AA-17E937A519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072" y="5732405"/>
            <a:ext cx="1414214" cy="227284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97CD112-B478-716D-0486-BC27C0B060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8505" y="5601536"/>
            <a:ext cx="732315" cy="762273"/>
          </a:xfrm>
          <a:prstGeom prst="rect">
            <a:avLst/>
          </a:prstGeom>
        </p:spPr>
      </p:pic>
      <p:pic>
        <p:nvPicPr>
          <p:cNvPr id="56" name="Picture 55" descr="A black background with blue text&#10;&#10;Description automatically generated with low confidence">
            <a:extLst>
              <a:ext uri="{FF2B5EF4-FFF2-40B4-BE49-F238E27FC236}">
                <a16:creationId xmlns:a16="http://schemas.microsoft.com/office/drawing/2014/main" id="{7FDA943C-11CA-A2A5-0172-13B94E0D2B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65" y="4383297"/>
            <a:ext cx="1700499" cy="510803"/>
          </a:xfrm>
          <a:prstGeom prst="rect">
            <a:avLst/>
          </a:prstGeom>
        </p:spPr>
      </p:pic>
      <p:pic>
        <p:nvPicPr>
          <p:cNvPr id="58" name="Picture 57" descr="A blue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F989CAC1-852C-B779-2BEC-003944D417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425" y="3502572"/>
            <a:ext cx="1275490" cy="408936"/>
          </a:xfrm>
          <a:prstGeom prst="rect">
            <a:avLst/>
          </a:prstGeom>
        </p:spPr>
      </p:pic>
      <p:pic>
        <p:nvPicPr>
          <p:cNvPr id="41" name="Picture 40" descr="A picture containing text, graphics, font, graphic design&#10;&#10;Description automatically generated">
            <a:extLst>
              <a:ext uri="{FF2B5EF4-FFF2-40B4-BE49-F238E27FC236}">
                <a16:creationId xmlns:a16="http://schemas.microsoft.com/office/drawing/2014/main" id="{933C0AC5-5084-F1EB-2791-FFE755E3E34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21" y="3786841"/>
            <a:ext cx="916101" cy="58019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0A02B16-2BBD-2D0A-5B76-E290B3387F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81415" y="2973195"/>
            <a:ext cx="1251816" cy="50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1741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Check">
          <a:fgClr>
            <a:schemeClr val="bg1">
              <a:lumMod val="95000"/>
            </a:schemeClr>
          </a:fgClr>
          <a:bgClr>
            <a:schemeClr val="accent1">
              <a:lumMod val="40000"/>
              <a:lumOff val="6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B91389-63E7-D060-D8FA-4E407AB8C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126" y="1508148"/>
            <a:ext cx="9754961" cy="31532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2D9076-805E-1828-EBF0-365469A0DA34}"/>
              </a:ext>
            </a:extLst>
          </p:cNvPr>
          <p:cNvSpPr txBox="1"/>
          <p:nvPr/>
        </p:nvSpPr>
        <p:spPr>
          <a:xfrm>
            <a:off x="268942" y="6347130"/>
            <a:ext cx="1461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TIMER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6B5BBE-BC83-7C7D-872D-DCC73C4D0D5A}"/>
              </a:ext>
            </a:extLst>
          </p:cNvPr>
          <p:cNvSpPr txBox="1"/>
          <p:nvPr/>
        </p:nvSpPr>
        <p:spPr>
          <a:xfrm>
            <a:off x="10929770" y="6330417"/>
            <a:ext cx="1570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4"/>
              </a:rPr>
              <a:t>MUSIC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2780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bg1">
              <a:lumMod val="95000"/>
            </a:schemeClr>
          </a:fgClr>
          <a:bgClr>
            <a:schemeClr val="accent2">
              <a:lumMod val="20000"/>
              <a:lumOff val="8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163DF1B-02E1-C61D-EC47-74E583A5BE41}"/>
              </a:ext>
            </a:extLst>
          </p:cNvPr>
          <p:cNvSpPr/>
          <p:nvPr/>
        </p:nvSpPr>
        <p:spPr>
          <a:xfrm>
            <a:off x="451822" y="353226"/>
            <a:ext cx="11134164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000" b="1" cap="none" spc="0" dirty="0">
                <a:ln/>
                <a:solidFill>
                  <a:schemeClr val="accent4"/>
                </a:solidFill>
                <a:effectLst/>
              </a:rPr>
              <a:t>How did you find </a:t>
            </a:r>
            <a:r>
              <a:rPr lang="en-US" sz="5000" b="1" dirty="0">
                <a:ln/>
                <a:solidFill>
                  <a:schemeClr val="accent4"/>
                </a:solidFill>
              </a:rPr>
              <a:t>success</a:t>
            </a:r>
          </a:p>
          <a:p>
            <a:pPr algn="ctr"/>
            <a:r>
              <a:rPr lang="en-US" sz="5000" b="1" dirty="0">
                <a:ln/>
                <a:solidFill>
                  <a:schemeClr val="accent4"/>
                </a:solidFill>
              </a:rPr>
              <a:t> for your person?</a:t>
            </a:r>
            <a:endParaRPr lang="en-US" sz="50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A375EA-F988-1A5D-302B-F7B25575B3B0}"/>
              </a:ext>
            </a:extLst>
          </p:cNvPr>
          <p:cNvSpPr txBox="1"/>
          <p:nvPr/>
        </p:nvSpPr>
        <p:spPr>
          <a:xfrm>
            <a:off x="1151067" y="2934148"/>
            <a:ext cx="10854466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/>
              <a:t>Who are they?</a:t>
            </a:r>
          </a:p>
          <a:p>
            <a:pPr marL="342900" indent="-342900">
              <a:buAutoNum type="arabicPeriod"/>
            </a:pPr>
            <a:r>
              <a:rPr lang="en-US" sz="2400" dirty="0"/>
              <a:t>What barriers did they face?</a:t>
            </a:r>
          </a:p>
          <a:p>
            <a:pPr marL="342900" indent="-342900">
              <a:buAutoNum type="arabicPeriod"/>
            </a:pPr>
            <a:r>
              <a:rPr lang="en-US" sz="2400" dirty="0"/>
              <a:t>What resources did you find to help them?</a:t>
            </a:r>
          </a:p>
          <a:p>
            <a:pPr marL="342900" indent="-342900">
              <a:buAutoNum type="arabicPeriod"/>
            </a:pPr>
            <a:r>
              <a:rPr lang="en-US" sz="2400" dirty="0"/>
              <a:t>What career path did they choose &amp; why? </a:t>
            </a:r>
          </a:p>
          <a:p>
            <a:pPr marL="342900" indent="-342900">
              <a:buAutoNum type="arabicPeriod"/>
            </a:pPr>
            <a:r>
              <a:rPr lang="en-US" sz="2400" dirty="0"/>
              <a:t>What was the plan that helped them find success?</a:t>
            </a:r>
          </a:p>
          <a:p>
            <a:pPr marL="342900" indent="-342900">
              <a:buAutoNum type="arabicPeriod"/>
            </a:pPr>
            <a:endParaRPr lang="en-US" sz="2400" dirty="0"/>
          </a:p>
          <a:p>
            <a:r>
              <a:rPr lang="en-US" sz="2400" dirty="0"/>
              <a:t>BONUS QUESTION:  Anything you didn’t share already that is important for the group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517EF0-EBD1-746C-0E79-FE944E498BF2}"/>
              </a:ext>
            </a:extLst>
          </p:cNvPr>
          <p:cNvSpPr txBox="1"/>
          <p:nvPr/>
        </p:nvSpPr>
        <p:spPr>
          <a:xfrm>
            <a:off x="3399416" y="2204360"/>
            <a:ext cx="9757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SHOW &amp; TELL US ABOUT YOUR PERSON IN 5 (OR 6) SENTENCES </a:t>
            </a:r>
          </a:p>
        </p:txBody>
      </p:sp>
    </p:spTree>
    <p:extLst>
      <p:ext uri="{BB962C8B-B14F-4D97-AF65-F5344CB8AC3E}">
        <p14:creationId xmlns:p14="http://schemas.microsoft.com/office/powerpoint/2010/main" val="37895779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bstract blue design with wavy lines and dots">
            <a:extLst>
              <a:ext uri="{FF2B5EF4-FFF2-40B4-BE49-F238E27FC236}">
                <a16:creationId xmlns:a16="http://schemas.microsoft.com/office/drawing/2014/main" id="{8A257CCE-8289-B51C-4D65-E39D1D8B19C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8389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BCCFC6A-FE26-938B-625F-F5AF6CF8200F}"/>
              </a:ext>
            </a:extLst>
          </p:cNvPr>
          <p:cNvSpPr/>
          <p:nvPr/>
        </p:nvSpPr>
        <p:spPr>
          <a:xfrm>
            <a:off x="1860930" y="843677"/>
            <a:ext cx="8470139" cy="517064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SHARED VOCABULARY</a:t>
            </a:r>
          </a:p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CAREER FOCUSED</a:t>
            </a:r>
          </a:p>
          <a:p>
            <a:pPr algn="ctr"/>
            <a:r>
              <a: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CAREER DEVELOPMENT</a:t>
            </a:r>
          </a:p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PARTNERSHIPS</a:t>
            </a:r>
          </a:p>
          <a:p>
            <a:pPr algn="ctr"/>
            <a:r>
              <a: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RESOURCES</a:t>
            </a:r>
          </a:p>
        </p:txBody>
      </p:sp>
    </p:spTree>
    <p:extLst>
      <p:ext uri="{BB962C8B-B14F-4D97-AF65-F5344CB8AC3E}">
        <p14:creationId xmlns:p14="http://schemas.microsoft.com/office/powerpoint/2010/main" val="5640433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ainbow colored text on a white background&#10;&#10;Description automatically generated">
            <a:extLst>
              <a:ext uri="{FF2B5EF4-FFF2-40B4-BE49-F238E27FC236}">
                <a16:creationId xmlns:a16="http://schemas.microsoft.com/office/drawing/2014/main" id="{D1580300-3553-887F-3149-7CA36608E6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0"/>
            <a:ext cx="5010674" cy="2818504"/>
          </a:xfrm>
          <a:prstGeom prst="rect">
            <a:avLst/>
          </a:prstGeom>
        </p:spPr>
      </p:pic>
      <p:pic>
        <p:nvPicPr>
          <p:cNvPr id="4" name="Picture 3" descr="A logo of a company&#10;&#10;Description automatically generated">
            <a:extLst>
              <a:ext uri="{FF2B5EF4-FFF2-40B4-BE49-F238E27FC236}">
                <a16:creationId xmlns:a16="http://schemas.microsoft.com/office/drawing/2014/main" id="{67786DAC-8C9C-5F63-A684-A367669FD1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87" y="3914999"/>
            <a:ext cx="2190750" cy="2190750"/>
          </a:xfrm>
          <a:prstGeom prst="rect">
            <a:avLst/>
          </a:prstGeom>
        </p:spPr>
      </p:pic>
      <p:pic>
        <p:nvPicPr>
          <p:cNvPr id="6" name="Picture 5" descr="A blue and white logo&#10;&#10;Description automatically generated">
            <a:extLst>
              <a:ext uri="{FF2B5EF4-FFF2-40B4-BE49-F238E27FC236}">
                <a16:creationId xmlns:a16="http://schemas.microsoft.com/office/drawing/2014/main" id="{2ECBACE8-3B11-FB1C-3DF7-3CA0497AA6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200" y="714840"/>
            <a:ext cx="1905000" cy="3060700"/>
          </a:xfrm>
          <a:prstGeom prst="rect">
            <a:avLst/>
          </a:prstGeom>
        </p:spPr>
      </p:pic>
      <p:pic>
        <p:nvPicPr>
          <p:cNvPr id="8" name="Picture 7" descr="A blue and white text on a black background&#10;&#10;Description automatically generated">
            <a:extLst>
              <a:ext uri="{FF2B5EF4-FFF2-40B4-BE49-F238E27FC236}">
                <a16:creationId xmlns:a16="http://schemas.microsoft.com/office/drawing/2014/main" id="{DD9F28DE-08F4-3EEA-2FBB-418457A7B3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444" y="4732575"/>
            <a:ext cx="4866864" cy="872159"/>
          </a:xfrm>
          <a:prstGeom prst="rect">
            <a:avLst/>
          </a:prstGeom>
        </p:spPr>
      </p:pic>
      <p:pic>
        <p:nvPicPr>
          <p:cNvPr id="10" name="Picture 9" descr="A logo with a map and arrows&#10;&#10;Description automatically generated">
            <a:extLst>
              <a:ext uri="{FF2B5EF4-FFF2-40B4-BE49-F238E27FC236}">
                <a16:creationId xmlns:a16="http://schemas.microsoft.com/office/drawing/2014/main" id="{8C8DE463-C6D4-DC8C-7805-DC75BD5527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275" y="3797300"/>
            <a:ext cx="3485994" cy="27270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04B397F-2259-88F3-B96D-7CFB5F1FB69D}"/>
              </a:ext>
            </a:extLst>
          </p:cNvPr>
          <p:cNvSpPr txBox="1"/>
          <p:nvPr/>
        </p:nvSpPr>
        <p:spPr>
          <a:xfrm>
            <a:off x="8574275" y="1011219"/>
            <a:ext cx="3259137" cy="1754326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Event Planning Team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Annette Barnes (NWDB)</a:t>
            </a:r>
          </a:p>
          <a:p>
            <a:pPr algn="ctr"/>
            <a:r>
              <a:rPr lang="en-US" dirty="0"/>
              <a:t>Brandi Bragg (NENC CP)</a:t>
            </a:r>
          </a:p>
          <a:p>
            <a:pPr algn="ctr"/>
            <a:r>
              <a:rPr lang="en-US" dirty="0"/>
              <a:t>Duna Long  (TPWDB)</a:t>
            </a:r>
          </a:p>
          <a:p>
            <a:pPr algn="ctr"/>
            <a:r>
              <a:rPr lang="en-US" dirty="0"/>
              <a:t>Laurie Weston (REWDB)</a:t>
            </a:r>
          </a:p>
        </p:txBody>
      </p:sp>
    </p:spTree>
    <p:extLst>
      <p:ext uri="{BB962C8B-B14F-4D97-AF65-F5344CB8AC3E}">
        <p14:creationId xmlns:p14="http://schemas.microsoft.com/office/powerpoint/2010/main" val="3013056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2EB1A-25A8-47AC-B19B-85EA4D146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0D90F-EE48-4297-AE21-4F207FFD35A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0518A5-720B-4989-ADBF-C87390C35B3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255B85-D6EB-495E-8B10-B7119102B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DFCFFBD-7C47-4086-BBA0-DB37591552C5}"/>
              </a:ext>
            </a:extLst>
          </p:cNvPr>
          <p:cNvSpPr/>
          <p:nvPr/>
        </p:nvSpPr>
        <p:spPr>
          <a:xfrm>
            <a:off x="4605454" y="3233854"/>
            <a:ext cx="2899317" cy="7471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B99A82-CB7F-3C29-569F-80872DABE0F3}"/>
              </a:ext>
            </a:extLst>
          </p:cNvPr>
          <p:cNvSpPr txBox="1"/>
          <p:nvPr/>
        </p:nvSpPr>
        <p:spPr>
          <a:xfrm>
            <a:off x="4216998" y="3345628"/>
            <a:ext cx="3874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www.nencpathways.org</a:t>
            </a:r>
          </a:p>
        </p:txBody>
      </p:sp>
    </p:spTree>
    <p:extLst>
      <p:ext uri="{BB962C8B-B14F-4D97-AF65-F5344CB8AC3E}">
        <p14:creationId xmlns:p14="http://schemas.microsoft.com/office/powerpoint/2010/main" val="2179415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31340D-58DB-8CC3-32FC-07E7D98C1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3811" y="1549998"/>
            <a:ext cx="2790636" cy="279063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6F02226-EA66-58BA-8273-0AD9D5F7D9AA}"/>
              </a:ext>
            </a:extLst>
          </p:cNvPr>
          <p:cNvSpPr/>
          <p:nvPr/>
        </p:nvSpPr>
        <p:spPr>
          <a:xfrm>
            <a:off x="2271101" y="412548"/>
            <a:ext cx="81876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Please share your thoughts!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CBAE85E-834C-50AD-0BA8-C9237C59D082}"/>
              </a:ext>
            </a:extLst>
          </p:cNvPr>
          <p:cNvSpPr/>
          <p:nvPr/>
        </p:nvSpPr>
        <p:spPr>
          <a:xfrm>
            <a:off x="1656996" y="4703936"/>
            <a:ext cx="96956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Thank you for your participation!</a:t>
            </a:r>
          </a:p>
        </p:txBody>
      </p:sp>
    </p:spTree>
    <p:extLst>
      <p:ext uri="{BB962C8B-B14F-4D97-AF65-F5344CB8AC3E}">
        <p14:creationId xmlns:p14="http://schemas.microsoft.com/office/powerpoint/2010/main" val="1495260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DF482A8D-F52E-4324-83F4-FA902BF45602}"/>
              </a:ext>
            </a:extLst>
          </p:cNvPr>
          <p:cNvSpPr/>
          <p:nvPr/>
        </p:nvSpPr>
        <p:spPr>
          <a:xfrm rot="5400000">
            <a:off x="9859873" y="2661971"/>
            <a:ext cx="879143" cy="1746765"/>
          </a:xfrm>
          <a:custGeom>
            <a:avLst/>
            <a:gdLst>
              <a:gd name="connsiteX0" fmla="*/ 0 w 815919"/>
              <a:gd name="connsiteY0" fmla="*/ 1621145 h 1621146"/>
              <a:gd name="connsiteX1" fmla="*/ 0 w 815919"/>
              <a:gd name="connsiteY1" fmla="*/ 0 h 1621146"/>
              <a:gd name="connsiteX2" fmla="*/ 153078 w 815919"/>
              <a:gd name="connsiteY2" fmla="*/ 0 h 1621146"/>
              <a:gd name="connsiteX3" fmla="*/ 153078 w 815919"/>
              <a:gd name="connsiteY3" fmla="*/ 1468067 h 1621146"/>
              <a:gd name="connsiteX4" fmla="*/ 815919 w 815919"/>
              <a:gd name="connsiteY4" fmla="*/ 1468067 h 1621146"/>
              <a:gd name="connsiteX5" fmla="*/ 815919 w 815919"/>
              <a:gd name="connsiteY5" fmla="*/ 1621146 h 1621146"/>
              <a:gd name="connsiteX6" fmla="*/ 1 w 815919"/>
              <a:gd name="connsiteY6" fmla="*/ 1621146 h 1621146"/>
              <a:gd name="connsiteX7" fmla="*/ 1 w 815919"/>
              <a:gd name="connsiteY7" fmla="*/ 1621145 h 1621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5919" h="1621146">
                <a:moveTo>
                  <a:pt x="0" y="1621145"/>
                </a:moveTo>
                <a:lnTo>
                  <a:pt x="0" y="0"/>
                </a:lnTo>
                <a:lnTo>
                  <a:pt x="153078" y="0"/>
                </a:lnTo>
                <a:lnTo>
                  <a:pt x="153078" y="1468067"/>
                </a:lnTo>
                <a:lnTo>
                  <a:pt x="815919" y="1468067"/>
                </a:lnTo>
                <a:lnTo>
                  <a:pt x="815919" y="1621146"/>
                </a:lnTo>
                <a:lnTo>
                  <a:pt x="1" y="1621146"/>
                </a:lnTo>
                <a:lnTo>
                  <a:pt x="1" y="162114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635000" dist="317500" dir="2700000" sx="98000" sy="98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CE2BACB7-0BF1-46F1-B13B-CC913F8FD88E}"/>
              </a:ext>
            </a:extLst>
          </p:cNvPr>
          <p:cNvSpPr/>
          <p:nvPr/>
        </p:nvSpPr>
        <p:spPr>
          <a:xfrm rot="5400000">
            <a:off x="7831017" y="3083621"/>
            <a:ext cx="879143" cy="1746765"/>
          </a:xfrm>
          <a:custGeom>
            <a:avLst/>
            <a:gdLst>
              <a:gd name="connsiteX0" fmla="*/ 0 w 815919"/>
              <a:gd name="connsiteY0" fmla="*/ 1621145 h 1621146"/>
              <a:gd name="connsiteX1" fmla="*/ 0 w 815919"/>
              <a:gd name="connsiteY1" fmla="*/ 0 h 1621146"/>
              <a:gd name="connsiteX2" fmla="*/ 153078 w 815919"/>
              <a:gd name="connsiteY2" fmla="*/ 0 h 1621146"/>
              <a:gd name="connsiteX3" fmla="*/ 153078 w 815919"/>
              <a:gd name="connsiteY3" fmla="*/ 1468067 h 1621146"/>
              <a:gd name="connsiteX4" fmla="*/ 815919 w 815919"/>
              <a:gd name="connsiteY4" fmla="*/ 1468067 h 1621146"/>
              <a:gd name="connsiteX5" fmla="*/ 815919 w 815919"/>
              <a:gd name="connsiteY5" fmla="*/ 1621146 h 1621146"/>
              <a:gd name="connsiteX6" fmla="*/ 1 w 815919"/>
              <a:gd name="connsiteY6" fmla="*/ 1621146 h 1621146"/>
              <a:gd name="connsiteX7" fmla="*/ 1 w 815919"/>
              <a:gd name="connsiteY7" fmla="*/ 1621145 h 1621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5919" h="1621146">
                <a:moveTo>
                  <a:pt x="0" y="1621145"/>
                </a:moveTo>
                <a:lnTo>
                  <a:pt x="0" y="0"/>
                </a:lnTo>
                <a:lnTo>
                  <a:pt x="153078" y="0"/>
                </a:lnTo>
                <a:lnTo>
                  <a:pt x="153078" y="1468067"/>
                </a:lnTo>
                <a:lnTo>
                  <a:pt x="815919" y="1468067"/>
                </a:lnTo>
                <a:lnTo>
                  <a:pt x="815919" y="1621146"/>
                </a:lnTo>
                <a:lnTo>
                  <a:pt x="1" y="1621146"/>
                </a:lnTo>
                <a:lnTo>
                  <a:pt x="1" y="162114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635000" dist="317500" dir="2700000" sx="98000" sy="98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78ED9A37-8ABD-4E18-9B8A-A4181F2E594A}"/>
              </a:ext>
            </a:extLst>
          </p:cNvPr>
          <p:cNvSpPr/>
          <p:nvPr/>
        </p:nvSpPr>
        <p:spPr>
          <a:xfrm rot="5400000">
            <a:off x="5802161" y="3505271"/>
            <a:ext cx="879143" cy="1746765"/>
          </a:xfrm>
          <a:custGeom>
            <a:avLst/>
            <a:gdLst>
              <a:gd name="connsiteX0" fmla="*/ 0 w 815919"/>
              <a:gd name="connsiteY0" fmla="*/ 1621145 h 1621146"/>
              <a:gd name="connsiteX1" fmla="*/ 0 w 815919"/>
              <a:gd name="connsiteY1" fmla="*/ 0 h 1621146"/>
              <a:gd name="connsiteX2" fmla="*/ 153078 w 815919"/>
              <a:gd name="connsiteY2" fmla="*/ 0 h 1621146"/>
              <a:gd name="connsiteX3" fmla="*/ 153078 w 815919"/>
              <a:gd name="connsiteY3" fmla="*/ 1468067 h 1621146"/>
              <a:gd name="connsiteX4" fmla="*/ 815919 w 815919"/>
              <a:gd name="connsiteY4" fmla="*/ 1468067 h 1621146"/>
              <a:gd name="connsiteX5" fmla="*/ 815919 w 815919"/>
              <a:gd name="connsiteY5" fmla="*/ 1621146 h 1621146"/>
              <a:gd name="connsiteX6" fmla="*/ 1 w 815919"/>
              <a:gd name="connsiteY6" fmla="*/ 1621146 h 1621146"/>
              <a:gd name="connsiteX7" fmla="*/ 1 w 815919"/>
              <a:gd name="connsiteY7" fmla="*/ 1621145 h 1621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5919" h="1621146">
                <a:moveTo>
                  <a:pt x="0" y="1621145"/>
                </a:moveTo>
                <a:lnTo>
                  <a:pt x="0" y="0"/>
                </a:lnTo>
                <a:lnTo>
                  <a:pt x="153078" y="0"/>
                </a:lnTo>
                <a:lnTo>
                  <a:pt x="153078" y="1468067"/>
                </a:lnTo>
                <a:lnTo>
                  <a:pt x="815919" y="1468067"/>
                </a:lnTo>
                <a:lnTo>
                  <a:pt x="815919" y="1621146"/>
                </a:lnTo>
                <a:lnTo>
                  <a:pt x="1" y="1621146"/>
                </a:lnTo>
                <a:lnTo>
                  <a:pt x="1" y="162114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635000" dist="317500" dir="2700000" sx="98000" sy="98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77C06E4-87CC-41CA-B88C-4BD3308D7DE1}"/>
              </a:ext>
            </a:extLst>
          </p:cNvPr>
          <p:cNvSpPr/>
          <p:nvPr/>
        </p:nvSpPr>
        <p:spPr>
          <a:xfrm rot="5400000">
            <a:off x="3773305" y="3926922"/>
            <a:ext cx="879143" cy="1746765"/>
          </a:xfrm>
          <a:custGeom>
            <a:avLst/>
            <a:gdLst>
              <a:gd name="connsiteX0" fmla="*/ 0 w 815919"/>
              <a:gd name="connsiteY0" fmla="*/ 1621145 h 1621146"/>
              <a:gd name="connsiteX1" fmla="*/ 0 w 815919"/>
              <a:gd name="connsiteY1" fmla="*/ 0 h 1621146"/>
              <a:gd name="connsiteX2" fmla="*/ 153078 w 815919"/>
              <a:gd name="connsiteY2" fmla="*/ 0 h 1621146"/>
              <a:gd name="connsiteX3" fmla="*/ 153078 w 815919"/>
              <a:gd name="connsiteY3" fmla="*/ 1468067 h 1621146"/>
              <a:gd name="connsiteX4" fmla="*/ 815919 w 815919"/>
              <a:gd name="connsiteY4" fmla="*/ 1468067 h 1621146"/>
              <a:gd name="connsiteX5" fmla="*/ 815919 w 815919"/>
              <a:gd name="connsiteY5" fmla="*/ 1621146 h 1621146"/>
              <a:gd name="connsiteX6" fmla="*/ 1 w 815919"/>
              <a:gd name="connsiteY6" fmla="*/ 1621146 h 1621146"/>
              <a:gd name="connsiteX7" fmla="*/ 1 w 815919"/>
              <a:gd name="connsiteY7" fmla="*/ 1621145 h 1621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5919" h="1621146">
                <a:moveTo>
                  <a:pt x="0" y="1621145"/>
                </a:moveTo>
                <a:lnTo>
                  <a:pt x="0" y="0"/>
                </a:lnTo>
                <a:lnTo>
                  <a:pt x="153078" y="0"/>
                </a:lnTo>
                <a:lnTo>
                  <a:pt x="153078" y="1468067"/>
                </a:lnTo>
                <a:lnTo>
                  <a:pt x="815919" y="1468067"/>
                </a:lnTo>
                <a:lnTo>
                  <a:pt x="815919" y="1621146"/>
                </a:lnTo>
                <a:lnTo>
                  <a:pt x="1" y="1621146"/>
                </a:lnTo>
                <a:lnTo>
                  <a:pt x="1" y="162114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635000" dist="317500" dir="2700000" sx="98000" sy="98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B11F0959-F386-4929-BDD6-4B1FC631171A}"/>
              </a:ext>
            </a:extLst>
          </p:cNvPr>
          <p:cNvSpPr/>
          <p:nvPr/>
        </p:nvSpPr>
        <p:spPr>
          <a:xfrm rot="5400000">
            <a:off x="1744450" y="4348571"/>
            <a:ext cx="879143" cy="1746765"/>
          </a:xfrm>
          <a:custGeom>
            <a:avLst/>
            <a:gdLst>
              <a:gd name="connsiteX0" fmla="*/ 0 w 815919"/>
              <a:gd name="connsiteY0" fmla="*/ 1621145 h 1621146"/>
              <a:gd name="connsiteX1" fmla="*/ 0 w 815919"/>
              <a:gd name="connsiteY1" fmla="*/ 0 h 1621146"/>
              <a:gd name="connsiteX2" fmla="*/ 153078 w 815919"/>
              <a:gd name="connsiteY2" fmla="*/ 0 h 1621146"/>
              <a:gd name="connsiteX3" fmla="*/ 153078 w 815919"/>
              <a:gd name="connsiteY3" fmla="*/ 1468067 h 1621146"/>
              <a:gd name="connsiteX4" fmla="*/ 815919 w 815919"/>
              <a:gd name="connsiteY4" fmla="*/ 1468067 h 1621146"/>
              <a:gd name="connsiteX5" fmla="*/ 815919 w 815919"/>
              <a:gd name="connsiteY5" fmla="*/ 1621146 h 1621146"/>
              <a:gd name="connsiteX6" fmla="*/ 1 w 815919"/>
              <a:gd name="connsiteY6" fmla="*/ 1621146 h 1621146"/>
              <a:gd name="connsiteX7" fmla="*/ 1 w 815919"/>
              <a:gd name="connsiteY7" fmla="*/ 1621145 h 1621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5919" h="1621146">
                <a:moveTo>
                  <a:pt x="0" y="1621145"/>
                </a:moveTo>
                <a:lnTo>
                  <a:pt x="0" y="0"/>
                </a:lnTo>
                <a:lnTo>
                  <a:pt x="153078" y="0"/>
                </a:lnTo>
                <a:lnTo>
                  <a:pt x="153078" y="1468067"/>
                </a:lnTo>
                <a:lnTo>
                  <a:pt x="815919" y="1468067"/>
                </a:lnTo>
                <a:lnTo>
                  <a:pt x="815919" y="1621146"/>
                </a:lnTo>
                <a:lnTo>
                  <a:pt x="1" y="1621146"/>
                </a:lnTo>
                <a:lnTo>
                  <a:pt x="1" y="162114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635000" dist="317500" dir="2700000" sx="98000" sy="98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22EBE2C-AC1D-40F3-930D-2115A4F9E7C8}"/>
              </a:ext>
            </a:extLst>
          </p:cNvPr>
          <p:cNvSpPr txBox="1"/>
          <p:nvPr/>
        </p:nvSpPr>
        <p:spPr>
          <a:xfrm>
            <a:off x="1558415" y="5066851"/>
            <a:ext cx="157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High School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90E2AA6-B947-4927-90C7-85F12851CC69}"/>
              </a:ext>
            </a:extLst>
          </p:cNvPr>
          <p:cNvSpPr txBox="1"/>
          <p:nvPr/>
        </p:nvSpPr>
        <p:spPr>
          <a:xfrm>
            <a:off x="3463571" y="4572059"/>
            <a:ext cx="185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Pre-apprenticeship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716E18D-5CAA-400C-9DEC-30ADDB72E45F}"/>
              </a:ext>
            </a:extLst>
          </p:cNvPr>
          <p:cNvSpPr txBox="1"/>
          <p:nvPr/>
        </p:nvSpPr>
        <p:spPr>
          <a:xfrm>
            <a:off x="5498027" y="4144420"/>
            <a:ext cx="20346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Community College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64AE153-B617-48EC-BB2D-8F766743A0D2}"/>
              </a:ext>
            </a:extLst>
          </p:cNvPr>
          <p:cNvSpPr txBox="1"/>
          <p:nvPr/>
        </p:nvSpPr>
        <p:spPr>
          <a:xfrm>
            <a:off x="7662412" y="3807801"/>
            <a:ext cx="1668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Hired by Local Company </a:t>
            </a:r>
          </a:p>
          <a:p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05BBAC0-5C38-4B26-A03F-4E01215A102E}"/>
              </a:ext>
            </a:extLst>
          </p:cNvPr>
          <p:cNvSpPr txBox="1"/>
          <p:nvPr/>
        </p:nvSpPr>
        <p:spPr>
          <a:xfrm>
            <a:off x="9697079" y="3388118"/>
            <a:ext cx="157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Electrical Engineer</a:t>
            </a:r>
          </a:p>
        </p:txBody>
      </p:sp>
      <p:sp>
        <p:nvSpPr>
          <p:cNvPr id="78" name="Speech Bubble: Rectangle 77">
            <a:extLst>
              <a:ext uri="{FF2B5EF4-FFF2-40B4-BE49-F238E27FC236}">
                <a16:creationId xmlns:a16="http://schemas.microsoft.com/office/drawing/2014/main" id="{736B4036-AAC0-4665-988C-5D4ACBBB9B10}"/>
              </a:ext>
            </a:extLst>
          </p:cNvPr>
          <p:cNvSpPr/>
          <p:nvPr/>
        </p:nvSpPr>
        <p:spPr>
          <a:xfrm>
            <a:off x="5357557" y="2247900"/>
            <a:ext cx="1757558" cy="981346"/>
          </a:xfrm>
          <a:prstGeom prst="wedgeRectCallout">
            <a:avLst>
              <a:gd name="adj1" fmla="val -31889"/>
              <a:gd name="adj2" fmla="val 69488"/>
            </a:avLst>
          </a:prstGeom>
          <a:solidFill>
            <a:schemeClr val="accent1"/>
          </a:solidFill>
          <a:ln>
            <a:noFill/>
          </a:ln>
          <a:effectLst>
            <a:outerShdw blurRad="635000" dist="317500" dir="2700000" sx="98000" sy="98000" algn="tl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1" name="Speech Bubble: Rectangle 70">
            <a:extLst>
              <a:ext uri="{FF2B5EF4-FFF2-40B4-BE49-F238E27FC236}">
                <a16:creationId xmlns:a16="http://schemas.microsoft.com/office/drawing/2014/main" id="{38954AC0-7321-4BD9-BCF0-DCC128E71375}"/>
              </a:ext>
            </a:extLst>
          </p:cNvPr>
          <p:cNvSpPr/>
          <p:nvPr/>
        </p:nvSpPr>
        <p:spPr>
          <a:xfrm>
            <a:off x="7386413" y="1811941"/>
            <a:ext cx="1757558" cy="981346"/>
          </a:xfrm>
          <a:prstGeom prst="wedgeRectCallout">
            <a:avLst>
              <a:gd name="adj1" fmla="val -31889"/>
              <a:gd name="adj2" fmla="val 69488"/>
            </a:avLst>
          </a:prstGeom>
          <a:solidFill>
            <a:schemeClr val="accent2"/>
          </a:solidFill>
          <a:ln>
            <a:noFill/>
          </a:ln>
          <a:effectLst>
            <a:outerShdw blurRad="635000" dist="317500" dir="2700000" sx="98000" sy="98000" algn="tl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4" name="Speech Bubble: Rectangle 63">
            <a:extLst>
              <a:ext uri="{FF2B5EF4-FFF2-40B4-BE49-F238E27FC236}">
                <a16:creationId xmlns:a16="http://schemas.microsoft.com/office/drawing/2014/main" id="{B1A0DAAF-6410-46E4-A387-9DBF75A1A4ED}"/>
              </a:ext>
            </a:extLst>
          </p:cNvPr>
          <p:cNvSpPr/>
          <p:nvPr/>
        </p:nvSpPr>
        <p:spPr>
          <a:xfrm>
            <a:off x="9415269" y="1375981"/>
            <a:ext cx="1757558" cy="981346"/>
          </a:xfrm>
          <a:prstGeom prst="wedgeRectCallout">
            <a:avLst>
              <a:gd name="adj1" fmla="val -31889"/>
              <a:gd name="adj2" fmla="val 69488"/>
            </a:avLst>
          </a:prstGeom>
          <a:solidFill>
            <a:schemeClr val="accent3"/>
          </a:solidFill>
          <a:ln>
            <a:noFill/>
          </a:ln>
          <a:effectLst>
            <a:outerShdw blurRad="635000" dist="317500" dir="2700000" sx="98000" sy="98000" algn="tl" rotWithShape="0">
              <a:schemeClr val="accent3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9" name="Arc 88">
            <a:extLst>
              <a:ext uri="{FF2B5EF4-FFF2-40B4-BE49-F238E27FC236}">
                <a16:creationId xmlns:a16="http://schemas.microsoft.com/office/drawing/2014/main" id="{60A2E793-F4C3-4C59-BF7E-EE30CAF3154A}"/>
              </a:ext>
            </a:extLst>
          </p:cNvPr>
          <p:cNvSpPr/>
          <p:nvPr/>
        </p:nvSpPr>
        <p:spPr>
          <a:xfrm rot="19109588">
            <a:off x="2714100" y="5219715"/>
            <a:ext cx="853788" cy="853788"/>
          </a:xfrm>
          <a:prstGeom prst="arc">
            <a:avLst>
              <a:gd name="adj1" fmla="val 3181000"/>
              <a:gd name="adj2" fmla="val 9345527"/>
            </a:avLst>
          </a:prstGeom>
          <a:noFill/>
          <a:ln w="15875">
            <a:solidFill>
              <a:schemeClr val="accent1"/>
            </a:solidFill>
            <a:prstDash val="dash"/>
            <a:headEnd type="triangl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Arc 89">
            <a:extLst>
              <a:ext uri="{FF2B5EF4-FFF2-40B4-BE49-F238E27FC236}">
                <a16:creationId xmlns:a16="http://schemas.microsoft.com/office/drawing/2014/main" id="{1E35D083-B567-4E56-92E5-652C4466F5B6}"/>
              </a:ext>
            </a:extLst>
          </p:cNvPr>
          <p:cNvSpPr/>
          <p:nvPr/>
        </p:nvSpPr>
        <p:spPr>
          <a:xfrm rot="19109588">
            <a:off x="4701851" y="4930197"/>
            <a:ext cx="853788" cy="853788"/>
          </a:xfrm>
          <a:prstGeom prst="arc">
            <a:avLst>
              <a:gd name="adj1" fmla="val 3181000"/>
              <a:gd name="adj2" fmla="val 9345527"/>
            </a:avLst>
          </a:prstGeom>
          <a:noFill/>
          <a:ln w="15875">
            <a:solidFill>
              <a:schemeClr val="accent2"/>
            </a:solidFill>
            <a:prstDash val="dash"/>
            <a:headEnd type="triangl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Arc 90">
            <a:extLst>
              <a:ext uri="{FF2B5EF4-FFF2-40B4-BE49-F238E27FC236}">
                <a16:creationId xmlns:a16="http://schemas.microsoft.com/office/drawing/2014/main" id="{2F8A58EC-C7C7-4CEA-8BF7-75805444EA62}"/>
              </a:ext>
            </a:extLst>
          </p:cNvPr>
          <p:cNvSpPr/>
          <p:nvPr/>
        </p:nvSpPr>
        <p:spPr>
          <a:xfrm rot="19109588">
            <a:off x="6708011" y="4572044"/>
            <a:ext cx="853788" cy="853788"/>
          </a:xfrm>
          <a:prstGeom prst="arc">
            <a:avLst>
              <a:gd name="adj1" fmla="val 3181000"/>
              <a:gd name="adj2" fmla="val 9345527"/>
            </a:avLst>
          </a:prstGeom>
          <a:noFill/>
          <a:ln w="15875">
            <a:solidFill>
              <a:schemeClr val="accent3"/>
            </a:solidFill>
            <a:prstDash val="dash"/>
            <a:headEnd type="triangl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Arc 91">
            <a:extLst>
              <a:ext uri="{FF2B5EF4-FFF2-40B4-BE49-F238E27FC236}">
                <a16:creationId xmlns:a16="http://schemas.microsoft.com/office/drawing/2014/main" id="{30723574-3EDB-47BC-AC46-64BB125BE7AA}"/>
              </a:ext>
            </a:extLst>
          </p:cNvPr>
          <p:cNvSpPr/>
          <p:nvPr/>
        </p:nvSpPr>
        <p:spPr>
          <a:xfrm rot="19109588">
            <a:off x="8977776" y="4125755"/>
            <a:ext cx="853788" cy="853788"/>
          </a:xfrm>
          <a:prstGeom prst="arc">
            <a:avLst>
              <a:gd name="adj1" fmla="val 3181000"/>
              <a:gd name="adj2" fmla="val 9345527"/>
            </a:avLst>
          </a:prstGeom>
          <a:noFill/>
          <a:ln w="15875">
            <a:solidFill>
              <a:schemeClr val="accent4"/>
            </a:solidFill>
            <a:prstDash val="dash"/>
            <a:headEnd type="triangl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D84BD829-062F-4D69-B37A-6ABD9B1DD577}"/>
              </a:ext>
            </a:extLst>
          </p:cNvPr>
          <p:cNvSpPr txBox="1"/>
          <p:nvPr/>
        </p:nvSpPr>
        <p:spPr>
          <a:xfrm>
            <a:off x="1539566" y="5357092"/>
            <a:ext cx="1641780" cy="667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CTE Concentration in STEM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72AA3314-EF10-448B-9201-A057141333DE}"/>
              </a:ext>
            </a:extLst>
          </p:cNvPr>
          <p:cNvSpPr txBox="1"/>
          <p:nvPr/>
        </p:nvSpPr>
        <p:spPr>
          <a:xfrm>
            <a:off x="3583339" y="4886250"/>
            <a:ext cx="1641780" cy="365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Local Manufacturer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119200C-1AAF-4A54-945F-771C8ED4B18C}"/>
              </a:ext>
            </a:extLst>
          </p:cNvPr>
          <p:cNvSpPr txBox="1"/>
          <p:nvPr/>
        </p:nvSpPr>
        <p:spPr>
          <a:xfrm>
            <a:off x="5609275" y="4387915"/>
            <a:ext cx="1641780" cy="969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Completes Electrical Engineering Technology Degree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FE22D5B-E75E-4AB8-BD77-F427299C2A03}"/>
              </a:ext>
            </a:extLst>
          </p:cNvPr>
          <p:cNvSpPr txBox="1"/>
          <p:nvPr/>
        </p:nvSpPr>
        <p:spPr>
          <a:xfrm>
            <a:off x="9686761" y="3841109"/>
            <a:ext cx="1641780" cy="667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Uses employability and technical skills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F74C1B65-7AA3-4167-8035-42922ACD102E}"/>
              </a:ext>
            </a:extLst>
          </p:cNvPr>
          <p:cNvSpPr/>
          <p:nvPr/>
        </p:nvSpPr>
        <p:spPr>
          <a:xfrm>
            <a:off x="1019636" y="542045"/>
            <a:ext cx="10683300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Advanced Manufacturing Career Path       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FB4EA41D-E9C0-4318-BF99-AF7AFAAF2A61}"/>
              </a:ext>
            </a:extLst>
          </p:cNvPr>
          <p:cNvSpPr txBox="1"/>
          <p:nvPr/>
        </p:nvSpPr>
        <p:spPr>
          <a:xfrm>
            <a:off x="7487610" y="1750815"/>
            <a:ext cx="1641780" cy="969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400" dirty="0">
                <a:solidFill>
                  <a:schemeClr val="bg1"/>
                </a:solidFill>
                <a:latin typeface="+mj-lt"/>
              </a:rPr>
              <a:t>Manufacturers employ 10% of the workforce in NC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36B7CE7E-87EE-445D-90F7-750705E04515}"/>
              </a:ext>
            </a:extLst>
          </p:cNvPr>
          <p:cNvSpPr txBox="1"/>
          <p:nvPr/>
        </p:nvSpPr>
        <p:spPr>
          <a:xfrm>
            <a:off x="9473158" y="1357853"/>
            <a:ext cx="1641780" cy="969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400" dirty="0">
                <a:solidFill>
                  <a:schemeClr val="bg1"/>
                </a:solidFill>
                <a:latin typeface="+mj-lt"/>
              </a:rPr>
              <a:t>This career pays around $80,000/</a:t>
            </a:r>
            <a:r>
              <a:rPr lang="en-US" sz="1400" dirty="0" err="1">
                <a:solidFill>
                  <a:schemeClr val="bg1"/>
                </a:solidFill>
                <a:latin typeface="+mj-lt"/>
              </a:rPr>
              <a:t>yr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 in our region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DE7DCF-AC93-1FEB-0EB9-A97B5026271C}"/>
              </a:ext>
            </a:extLst>
          </p:cNvPr>
          <p:cNvSpPr txBox="1"/>
          <p:nvPr/>
        </p:nvSpPr>
        <p:spPr>
          <a:xfrm>
            <a:off x="5427004" y="2264640"/>
            <a:ext cx="1641780" cy="969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1400" dirty="0">
                <a:solidFill>
                  <a:schemeClr val="bg1"/>
                </a:solidFill>
                <a:latin typeface="+mj-lt"/>
              </a:rPr>
              <a:t>This field pays around $25/</a:t>
            </a:r>
            <a:r>
              <a:rPr lang="en-US" sz="1400" dirty="0" err="1">
                <a:solidFill>
                  <a:schemeClr val="bg1"/>
                </a:solidFill>
                <a:latin typeface="+mj-lt"/>
              </a:rPr>
              <a:t>hr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 in our region</a:t>
            </a:r>
          </a:p>
        </p:txBody>
      </p:sp>
      <p:sp>
        <p:nvSpPr>
          <p:cNvPr id="37" name="Speech Bubble: Rectangle 36">
            <a:extLst>
              <a:ext uri="{FF2B5EF4-FFF2-40B4-BE49-F238E27FC236}">
                <a16:creationId xmlns:a16="http://schemas.microsoft.com/office/drawing/2014/main" id="{37A79DF8-A151-879B-38BB-725DC90BF801}"/>
              </a:ext>
            </a:extLst>
          </p:cNvPr>
          <p:cNvSpPr/>
          <p:nvPr/>
        </p:nvSpPr>
        <p:spPr>
          <a:xfrm>
            <a:off x="3233950" y="2711731"/>
            <a:ext cx="1757558" cy="981346"/>
          </a:xfrm>
          <a:prstGeom prst="wedgeRectCallout">
            <a:avLst>
              <a:gd name="adj1" fmla="val -31889"/>
              <a:gd name="adj2" fmla="val 69488"/>
            </a:avLst>
          </a:prstGeom>
          <a:solidFill>
            <a:schemeClr val="accent5"/>
          </a:solidFill>
          <a:ln>
            <a:noFill/>
          </a:ln>
          <a:effectLst>
            <a:outerShdw blurRad="635000" dist="317500" dir="2700000" sx="98000" sy="98000" algn="tl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Pre-apprenticeship connects school-based learning with the workplace to integrate core and technical instruction</a:t>
            </a:r>
            <a:endParaRPr lang="en-ID" sz="1100" dirty="0"/>
          </a:p>
        </p:txBody>
      </p:sp>
      <p:pic>
        <p:nvPicPr>
          <p:cNvPr id="42" name="Picture 41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438BADAB-1060-C63C-CEAA-E255852E3D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005" y="5949571"/>
            <a:ext cx="1169713" cy="501305"/>
          </a:xfrm>
          <a:prstGeom prst="rect">
            <a:avLst/>
          </a:prstGeom>
        </p:spPr>
      </p:pic>
      <p:pic>
        <p:nvPicPr>
          <p:cNvPr id="56" name="Picture 55" descr="A black background with blue text&#10;&#10;Description automatically generated with low confidence">
            <a:extLst>
              <a:ext uri="{FF2B5EF4-FFF2-40B4-BE49-F238E27FC236}">
                <a16:creationId xmlns:a16="http://schemas.microsoft.com/office/drawing/2014/main" id="{7FDA943C-11CA-A2A5-0172-13B94E0D2B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65" y="4383297"/>
            <a:ext cx="1700499" cy="510803"/>
          </a:xfrm>
          <a:prstGeom prst="rect">
            <a:avLst/>
          </a:prstGeom>
        </p:spPr>
      </p:pic>
      <p:pic>
        <p:nvPicPr>
          <p:cNvPr id="58" name="Picture 57" descr="A blue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F989CAC1-852C-B779-2BEC-003944D417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139" y="3464381"/>
            <a:ext cx="1275490" cy="40893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413CE3C-B93A-5005-E850-BA56347843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975"/>
          <a:stretch/>
        </p:blipFill>
        <p:spPr>
          <a:xfrm>
            <a:off x="551278" y="1606276"/>
            <a:ext cx="1448297" cy="2754457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0520C633-1049-FCD1-0BA3-3C6E5E142F90}"/>
              </a:ext>
            </a:extLst>
          </p:cNvPr>
          <p:cNvSpPr/>
          <p:nvPr/>
        </p:nvSpPr>
        <p:spPr>
          <a:xfrm>
            <a:off x="1478209" y="4082474"/>
            <a:ext cx="521366" cy="2782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56" descr="A logo for a company&#10;&#10;Description automatically generated">
            <a:extLst>
              <a:ext uri="{FF2B5EF4-FFF2-40B4-BE49-F238E27FC236}">
                <a16:creationId xmlns:a16="http://schemas.microsoft.com/office/drawing/2014/main" id="{296DEAFD-1A13-5074-DBF9-B3679BD79A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70" y="5339541"/>
            <a:ext cx="976414" cy="976414"/>
          </a:xfrm>
          <a:prstGeom prst="rect">
            <a:avLst/>
          </a:prstGeom>
        </p:spPr>
      </p:pic>
      <p:pic>
        <p:nvPicPr>
          <p:cNvPr id="60" name="Picture 59" descr="A blue and yellow sign with white text&#10;&#10;Description automatically generated">
            <a:extLst>
              <a:ext uri="{FF2B5EF4-FFF2-40B4-BE49-F238E27FC236}">
                <a16:creationId xmlns:a16="http://schemas.microsoft.com/office/drawing/2014/main" id="{4AAD4C0F-715B-762D-540E-FF4FC071B8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203" y="3939082"/>
            <a:ext cx="1431235" cy="395716"/>
          </a:xfrm>
          <a:prstGeom prst="rect">
            <a:avLst/>
          </a:prstGeom>
        </p:spPr>
      </p:pic>
      <p:pic>
        <p:nvPicPr>
          <p:cNvPr id="62" name="Picture 61" descr="A black and white logo&#10;&#10;Description automatically generated">
            <a:extLst>
              <a:ext uri="{FF2B5EF4-FFF2-40B4-BE49-F238E27FC236}">
                <a16:creationId xmlns:a16="http://schemas.microsoft.com/office/drawing/2014/main" id="{DC821878-7D88-9B02-5F10-99FDC57A96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767" y="6146540"/>
            <a:ext cx="1158430" cy="537668"/>
          </a:xfrm>
          <a:prstGeom prst="rect">
            <a:avLst/>
          </a:prstGeom>
        </p:spPr>
      </p:pic>
      <p:pic>
        <p:nvPicPr>
          <p:cNvPr id="65" name="Picture 64" descr="A logo with blue and green letters&#10;&#10;Description automatically generated">
            <a:extLst>
              <a:ext uri="{FF2B5EF4-FFF2-40B4-BE49-F238E27FC236}">
                <a16:creationId xmlns:a16="http://schemas.microsoft.com/office/drawing/2014/main" id="{C00900BA-5FDC-037F-143C-5FC7205095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919" y="5609011"/>
            <a:ext cx="1060742" cy="100134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56EC0DC6-E931-E84A-CE70-0A5646BD0DCE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748" y="3165332"/>
            <a:ext cx="1731223" cy="245647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ECABBDFA-CB96-EA21-E953-797CAF37478C}"/>
              </a:ext>
            </a:extLst>
          </p:cNvPr>
          <p:cNvSpPr txBox="1"/>
          <p:nvPr/>
        </p:nvSpPr>
        <p:spPr>
          <a:xfrm>
            <a:off x="7646211" y="4327414"/>
            <a:ext cx="1769058" cy="6675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Full Time + Benefits + Apprenticeship</a:t>
            </a:r>
          </a:p>
        </p:txBody>
      </p:sp>
      <p:pic>
        <p:nvPicPr>
          <p:cNvPr id="76" name="Picture 75" descr="A purple sign with white text&#10;&#10;Description automatically generated">
            <a:extLst>
              <a:ext uri="{FF2B5EF4-FFF2-40B4-BE49-F238E27FC236}">
                <a16:creationId xmlns:a16="http://schemas.microsoft.com/office/drawing/2014/main" id="{A4BAF4E2-722F-AF07-8560-2E6304A515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658" y="2656221"/>
            <a:ext cx="1990780" cy="359509"/>
          </a:xfrm>
          <a:prstGeom prst="rect">
            <a:avLst/>
          </a:prstGeom>
        </p:spPr>
      </p:pic>
      <p:pic>
        <p:nvPicPr>
          <p:cNvPr id="77" name="Picture 76" descr="A blue and yellow sign with white text&#10;&#10;Description automatically generated">
            <a:extLst>
              <a:ext uri="{FF2B5EF4-FFF2-40B4-BE49-F238E27FC236}">
                <a16:creationId xmlns:a16="http://schemas.microsoft.com/office/drawing/2014/main" id="{7DDF820F-98E7-673E-4A1E-0C845D9658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156" y="5185779"/>
            <a:ext cx="2142896" cy="59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735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bstract blue design with wavy lines and dots">
            <a:extLst>
              <a:ext uri="{FF2B5EF4-FFF2-40B4-BE49-F238E27FC236}">
                <a16:creationId xmlns:a16="http://schemas.microsoft.com/office/drawing/2014/main" id="{8A257CCE-8289-B51C-4D65-E39D1D8B19C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8389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BCCFC6A-FE26-938B-625F-F5AF6CF8200F}"/>
              </a:ext>
            </a:extLst>
          </p:cNvPr>
          <p:cNvSpPr/>
          <p:nvPr/>
        </p:nvSpPr>
        <p:spPr>
          <a:xfrm>
            <a:off x="1860930" y="843677"/>
            <a:ext cx="8470139" cy="517064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SHARED VOCABULARY</a:t>
            </a:r>
          </a:p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CAREER FOCUSED</a:t>
            </a:r>
          </a:p>
          <a:p>
            <a:pPr algn="ctr"/>
            <a:r>
              <a: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CAREER DEVELOPMENT</a:t>
            </a:r>
          </a:p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PARTNERSHIPS</a:t>
            </a:r>
          </a:p>
          <a:p>
            <a:pPr algn="ctr"/>
            <a:r>
              <a: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RESOURCES</a:t>
            </a:r>
          </a:p>
        </p:txBody>
      </p:sp>
    </p:spTree>
    <p:extLst>
      <p:ext uri="{BB962C8B-B14F-4D97-AF65-F5344CB8AC3E}">
        <p14:creationId xmlns:p14="http://schemas.microsoft.com/office/powerpoint/2010/main" val="1993471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1" descr="coat of arms graphic">
            <a:extLst>
              <a:ext uri="{FF2B5EF4-FFF2-40B4-BE49-F238E27FC236}">
                <a16:creationId xmlns:a16="http://schemas.microsoft.com/office/drawing/2014/main" id="{C6B8C923-566A-BAFC-C925-FDC35FB95E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67733"/>
            <a:ext cx="5470525" cy="57073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680E92-1339-D628-C030-B6D2A52EE2DC}"/>
              </a:ext>
            </a:extLst>
          </p:cNvPr>
          <p:cNvSpPr txBox="1"/>
          <p:nvPr/>
        </p:nvSpPr>
        <p:spPr>
          <a:xfrm>
            <a:off x="774551" y="914400"/>
            <a:ext cx="4927002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ts val="2160"/>
              </a:lnSpc>
              <a:spcBef>
                <a:spcPts val="0"/>
              </a:spcBef>
              <a:spcAft>
                <a:spcPts val="1595"/>
              </a:spcAft>
            </a:pPr>
            <a:r>
              <a:rPr lang="en-GB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the five sections of the shield, </a:t>
            </a:r>
            <a:r>
              <a:rPr lang="en-GB" sz="180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draw a picture</a:t>
            </a:r>
            <a:r>
              <a:rPr lang="en-GB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response to one of these five questions:</a:t>
            </a:r>
          </a:p>
          <a:p>
            <a:pPr marL="0" marR="0">
              <a:lnSpc>
                <a:spcPts val="2160"/>
              </a:lnSpc>
              <a:spcBef>
                <a:spcPts val="0"/>
              </a:spcBef>
              <a:spcAft>
                <a:spcPts val="1595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ts val="2160"/>
              </a:lnSpc>
              <a:spcBef>
                <a:spcPts val="0"/>
              </a:spcBef>
              <a:spcAft>
                <a:spcPts val="144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do you do at work?</a:t>
            </a:r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ts val="2160"/>
              </a:lnSpc>
              <a:spcBef>
                <a:spcPts val="0"/>
              </a:spcBef>
              <a:spcAft>
                <a:spcPts val="144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How do you like to spend your spare time?</a:t>
            </a:r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ts val="2160"/>
              </a:lnSpc>
              <a:spcBef>
                <a:spcPts val="0"/>
              </a:spcBef>
              <a:spcAft>
                <a:spcPts val="144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is something you think you are very good at?</a:t>
            </a:r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ts val="2160"/>
              </a:lnSpc>
              <a:spcBef>
                <a:spcPts val="0"/>
              </a:spcBef>
              <a:spcAft>
                <a:spcPts val="144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is something you think your colleagues don't know about you?</a:t>
            </a:r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ts val="2160"/>
              </a:lnSpc>
              <a:spcBef>
                <a:spcPts val="0"/>
              </a:spcBef>
              <a:spcAft>
                <a:spcPts val="144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is one of your personal values?</a:t>
            </a:r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F10292-2425-CFBE-7BFA-307CB8C1C9B0}"/>
              </a:ext>
            </a:extLst>
          </p:cNvPr>
          <p:cNvSpPr txBox="1"/>
          <p:nvPr/>
        </p:nvSpPr>
        <p:spPr>
          <a:xfrm>
            <a:off x="10499464" y="5977324"/>
            <a:ext cx="1461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TIMER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D0A90F-E75B-B439-9C35-7DCAAD630D4A}"/>
              </a:ext>
            </a:extLst>
          </p:cNvPr>
          <p:cNvSpPr txBox="1"/>
          <p:nvPr/>
        </p:nvSpPr>
        <p:spPr>
          <a:xfrm>
            <a:off x="231028" y="6161990"/>
            <a:ext cx="1570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5"/>
              </a:rPr>
              <a:t>MUSIC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7122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red and yellow shield with a white eagle and green and yellow text&#10;&#10;Description automatically generated">
            <a:extLst>
              <a:ext uri="{FF2B5EF4-FFF2-40B4-BE49-F238E27FC236}">
                <a16:creationId xmlns:a16="http://schemas.microsoft.com/office/drawing/2014/main" id="{38AB6CE4-5737-8634-F2FD-0C05BF8C2A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5261" r="-2" b="13170"/>
          <a:stretch/>
        </p:blipFill>
        <p:spPr>
          <a:xfrm>
            <a:off x="1" y="10"/>
            <a:ext cx="6936390" cy="6857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DBF668-B45F-C92C-E55E-FD9AA429AD3F}"/>
              </a:ext>
            </a:extLst>
          </p:cNvPr>
          <p:cNvSpPr txBox="1"/>
          <p:nvPr/>
        </p:nvSpPr>
        <p:spPr>
          <a:xfrm>
            <a:off x="7553126" y="742278"/>
            <a:ext cx="3822189" cy="58757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857250" indent="-4572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400" dirty="0"/>
              <a:t>10 minutes ~  complete Coat of Arms, artistic ability doesn’t matter</a:t>
            </a:r>
          </a:p>
          <a:p>
            <a:pPr marL="857250" indent="-4572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400" dirty="0"/>
              <a:t>Exchange Coat of Arms with someone at your table.</a:t>
            </a:r>
          </a:p>
          <a:p>
            <a:pPr marL="857250" indent="-4572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400" dirty="0"/>
              <a:t>Spend 3 minutes interpreting the Coat of Arms. Owner should not provide hints unless interpreter is LOST.</a:t>
            </a:r>
          </a:p>
          <a:p>
            <a:pPr marL="857250" indent="-4572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400" dirty="0"/>
              <a:t>Switch so that other participant now interprets (3 minutes)</a:t>
            </a:r>
          </a:p>
          <a:p>
            <a:pPr marL="857250" indent="-4572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400" dirty="0"/>
              <a:t>Now take 2 minutes each to introduce the person whose Coat of Arms you interpreted to the table. </a:t>
            </a:r>
          </a:p>
          <a:p>
            <a:pPr marL="457200" indent="-3429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endParaRPr lang="en-US" sz="1600" dirty="0"/>
          </a:p>
          <a:p>
            <a:pPr marL="114300" indent="-3429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2176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B76EEB-AFB2-9208-543B-63C101FC78CF}"/>
              </a:ext>
            </a:extLst>
          </p:cNvPr>
          <p:cNvSpPr txBox="1"/>
          <p:nvPr/>
        </p:nvSpPr>
        <p:spPr>
          <a:xfrm>
            <a:off x="677333" y="395905"/>
            <a:ext cx="541866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Stackable Credentials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Employability Skills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Career Pathways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Career Ladder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Work-Based Learning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Transferable Skills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Labor Market Information (LMI)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Secondary Education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Post-Secondary Education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Community College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University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D304CC-9326-00BF-737C-187D1C43AE0C}"/>
              </a:ext>
            </a:extLst>
          </p:cNvPr>
          <p:cNvSpPr txBox="1"/>
          <p:nvPr/>
        </p:nvSpPr>
        <p:spPr>
          <a:xfrm>
            <a:off x="6570332" y="837105"/>
            <a:ext cx="500489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Associate Degree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Bachelor’s degree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Graduate degree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Certificate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Credential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Diploma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Internship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Apprenticeship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On-the-Job Training (OJT)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Job Shadowing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Suitability</a:t>
            </a:r>
          </a:p>
        </p:txBody>
      </p:sp>
    </p:spTree>
    <p:extLst>
      <p:ext uri="{BB962C8B-B14F-4D97-AF65-F5344CB8AC3E}">
        <p14:creationId xmlns:p14="http://schemas.microsoft.com/office/powerpoint/2010/main" val="30363804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C5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frog doll sitting on a brick surface with a mug and a sign&#10;&#10;Description automatically generated">
            <a:extLst>
              <a:ext uri="{FF2B5EF4-FFF2-40B4-BE49-F238E27FC236}">
                <a16:creationId xmlns:a16="http://schemas.microsoft.com/office/drawing/2014/main" id="{89D12FF2-46FC-35D1-D46A-1B3F8D4CD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128837" y="0"/>
            <a:ext cx="793432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7235B1-97C9-E256-2275-61A7B5AA03DC}"/>
              </a:ext>
            </a:extLst>
          </p:cNvPr>
          <p:cNvSpPr txBox="1"/>
          <p:nvPr/>
        </p:nvSpPr>
        <p:spPr>
          <a:xfrm>
            <a:off x="10929770" y="6330417"/>
            <a:ext cx="1570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5"/>
              </a:rPr>
              <a:t>MUSIC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BC3A97-39E9-C64F-53D8-5278A24FD107}"/>
              </a:ext>
            </a:extLst>
          </p:cNvPr>
          <p:cNvSpPr txBox="1"/>
          <p:nvPr/>
        </p:nvSpPr>
        <p:spPr>
          <a:xfrm>
            <a:off x="531475" y="6330417"/>
            <a:ext cx="1461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6"/>
              </a:rPr>
              <a:t>TIMER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0357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950</Words>
  <Application>Microsoft Office PowerPoint</Application>
  <PresentationFormat>Widescreen</PresentationFormat>
  <Paragraphs>180</Paragraphs>
  <Slides>30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</vt:lpstr>
      <vt:lpstr>Calibri Light</vt:lpstr>
      <vt:lpstr>Castellar</vt:lpstr>
      <vt:lpstr>Segoe UI</vt:lpstr>
      <vt:lpstr>Verdana</vt:lpstr>
      <vt:lpstr>Wingdings</vt:lpstr>
      <vt:lpstr>Office Theme</vt:lpstr>
      <vt:lpstr>8th Annual career guidance retreat CAREER PATHWAYS  EXPERIENCE  2023</vt:lpstr>
      <vt:lpstr>CAREER PATHWAYS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brandi.bragg@nencpathways.org</dc:creator>
  <cp:lastModifiedBy>Brandi Bragg</cp:lastModifiedBy>
  <cp:revision>9</cp:revision>
  <dcterms:created xsi:type="dcterms:W3CDTF">2023-08-15T13:50:40Z</dcterms:created>
  <dcterms:modified xsi:type="dcterms:W3CDTF">2023-09-17T15:00:52Z</dcterms:modified>
</cp:coreProperties>
</file>