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97.jpg" ContentType="image/jpe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0" r:id="rId3"/>
    <p:sldMasterId id="2147483706" r:id="rId4"/>
    <p:sldMasterId id="2147483723" r:id="rId5"/>
    <p:sldMasterId id="2147483743" r:id="rId6"/>
  </p:sldMasterIdLst>
  <p:notesMasterIdLst>
    <p:notesMasterId r:id="rId29"/>
  </p:notesMasterIdLst>
  <p:sldIdLst>
    <p:sldId id="2249" r:id="rId7"/>
    <p:sldId id="338" r:id="rId8"/>
    <p:sldId id="643" r:id="rId9"/>
    <p:sldId id="534" r:id="rId10"/>
    <p:sldId id="516" r:id="rId11"/>
    <p:sldId id="652" r:id="rId12"/>
    <p:sldId id="351" r:id="rId13"/>
    <p:sldId id="3022" r:id="rId14"/>
    <p:sldId id="3031" r:id="rId15"/>
    <p:sldId id="3037" r:id="rId16"/>
    <p:sldId id="2250" r:id="rId17"/>
    <p:sldId id="257" r:id="rId18"/>
    <p:sldId id="3045" r:id="rId19"/>
    <p:sldId id="376" r:id="rId20"/>
    <p:sldId id="360" r:id="rId21"/>
    <p:sldId id="361" r:id="rId22"/>
    <p:sldId id="3013" r:id="rId23"/>
    <p:sldId id="3046" r:id="rId24"/>
    <p:sldId id="3047" r:id="rId25"/>
    <p:sldId id="3041" r:id="rId26"/>
    <p:sldId id="368" r:id="rId27"/>
    <p:sldId id="5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400" b="0">
                <a:latin typeface="+mj-lt"/>
              </a:rPr>
              <a:t>Companies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Companies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37-4E37-B869-59D35F5795C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37-4E37-B869-59D35F5795C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37-4E37-B869-59D35F5795C6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37-4E37-B869-59D35F5795C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37-4E37-B869-59D35F5795C6}"/>
                </c:ext>
              </c:extLst>
            </c:dLbl>
            <c:dLbl>
              <c:idx val="2"/>
              <c:layout>
                <c:manualLayout>
                  <c:x val="-0.20361718635949444"/>
                  <c:y val="0.227545819330781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80175749109652"/>
                      <c:h val="0.192118082423328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A37-4E37-B869-59D35F5795C6}"/>
                </c:ext>
              </c:extLst>
            </c:dLbl>
            <c:dLbl>
              <c:idx val="3"/>
              <c:layout>
                <c:manualLayout>
                  <c:x val="-0.14257854978015033"/>
                  <c:y val="6.862685605724655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37-4E37-B869-59D35F5795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5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R&amp;D</c:v>
                </c:pt>
                <c:pt idx="1">
                  <c:v>CRO</c:v>
                </c:pt>
                <c:pt idx="2">
                  <c:v>Manufacturing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470</c:v>
                </c:pt>
                <c:pt idx="1">
                  <c:v>153</c:v>
                </c:pt>
                <c:pt idx="2">
                  <c:v>141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A37-4E37-B869-59D35F5795C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7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r>
              <a:rPr lang="en-US" sz="2400" b="0">
                <a:latin typeface="+mj-lt"/>
              </a:rPr>
              <a:t>Employees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Employees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25-4121-96E9-14A9157DF24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25-4121-96E9-14A9157DF24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25-4121-96E9-14A9157DF24A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625-4121-96E9-14A9157DF24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320C784-C47A-445F-93CE-7B264B02EC9D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5192DC3F-FE84-4D30-B05A-0EE3F7CAD63D}" type="VALUE">
                      <a:rPr lang="en-US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25-4121-96E9-14A9157DF24A}"/>
                </c:ext>
              </c:extLst>
            </c:dLbl>
            <c:dLbl>
              <c:idx val="2"/>
              <c:layout>
                <c:manualLayout>
                  <c:x val="-0.13584908296900006"/>
                  <c:y val="0.22592062681140315"/>
                </c:manualLayout>
              </c:layout>
              <c:spPr>
                <a:xfrm>
                  <a:off x="1851875" y="1363040"/>
                  <a:ext cx="1211389" cy="689228"/>
                </a:xfrm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</c15:spPr>
                  <c15:layout>
                    <c:manualLayout>
                      <c:w val="0.43832406197201051"/>
                      <c:h val="0.304441638998005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625-4121-96E9-14A9157DF24A}"/>
                </c:ext>
              </c:extLst>
            </c:dLbl>
            <c:dLbl>
              <c:idx val="3"/>
              <c:layout>
                <c:manualLayout>
                  <c:x val="-5.9639154148284652E-3"/>
                  <c:y val="-1.180569020933267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25-4121-96E9-14A9157DF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R&amp;D</c:v>
                </c:pt>
                <c:pt idx="1">
                  <c:v>CRO</c:v>
                </c:pt>
                <c:pt idx="2">
                  <c:v>Manufacturing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12869</c:v>
                </c:pt>
                <c:pt idx="1">
                  <c:v>26757</c:v>
                </c:pt>
                <c:pt idx="2">
                  <c:v>34425</c:v>
                </c:pt>
                <c:pt idx="3" formatCode="General">
                  <c:v>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25-4121-96E9-14A9157DF24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1EEAB-860B-4801-AB7B-D22BBDBB9D7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00293-7DCD-4D0E-A42A-F5FA6CD4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4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DA185-2D53-614C-A7CC-AB24FC709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52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80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1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DIVIDER SLIDE</a:t>
            </a:r>
          </a:p>
          <a:p>
            <a:endParaRPr lang="en-US" dirty="0"/>
          </a:p>
          <a:p>
            <a:r>
              <a:rPr lang="en-US" dirty="0"/>
              <a:t>Editable:</a:t>
            </a:r>
            <a:r>
              <a:rPr lang="en-US" baseline="0" dirty="0"/>
              <a:t>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2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346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DA185-2D53-614C-A7CC-AB24FC709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86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9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27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CHART, TABLE, MAP, AND ARTWORK SLIDE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(artwork example)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09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3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40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tro_BlueOverlay_FullPage_FullColor_Images.jpg">
            <a:extLst>
              <a:ext uri="{FF2B5EF4-FFF2-40B4-BE49-F238E27FC236}">
                <a16:creationId xmlns:a16="http://schemas.microsoft.com/office/drawing/2014/main" id="{17BA3E74-7133-C84A-99A0-D5326DE84468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566"/>
          <a:stretch/>
        </p:blipFill>
        <p:spPr>
          <a:xfrm>
            <a:off x="-7814" y="-26059"/>
            <a:ext cx="12226716" cy="688405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53">
            <a:extLst>
              <a:ext uri="{FF2B5EF4-FFF2-40B4-BE49-F238E27FC236}">
                <a16:creationId xmlns:a16="http://schemas.microsoft.com/office/drawing/2014/main" id="{B4BB02D8-5D62-7D46-AFCF-9C5EE0CAD0B3}"/>
              </a:ext>
            </a:extLst>
          </p:cNvPr>
          <p:cNvSpPr/>
          <p:nvPr userDrawn="1"/>
        </p:nvSpPr>
        <p:spPr>
          <a:xfrm>
            <a:off x="5861078" y="3763877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4EC288-60D4-7446-8898-E4D1D579697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6" y="4493514"/>
            <a:ext cx="5334121" cy="334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576" y="1891229"/>
            <a:ext cx="7590848" cy="1143000"/>
          </a:xfrm>
          <a:prstGeom prst="rect">
            <a:avLst/>
          </a:prstGeom>
        </p:spPr>
        <p:txBody>
          <a:bodyPr vert="horz" anchor="b" anchorCtr="0"/>
          <a:lstStyle>
            <a:lvl1pPr>
              <a:defRPr sz="37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Name">
            <a:extLst>
              <a:ext uri="{FF2B5EF4-FFF2-40B4-BE49-F238E27FC236}">
                <a16:creationId xmlns:a16="http://schemas.microsoft.com/office/drawing/2014/main" id="{4AD16890-FA4B-3B41-A72D-29766EB51F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8485" y="5057263"/>
            <a:ext cx="5315035" cy="331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68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Date">
            <a:extLst>
              <a:ext uri="{FF2B5EF4-FFF2-40B4-BE49-F238E27FC236}">
                <a16:creationId xmlns:a16="http://schemas.microsoft.com/office/drawing/2014/main" id="{2700B711-5CE1-4142-B457-F06BD36A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8481" y="5467420"/>
            <a:ext cx="5315035" cy="331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68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URL">
            <a:extLst>
              <a:ext uri="{FF2B5EF4-FFF2-40B4-BE49-F238E27FC236}">
                <a16:creationId xmlns:a16="http://schemas.microsoft.com/office/drawing/2014/main" id="{32AE2444-9594-674A-9921-7CAA947941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38485" y="5894200"/>
            <a:ext cx="5315035" cy="331788"/>
          </a:xfrm>
          <a:prstGeom prst="rect">
            <a:avLst/>
          </a:prstGeom>
        </p:spPr>
        <p:txBody>
          <a:bodyPr/>
          <a:lstStyle>
            <a:lvl1pPr marL="0" marR="0" indent="0" algn="ctr" defTabSz="3080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050" b="1" i="0" kern="800" spc="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3080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265" spc="89" err="1">
                <a:solidFill>
                  <a:schemeClr val="accent2"/>
                </a:solidFill>
              </a:rPr>
              <a:t>ncbiotech.org</a:t>
            </a:r>
            <a:endParaRPr lang="en-US" sz="1265" spc="89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0723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R)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99048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79" y="950976"/>
            <a:ext cx="4632960" cy="484632"/>
          </a:xfrm>
          <a:prstGeom prst="rect">
            <a:avLst/>
          </a:prstGeom>
        </p:spPr>
        <p:txBody>
          <a:bodyPr anchor="b" anchorCtr="0"/>
          <a:lstStyle>
            <a:lvl1pPr algn="l">
              <a:defRPr sz="225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hape 227"/>
          <p:cNvSpPr/>
          <p:nvPr userDrawn="1"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68BE705E-7168-BC45-B291-502EA62250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18E0453-03A9-714F-B032-F82E6CBFA6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3679" y="1773936"/>
            <a:ext cx="4632960" cy="429768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50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17145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•"/>
              <a:defRPr sz="1500">
                <a:latin typeface="Cambria" charset="0"/>
                <a:ea typeface="Cambria" charset="0"/>
                <a:cs typeface="Cambria" charset="0"/>
              </a:defRPr>
            </a:lvl2pPr>
            <a:lvl3pPr marL="342900" indent="-171450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>
                <a:latin typeface="Cambria" charset="0"/>
                <a:ea typeface="Cambria" charset="0"/>
                <a:cs typeface="Cambria" charset="0"/>
              </a:defRPr>
            </a:lvl3pPr>
            <a:lvl4pPr marL="514350" indent="-1714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>
                <a:latin typeface="Cambria" charset="0"/>
                <a:ea typeface="Cambria" charset="0"/>
                <a:cs typeface="Cambria" charset="0"/>
              </a:defRPr>
            </a:lvl4pPr>
            <a:lvl5pPr marL="68580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1846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bject with Credi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redit">
            <a:extLst>
              <a:ext uri="{FF2B5EF4-FFF2-40B4-BE49-F238E27FC236}">
                <a16:creationId xmlns:a16="http://schemas.microsoft.com/office/drawing/2014/main" id="{2AB770CE-B4EA-2E4B-B8B5-0BB634ECFC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8593" y="6324174"/>
            <a:ext cx="3825817" cy="28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844" b="0" i="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defRPr>
            </a:lvl1pPr>
          </a:lstStyle>
          <a:p>
            <a:pPr lvl="0"/>
            <a:r>
              <a:rPr lang="en-US"/>
              <a:t>Credit: </a:t>
            </a:r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3BF01B6B-C8D5-774E-8C0B-DF82DCB61E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5CCF539-D0AC-9E49-ADC2-EEFF168751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68588" y="1775731"/>
            <a:ext cx="10177717" cy="429768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ts val="1800"/>
              </a:lnSpc>
              <a:spcAft>
                <a:spcPts val="600"/>
              </a:spcAft>
              <a:buSzPct val="100000"/>
              <a:buNone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1714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•"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342900" indent="-171450" algn="l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5143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68580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70453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bjec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46BD5E5-17D0-5F40-B391-63EDA19A27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68588" y="1775731"/>
            <a:ext cx="10177717" cy="429768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ts val="1800"/>
              </a:lnSpc>
              <a:spcAft>
                <a:spcPts val="600"/>
              </a:spcAft>
              <a:buSzPct val="100000"/>
              <a:buNone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1714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•"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342900" indent="-171450" algn="l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5143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68580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>
              <a:solidFill>
                <a:schemeClr val="bg1"/>
              </a:solidFill>
            </a:endParaRPr>
          </a:p>
        </p:txBody>
      </p:sp>
      <p:sp>
        <p:nvSpPr>
          <p:cNvPr id="6" name="hashtag" hidden="1">
            <a:extLst>
              <a:ext uri="{FF2B5EF4-FFF2-40B4-BE49-F238E27FC236}">
                <a16:creationId xmlns:a16="http://schemas.microsoft.com/office/drawing/2014/main" id="{53A8976C-3F5D-FC4A-8A34-766AA231D131}"/>
              </a:ext>
            </a:extLst>
          </p:cNvPr>
          <p:cNvSpPr/>
          <p:nvPr userDrawn="1"/>
        </p:nvSpPr>
        <p:spPr>
          <a:xfrm>
            <a:off x="985707" y="6327055"/>
            <a:ext cx="1213487" cy="22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sz="844" b="0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#hashtag</a:t>
            </a:r>
            <a:endParaRPr kumimoji="0" lang="en-US" sz="844" b="0" i="0" u="none" strike="noStrike" cap="none" spc="0" normalizeH="0" baseline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7BD98335-61F9-054D-9E26-1F0F6EDCFD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8840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eenOverlay_Biotechnology.jpg">
            <a:extLst>
              <a:ext uri="{FF2B5EF4-FFF2-40B4-BE49-F238E27FC236}">
                <a16:creationId xmlns:a16="http://schemas.microsoft.com/office/drawing/2014/main" id="{B7534C55-CC7C-C841-A55C-06A7F0D7476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19"/>
            <a:ext cx="12266107" cy="692955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338">
            <a:extLst>
              <a:ext uri="{FF2B5EF4-FFF2-40B4-BE49-F238E27FC236}">
                <a16:creationId xmlns:a16="http://schemas.microsoft.com/office/drawing/2014/main" id="{F480C87B-073A-9642-BCEA-2663E21951F8}"/>
              </a:ext>
            </a:extLst>
          </p:cNvPr>
          <p:cNvSpPr/>
          <p:nvPr userDrawn="1"/>
        </p:nvSpPr>
        <p:spPr>
          <a:xfrm>
            <a:off x="5948217" y="2165908"/>
            <a:ext cx="310896" cy="3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17" name="Shape 339">
            <a:extLst>
              <a:ext uri="{FF2B5EF4-FFF2-40B4-BE49-F238E27FC236}">
                <a16:creationId xmlns:a16="http://schemas.microsoft.com/office/drawing/2014/main" id="{F941D68F-3A74-A34C-88D1-DD8420415D05}"/>
              </a:ext>
            </a:extLst>
          </p:cNvPr>
          <p:cNvSpPr/>
          <p:nvPr userDrawn="1"/>
        </p:nvSpPr>
        <p:spPr>
          <a:xfrm>
            <a:off x="6014769" y="2191873"/>
            <a:ext cx="187552" cy="401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ctr">
            <a:spAutoFit/>
          </a:bodyPr>
          <a:lstStyle>
            <a:lvl1pPr algn="ctr">
              <a:defRPr sz="4500" i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>
                <a:solidFill>
                  <a:srgbClr val="FFFFFF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979" y="845809"/>
            <a:ext cx="7724180" cy="928276"/>
          </a:xfrm>
          <a:prstGeom prst="rect">
            <a:avLst/>
          </a:prstGeom>
        </p:spPr>
        <p:txBody>
          <a:bodyPr vert="horz" anchor="b" anchorCtr="0"/>
          <a:lstStyle>
            <a:lvl1pPr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17543" y="2870395"/>
            <a:ext cx="7724180" cy="225779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Aft>
                <a:spcPts val="600"/>
              </a:spcAft>
              <a:buNone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34396" indent="0" algn="ctr">
              <a:buNone/>
              <a:defRPr sz="1582">
                <a:solidFill>
                  <a:schemeClr val="bg1"/>
                </a:solidFill>
              </a:defRPr>
            </a:lvl2pPr>
            <a:lvl3pPr marL="468792" indent="0" algn="ctr">
              <a:buNone/>
              <a:defRPr sz="1582">
                <a:solidFill>
                  <a:schemeClr val="bg1"/>
                </a:solidFill>
              </a:defRPr>
            </a:lvl3pPr>
            <a:lvl4pPr marL="703188" indent="0" algn="ctr">
              <a:buNone/>
              <a:defRPr sz="1582">
                <a:solidFill>
                  <a:schemeClr val="bg1"/>
                </a:solidFill>
              </a:defRPr>
            </a:lvl4pPr>
            <a:lvl5pPr marL="937584" indent="0" algn="ctr">
              <a:buNone/>
              <a:defRPr sz="1582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9311" y="5431679"/>
            <a:ext cx="3280172" cy="3862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i="1">
                <a:solidFill>
                  <a:schemeClr val="bg1"/>
                </a:solidFill>
                <a:latin typeface="+mn-lt"/>
              </a:defRPr>
            </a:lvl1pPr>
            <a:lvl2pPr marL="234396" indent="0" algn="ctr">
              <a:buNone/>
              <a:defRPr i="1">
                <a:solidFill>
                  <a:schemeClr val="bg1"/>
                </a:solidFill>
                <a:latin typeface="+mn-lt"/>
              </a:defRPr>
            </a:lvl2pPr>
            <a:lvl3pPr marL="468792" indent="0" algn="ctr">
              <a:buNone/>
              <a:defRPr i="1">
                <a:solidFill>
                  <a:schemeClr val="bg1"/>
                </a:solidFill>
                <a:latin typeface="+mn-lt"/>
              </a:defRPr>
            </a:lvl3pPr>
            <a:lvl4pPr marL="703188" indent="0" algn="ctr">
              <a:buNone/>
              <a:defRPr i="1">
                <a:solidFill>
                  <a:schemeClr val="bg1"/>
                </a:solidFill>
                <a:latin typeface="+mn-lt"/>
              </a:defRPr>
            </a:lvl4pPr>
            <a:lvl5pPr marL="937584" indent="0" algn="ctr">
              <a:buNone/>
              <a:defRPr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- Byline Name, Title</a:t>
            </a:r>
          </a:p>
        </p:txBody>
      </p:sp>
      <p:sp>
        <p:nvSpPr>
          <p:cNvPr id="14" name="hashtag">
            <a:extLst>
              <a:ext uri="{FF2B5EF4-FFF2-40B4-BE49-F238E27FC236}">
                <a16:creationId xmlns:a16="http://schemas.microsoft.com/office/drawing/2014/main" id="{BFF45D2D-4756-824F-B95F-9B6C25E646CA}"/>
              </a:ext>
            </a:extLst>
          </p:cNvPr>
          <p:cNvSpPr/>
          <p:nvPr userDrawn="1"/>
        </p:nvSpPr>
        <p:spPr>
          <a:xfrm>
            <a:off x="985707" y="6327055"/>
            <a:ext cx="1213487" cy="22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sz="844" b="0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#hashtag</a:t>
            </a:r>
            <a:endParaRPr kumimoji="0" lang="en-US" sz="844" b="0" i="0" u="none" strike="noStrike" cap="none" spc="0" normalizeH="0" baseline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  <p:sp>
        <p:nvSpPr>
          <p:cNvPr id="13" name="Shape 2">
            <a:extLst>
              <a:ext uri="{FF2B5EF4-FFF2-40B4-BE49-F238E27FC236}">
                <a16:creationId xmlns:a16="http://schemas.microsoft.com/office/drawing/2014/main" id="{A15B8D34-D875-0D49-B081-F129CF6CF5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ncbiotech.org">
            <a:extLst>
              <a:ext uri="{FF2B5EF4-FFF2-40B4-BE49-F238E27FC236}">
                <a16:creationId xmlns:a16="http://schemas.microsoft.com/office/drawing/2014/main" id="{2E92F83F-9DC9-E447-BA93-6BD7E9600DD0}"/>
              </a:ext>
            </a:extLst>
          </p:cNvPr>
          <p:cNvSpPr txBox="1"/>
          <p:nvPr userDrawn="1"/>
        </p:nvSpPr>
        <p:spPr>
          <a:xfrm>
            <a:off x="9266465" y="6362233"/>
            <a:ext cx="2088035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r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err="1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  <a:endParaRPr kumimoji="0" lang="en-US" sz="844" b="0" i="0" u="none" strike="noStrike" cap="none" spc="0" normalizeH="0" baseline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025731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tro_BlueOverlay_FullPage_FullColor_Images.jpg">
            <a:extLst>
              <a:ext uri="{FF2B5EF4-FFF2-40B4-BE49-F238E27FC236}">
                <a16:creationId xmlns:a16="http://schemas.microsoft.com/office/drawing/2014/main" id="{089E4C75-35B0-CF4C-8D26-937AE25BF4D2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566"/>
          <a:stretch/>
        </p:blipFill>
        <p:spPr>
          <a:xfrm>
            <a:off x="-7814" y="-26059"/>
            <a:ext cx="12226716" cy="688405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53">
            <a:extLst>
              <a:ext uri="{FF2B5EF4-FFF2-40B4-BE49-F238E27FC236}">
                <a16:creationId xmlns:a16="http://schemas.microsoft.com/office/drawing/2014/main" id="{2910400E-E76A-8A49-BDCD-A652C7ABA38D}"/>
              </a:ext>
            </a:extLst>
          </p:cNvPr>
          <p:cNvSpPr/>
          <p:nvPr userDrawn="1"/>
        </p:nvSpPr>
        <p:spPr>
          <a:xfrm>
            <a:off x="5861078" y="3763877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10" name="URL placeholder">
            <a:extLst>
              <a:ext uri="{FF2B5EF4-FFF2-40B4-BE49-F238E27FC236}">
                <a16:creationId xmlns:a16="http://schemas.microsoft.com/office/drawing/2014/main" id="{FACF21B3-EC56-FC45-91FB-330CA7076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651" y="4336266"/>
            <a:ext cx="2552700" cy="331788"/>
          </a:xfrm>
          <a:prstGeom prst="rect">
            <a:avLst/>
          </a:prstGeom>
        </p:spPr>
        <p:txBody>
          <a:bodyPr/>
          <a:lstStyle>
            <a:lvl1pPr marL="0" marR="0" indent="0" algn="ctr" defTabSz="3080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050" b="1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3080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265" spc="89">
                <a:solidFill>
                  <a:schemeClr val="accent2"/>
                </a:solidFill>
              </a:rPr>
              <a:t>ncbiotech.org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E1192F-D50E-874A-8BCB-12498DADB5F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6" y="2774550"/>
            <a:ext cx="5334121" cy="3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117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E62C-B268-CF4F-85B6-B5EF8767EA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342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08C59B-41D2-8740-AF9D-1169027EF6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26D09F-E8D0-1646-BD08-A5F81C0AA6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-1"/>
            <a:ext cx="12198096" cy="6858000"/>
          </a:xfrm>
          <a:prstGeom prst="rect">
            <a:avLst/>
          </a:prstGeom>
          <a:solidFill>
            <a:srgbClr val="1C1C1C">
              <a:alpha val="35000"/>
            </a:srgbClr>
          </a:solidFill>
        </p:spPr>
        <p:txBody>
          <a:bodyPr lIns="1188720" anchor="ctr"/>
          <a:lstStyle>
            <a:lvl1pPr marL="0" indent="0">
              <a:buNone/>
              <a:defRPr sz="315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E62C-B268-CF4F-85B6-B5EF8767E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White bar">
            <a:extLst>
              <a:ext uri="{FF2B5EF4-FFF2-40B4-BE49-F238E27FC236}">
                <a16:creationId xmlns:a16="http://schemas.microsoft.com/office/drawing/2014/main" id="{158E8492-0BFF-BD48-BA3D-C4A2F73049BB}"/>
              </a:ext>
            </a:extLst>
          </p:cNvPr>
          <p:cNvSpPr/>
          <p:nvPr userDrawn="1"/>
        </p:nvSpPr>
        <p:spPr>
          <a:xfrm>
            <a:off x="4" y="1639125"/>
            <a:ext cx="182833" cy="361328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13" name="credit">
            <a:extLst>
              <a:ext uri="{FF2B5EF4-FFF2-40B4-BE49-F238E27FC236}">
                <a16:creationId xmlns:a16="http://schemas.microsoft.com/office/drawing/2014/main" id="{682CEB3E-520D-BF4C-8222-C3856EEE9D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8593" y="6324174"/>
            <a:ext cx="3825817" cy="28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844" b="0" i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defRPr>
            </a:lvl1pPr>
          </a:lstStyle>
          <a:p>
            <a:pPr lvl="0"/>
            <a:r>
              <a:rPr lang="en-US"/>
              <a:t>Credit: </a:t>
            </a:r>
          </a:p>
        </p:txBody>
      </p:sp>
    </p:spTree>
    <p:extLst>
      <p:ext uri="{BB962C8B-B14F-4D97-AF65-F5344CB8AC3E}">
        <p14:creationId xmlns:p14="http://schemas.microsoft.com/office/powerpoint/2010/main" val="308254933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L) Image (R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62751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Shape 227"/>
          <p:cNvSpPr/>
          <p:nvPr userDrawn="1"/>
        </p:nvSpPr>
        <p:spPr>
          <a:xfrm>
            <a:off x="-3" y="0"/>
            <a:ext cx="243840" cy="132588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72896" y="1773936"/>
            <a:ext cx="4632960" cy="409651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ts val="1800"/>
              </a:lnSpc>
              <a:spcAft>
                <a:spcPts val="600"/>
              </a:spcAft>
              <a:buSzPct val="100000"/>
              <a:buNone/>
              <a:defRPr sz="1500" b="0" i="0">
                <a:latin typeface="Cambria" charset="0"/>
                <a:ea typeface="Cambria" charset="0"/>
                <a:cs typeface="Cambria" charset="0"/>
              </a:defRPr>
            </a:lvl1pPr>
            <a:lvl2pPr marL="171450" indent="-171450" algn="l">
              <a:lnSpc>
                <a:spcPts val="1800"/>
              </a:lnSpc>
              <a:spcAft>
                <a:spcPts val="600"/>
              </a:spcAft>
              <a:buSzPct val="100000"/>
              <a:defRPr sz="1500" b="0" i="0">
                <a:latin typeface="Cambria" charset="0"/>
                <a:ea typeface="Cambria" charset="0"/>
                <a:cs typeface="Cambria" charset="0"/>
              </a:defRPr>
            </a:lvl2pPr>
            <a:lvl3pPr marL="342900" indent="-171450" algn="l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 b="0" i="0">
                <a:latin typeface="Cambria" charset="0"/>
                <a:ea typeface="Cambria" charset="0"/>
                <a:cs typeface="Cambria" charset="0"/>
              </a:defRPr>
            </a:lvl3pPr>
            <a:lvl4pPr marL="5143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 b="0" i="0">
                <a:latin typeface="Cambria" charset="0"/>
                <a:ea typeface="Cambria" charset="0"/>
                <a:cs typeface="Cambria" charset="0"/>
              </a:defRPr>
            </a:lvl4pPr>
            <a:lvl5pPr marL="68580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896" y="996696"/>
            <a:ext cx="4632960" cy="484632"/>
          </a:xfrm>
          <a:prstGeom prst="rect">
            <a:avLst/>
          </a:prstGeom>
        </p:spPr>
        <p:txBody>
          <a:bodyPr anchor="b" anchorCtr="0"/>
          <a:lstStyle>
            <a:lvl1pPr algn="l">
              <a:defRPr sz="225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NCBIOTECH subbrand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9" y="6361193"/>
            <a:ext cx="1523131" cy="152400"/>
          </a:xfrm>
          <a:prstGeom prst="rect">
            <a:avLst/>
          </a:prstGeom>
        </p:spPr>
      </p:pic>
      <p:sp>
        <p:nvSpPr>
          <p:cNvPr id="11" name="Powered By"/>
          <p:cNvSpPr txBox="1"/>
          <p:nvPr userDrawn="1"/>
        </p:nvSpPr>
        <p:spPr>
          <a:xfrm>
            <a:off x="372773" y="6153889"/>
            <a:ext cx="179942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3815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203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Cambria"/>
                <a:cs typeface="Cambria"/>
                <a:sym typeface="Cambria"/>
              </a:rPr>
              <a:t>POWERED BY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85AD2B-E1EA-534C-BA74-CC0F9FB9865B}"/>
              </a:ext>
            </a:extLst>
          </p:cNvPr>
          <p:cNvSpPr/>
          <p:nvPr userDrawn="1"/>
        </p:nvSpPr>
        <p:spPr>
          <a:xfrm>
            <a:off x="10185176" y="6202622"/>
            <a:ext cx="1758669" cy="35394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3815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8" name="slide 1 link">
            <a:hlinkClick r:id="rId3" action="ppaction://hlinksldjump"/>
          </p:cNvPr>
          <p:cNvSpPr/>
          <p:nvPr userDrawn="1"/>
        </p:nvSpPr>
        <p:spPr>
          <a:xfrm>
            <a:off x="5" y="6304042"/>
            <a:ext cx="2085473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3815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14" name="Icon Placeholder"/>
          <p:cNvSpPr>
            <a:spLocks noGrp="1"/>
          </p:cNvSpPr>
          <p:nvPr>
            <p:ph type="pic" sz="quarter" idx="14"/>
          </p:nvPr>
        </p:nvSpPr>
        <p:spPr>
          <a:xfrm>
            <a:off x="10582656" y="310896"/>
            <a:ext cx="12192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/>
            </a:lvl1pPr>
          </a:lstStyle>
          <a:p>
            <a:endParaRPr lang="en-US"/>
          </a:p>
        </p:txBody>
      </p:sp>
      <p:sp>
        <p:nvSpPr>
          <p:cNvPr id="13" name="Credit Placeholder"/>
          <p:cNvSpPr>
            <a:spLocks noGrp="1"/>
          </p:cNvSpPr>
          <p:nvPr>
            <p:ph sz="quarter" idx="16" hasCustomPrompt="1"/>
          </p:nvPr>
        </p:nvSpPr>
        <p:spPr>
          <a:xfrm>
            <a:off x="2176510" y="6329976"/>
            <a:ext cx="3824663" cy="246888"/>
          </a:xfrm>
          <a:prstGeom prst="rect">
            <a:avLst/>
          </a:prstGeom>
        </p:spPr>
        <p:txBody>
          <a:bodyPr lIns="36576" tIns="36576" rIns="36576" bIns="36576"/>
          <a:lstStyle>
            <a:lvl1pPr marL="0" indent="0" algn="l">
              <a:buNone/>
              <a:defRPr sz="844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/>
              <a:t>Click to add credit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80929" y="5785059"/>
            <a:ext cx="4762091" cy="254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055" b="1" i="0">
                <a:solidFill>
                  <a:schemeClr val="tx1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Learn more: </a:t>
            </a:r>
            <a:r>
              <a:rPr lang="en-US" sz="1055" b="1" i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ecosystem@ncbiotech.org</a:t>
            </a:r>
            <a:endParaRPr lang="en-US" sz="1055" b="1" i="0">
              <a:solidFill>
                <a:schemeClr val="tx1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625662"/>
      </p:ext>
    </p:extLst>
  </p:cSld>
  <p:clrMapOvr>
    <a:masterClrMapping/>
  </p:clrMapOvr>
  <p:transition spd="med" advClick="0"/>
  <p:extLst>
    <p:ext uri="{DCECCB84-F9BA-43D5-87BE-67443E8EF086}">
      <p15:sldGuideLst xmlns:p15="http://schemas.microsoft.com/office/powerpoint/2012/main">
        <p15:guide id="2" orient="horz" pos="840">
          <p15:clr>
            <a:srgbClr val="FBAE40"/>
          </p15:clr>
        </p15:guide>
        <p15:guide id="3" orient="horz" pos="398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94355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072896" y="1773936"/>
            <a:ext cx="10180320" cy="4096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500">
                <a:latin typeface="+mn-lt"/>
              </a:defRPr>
            </a:lvl1pPr>
            <a:lvl2pPr marL="171450" indent="-171450">
              <a:lnSpc>
                <a:spcPts val="1800"/>
              </a:lnSpc>
              <a:spcAft>
                <a:spcPts val="600"/>
              </a:spcAft>
              <a:buSzPct val="100000"/>
              <a:defRPr sz="1500">
                <a:latin typeface="+mn-lt"/>
              </a:defRPr>
            </a:lvl2pPr>
            <a:lvl3pPr marL="342900" indent="-171450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lang="en-US" sz="1500" b="0" i="0" dirty="0">
                <a:latin typeface="Cambria" charset="0"/>
                <a:ea typeface="Cambria" charset="0"/>
                <a:cs typeface="Cambria" charset="0"/>
                <a:sym typeface="Calibri"/>
              </a:defRPr>
            </a:lvl3pPr>
            <a:lvl4pPr marL="514350" indent="-1714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>
                <a:latin typeface="+mn-lt"/>
              </a:defRPr>
            </a:lvl4pPr>
            <a:lvl5pPr marL="68580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1 link">
            <a:hlinkClick r:id="rId2" action="ppaction://hlinksldjump"/>
          </p:cNvPr>
          <p:cNvSpPr/>
          <p:nvPr userDrawn="1"/>
        </p:nvSpPr>
        <p:spPr>
          <a:xfrm>
            <a:off x="10106532" y="6304042"/>
            <a:ext cx="2085473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3815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9" name="Credit Placeholder"/>
          <p:cNvSpPr>
            <a:spLocks noGrp="1"/>
          </p:cNvSpPr>
          <p:nvPr>
            <p:ph sz="quarter" idx="13" hasCustomPrompt="1"/>
          </p:nvPr>
        </p:nvSpPr>
        <p:spPr>
          <a:xfrm>
            <a:off x="1068812" y="5879298"/>
            <a:ext cx="3822769" cy="246888"/>
          </a:xfrm>
          <a:prstGeom prst="rect">
            <a:avLst/>
          </a:prstGeom>
        </p:spPr>
        <p:txBody>
          <a:bodyPr lIns="36576" tIns="36576" rIns="36576" bIns="36576"/>
          <a:lstStyle>
            <a:lvl1pPr marL="0" indent="0" algn="l">
              <a:buNone/>
              <a:defRPr sz="844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/>
              <a:t>Click to add credit</a:t>
            </a:r>
          </a:p>
        </p:txBody>
      </p:sp>
      <p:sp>
        <p:nvSpPr>
          <p:cNvPr id="12" name="Icon Placeholder"/>
          <p:cNvSpPr>
            <a:spLocks noGrp="1"/>
          </p:cNvSpPr>
          <p:nvPr>
            <p:ph type="pic" sz="quarter" idx="14"/>
          </p:nvPr>
        </p:nvSpPr>
        <p:spPr>
          <a:xfrm>
            <a:off x="10582656" y="310896"/>
            <a:ext cx="12192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43767" y="6293056"/>
            <a:ext cx="8820260" cy="254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055" b="1" i="0" baseline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North Carolina: A global life science leader. Learn more: </a:t>
            </a:r>
            <a:r>
              <a:rPr lang="en-US" sz="1055" b="1" i="0" baseline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ecosystem@ncbiotech.org</a:t>
            </a:r>
            <a:endParaRPr lang="en-US" sz="1055" b="1" i="0" baseline="0">
              <a:solidFill>
                <a:schemeClr val="tx1">
                  <a:lumMod val="60000"/>
                  <a:lumOff val="40000"/>
                </a:schemeClr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04335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68812" y="994355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5" name="slide 1 link">
            <a:hlinkClick r:id="rId2" action="ppaction://hlinksldjump"/>
          </p:cNvPr>
          <p:cNvSpPr/>
          <p:nvPr userDrawn="1"/>
        </p:nvSpPr>
        <p:spPr>
          <a:xfrm>
            <a:off x="10106532" y="6304042"/>
            <a:ext cx="2085473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3815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7" name="Icon Placeholder"/>
          <p:cNvSpPr>
            <a:spLocks noGrp="1"/>
          </p:cNvSpPr>
          <p:nvPr>
            <p:ph type="pic" sz="quarter" idx="14"/>
          </p:nvPr>
        </p:nvSpPr>
        <p:spPr>
          <a:xfrm>
            <a:off x="10582656" y="310896"/>
            <a:ext cx="12192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43767" y="6293056"/>
            <a:ext cx="8820260" cy="254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055" b="1" i="0">
                <a:solidFill>
                  <a:schemeClr val="tx1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North Carolina: A global life science leader. Learn more: </a:t>
            </a:r>
            <a:r>
              <a:rPr lang="en-US" sz="1055" b="1" i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ecosystem@ncbiotech.org</a:t>
            </a:r>
            <a:endParaRPr lang="en-US" sz="1055" b="1" i="0">
              <a:solidFill>
                <a:schemeClr val="tx1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2361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O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4" b="23883"/>
          <a:stretch/>
        </p:blipFill>
        <p:spPr>
          <a:xfrm>
            <a:off x="1" y="7"/>
            <a:ext cx="12192000" cy="1638299"/>
          </a:xfrm>
          <a:prstGeom prst="rect">
            <a:avLst/>
          </a:prstGeom>
        </p:spPr>
      </p:pic>
      <p:pic>
        <p:nvPicPr>
          <p:cNvPr id="21" name="logo">
            <a:extLst>
              <a:ext uri="{FF2B5EF4-FFF2-40B4-BE49-F238E27FC236}">
                <a16:creationId xmlns:a16="http://schemas.microsoft.com/office/drawing/2014/main" id="{06350454-5E98-0E4F-983C-931B7D547E6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6" y="5895611"/>
            <a:ext cx="5334121" cy="334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201F33-A463-BB47-A14C-74C0430B3D5E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12" y="994196"/>
            <a:ext cx="1321181" cy="1316736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E6E1EE-272F-F94C-815D-989C00F2B8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80" y="991980"/>
            <a:ext cx="1321181" cy="1321181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050D61-E284-C64E-9FED-9628EB768EA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56" y="991980"/>
            <a:ext cx="1321181" cy="1321181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AC87A-2422-DF47-91E7-02E65394E2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736" y="991980"/>
            <a:ext cx="1321181" cy="1321181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66405-3CB7-C04E-A356-C1A71D9D4FD8}"/>
              </a:ext>
            </a:extLst>
          </p:cNvPr>
          <p:cNvSpPr txBox="1"/>
          <p:nvPr userDrawn="1"/>
        </p:nvSpPr>
        <p:spPr>
          <a:xfrm>
            <a:off x="1336604" y="2357163"/>
            <a:ext cx="2203592" cy="272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lvl="0" algn="ctr"/>
            <a:r>
              <a:rPr lang="en-US" sz="1268" i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Build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D280D-16F5-FB49-B2AC-B99CB0C908A9}"/>
              </a:ext>
            </a:extLst>
          </p:cNvPr>
          <p:cNvSpPr txBox="1"/>
          <p:nvPr userDrawn="1"/>
        </p:nvSpPr>
        <p:spPr>
          <a:xfrm>
            <a:off x="3776280" y="2357163"/>
            <a:ext cx="2203592" cy="272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lvl="0" algn="ctr"/>
            <a:r>
              <a:rPr lang="en-US" sz="1268" i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Partner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E3A3F3-3416-3F4B-9A32-D38139C666C5}"/>
              </a:ext>
            </a:extLst>
          </p:cNvPr>
          <p:cNvSpPr txBox="1"/>
          <p:nvPr userDrawn="1"/>
        </p:nvSpPr>
        <p:spPr>
          <a:xfrm>
            <a:off x="6213404" y="2357163"/>
            <a:ext cx="2203592" cy="272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lvl="0" algn="ctr"/>
            <a:r>
              <a:rPr lang="en-US" sz="1268" i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Invest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C5CA4-70F3-034D-9844-36AF97C6B78D}"/>
              </a:ext>
            </a:extLst>
          </p:cNvPr>
          <p:cNvSpPr txBox="1"/>
          <p:nvPr userDrawn="1"/>
        </p:nvSpPr>
        <p:spPr>
          <a:xfrm>
            <a:off x="8650528" y="2357163"/>
            <a:ext cx="2203592" cy="272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lvl="0" algn="ctr"/>
            <a:r>
              <a:rPr lang="en-US" sz="1268" i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Communicate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86944" y="2856855"/>
            <a:ext cx="10218117" cy="1515361"/>
          </a:xfrm>
          <a:prstGeom prst="rect">
            <a:avLst/>
          </a:prstGeom>
        </p:spPr>
        <p:txBody>
          <a:bodyPr vert="horz" anchor="t" anchorCtr="0"/>
          <a:lstStyle>
            <a:lvl1pPr algn="ctr">
              <a:defRPr sz="27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Name"/>
          <p:cNvSpPr>
            <a:spLocks noGrp="1"/>
          </p:cNvSpPr>
          <p:nvPr>
            <p:ph type="body" sz="quarter" idx="10" hasCustomPrompt="1"/>
          </p:nvPr>
        </p:nvSpPr>
        <p:spPr>
          <a:xfrm>
            <a:off x="2438400" y="4592867"/>
            <a:ext cx="7315200" cy="331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68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Date"/>
          <p:cNvSpPr>
            <a:spLocks noGrp="1"/>
          </p:cNvSpPr>
          <p:nvPr>
            <p:ph type="body" sz="quarter" idx="11" hasCustomPrompt="1"/>
          </p:nvPr>
        </p:nvSpPr>
        <p:spPr>
          <a:xfrm>
            <a:off x="2438400" y="4935069"/>
            <a:ext cx="7315200" cy="331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68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URL"/>
          <p:cNvSpPr>
            <a:spLocks noGrp="1"/>
          </p:cNvSpPr>
          <p:nvPr>
            <p:ph type="body" sz="quarter" idx="12" hasCustomPrompt="1"/>
          </p:nvPr>
        </p:nvSpPr>
        <p:spPr>
          <a:xfrm>
            <a:off x="2438400" y="5266857"/>
            <a:ext cx="7315200" cy="331788"/>
          </a:xfrm>
          <a:prstGeom prst="rect">
            <a:avLst/>
          </a:prstGeom>
        </p:spPr>
        <p:txBody>
          <a:bodyPr/>
          <a:lstStyle>
            <a:lvl1pPr marL="0" marR="0" indent="0" algn="ctr" defTabSz="3080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050" b="1" i="0" spc="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3080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265" spc="89" err="1">
                <a:solidFill>
                  <a:schemeClr val="accent2"/>
                </a:solidFill>
              </a:rPr>
              <a:t>ncbiotech.org</a:t>
            </a:r>
            <a:endParaRPr lang="en-US" sz="1265" spc="89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997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  <p15:guide id="2" orient="horz" pos="10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hite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94355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072896" y="1773936"/>
            <a:ext cx="10180320" cy="4096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500">
                <a:latin typeface="+mn-lt"/>
              </a:defRPr>
            </a:lvl1pPr>
            <a:lvl2pPr marL="171450" indent="-171450">
              <a:lnSpc>
                <a:spcPts val="1800"/>
              </a:lnSpc>
              <a:spcAft>
                <a:spcPts val="600"/>
              </a:spcAft>
              <a:buSzPct val="100000"/>
              <a:defRPr sz="1500">
                <a:latin typeface="+mn-lt"/>
              </a:defRPr>
            </a:lvl2pPr>
            <a:lvl3pPr marL="342900" indent="-171450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lang="en-US" sz="1500" b="0" i="0" dirty="0">
                <a:latin typeface="Cambria" charset="0"/>
                <a:ea typeface="Cambria" charset="0"/>
                <a:cs typeface="Cambria" charset="0"/>
                <a:sym typeface="Calibri"/>
              </a:defRPr>
            </a:lvl3pPr>
            <a:lvl4pPr marL="514350" indent="-1714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>
                <a:latin typeface="+mn-lt"/>
              </a:defRPr>
            </a:lvl4pPr>
            <a:lvl5pPr marL="68580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1 link">
            <a:hlinkClick r:id="rId2" action="ppaction://hlinksldjump"/>
          </p:cNvPr>
          <p:cNvSpPr/>
          <p:nvPr userDrawn="1"/>
        </p:nvSpPr>
        <p:spPr>
          <a:xfrm>
            <a:off x="10106532" y="6304042"/>
            <a:ext cx="2085473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3815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9" name="Credit Placeholder"/>
          <p:cNvSpPr>
            <a:spLocks noGrp="1"/>
          </p:cNvSpPr>
          <p:nvPr>
            <p:ph sz="quarter" idx="13" hasCustomPrompt="1"/>
          </p:nvPr>
        </p:nvSpPr>
        <p:spPr>
          <a:xfrm>
            <a:off x="1068812" y="5879298"/>
            <a:ext cx="3822769" cy="246888"/>
          </a:xfrm>
          <a:prstGeom prst="rect">
            <a:avLst/>
          </a:prstGeom>
        </p:spPr>
        <p:txBody>
          <a:bodyPr lIns="36576" tIns="36576" rIns="36576" bIns="36576"/>
          <a:lstStyle>
            <a:lvl1pPr marL="0" indent="0" algn="l">
              <a:buNone/>
              <a:defRPr sz="844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/>
              <a:t>Click to add credit</a:t>
            </a:r>
          </a:p>
        </p:txBody>
      </p:sp>
      <p:sp>
        <p:nvSpPr>
          <p:cNvPr id="12" name="Icon Placeholder"/>
          <p:cNvSpPr>
            <a:spLocks noGrp="1"/>
          </p:cNvSpPr>
          <p:nvPr>
            <p:ph type="pic" sz="quarter" idx="14"/>
          </p:nvPr>
        </p:nvSpPr>
        <p:spPr>
          <a:xfrm>
            <a:off x="10582656" y="310896"/>
            <a:ext cx="12192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43767" y="6293056"/>
            <a:ext cx="8820260" cy="254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055" b="1" i="0" baseline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North Carolina: A global life science leader. Learn more: </a:t>
            </a:r>
            <a:r>
              <a:rPr lang="en-US" sz="1055" b="1" i="0" baseline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ecosystem@ncbiotech.org</a:t>
            </a:r>
            <a:endParaRPr lang="en-US" sz="1055" b="1" i="0" baseline="0">
              <a:solidFill>
                <a:schemeClr val="tx1">
                  <a:lumMod val="60000"/>
                  <a:lumOff val="40000"/>
                </a:schemeClr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9307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22EDC-8A2B-5445-B7AE-6AD8F33AC3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501F31-20A0-704A-9B42-F9F9915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hape 227">
            <a:extLst>
              <a:ext uri="{FF2B5EF4-FFF2-40B4-BE49-F238E27FC236}">
                <a16:creationId xmlns:a16="http://schemas.microsoft.com/office/drawing/2014/main" id="{80942A78-1DA5-6942-A82D-B966CA1A732A}"/>
              </a:ext>
            </a:extLst>
          </p:cNvPr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</p:spTree>
    <p:extLst>
      <p:ext uri="{BB962C8B-B14F-4D97-AF65-F5344CB8AC3E}">
        <p14:creationId xmlns:p14="http://schemas.microsoft.com/office/powerpoint/2010/main" val="36449521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(L) Image (R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2952" y="0"/>
            <a:ext cx="6099048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Shape 227"/>
          <p:cNvSpPr/>
          <p:nvPr userDrawn="1"/>
        </p:nvSpPr>
        <p:spPr>
          <a:xfrm>
            <a:off x="-3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50976"/>
            <a:ext cx="4571704" cy="484632"/>
          </a:xfrm>
          <a:prstGeom prst="rect">
            <a:avLst/>
          </a:prstGeom>
        </p:spPr>
        <p:txBody>
          <a:bodyPr anchor="b" anchorCtr="0"/>
          <a:lstStyle>
            <a:lvl1pPr algn="l">
              <a:defRPr sz="22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CA270201-1DAA-8348-9629-84110F49C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657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credit">
            <a:extLst>
              <a:ext uri="{FF2B5EF4-FFF2-40B4-BE49-F238E27FC236}">
                <a16:creationId xmlns:a16="http://schemas.microsoft.com/office/drawing/2014/main" id="{32125289-C7F6-B443-9958-D85E6094E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9024" y="6324174"/>
            <a:ext cx="3535680" cy="28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844" b="0" i="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defRPr>
            </a:lvl1pPr>
          </a:lstStyle>
          <a:p>
            <a:pPr lvl="0"/>
            <a:r>
              <a:rPr lang="en-US" dirty="0"/>
              <a:t>Credit: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2726F8B-1D02-E948-BD9D-28CD23C79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773936"/>
            <a:ext cx="4571704" cy="429768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50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17145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•"/>
              <a:defRPr sz="1500">
                <a:latin typeface="Cambria" charset="0"/>
                <a:ea typeface="Cambria" charset="0"/>
                <a:cs typeface="Cambria" charset="0"/>
              </a:defRPr>
            </a:lvl2pPr>
            <a:lvl3pPr marL="342900" indent="-171450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>
                <a:latin typeface="Cambria" charset="0"/>
                <a:ea typeface="Cambria" charset="0"/>
                <a:cs typeface="Cambria" charset="0"/>
              </a:defRPr>
            </a:lvl3pPr>
            <a:lvl4pPr marL="514350" indent="-1714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>
                <a:latin typeface="Cambria" charset="0"/>
                <a:ea typeface="Cambria" charset="0"/>
                <a:cs typeface="Cambria" charset="0"/>
              </a:defRPr>
            </a:lvl4pPr>
            <a:lvl5pPr marL="68580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87557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pos="5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_BlueOverlay_FullPage_FullColor_Images.jp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14" y="-26059"/>
            <a:ext cx="12226716" cy="69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576" y="1891229"/>
            <a:ext cx="7590848" cy="1143000"/>
          </a:xfrm>
          <a:prstGeom prst="rect">
            <a:avLst/>
          </a:prstGeom>
        </p:spPr>
        <p:txBody>
          <a:bodyPr vert="horz" anchor="b" anchorCtr="0"/>
          <a:lstStyle>
            <a:lvl1pPr>
              <a:defRPr sz="37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hape 53"/>
          <p:cNvSpPr/>
          <p:nvPr userDrawn="1"/>
        </p:nvSpPr>
        <p:spPr>
          <a:xfrm>
            <a:off x="5861078" y="3763877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6" y="4493521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088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275503" y="1632504"/>
            <a:ext cx="5667079" cy="2665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500">
                <a:latin typeface="Cambria" charset="0"/>
                <a:ea typeface="Cambria" charset="0"/>
                <a:cs typeface="Cambria" charset="0"/>
              </a:defRPr>
            </a:lvl1pPr>
            <a:lvl2pPr marL="234396" indent="0">
              <a:lnSpc>
                <a:spcPts val="1800"/>
              </a:lnSpc>
              <a:spcAft>
                <a:spcPts val="600"/>
              </a:spcAft>
              <a:buNone/>
              <a:defRPr sz="1500">
                <a:latin typeface="Cambria" charset="0"/>
                <a:ea typeface="Cambria" charset="0"/>
                <a:cs typeface="Cambria" charset="0"/>
              </a:defRPr>
            </a:lvl2pPr>
            <a:lvl3pPr marL="468792" indent="0">
              <a:lnSpc>
                <a:spcPts val="1800"/>
              </a:lnSpc>
              <a:spcAft>
                <a:spcPts val="600"/>
              </a:spcAft>
              <a:buNone/>
              <a:defRPr sz="1500">
                <a:latin typeface="Cambria" charset="0"/>
                <a:ea typeface="Cambria" charset="0"/>
                <a:cs typeface="Cambria" charset="0"/>
              </a:defRPr>
            </a:lvl3pPr>
            <a:lvl4pPr marL="703188" indent="0">
              <a:lnSpc>
                <a:spcPts val="1800"/>
              </a:lnSpc>
              <a:spcAft>
                <a:spcPts val="600"/>
              </a:spcAft>
              <a:buNone/>
              <a:defRPr sz="1500">
                <a:latin typeface="Cambria" charset="0"/>
                <a:ea typeface="Cambria" charset="0"/>
                <a:cs typeface="Cambria" charset="0"/>
              </a:defRPr>
            </a:lvl4pPr>
            <a:lvl5pPr marL="937584" indent="0">
              <a:lnSpc>
                <a:spcPts val="1800"/>
              </a:lnSpc>
              <a:spcAft>
                <a:spcPts val="600"/>
              </a:spcAft>
              <a:buNone/>
              <a:defRPr sz="15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3" y="4"/>
            <a:ext cx="4055108" cy="686014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1568" y="1632507"/>
            <a:ext cx="2503729" cy="571853"/>
          </a:xfrm>
          <a:prstGeom prst="rect">
            <a:avLst/>
          </a:prstGeom>
        </p:spPr>
        <p:txBody>
          <a:bodyPr vert="horz"/>
          <a:lstStyle>
            <a:lvl1pPr algn="l"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8653486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8807" y="951833"/>
            <a:ext cx="9769284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225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Team Bios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8"/>
            <a:ext cx="10178356" cy="4092189"/>
          </a:xfrm>
          <a:prstGeom prst="rect">
            <a:avLst/>
          </a:prstGeo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1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hape 227"/>
          <p:cNvSpPr/>
          <p:nvPr userDrawn="1"/>
        </p:nvSpPr>
        <p:spPr>
          <a:xfrm>
            <a:off x="-1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</p:spTree>
    <p:extLst>
      <p:ext uri="{BB962C8B-B14F-4D97-AF65-F5344CB8AC3E}">
        <p14:creationId xmlns:p14="http://schemas.microsoft.com/office/powerpoint/2010/main" val="14887274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Color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78" y="1883499"/>
            <a:ext cx="8224455" cy="1326059"/>
          </a:xfrm>
          <a:prstGeom prst="rect">
            <a:avLst/>
          </a:prstGeom>
        </p:spPr>
        <p:txBody>
          <a:bodyPr anchor="b" anchorCtr="0"/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hape 99"/>
          <p:cNvSpPr/>
          <p:nvPr userDrawn="1"/>
        </p:nvSpPr>
        <p:spPr>
          <a:xfrm>
            <a:off x="5861078" y="3909767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</p:spTree>
    <p:extLst>
      <p:ext uri="{BB962C8B-B14F-4D97-AF65-F5344CB8AC3E}">
        <p14:creationId xmlns:p14="http://schemas.microsoft.com/office/powerpoint/2010/main" val="388609979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705" y="5389825"/>
            <a:ext cx="10763171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2250" b="0" i="0">
                <a:solidFill>
                  <a:schemeClr val="accent6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97642" y="6362387"/>
            <a:ext cx="144270" cy="146066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-1" y="4377780"/>
            <a:ext cx="243840" cy="248022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8"/>
            <a:ext cx="12192000" cy="43777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Shape 102"/>
          <p:cNvSpPr/>
          <p:nvPr userDrawn="1"/>
        </p:nvSpPr>
        <p:spPr>
          <a:xfrm rot="16200000">
            <a:off x="11600628" y="3829619"/>
            <a:ext cx="322011" cy="113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400" i="0" spc="4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738" spc="23">
                <a:solidFill>
                  <a:srgbClr val="FFFFFF"/>
                </a:solidFill>
              </a:rPr>
              <a:t>CREDIT: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635621" y="6314655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44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60809"/>
            <a:ext cx="656148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l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219676863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68807" y="1851795"/>
            <a:ext cx="10178136" cy="3934643"/>
          </a:xfrm>
          <a:prstGeom prst="rect">
            <a:avLst/>
          </a:prstGeo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>
                <a:latin typeface="Cambria" charset="0"/>
                <a:ea typeface="Cambria" charset="0"/>
                <a:cs typeface="Cambria" charset="0"/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latin typeface="Cambria" charset="0"/>
                <a:ea typeface="Cambria" charset="0"/>
                <a:cs typeface="Cambria" charset="0"/>
              </a:defRPr>
            </a:lvl2pPr>
            <a:lvl3pPr>
              <a:lnSpc>
                <a:spcPts val="1800"/>
              </a:lnSpc>
              <a:spcAft>
                <a:spcPts val="600"/>
              </a:spcAft>
              <a:defRPr sz="1500">
                <a:latin typeface="Cambria" charset="0"/>
                <a:ea typeface="Cambria" charset="0"/>
                <a:cs typeface="Cambria" charset="0"/>
              </a:defRPr>
            </a:lvl3pPr>
            <a:lvl4pPr>
              <a:lnSpc>
                <a:spcPts val="1800"/>
              </a:lnSpc>
              <a:spcAft>
                <a:spcPts val="600"/>
              </a:spcAft>
              <a:defRPr sz="1500">
                <a:latin typeface="Cambria" charset="0"/>
                <a:ea typeface="Cambria" charset="0"/>
                <a:cs typeface="Cambria" charset="0"/>
              </a:defRPr>
            </a:lvl4pPr>
            <a:lvl5pPr>
              <a:lnSpc>
                <a:spcPts val="1800"/>
              </a:lnSpc>
              <a:spcAft>
                <a:spcPts val="600"/>
              </a:spcAft>
              <a:defRPr sz="15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1" y="7"/>
            <a:ext cx="243840" cy="13296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</p:spTree>
    <p:extLst>
      <p:ext uri="{BB962C8B-B14F-4D97-AF65-F5344CB8AC3E}">
        <p14:creationId xmlns:p14="http://schemas.microsoft.com/office/powerpoint/2010/main" val="366321935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658" y="1721361"/>
            <a:ext cx="4504601" cy="445084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1pPr>
            <a:lvl2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2pPr>
            <a:lvl3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3pPr>
            <a:lvl4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4pPr>
            <a:lvl5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58" y="770016"/>
            <a:ext cx="4504601" cy="552293"/>
          </a:xfrm>
          <a:prstGeom prst="rect">
            <a:avLst/>
          </a:prstGeom>
        </p:spPr>
        <p:txBody>
          <a:bodyPr anchor="b" anchorCtr="0"/>
          <a:lstStyle>
            <a:lvl1pPr algn="l">
              <a:defRPr sz="225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7515034" y="6320556"/>
            <a:ext cx="2468631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44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000655" y="6360809"/>
            <a:ext cx="656148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l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  <p:sp>
        <p:nvSpPr>
          <p:cNvPr id="10" name="Shape 227"/>
          <p:cNvSpPr/>
          <p:nvPr userDrawn="1"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</p:spTree>
    <p:extLst>
      <p:ext uri="{BB962C8B-B14F-4D97-AF65-F5344CB8AC3E}">
        <p14:creationId xmlns:p14="http://schemas.microsoft.com/office/powerpoint/2010/main" val="38427723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275497" y="1632503"/>
            <a:ext cx="5974080" cy="4297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50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17145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•"/>
              <a:defRPr sz="1500">
                <a:latin typeface="Cambria" charset="0"/>
                <a:ea typeface="Cambria" charset="0"/>
                <a:cs typeface="Cambria" charset="0"/>
              </a:defRPr>
            </a:lvl2pPr>
            <a:lvl3pPr marL="342900" indent="-171450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>
                <a:latin typeface="Cambria" charset="0"/>
                <a:ea typeface="Cambria" charset="0"/>
                <a:cs typeface="Cambria" charset="0"/>
              </a:defRPr>
            </a:lvl3pPr>
            <a:lvl4pPr marL="514350" indent="-1714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>
                <a:latin typeface="Cambria" charset="0"/>
                <a:ea typeface="Cambria" charset="0"/>
                <a:cs typeface="Cambria" charset="0"/>
              </a:defRPr>
            </a:lvl4pPr>
            <a:lvl5pPr marL="68580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hape 227"/>
          <p:cNvSpPr/>
          <p:nvPr userDrawn="1"/>
        </p:nvSpPr>
        <p:spPr>
          <a:xfrm>
            <a:off x="3" y="4"/>
            <a:ext cx="4055108" cy="686014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1568" y="1632507"/>
            <a:ext cx="2503729" cy="571853"/>
          </a:xfrm>
          <a:prstGeom prst="rect">
            <a:avLst/>
          </a:prstGeom>
        </p:spPr>
        <p:txBody>
          <a:bodyPr vert="horz"/>
          <a:lstStyle>
            <a:lvl1pPr algn="l"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964315EF-ECA6-AC48-8472-47CA4FE0BD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9" name="hashtag" hidden="1">
            <a:extLst>
              <a:ext uri="{FF2B5EF4-FFF2-40B4-BE49-F238E27FC236}">
                <a16:creationId xmlns:a16="http://schemas.microsoft.com/office/drawing/2014/main" id="{20175EE6-8DA4-EE40-8A69-C353F6F06859}"/>
              </a:ext>
            </a:extLst>
          </p:cNvPr>
          <p:cNvSpPr/>
          <p:nvPr userDrawn="1"/>
        </p:nvSpPr>
        <p:spPr>
          <a:xfrm>
            <a:off x="985707" y="6327055"/>
            <a:ext cx="1213487" cy="22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sz="844" b="0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#hashtag</a:t>
            </a:r>
            <a:endParaRPr kumimoji="0" lang="en-US" sz="844" b="0" i="0" u="none" strike="noStrike" cap="none" spc="0" normalizeH="0" baseline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409371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658" y="1721361"/>
            <a:ext cx="4504601" cy="445084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1pPr>
            <a:lvl2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2pPr>
            <a:lvl3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3pPr>
            <a:lvl4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4pPr>
            <a:lvl5pPr algn="l">
              <a:lnSpc>
                <a:spcPts val="1800"/>
              </a:lnSpc>
              <a:spcAft>
                <a:spcPts val="600"/>
              </a:spcAft>
              <a:defRPr sz="15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58" y="770016"/>
            <a:ext cx="4504601" cy="552293"/>
          </a:xfrm>
          <a:prstGeom prst="rect">
            <a:avLst/>
          </a:prstGeom>
        </p:spPr>
        <p:txBody>
          <a:bodyPr anchor="b" anchorCtr="0"/>
          <a:lstStyle>
            <a:lvl1pPr algn="l">
              <a:defRPr sz="225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hape 227"/>
          <p:cNvSpPr/>
          <p:nvPr userDrawn="1"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</p:spTree>
    <p:extLst>
      <p:ext uri="{BB962C8B-B14F-4D97-AF65-F5344CB8AC3E}">
        <p14:creationId xmlns:p14="http://schemas.microsoft.com/office/powerpoint/2010/main" val="12375429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bjec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8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</a:defRPr>
            </a:lvl2pPr>
            <a:lvl3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</a:defRPr>
            </a:lvl4pPr>
            <a:lvl5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0610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8920" y="1814519"/>
            <a:ext cx="10176933" cy="4217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6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44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68807" y="6360809"/>
            <a:ext cx="656148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l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79383246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bject with Credi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8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</a:defRPr>
            </a:lvl2pPr>
            <a:lvl3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</a:defRPr>
            </a:lvl4pPr>
            <a:lvl5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70075" y="6320556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44" b="0" i="0">
                <a:solidFill>
                  <a:schemeClr val="tx1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68807" y="6360809"/>
            <a:ext cx="656148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l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28436508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8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1800"/>
              </a:lnSpc>
              <a:spcAft>
                <a:spcPts val="600"/>
              </a:spcAft>
              <a:defRPr lang="en-US" sz="15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2pPr>
            <a:lvl3pPr algn="l">
              <a:lnSpc>
                <a:spcPts val="1800"/>
              </a:lnSpc>
              <a:spcAft>
                <a:spcPts val="600"/>
              </a:spcAft>
              <a:defRPr lang="en-US" sz="15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3pPr>
            <a:lvl4pPr algn="l">
              <a:lnSpc>
                <a:spcPts val="1800"/>
              </a:lnSpc>
              <a:spcAft>
                <a:spcPts val="600"/>
              </a:spcAft>
              <a:defRPr lang="en-US" sz="15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4pPr>
            <a:lvl5pPr algn="l">
              <a:lnSpc>
                <a:spcPts val="1800"/>
              </a:lnSpc>
              <a:spcAft>
                <a:spcPts val="600"/>
              </a:spcAft>
              <a:defRPr lang="en-US" sz="1500" dirty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5" y="894325"/>
            <a:ext cx="131961" cy="43531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>
              <a:solidFill>
                <a:schemeClr val="accent6"/>
              </a:solidFill>
            </a:endParaRPr>
          </a:p>
        </p:txBody>
      </p:sp>
      <p:sp>
        <p:nvSpPr>
          <p:cNvPr id="7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</p:spTree>
    <p:extLst>
      <p:ext uri="{BB962C8B-B14F-4D97-AF65-F5344CB8AC3E}">
        <p14:creationId xmlns:p14="http://schemas.microsoft.com/office/powerpoint/2010/main" val="225888491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8920" y="1814519"/>
            <a:ext cx="10176933" cy="4217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6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44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60809"/>
            <a:ext cx="656148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l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110326224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Object with Cred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8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1800"/>
              </a:lnSpc>
              <a:spcAft>
                <a:spcPts val="600"/>
              </a:spcAft>
              <a:defRPr lang="en-US" sz="15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2pPr>
            <a:lvl3pPr algn="l">
              <a:lnSpc>
                <a:spcPts val="1800"/>
              </a:lnSpc>
              <a:spcAft>
                <a:spcPts val="600"/>
              </a:spcAft>
              <a:defRPr lang="en-US" sz="15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3pPr>
            <a:lvl4pPr algn="l">
              <a:lnSpc>
                <a:spcPts val="1800"/>
              </a:lnSpc>
              <a:spcAft>
                <a:spcPts val="600"/>
              </a:spcAft>
              <a:defRPr lang="en-US" sz="15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4pPr>
            <a:lvl5pPr algn="l">
              <a:lnSpc>
                <a:spcPts val="1800"/>
              </a:lnSpc>
              <a:spcAft>
                <a:spcPts val="600"/>
              </a:spcAft>
              <a:defRPr lang="en-US" sz="1500" dirty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6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44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34396" indent="0" algn="l">
              <a:buNone/>
              <a:defRPr/>
            </a:lvl2pPr>
            <a:lvl3pPr marL="468792" indent="0" algn="l">
              <a:buNone/>
              <a:defRPr/>
            </a:lvl3pPr>
            <a:lvl4pPr marL="703188" indent="0" algn="l">
              <a:buNone/>
              <a:defRPr/>
            </a:lvl4pPr>
            <a:lvl5pPr marL="937584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60809"/>
            <a:ext cx="656148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l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27523653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eenOverlay_Biotechnology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06" y="-35777"/>
            <a:ext cx="12266107" cy="69295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979" y="845809"/>
            <a:ext cx="7724180" cy="928276"/>
          </a:xfrm>
          <a:prstGeom prst="rect">
            <a:avLst/>
          </a:prstGeom>
        </p:spPr>
        <p:txBody>
          <a:bodyPr vert="horz" anchor="b" anchorCtr="0"/>
          <a:lstStyle>
            <a:lvl1pPr>
              <a:defRPr sz="22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900093" y="2165907"/>
            <a:ext cx="416907" cy="440313"/>
            <a:chOff x="6293431" y="2480733"/>
            <a:chExt cx="444700" cy="626224"/>
          </a:xfrm>
        </p:grpSpPr>
        <p:sp>
          <p:nvSpPr>
            <p:cNvPr id="7" name="Shape 338"/>
            <p:cNvSpPr/>
            <p:nvPr/>
          </p:nvSpPr>
          <p:spPr>
            <a:xfrm>
              <a:off x="6293431" y="2480733"/>
              <a:ext cx="444700" cy="44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 i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Light"/>
                </a:defRPr>
              </a:pPr>
              <a:endParaRPr sz="1265"/>
            </a:p>
          </p:txBody>
        </p:sp>
        <p:sp>
          <p:nvSpPr>
            <p:cNvPr id="8" name="Shape 339"/>
            <p:cNvSpPr/>
            <p:nvPr/>
          </p:nvSpPr>
          <p:spPr>
            <a:xfrm>
              <a:off x="6402071" y="2499428"/>
              <a:ext cx="227412" cy="607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4500" i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109" dirty="0">
                  <a:solidFill>
                    <a:srgbClr val="FFFFFF"/>
                  </a:solidFill>
                </a:rPr>
                <a:t>“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17543" y="2870395"/>
            <a:ext cx="7724180" cy="225779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spcAft>
                <a:spcPts val="600"/>
              </a:spcAft>
              <a:buNone/>
              <a:defRPr sz="15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34396" indent="0" algn="ctr">
              <a:buNone/>
              <a:defRPr sz="1582">
                <a:solidFill>
                  <a:schemeClr val="bg1"/>
                </a:solidFill>
              </a:defRPr>
            </a:lvl2pPr>
            <a:lvl3pPr marL="468792" indent="0" algn="ctr">
              <a:buNone/>
              <a:defRPr sz="1582">
                <a:solidFill>
                  <a:schemeClr val="bg1"/>
                </a:solidFill>
              </a:defRPr>
            </a:lvl3pPr>
            <a:lvl4pPr marL="703188" indent="0" algn="ctr">
              <a:buNone/>
              <a:defRPr sz="1582">
                <a:solidFill>
                  <a:schemeClr val="bg1"/>
                </a:solidFill>
              </a:defRPr>
            </a:lvl4pPr>
            <a:lvl5pPr marL="937584" indent="0" algn="ctr">
              <a:buNone/>
              <a:defRPr sz="1582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9311" y="5431679"/>
            <a:ext cx="3280172" cy="3862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i="1">
                <a:solidFill>
                  <a:schemeClr val="bg1"/>
                </a:solidFill>
                <a:latin typeface="+mn-lt"/>
              </a:defRPr>
            </a:lvl1pPr>
            <a:lvl2pPr marL="234396" indent="0" algn="ctr">
              <a:buNone/>
              <a:defRPr i="1">
                <a:solidFill>
                  <a:schemeClr val="bg1"/>
                </a:solidFill>
                <a:latin typeface="+mn-lt"/>
              </a:defRPr>
            </a:lvl2pPr>
            <a:lvl3pPr marL="468792" indent="0" algn="ctr">
              <a:buNone/>
              <a:defRPr i="1">
                <a:solidFill>
                  <a:schemeClr val="bg1"/>
                </a:solidFill>
                <a:latin typeface="+mn-lt"/>
              </a:defRPr>
            </a:lvl3pPr>
            <a:lvl4pPr marL="703188" indent="0" algn="ctr">
              <a:buNone/>
              <a:defRPr i="1">
                <a:solidFill>
                  <a:schemeClr val="bg1"/>
                </a:solidFill>
                <a:latin typeface="+mn-lt"/>
              </a:defRPr>
            </a:lvl4pPr>
            <a:lvl5pPr marL="937584" indent="0" algn="ctr">
              <a:buNone/>
              <a:defRPr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Byline Name,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266465" y="6362233"/>
            <a:ext cx="2088035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r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1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  <a:endParaRPr kumimoji="0" lang="en-US" sz="844" b="1" i="0" u="none" strike="noStrike" cap="none" spc="0" normalizeH="0" baseline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9810017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_BlueOverlay_FullPage_FullColor_Images.jp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14" y="-26059"/>
            <a:ext cx="12226716" cy="69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3"/>
          <p:cNvSpPr/>
          <p:nvPr userDrawn="1"/>
        </p:nvSpPr>
        <p:spPr>
          <a:xfrm>
            <a:off x="5861078" y="3763877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6" y="2774557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8856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3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3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74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Color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78" y="1883499"/>
            <a:ext cx="8224455" cy="1326059"/>
          </a:xfrm>
          <a:prstGeom prst="rect">
            <a:avLst/>
          </a:prstGeom>
        </p:spPr>
        <p:txBody>
          <a:bodyPr anchor="b" anchorCtr="0"/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yellow bar"/>
          <p:cNvSpPr/>
          <p:nvPr userDrawn="1"/>
        </p:nvSpPr>
        <p:spPr>
          <a:xfrm>
            <a:off x="5861078" y="3909767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6" name="hashtag" hidden="1">
            <a:extLst>
              <a:ext uri="{FF2B5EF4-FFF2-40B4-BE49-F238E27FC236}">
                <a16:creationId xmlns:a16="http://schemas.microsoft.com/office/drawing/2014/main" id="{76657282-8E96-1642-9312-797F8877F38F}"/>
              </a:ext>
            </a:extLst>
          </p:cNvPr>
          <p:cNvSpPr/>
          <p:nvPr userDrawn="1"/>
        </p:nvSpPr>
        <p:spPr>
          <a:xfrm>
            <a:off x="985707" y="6327055"/>
            <a:ext cx="1213487" cy="22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sz="844" b="0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#hashtag</a:t>
            </a:r>
            <a:endParaRPr kumimoji="0" lang="en-US" sz="844" b="0" i="0" u="none" strike="noStrike" cap="none" spc="0" normalizeH="0" baseline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FAD4B113-4208-724D-AE67-3426D5C918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2749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804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035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929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916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_BlueOverlay_FullPage_FullColor_Images.jp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14" y="-26059"/>
            <a:ext cx="12226716" cy="69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576" y="1891229"/>
            <a:ext cx="7590848" cy="1143000"/>
          </a:xfrm>
          <a:prstGeom prst="rect">
            <a:avLst/>
          </a:prstGeom>
        </p:spPr>
        <p:txBody>
          <a:bodyPr vert="horz" anchor="b" anchorCtr="0"/>
          <a:lstStyle>
            <a:lvl1pPr>
              <a:defRPr sz="5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hape 53"/>
          <p:cNvSpPr/>
          <p:nvPr userDrawn="1"/>
        </p:nvSpPr>
        <p:spPr>
          <a:xfrm>
            <a:off x="5861074" y="376387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2" y="4493515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4330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275499" y="1632504"/>
            <a:ext cx="5667079" cy="2665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1pPr>
            <a:lvl2pPr marL="312528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2pPr>
            <a:lvl3pPr marL="625056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3pPr>
            <a:lvl4pPr marL="937584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4pPr>
            <a:lvl5pPr marL="1250112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1" y="1"/>
            <a:ext cx="4055108" cy="686014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1564" y="1632505"/>
            <a:ext cx="2503729" cy="571853"/>
          </a:xfrm>
          <a:prstGeom prst="rect">
            <a:avLst/>
          </a:prstGeom>
        </p:spPr>
        <p:txBody>
          <a:bodyPr vert="horz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233710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8807" y="951827"/>
            <a:ext cx="9769284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Team Bios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hape 227"/>
          <p:cNvSpPr/>
          <p:nvPr userDrawn="1"/>
        </p:nvSpPr>
        <p:spPr>
          <a:xfrm>
            <a:off x="-1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1277010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Color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74" y="1883493"/>
            <a:ext cx="8224455" cy="1326059"/>
          </a:xfrm>
          <a:prstGeom prst="rect">
            <a:avLst/>
          </a:prstGeom>
        </p:spPr>
        <p:txBody>
          <a:bodyPr anchor="b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hape 99"/>
          <p:cNvSpPr/>
          <p:nvPr userDrawn="1"/>
        </p:nvSpPr>
        <p:spPr>
          <a:xfrm>
            <a:off x="5861074" y="390976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70753456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703" y="5389819"/>
            <a:ext cx="10763171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000" b="0" i="0">
                <a:solidFill>
                  <a:schemeClr val="accent6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75200" y="6362384"/>
            <a:ext cx="189154" cy="194797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-1" y="4377780"/>
            <a:ext cx="243840" cy="248022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12192000" cy="43777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Shape 102"/>
          <p:cNvSpPr/>
          <p:nvPr userDrawn="1"/>
        </p:nvSpPr>
        <p:spPr>
          <a:xfrm rot="16200000">
            <a:off x="11547789" y="3810667"/>
            <a:ext cx="427681" cy="151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400" i="0" spc="4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984" spc="30">
                <a:solidFill>
                  <a:srgbClr val="FFFFFF"/>
                </a:solidFill>
              </a:rPr>
              <a:t>CREDIT: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635621" y="6314649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67880196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68807" y="1851795"/>
            <a:ext cx="10178136" cy="3934643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1pPr>
            <a:lvl2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2pPr>
            <a:lvl3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3pPr>
            <a:lvl4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4pPr>
            <a:lvl5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1" y="1"/>
            <a:ext cx="243840" cy="13296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12075063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Photo +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705" y="5389825"/>
            <a:ext cx="10763171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2250" b="0" i="0">
                <a:solidFill>
                  <a:schemeClr val="accent6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hape 227"/>
          <p:cNvSpPr/>
          <p:nvPr userDrawn="1"/>
        </p:nvSpPr>
        <p:spPr>
          <a:xfrm>
            <a:off x="-1" y="4377780"/>
            <a:ext cx="243840" cy="248022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7"/>
            <a:ext cx="12192000" cy="43777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redit">
            <a:extLst>
              <a:ext uri="{FF2B5EF4-FFF2-40B4-BE49-F238E27FC236}">
                <a16:creationId xmlns:a16="http://schemas.microsoft.com/office/drawing/2014/main" id="{AB6BB8EA-BFB8-684E-A2A2-E864B37B3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705" y="6324174"/>
            <a:ext cx="4264723" cy="28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844" b="0" i="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defRPr>
            </a:lvl1pPr>
          </a:lstStyle>
          <a:p>
            <a:pPr lvl="0"/>
            <a:r>
              <a:rPr lang="en-US"/>
              <a:t>Credit:</a:t>
            </a:r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CB3AC8F1-7E9E-D847-B8A7-11894E13FF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3010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654" y="1721356"/>
            <a:ext cx="4504601" cy="445084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54" y="770015"/>
            <a:ext cx="4504601" cy="552293"/>
          </a:xfrm>
          <a:prstGeom prst="rect">
            <a:avLst/>
          </a:prstGeom>
        </p:spPr>
        <p:txBody>
          <a:bodyPr anchor="b" anchorCtr="0"/>
          <a:lstStyle>
            <a:lvl1pPr algn="l"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7515030" y="6320550"/>
            <a:ext cx="2468631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000654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  <p:sp>
        <p:nvSpPr>
          <p:cNvPr id="10" name="Shape 227"/>
          <p:cNvSpPr/>
          <p:nvPr userDrawn="1"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6623618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654" y="1721356"/>
            <a:ext cx="4504601" cy="445084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54" y="770015"/>
            <a:ext cx="4504601" cy="552293"/>
          </a:xfrm>
          <a:prstGeom prst="rect">
            <a:avLst/>
          </a:prstGeom>
        </p:spPr>
        <p:txBody>
          <a:bodyPr anchor="b" anchorCtr="0"/>
          <a:lstStyle>
            <a:lvl1pPr algn="l"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hape 227"/>
          <p:cNvSpPr/>
          <p:nvPr userDrawn="1"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86364042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bjec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1527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8918" y="1814514"/>
            <a:ext cx="10176933" cy="4217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424282365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bject with Credi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70075" y="632055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34636444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1" y="894319"/>
            <a:ext cx="131961" cy="43531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accent6"/>
              </a:solidFill>
            </a:endParaRPr>
          </a:p>
        </p:txBody>
      </p:sp>
      <p:sp>
        <p:nvSpPr>
          <p:cNvPr id="7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72232854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8918" y="1814514"/>
            <a:ext cx="10176933" cy="4217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299094957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Object with Cred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175627868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eenOverlay_Biotechnology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06" y="-35777"/>
            <a:ext cx="12266107" cy="69295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977" y="845809"/>
            <a:ext cx="7724180" cy="928276"/>
          </a:xfrm>
          <a:prstGeom prst="rect">
            <a:avLst/>
          </a:prstGeom>
        </p:spPr>
        <p:txBody>
          <a:bodyPr vert="horz" anchor="b" anchorCtr="0"/>
          <a:lstStyle>
            <a:lvl1pPr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900092" y="2124962"/>
            <a:ext cx="416907" cy="535339"/>
            <a:chOff x="6293431" y="2422507"/>
            <a:chExt cx="444700" cy="761372"/>
          </a:xfrm>
        </p:grpSpPr>
        <p:sp>
          <p:nvSpPr>
            <p:cNvPr id="7" name="Shape 338"/>
            <p:cNvSpPr/>
            <p:nvPr/>
          </p:nvSpPr>
          <p:spPr>
            <a:xfrm>
              <a:off x="6293431" y="2480733"/>
              <a:ext cx="444700" cy="44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 i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Light"/>
                </a:defRPr>
              </a:pPr>
              <a:endParaRPr sz="1687"/>
            </a:p>
          </p:txBody>
        </p:sp>
        <p:sp>
          <p:nvSpPr>
            <p:cNvPr id="8" name="Shape 339"/>
            <p:cNvSpPr/>
            <p:nvPr/>
          </p:nvSpPr>
          <p:spPr>
            <a:xfrm>
              <a:off x="6382410" y="2422507"/>
              <a:ext cx="266739" cy="761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4500" i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12" dirty="0">
                  <a:solidFill>
                    <a:srgbClr val="FFFFFF"/>
                  </a:solidFill>
                </a:rPr>
                <a:t>“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17541" y="2870395"/>
            <a:ext cx="7724180" cy="225779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spcAft>
                <a:spcPts val="800"/>
              </a:spcAft>
              <a:buNone/>
              <a:defRPr sz="20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312528" indent="0" algn="ctr">
              <a:buNone/>
              <a:defRPr sz="2109">
                <a:solidFill>
                  <a:schemeClr val="bg1"/>
                </a:solidFill>
              </a:defRPr>
            </a:lvl2pPr>
            <a:lvl3pPr marL="625056" indent="0" algn="ctr">
              <a:buNone/>
              <a:defRPr sz="2109">
                <a:solidFill>
                  <a:schemeClr val="bg1"/>
                </a:solidFill>
              </a:defRPr>
            </a:lvl3pPr>
            <a:lvl4pPr marL="937584" indent="0" algn="ctr">
              <a:buNone/>
              <a:defRPr sz="2109">
                <a:solidFill>
                  <a:schemeClr val="bg1"/>
                </a:solidFill>
              </a:defRPr>
            </a:lvl4pPr>
            <a:lvl5pPr marL="1250112" indent="0" algn="ctr">
              <a:buNone/>
              <a:defRPr sz="210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9310" y="5431673"/>
            <a:ext cx="3280172" cy="3862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i="1">
                <a:solidFill>
                  <a:schemeClr val="bg1"/>
                </a:solidFill>
                <a:latin typeface="+mn-lt"/>
              </a:defRPr>
            </a:lvl1pPr>
            <a:lvl2pPr marL="312528" indent="0" algn="ctr">
              <a:buNone/>
              <a:defRPr i="1">
                <a:solidFill>
                  <a:schemeClr val="bg1"/>
                </a:solidFill>
                <a:latin typeface="+mn-lt"/>
              </a:defRPr>
            </a:lvl2pPr>
            <a:lvl3pPr marL="625056" indent="0" algn="ctr">
              <a:buNone/>
              <a:defRPr i="1">
                <a:solidFill>
                  <a:schemeClr val="bg1"/>
                </a:solidFill>
                <a:latin typeface="+mn-lt"/>
              </a:defRPr>
            </a:lvl3pPr>
            <a:lvl4pPr marL="937584" indent="0" algn="ctr">
              <a:buNone/>
              <a:defRPr i="1">
                <a:solidFill>
                  <a:schemeClr val="bg1"/>
                </a:solidFill>
                <a:latin typeface="+mn-lt"/>
              </a:defRPr>
            </a:lvl4pPr>
            <a:lvl5pPr marL="1250112" indent="0" algn="ctr">
              <a:buNone/>
              <a:defRPr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Byline Name,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266464" y="6331604"/>
            <a:ext cx="208803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r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1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  <a:endParaRPr kumimoji="0" lang="en-US" sz="1125" b="1" i="0" u="none" strike="noStrike" cap="none" spc="0" normalizeH="0" baseline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0690356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_BlueOverlay_FullPage_FullColor_Images.jp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14" y="-26059"/>
            <a:ext cx="12226716" cy="69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3"/>
          <p:cNvSpPr/>
          <p:nvPr userDrawn="1"/>
        </p:nvSpPr>
        <p:spPr>
          <a:xfrm>
            <a:off x="5861074" y="376387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2" y="2774551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1003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705" y="5389825"/>
            <a:ext cx="10763171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2250" b="0" i="0">
                <a:solidFill>
                  <a:schemeClr val="accent6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hape 227"/>
          <p:cNvSpPr/>
          <p:nvPr userDrawn="1"/>
        </p:nvSpPr>
        <p:spPr>
          <a:xfrm>
            <a:off x="-1" y="4377780"/>
            <a:ext cx="243840" cy="248022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7"/>
            <a:ext cx="12192000" cy="43777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hashtag" hidden="1">
            <a:extLst>
              <a:ext uri="{FF2B5EF4-FFF2-40B4-BE49-F238E27FC236}">
                <a16:creationId xmlns:a16="http://schemas.microsoft.com/office/drawing/2014/main" id="{784A832E-8A7A-564C-B80A-EA28B21DC21D}"/>
              </a:ext>
            </a:extLst>
          </p:cNvPr>
          <p:cNvSpPr/>
          <p:nvPr userDrawn="1"/>
        </p:nvSpPr>
        <p:spPr>
          <a:xfrm>
            <a:off x="985707" y="6327055"/>
            <a:ext cx="1213487" cy="22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sz="844" b="0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#hashtag</a:t>
            </a:r>
            <a:endParaRPr kumimoji="0" lang="en-US" sz="844" b="0" i="0" u="none" strike="noStrike" cap="none" spc="0" normalizeH="0" baseline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2C267E4C-59DA-B74C-B8F7-EB9F96D0AD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7407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_BlueOverlay_FullPage_FullColor_Images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14" y="-26059"/>
            <a:ext cx="12226716" cy="69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576" y="1891229"/>
            <a:ext cx="7590848" cy="1143000"/>
          </a:xfrm>
          <a:prstGeom prst="rect">
            <a:avLst/>
          </a:prstGeom>
        </p:spPr>
        <p:txBody>
          <a:bodyPr vert="horz" anchor="b" anchorCtr="0"/>
          <a:lstStyle>
            <a:lvl1pPr>
              <a:defRPr sz="5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hape 53"/>
          <p:cNvSpPr/>
          <p:nvPr/>
        </p:nvSpPr>
        <p:spPr>
          <a:xfrm>
            <a:off x="5861074" y="376387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2" y="4493515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0169"/>
      </p:ext>
    </p:extLst>
  </p:cSld>
  <p:clrMapOvr>
    <a:masterClrMapping/>
  </p:clrMapOvr>
  <p:transition spd="med"/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275499" y="1632504"/>
            <a:ext cx="5667079" cy="2665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1pPr>
            <a:lvl2pPr marL="312528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2pPr>
            <a:lvl3pPr marL="625056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3pPr>
            <a:lvl4pPr marL="937584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4pPr>
            <a:lvl5pPr marL="1250112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hape 227"/>
          <p:cNvSpPr/>
          <p:nvPr/>
        </p:nvSpPr>
        <p:spPr>
          <a:xfrm>
            <a:off x="1" y="1"/>
            <a:ext cx="4055108" cy="686014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1564" y="1632505"/>
            <a:ext cx="2503729" cy="571853"/>
          </a:xfrm>
          <a:prstGeom prst="rect">
            <a:avLst/>
          </a:prstGeom>
        </p:spPr>
        <p:txBody>
          <a:bodyPr vert="horz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09763291"/>
      </p:ext>
    </p:extLst>
  </p:cSld>
  <p:clrMapOvr>
    <a:masterClrMapping/>
  </p:clrMapOvr>
  <p:transition spd="med"/>
  <p:hf sldNum="0"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8807" y="951827"/>
            <a:ext cx="9769284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Team Bios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hape 227"/>
          <p:cNvSpPr/>
          <p:nvPr/>
        </p:nvSpPr>
        <p:spPr>
          <a:xfrm>
            <a:off x="-1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473153588"/>
      </p:ext>
    </p:extLst>
  </p:cSld>
  <p:clrMapOvr>
    <a:masterClrMapping/>
  </p:clrMapOvr>
  <p:transition spd="med"/>
  <p:hf sldNum="0"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Color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74" y="1883493"/>
            <a:ext cx="8224455" cy="1326059"/>
          </a:xfrm>
          <a:prstGeom prst="rect">
            <a:avLst/>
          </a:prstGeom>
        </p:spPr>
        <p:txBody>
          <a:bodyPr anchor="b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hape 99"/>
          <p:cNvSpPr/>
          <p:nvPr/>
        </p:nvSpPr>
        <p:spPr>
          <a:xfrm>
            <a:off x="5861074" y="390976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021982825"/>
      </p:ext>
    </p:extLst>
  </p:cSld>
  <p:clrMapOvr>
    <a:masterClrMapping/>
  </p:clrMapOvr>
  <p:transition spd="med"/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703" y="5389819"/>
            <a:ext cx="10763171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000" b="0" i="0">
                <a:solidFill>
                  <a:schemeClr val="accent6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75200" y="6362384"/>
            <a:ext cx="189154" cy="194797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227"/>
          <p:cNvSpPr/>
          <p:nvPr/>
        </p:nvSpPr>
        <p:spPr>
          <a:xfrm>
            <a:off x="-1" y="4377780"/>
            <a:ext cx="243840" cy="248022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12192000" cy="43777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Shape 102"/>
          <p:cNvSpPr/>
          <p:nvPr/>
        </p:nvSpPr>
        <p:spPr>
          <a:xfrm rot="16200000">
            <a:off x="11547789" y="3810667"/>
            <a:ext cx="427681" cy="151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400" i="0" spc="4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984" spc="30">
                <a:solidFill>
                  <a:srgbClr val="FFFFFF"/>
                </a:solidFill>
              </a:rPr>
              <a:t>CREDIT: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635621" y="6314649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950111699"/>
      </p:ext>
    </p:extLst>
  </p:cSld>
  <p:clrMapOvr>
    <a:masterClrMapping/>
  </p:clrMapOvr>
  <p:transition spd="med"/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68807" y="1851795"/>
            <a:ext cx="10178136" cy="3934643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1pPr>
            <a:lvl2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2pPr>
            <a:lvl3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3pPr>
            <a:lvl4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4pPr>
            <a:lvl5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hape 227"/>
          <p:cNvSpPr/>
          <p:nvPr/>
        </p:nvSpPr>
        <p:spPr>
          <a:xfrm>
            <a:off x="1" y="1"/>
            <a:ext cx="243840" cy="13296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380684552"/>
      </p:ext>
    </p:extLst>
  </p:cSld>
  <p:clrMapOvr>
    <a:masterClrMapping/>
  </p:clrMapOvr>
  <p:transition spd="med"/>
  <p:hf sldNum="0"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654" y="1721356"/>
            <a:ext cx="4504601" cy="445084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54" y="770015"/>
            <a:ext cx="4504601" cy="552293"/>
          </a:xfrm>
          <a:prstGeom prst="rect">
            <a:avLst/>
          </a:prstGeom>
        </p:spPr>
        <p:txBody>
          <a:bodyPr anchor="b" anchorCtr="0"/>
          <a:lstStyle>
            <a:lvl1pPr algn="l"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7515030" y="6320550"/>
            <a:ext cx="2468631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0654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  <p:sp>
        <p:nvSpPr>
          <p:cNvPr id="10" name="Shape 227"/>
          <p:cNvSpPr/>
          <p:nvPr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586904554"/>
      </p:ext>
    </p:extLst>
  </p:cSld>
  <p:clrMapOvr>
    <a:masterClrMapping/>
  </p:clrMapOvr>
  <p:transition spd="med"/>
  <p:hf sldNum="0" hdr="0" dt="0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654" y="1721356"/>
            <a:ext cx="4504601" cy="445084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54" y="770015"/>
            <a:ext cx="4504601" cy="552293"/>
          </a:xfrm>
          <a:prstGeom prst="rect">
            <a:avLst/>
          </a:prstGeom>
        </p:spPr>
        <p:txBody>
          <a:bodyPr anchor="b" anchorCtr="0"/>
          <a:lstStyle>
            <a:lvl1pPr algn="l"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hape 227"/>
          <p:cNvSpPr/>
          <p:nvPr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299306051"/>
      </p:ext>
    </p:extLst>
  </p:cSld>
  <p:clrMapOvr>
    <a:masterClrMapping/>
  </p:clrMapOvr>
  <p:transition spd="med"/>
  <p:hf sldNum="0" hdr="0" dt="0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Objec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hape 227"/>
          <p:cNvSpPr/>
          <p:nvPr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99326"/>
      </p:ext>
    </p:extLst>
  </p:cSld>
  <p:clrMapOvr>
    <a:masterClrMapping/>
  </p:clrMapOvr>
  <p:transition spd="med"/>
  <p:hf sldNum="0"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hape 227"/>
          <p:cNvSpPr/>
          <p:nvPr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8918" y="1814514"/>
            <a:ext cx="10176933" cy="4217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4200496036"/>
      </p:ext>
    </p:extLst>
  </p:cSld>
  <p:clrMapOvr>
    <a:masterClrMapping/>
  </p:clrMapOvr>
  <p:transition spd="med"/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bject with Cred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hape 2">
            <a:extLst>
              <a:ext uri="{FF2B5EF4-FFF2-40B4-BE49-F238E27FC236}">
                <a16:creationId xmlns:a16="http://schemas.microsoft.com/office/drawing/2014/main" id="{F9C74840-71BD-6A46-BE09-1E857B328D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106C55C-75AC-1746-8CD8-0826A5A8303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68588" y="1775731"/>
            <a:ext cx="10177717" cy="429768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ts val="1800"/>
              </a:lnSpc>
              <a:spcAft>
                <a:spcPts val="600"/>
              </a:spcAft>
              <a:buSzPct val="100000"/>
              <a:buNone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1714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•"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342900" indent="-171450" algn="l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5143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68580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redit">
            <a:extLst>
              <a:ext uri="{FF2B5EF4-FFF2-40B4-BE49-F238E27FC236}">
                <a16:creationId xmlns:a16="http://schemas.microsoft.com/office/drawing/2014/main" id="{F0FCC6D5-EACA-B640-A385-3FFF7B8674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8593" y="6324174"/>
            <a:ext cx="3825817" cy="28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844" b="0" i="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defRPr>
            </a:lvl1pPr>
          </a:lstStyle>
          <a:p>
            <a:pPr lvl="0"/>
            <a:r>
              <a:rPr lang="en-US"/>
              <a:t>Credit: </a:t>
            </a:r>
          </a:p>
        </p:txBody>
      </p:sp>
    </p:spTree>
    <p:extLst>
      <p:ext uri="{BB962C8B-B14F-4D97-AF65-F5344CB8AC3E}">
        <p14:creationId xmlns:p14="http://schemas.microsoft.com/office/powerpoint/2010/main" val="853860832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Object with Credi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7"/>
          <p:cNvSpPr/>
          <p:nvPr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70075" y="632055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3483127908"/>
      </p:ext>
    </p:extLst>
  </p:cSld>
  <p:clrMapOvr>
    <a:masterClrMapping/>
  </p:clrMapOvr>
  <p:transition spd="med"/>
  <p:hf sldNum="0" hdr="0" dt="0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hape 227"/>
          <p:cNvSpPr/>
          <p:nvPr/>
        </p:nvSpPr>
        <p:spPr>
          <a:xfrm>
            <a:off x="1" y="894319"/>
            <a:ext cx="131961" cy="43531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accent6"/>
              </a:solidFill>
            </a:endParaRPr>
          </a:p>
        </p:txBody>
      </p:sp>
      <p:sp>
        <p:nvSpPr>
          <p:cNvPr id="7" name="Shape 227"/>
          <p:cNvSpPr/>
          <p:nvPr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751399575"/>
      </p:ext>
    </p:extLst>
  </p:cSld>
  <p:clrMapOvr>
    <a:masterClrMapping/>
  </p:clrMapOvr>
  <p:transition spd="med"/>
  <p:hf sldNum="0"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hape 227"/>
          <p:cNvSpPr/>
          <p:nvPr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8918" y="1814514"/>
            <a:ext cx="10176933" cy="4217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4637286"/>
      </p:ext>
    </p:extLst>
  </p:cSld>
  <p:clrMapOvr>
    <a:masterClrMapping/>
  </p:clrMapOvr>
  <p:transition spd="med"/>
  <p:hf sldNum="0"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Object with Cred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27"/>
          <p:cNvSpPr/>
          <p:nvPr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525429633"/>
      </p:ext>
    </p:extLst>
  </p:cSld>
  <p:clrMapOvr>
    <a:masterClrMapping/>
  </p:clrMapOvr>
  <p:transition spd="med"/>
  <p:hf sldNum="0"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eenOverlay_Biotechnolog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06" y="-35777"/>
            <a:ext cx="12266107" cy="69295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977" y="845809"/>
            <a:ext cx="7724180" cy="928276"/>
          </a:xfrm>
          <a:prstGeom prst="rect">
            <a:avLst/>
          </a:prstGeom>
        </p:spPr>
        <p:txBody>
          <a:bodyPr vert="horz" anchor="b" anchorCtr="0"/>
          <a:lstStyle>
            <a:lvl1pPr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900092" y="2124962"/>
            <a:ext cx="416907" cy="535339"/>
            <a:chOff x="6293431" y="2422507"/>
            <a:chExt cx="444700" cy="761372"/>
          </a:xfrm>
        </p:grpSpPr>
        <p:sp>
          <p:nvSpPr>
            <p:cNvPr id="7" name="Shape 338"/>
            <p:cNvSpPr/>
            <p:nvPr/>
          </p:nvSpPr>
          <p:spPr>
            <a:xfrm>
              <a:off x="6293431" y="2480733"/>
              <a:ext cx="444700" cy="44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 i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Light"/>
                </a:defRPr>
              </a:pPr>
              <a:endParaRPr sz="1687"/>
            </a:p>
          </p:txBody>
        </p:sp>
        <p:sp>
          <p:nvSpPr>
            <p:cNvPr id="8" name="Shape 339"/>
            <p:cNvSpPr/>
            <p:nvPr/>
          </p:nvSpPr>
          <p:spPr>
            <a:xfrm>
              <a:off x="6382410" y="2422507"/>
              <a:ext cx="266739" cy="761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4500" i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12" dirty="0">
                  <a:solidFill>
                    <a:srgbClr val="FFFFFF"/>
                  </a:solidFill>
                </a:rPr>
                <a:t>“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17541" y="2870395"/>
            <a:ext cx="7724180" cy="225779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spcAft>
                <a:spcPts val="800"/>
              </a:spcAft>
              <a:buNone/>
              <a:defRPr sz="20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312528" indent="0" algn="ctr">
              <a:buNone/>
              <a:defRPr sz="2109">
                <a:solidFill>
                  <a:schemeClr val="bg1"/>
                </a:solidFill>
              </a:defRPr>
            </a:lvl2pPr>
            <a:lvl3pPr marL="625056" indent="0" algn="ctr">
              <a:buNone/>
              <a:defRPr sz="2109">
                <a:solidFill>
                  <a:schemeClr val="bg1"/>
                </a:solidFill>
              </a:defRPr>
            </a:lvl3pPr>
            <a:lvl4pPr marL="937584" indent="0" algn="ctr">
              <a:buNone/>
              <a:defRPr sz="2109">
                <a:solidFill>
                  <a:schemeClr val="bg1"/>
                </a:solidFill>
              </a:defRPr>
            </a:lvl4pPr>
            <a:lvl5pPr marL="1250112" indent="0" algn="ctr">
              <a:buNone/>
              <a:defRPr sz="210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9310" y="5431673"/>
            <a:ext cx="3280172" cy="3862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i="1">
                <a:solidFill>
                  <a:schemeClr val="bg1"/>
                </a:solidFill>
                <a:latin typeface="+mn-lt"/>
              </a:defRPr>
            </a:lvl1pPr>
            <a:lvl2pPr marL="312528" indent="0" algn="ctr">
              <a:buNone/>
              <a:defRPr i="1">
                <a:solidFill>
                  <a:schemeClr val="bg1"/>
                </a:solidFill>
                <a:latin typeface="+mn-lt"/>
              </a:defRPr>
            </a:lvl2pPr>
            <a:lvl3pPr marL="625056" indent="0" algn="ctr">
              <a:buNone/>
              <a:defRPr i="1">
                <a:solidFill>
                  <a:schemeClr val="bg1"/>
                </a:solidFill>
                <a:latin typeface="+mn-lt"/>
              </a:defRPr>
            </a:lvl3pPr>
            <a:lvl4pPr marL="937584" indent="0" algn="ctr">
              <a:buNone/>
              <a:defRPr i="1">
                <a:solidFill>
                  <a:schemeClr val="bg1"/>
                </a:solidFill>
                <a:latin typeface="+mn-lt"/>
              </a:defRPr>
            </a:lvl4pPr>
            <a:lvl5pPr marL="1250112" indent="0" algn="ctr">
              <a:buNone/>
              <a:defRPr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Byline Name, Title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66464" y="6331604"/>
            <a:ext cx="208803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r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1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  <a:endParaRPr kumimoji="0" lang="en-US" sz="1125" b="1" i="0" u="none" strike="noStrike" cap="none" spc="0" normalizeH="0" baseline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51596785"/>
      </p:ext>
    </p:extLst>
  </p:cSld>
  <p:clrMapOvr>
    <a:masterClrMapping/>
  </p:clrMapOvr>
  <p:transition spd="med"/>
  <p:hf sldNum="0"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_BlueOverlay_FullPage_FullColor_Images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14" y="-26059"/>
            <a:ext cx="12226716" cy="69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3"/>
          <p:cNvSpPr/>
          <p:nvPr/>
        </p:nvSpPr>
        <p:spPr>
          <a:xfrm>
            <a:off x="5861074" y="376387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2" y="2774551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38127"/>
      </p:ext>
    </p:extLst>
  </p:cSld>
  <p:clrMapOvr>
    <a:masterClrMapping/>
  </p:clrMapOvr>
  <p:transition spd="med"/>
  <p:hf sldNum="0"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600" y="6356352"/>
            <a:ext cx="10972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t-BR"/>
              <a:t>N O R T H  C A R O L I N A  B I O T E C H N O L O G Y  C E N T E 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822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4800" y="612775"/>
            <a:ext cx="6860117" cy="4754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4800" y="5367338"/>
            <a:ext cx="686011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10972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N O R T H  C A R O L I N A  B I O T E C H N O L O G Y  C E N T E 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0889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6356352"/>
            <a:ext cx="10972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 O R T H  C A R O L I N A  B I O T E C H N O L O G Y  C E N T E R</a:t>
            </a:r>
          </a:p>
        </p:txBody>
      </p:sp>
    </p:spTree>
    <p:extLst>
      <p:ext uri="{BB962C8B-B14F-4D97-AF65-F5344CB8AC3E}">
        <p14:creationId xmlns:p14="http://schemas.microsoft.com/office/powerpoint/2010/main" val="310263562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_BlueOverlay_FullPage_FullColor_Images.jp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14" y="-26059"/>
            <a:ext cx="12226716" cy="69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576" y="1891229"/>
            <a:ext cx="7590848" cy="1143000"/>
          </a:xfrm>
          <a:prstGeom prst="rect">
            <a:avLst/>
          </a:prstGeom>
        </p:spPr>
        <p:txBody>
          <a:bodyPr vert="horz" anchor="b" anchorCtr="0"/>
          <a:lstStyle>
            <a:lvl1pPr>
              <a:defRPr sz="5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hape 53"/>
          <p:cNvSpPr/>
          <p:nvPr userDrawn="1"/>
        </p:nvSpPr>
        <p:spPr>
          <a:xfrm>
            <a:off x="5861074" y="376387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2" y="4493515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5591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12" y="955169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225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hape 227"/>
          <p:cNvSpPr/>
          <p:nvPr userDrawn="1"/>
        </p:nvSpPr>
        <p:spPr>
          <a:xfrm>
            <a:off x="5" y="894325"/>
            <a:ext cx="131961" cy="43531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>
              <a:solidFill>
                <a:schemeClr val="accent6"/>
              </a:solidFill>
            </a:endParaRPr>
          </a:p>
        </p:txBody>
      </p:sp>
      <p:sp>
        <p:nvSpPr>
          <p:cNvPr id="7" name="Shape 227"/>
          <p:cNvSpPr/>
          <p:nvPr userDrawn="1"/>
        </p:nvSpPr>
        <p:spPr>
          <a:xfrm>
            <a:off x="-3" y="7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8" name="hashtag" hidden="1">
            <a:extLst>
              <a:ext uri="{FF2B5EF4-FFF2-40B4-BE49-F238E27FC236}">
                <a16:creationId xmlns:a16="http://schemas.microsoft.com/office/drawing/2014/main" id="{E7DEE2AC-96C4-EC4B-BDA5-340523CF6182}"/>
              </a:ext>
            </a:extLst>
          </p:cNvPr>
          <p:cNvSpPr/>
          <p:nvPr userDrawn="1"/>
        </p:nvSpPr>
        <p:spPr>
          <a:xfrm>
            <a:off x="985707" y="6327055"/>
            <a:ext cx="1213487" cy="22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sz="844" b="0" i="0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#hashtag</a:t>
            </a:r>
            <a:endParaRPr kumimoji="0" lang="en-US" sz="844" b="0" i="0" u="none" strike="noStrike" cap="none" spc="0" normalizeH="0" baseline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69ED87C6-F473-0747-AB8F-88368203AC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4527D81-F71F-FD4E-B9BE-B3235A2B7E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68588" y="1775731"/>
            <a:ext cx="10177717" cy="429768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ts val="1800"/>
              </a:lnSpc>
              <a:spcAft>
                <a:spcPts val="600"/>
              </a:spcAft>
              <a:buSzPct val="100000"/>
              <a:buNone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1714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•"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342900" indent="-171450" algn="l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51435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685800" indent="-171450" algn="l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 b="0" i="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759947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275499" y="1632504"/>
            <a:ext cx="5667079" cy="2665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1pPr>
            <a:lvl2pPr marL="312528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2pPr>
            <a:lvl3pPr marL="625056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3pPr>
            <a:lvl4pPr marL="937584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4pPr>
            <a:lvl5pPr marL="1250112" indent="0">
              <a:lnSpc>
                <a:spcPts val="2400"/>
              </a:lnSpc>
              <a:spcAft>
                <a:spcPts val="800"/>
              </a:spcAft>
              <a:buNone/>
              <a:defRPr sz="20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1" y="1"/>
            <a:ext cx="4055108" cy="686014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1564" y="1632505"/>
            <a:ext cx="2503729" cy="571853"/>
          </a:xfrm>
          <a:prstGeom prst="rect">
            <a:avLst/>
          </a:prstGeom>
        </p:spPr>
        <p:txBody>
          <a:bodyPr vert="horz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029732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8807" y="951827"/>
            <a:ext cx="9769284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Team Bios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hape 227"/>
          <p:cNvSpPr/>
          <p:nvPr userDrawn="1"/>
        </p:nvSpPr>
        <p:spPr>
          <a:xfrm>
            <a:off x="-1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17614503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Color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74" y="1883493"/>
            <a:ext cx="8224455" cy="1326059"/>
          </a:xfrm>
          <a:prstGeom prst="rect">
            <a:avLst/>
          </a:prstGeom>
        </p:spPr>
        <p:txBody>
          <a:bodyPr anchor="b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hape 99"/>
          <p:cNvSpPr/>
          <p:nvPr userDrawn="1"/>
        </p:nvSpPr>
        <p:spPr>
          <a:xfrm>
            <a:off x="5861074" y="390976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131909771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703" y="5389819"/>
            <a:ext cx="10763171" cy="483545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000" b="0" i="0">
                <a:solidFill>
                  <a:schemeClr val="accent6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75200" y="6362384"/>
            <a:ext cx="189154" cy="194797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-1" y="4377780"/>
            <a:ext cx="243840" cy="248022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12192000" cy="437777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Shape 102"/>
          <p:cNvSpPr/>
          <p:nvPr userDrawn="1"/>
        </p:nvSpPr>
        <p:spPr>
          <a:xfrm rot="16200000">
            <a:off x="11547789" y="3810667"/>
            <a:ext cx="427681" cy="151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400" i="0" spc="4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984" spc="30" dirty="0">
                <a:solidFill>
                  <a:srgbClr val="FFFFFF"/>
                </a:solidFill>
              </a:rPr>
              <a:t>CREDIT: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635621" y="6314649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417419649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68807" y="1851795"/>
            <a:ext cx="10178136" cy="3934643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1pPr>
            <a:lvl2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2pPr>
            <a:lvl3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3pPr>
            <a:lvl4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4pPr>
            <a:lvl5pPr>
              <a:lnSpc>
                <a:spcPts val="2400"/>
              </a:lnSpc>
              <a:spcAft>
                <a:spcPts val="800"/>
              </a:spcAft>
              <a:defRPr sz="20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1" y="1"/>
            <a:ext cx="243840" cy="13296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245952005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654" y="1721356"/>
            <a:ext cx="4504601" cy="445084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54" y="770015"/>
            <a:ext cx="4504601" cy="552293"/>
          </a:xfrm>
          <a:prstGeom prst="rect">
            <a:avLst/>
          </a:prstGeom>
        </p:spPr>
        <p:txBody>
          <a:bodyPr anchor="b" anchorCtr="0"/>
          <a:lstStyle>
            <a:lvl1pPr algn="l"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7515030" y="6320550"/>
            <a:ext cx="2468631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000654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  <p:sp>
        <p:nvSpPr>
          <p:cNvPr id="10" name="Shape 227"/>
          <p:cNvSpPr/>
          <p:nvPr userDrawn="1"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25716105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654" y="1721356"/>
            <a:ext cx="4504601" cy="445084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 b="0" i="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29252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54" y="770015"/>
            <a:ext cx="4504601" cy="552293"/>
          </a:xfrm>
          <a:prstGeom prst="rect">
            <a:avLst/>
          </a:prstGeom>
        </p:spPr>
        <p:txBody>
          <a:bodyPr anchor="b" anchorCtr="0"/>
          <a:lstStyle>
            <a:lvl1pPr algn="l"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hape 227"/>
          <p:cNvSpPr/>
          <p:nvPr userDrawn="1"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231341106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bjec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2647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8918" y="1814514"/>
            <a:ext cx="10176933" cy="42179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222684673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bject with Credi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70075" y="632055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222058762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R) Image (L)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99048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AC86A32-16A7-8C4B-806A-DAA4E45945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3679" y="1773936"/>
            <a:ext cx="4632960" cy="429768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500">
                <a:solidFill>
                  <a:srgbClr val="06070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17145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•"/>
              <a:defRPr sz="1500">
                <a:latin typeface="Cambria" charset="0"/>
                <a:ea typeface="Cambria" charset="0"/>
                <a:cs typeface="Cambria" charset="0"/>
              </a:defRPr>
            </a:lvl2pPr>
            <a:lvl3pPr marL="342900" indent="-171450">
              <a:lnSpc>
                <a:spcPts val="18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500">
                <a:latin typeface="Cambria" charset="0"/>
                <a:ea typeface="Cambria" charset="0"/>
                <a:cs typeface="Cambria" charset="0"/>
              </a:defRPr>
            </a:lvl3pPr>
            <a:lvl4pPr marL="514350" indent="-1714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  <a:defRPr sz="1500">
                <a:latin typeface="Cambria" charset="0"/>
                <a:ea typeface="Cambria" charset="0"/>
                <a:cs typeface="Cambria" charset="0"/>
              </a:defRPr>
            </a:lvl4pPr>
            <a:lvl5pPr marL="685800" indent="-171450">
              <a:lnSpc>
                <a:spcPts val="1800"/>
              </a:lnSpc>
              <a:spcAft>
                <a:spcPts val="600"/>
              </a:spcAft>
              <a:buSzPct val="100000"/>
              <a:buFont typeface=".AppleSystemUIFont"/>
              <a:buChar char="–"/>
              <a:defRPr sz="1500"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79" y="950976"/>
            <a:ext cx="4632960" cy="484632"/>
          </a:xfrm>
          <a:prstGeom prst="rect">
            <a:avLst/>
          </a:prstGeom>
        </p:spPr>
        <p:txBody>
          <a:bodyPr anchor="b" anchorCtr="0"/>
          <a:lstStyle>
            <a:lvl1pPr algn="l">
              <a:defRPr sz="225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hape 227"/>
          <p:cNvSpPr/>
          <p:nvPr userDrawn="1"/>
        </p:nvSpPr>
        <p:spPr>
          <a:xfrm>
            <a:off x="11948160" y="0"/>
            <a:ext cx="243840" cy="134165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265"/>
          </a:p>
        </p:txBody>
      </p:sp>
      <p:sp>
        <p:nvSpPr>
          <p:cNvPr id="12" name="Shape 2">
            <a:extLst>
              <a:ext uri="{FF2B5EF4-FFF2-40B4-BE49-F238E27FC236}">
                <a16:creationId xmlns:a16="http://schemas.microsoft.com/office/drawing/2014/main" id="{C2A0C0BD-4969-3340-BBDB-915EB05CA0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credit">
            <a:extLst>
              <a:ext uri="{FF2B5EF4-FFF2-40B4-BE49-F238E27FC236}">
                <a16:creationId xmlns:a16="http://schemas.microsoft.com/office/drawing/2014/main" id="{26F75447-6417-4941-85E3-5C5D2B0B71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3680" y="6324174"/>
            <a:ext cx="3413760" cy="28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844" b="0" i="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defRPr>
            </a:lvl1pPr>
          </a:lstStyle>
          <a:p>
            <a:pPr lvl="0"/>
            <a:r>
              <a:rPr lang="en-US"/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2954395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888">
          <p15:clr>
            <a:srgbClr val="FBAE40"/>
          </p15:clr>
        </p15:guide>
        <p15:guide id="3" orient="horz" pos="4104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hape 227"/>
          <p:cNvSpPr/>
          <p:nvPr userDrawn="1"/>
        </p:nvSpPr>
        <p:spPr>
          <a:xfrm>
            <a:off x="1" y="894319"/>
            <a:ext cx="131961" cy="43531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>
              <a:solidFill>
                <a:schemeClr val="accent6"/>
              </a:solidFill>
            </a:endParaRPr>
          </a:p>
        </p:txBody>
      </p:sp>
      <p:sp>
        <p:nvSpPr>
          <p:cNvPr id="7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</p:spTree>
    <p:extLst>
      <p:ext uri="{BB962C8B-B14F-4D97-AF65-F5344CB8AC3E}">
        <p14:creationId xmlns:p14="http://schemas.microsoft.com/office/powerpoint/2010/main" val="31439874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>
              <a:solidFill>
                <a:schemeClr val="bg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8918" y="1814514"/>
            <a:ext cx="10176933" cy="42179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385706797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Object with Cred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27"/>
          <p:cNvSpPr/>
          <p:nvPr userDrawn="1"/>
        </p:nvSpPr>
        <p:spPr>
          <a:xfrm>
            <a:off x="-3" y="1"/>
            <a:ext cx="243840" cy="1329633"/>
          </a:xfrm>
          <a:prstGeom prst="rect">
            <a:avLst/>
          </a:prstGeom>
          <a:solidFill>
            <a:srgbClr val="032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8808" y="955163"/>
            <a:ext cx="10177497" cy="483545"/>
          </a:xfrm>
          <a:prstGeom prst="rect">
            <a:avLst/>
          </a:prstGeom>
        </p:spPr>
        <p:txBody>
          <a:bodyPr vert="horz" anchor="b"/>
          <a:lstStyle>
            <a:lvl1pPr algn="l">
              <a:defRPr sz="3000" b="0" i="0">
                <a:solidFill>
                  <a:schemeClr val="accent6"/>
                </a:solidFill>
                <a:latin typeface="+mj-l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1068587" y="1775733"/>
            <a:ext cx="10178356" cy="4092189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Aft>
                <a:spcPts val="80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</a:defRPr>
            </a:lvl1pPr>
            <a:lvl2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2pPr>
            <a:lvl3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3pPr>
            <a:lvl4pPr algn="l">
              <a:lnSpc>
                <a:spcPts val="2400"/>
              </a:lnSpc>
              <a:spcAft>
                <a:spcPts val="800"/>
              </a:spcAft>
              <a:def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4pPr>
            <a:lvl5pPr algn="l">
              <a:lnSpc>
                <a:spcPts val="2400"/>
              </a:lnSpc>
              <a:spcAft>
                <a:spcPts val="800"/>
              </a:spcAft>
              <a:defRPr lang="en-US" sz="2000" dirty="0">
                <a:solidFill>
                  <a:schemeClr val="tx1">
                    <a:lumMod val="50000"/>
                  </a:schemeClr>
                </a:solidFill>
                <a:latin typeface="+mn-lt"/>
                <a:ea typeface="Cambria" charset="0"/>
                <a:cs typeface="Cambria" charset="0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1583184" y="6328190"/>
            <a:ext cx="3257848" cy="2678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b="0" i="0">
                <a:solidFill>
                  <a:schemeClr val="tx1">
                    <a:lumMod val="40000"/>
                    <a:lumOff val="6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312528" indent="0" algn="l">
              <a:buNone/>
              <a:defRPr/>
            </a:lvl2pPr>
            <a:lvl3pPr marL="625056" indent="0" algn="l">
              <a:buNone/>
              <a:defRPr/>
            </a:lvl3pPr>
            <a:lvl4pPr marL="937584" indent="0" algn="l">
              <a:buNone/>
              <a:defRPr/>
            </a:lvl4pPr>
            <a:lvl5pPr marL="1250112" indent="0" algn="l">
              <a:buNone/>
              <a:defRPr/>
            </a:lvl5pPr>
          </a:lstStyle>
          <a:p>
            <a:pPr lvl="0"/>
            <a:r>
              <a:rPr lang="en-US" dirty="0"/>
              <a:t>Click to add credit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8807" y="6330180"/>
            <a:ext cx="656148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158520491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eenOverlay_Biotechnology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06" y="-35777"/>
            <a:ext cx="12266107" cy="69295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977" y="845809"/>
            <a:ext cx="7724180" cy="928276"/>
          </a:xfrm>
          <a:prstGeom prst="rect">
            <a:avLst/>
          </a:prstGeom>
        </p:spPr>
        <p:txBody>
          <a:bodyPr vert="horz" anchor="b" anchorCtr="0"/>
          <a:lstStyle>
            <a:lvl1pPr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900092" y="2124962"/>
            <a:ext cx="416907" cy="535339"/>
            <a:chOff x="6293431" y="2422507"/>
            <a:chExt cx="444700" cy="761372"/>
          </a:xfrm>
        </p:grpSpPr>
        <p:sp>
          <p:nvSpPr>
            <p:cNvPr id="7" name="Shape 338"/>
            <p:cNvSpPr/>
            <p:nvPr/>
          </p:nvSpPr>
          <p:spPr>
            <a:xfrm>
              <a:off x="6293431" y="2480733"/>
              <a:ext cx="444700" cy="44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 i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Light"/>
                </a:defRPr>
              </a:pPr>
              <a:endParaRPr sz="1687" dirty="0"/>
            </a:p>
          </p:txBody>
        </p:sp>
        <p:sp>
          <p:nvSpPr>
            <p:cNvPr id="8" name="Shape 339"/>
            <p:cNvSpPr/>
            <p:nvPr/>
          </p:nvSpPr>
          <p:spPr>
            <a:xfrm>
              <a:off x="6382410" y="2422507"/>
              <a:ext cx="266739" cy="761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4500" i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812" dirty="0">
                  <a:solidFill>
                    <a:srgbClr val="FFFFFF"/>
                  </a:solidFill>
                </a:rPr>
                <a:t>“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17541" y="2870395"/>
            <a:ext cx="7724180" cy="225779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spcAft>
                <a:spcPts val="800"/>
              </a:spcAft>
              <a:buNone/>
              <a:defRPr sz="20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312528" indent="0" algn="ctr">
              <a:buNone/>
              <a:defRPr sz="2109">
                <a:solidFill>
                  <a:schemeClr val="bg1"/>
                </a:solidFill>
              </a:defRPr>
            </a:lvl2pPr>
            <a:lvl3pPr marL="625056" indent="0" algn="ctr">
              <a:buNone/>
              <a:defRPr sz="2109">
                <a:solidFill>
                  <a:schemeClr val="bg1"/>
                </a:solidFill>
              </a:defRPr>
            </a:lvl3pPr>
            <a:lvl4pPr marL="937584" indent="0" algn="ctr">
              <a:buNone/>
              <a:defRPr sz="2109">
                <a:solidFill>
                  <a:schemeClr val="bg1"/>
                </a:solidFill>
              </a:defRPr>
            </a:lvl4pPr>
            <a:lvl5pPr marL="1250112" indent="0" algn="ctr">
              <a:buNone/>
              <a:defRPr sz="210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9310" y="5431673"/>
            <a:ext cx="3280172" cy="3862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i="1">
                <a:solidFill>
                  <a:schemeClr val="bg1"/>
                </a:solidFill>
                <a:latin typeface="+mn-lt"/>
              </a:defRPr>
            </a:lvl1pPr>
            <a:lvl2pPr marL="312528" indent="0" algn="ctr">
              <a:buNone/>
              <a:defRPr i="1">
                <a:solidFill>
                  <a:schemeClr val="bg1"/>
                </a:solidFill>
                <a:latin typeface="+mn-lt"/>
              </a:defRPr>
            </a:lvl2pPr>
            <a:lvl3pPr marL="625056" indent="0" algn="ctr">
              <a:buNone/>
              <a:defRPr i="1">
                <a:solidFill>
                  <a:schemeClr val="bg1"/>
                </a:solidFill>
                <a:latin typeface="+mn-lt"/>
              </a:defRPr>
            </a:lvl3pPr>
            <a:lvl4pPr marL="937584" indent="0" algn="ctr">
              <a:buNone/>
              <a:defRPr i="1">
                <a:solidFill>
                  <a:schemeClr val="bg1"/>
                </a:solidFill>
                <a:latin typeface="+mn-lt"/>
              </a:defRPr>
            </a:lvl4pPr>
            <a:lvl5pPr marL="1250112" indent="0" algn="ctr">
              <a:buNone/>
              <a:defRPr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Byline Name,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266464" y="6331604"/>
            <a:ext cx="208803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r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</a:p>
        </p:txBody>
      </p:sp>
    </p:spTree>
    <p:extLst>
      <p:ext uri="{BB962C8B-B14F-4D97-AF65-F5344CB8AC3E}">
        <p14:creationId xmlns:p14="http://schemas.microsoft.com/office/powerpoint/2010/main" val="284219194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_BlueOverlay_FullPage_FullColor_Images.jp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14" y="-26059"/>
            <a:ext cx="12226716" cy="69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3"/>
          <p:cNvSpPr/>
          <p:nvPr userDrawn="1"/>
        </p:nvSpPr>
        <p:spPr>
          <a:xfrm>
            <a:off x="5861074" y="3763872"/>
            <a:ext cx="469855" cy="1"/>
          </a:xfrm>
          <a:prstGeom prst="line">
            <a:avLst/>
          </a:prstGeom>
          <a:ln w="88900">
            <a:solidFill>
              <a:schemeClr val="accent2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 i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sz="1687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82" y="2774551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0634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ew Cov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4" b="8198"/>
          <a:stretch/>
        </p:blipFill>
        <p:spPr>
          <a:xfrm>
            <a:off x="1" y="1"/>
            <a:ext cx="12192000" cy="16459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86942" y="2856853"/>
            <a:ext cx="10218117" cy="1515361"/>
          </a:xfrm>
          <a:prstGeom prst="rect">
            <a:avLst/>
          </a:prstGeom>
        </p:spPr>
        <p:txBody>
          <a:bodyPr vert="horz" anchor="t" anchorCtr="0"/>
          <a:lstStyle>
            <a:lvl1pPr algn="ctr">
              <a:defRPr sz="36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38400" y="4592867"/>
            <a:ext cx="7315200" cy="331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9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438400" y="4935069"/>
            <a:ext cx="7315200" cy="331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9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438400" y="5266857"/>
            <a:ext cx="7315200" cy="331788"/>
          </a:xfrm>
          <a:prstGeom prst="rect">
            <a:avLst/>
          </a:prstGeom>
        </p:spPr>
        <p:txBody>
          <a:bodyPr/>
          <a:lstStyle>
            <a:lvl1pPr marL="0" marR="0" indent="0" algn="ctr" defTabSz="410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400" b="1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410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687" spc="118" dirty="0" err="1">
                <a:solidFill>
                  <a:schemeClr val="accent2"/>
                </a:solidFill>
              </a:rPr>
              <a:t>ncbiotech.org</a:t>
            </a:r>
            <a:endParaRPr lang="en-US" sz="1687" spc="118" dirty="0">
              <a:solidFill>
                <a:schemeClr val="accent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41" y="5978700"/>
            <a:ext cx="5334121" cy="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873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530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o">
            <a:extLst>
              <a:ext uri="{FF2B5EF4-FFF2-40B4-BE49-F238E27FC236}">
                <a16:creationId xmlns:a16="http://schemas.microsoft.com/office/drawing/2014/main" id="{0E4C4B14-EAB4-A74A-8414-C5A0D2BE5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" name="ncbiotech.org">
            <a:extLst>
              <a:ext uri="{FF2B5EF4-FFF2-40B4-BE49-F238E27FC236}">
                <a16:creationId xmlns:a16="http://schemas.microsoft.com/office/drawing/2014/main" id="{629F299D-0E79-4647-84E3-ECA75902C2AF}"/>
              </a:ext>
            </a:extLst>
          </p:cNvPr>
          <p:cNvSpPr txBox="1"/>
          <p:nvPr userDrawn="1"/>
        </p:nvSpPr>
        <p:spPr>
          <a:xfrm>
            <a:off x="9266465" y="6362233"/>
            <a:ext cx="2088035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r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err="1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  <a:endParaRPr kumimoji="0" lang="en-US" sz="844" b="0" i="0" u="none" strike="noStrike" cap="none" spc="0" normalizeH="0" baseline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8879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med"/>
  <p:hf sldNum="0" hdr="0" ftr="0" dt="0"/>
  <p:txStyles>
    <p:titleStyle>
      <a:lvl1pPr algn="ctr" defTabSz="308063" eaLnBrk="1" hangingPunct="1">
        <a:defRPr sz="4219">
          <a:latin typeface="+mj-lt"/>
          <a:ea typeface="+mj-ea"/>
          <a:cs typeface="+mj-cs"/>
          <a:sym typeface="Helvetica Light"/>
        </a:defRPr>
      </a:lvl1pPr>
      <a:lvl2pPr indent="120547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2pPr>
      <a:lvl3pPr indent="241093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3pPr>
      <a:lvl4pPr indent="361640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4pPr>
      <a:lvl5pPr indent="482186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5pPr>
      <a:lvl6pPr indent="602732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6pPr>
      <a:lvl7pPr indent="723279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7pPr>
      <a:lvl8pPr indent="843826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8pPr>
      <a:lvl9pPr indent="964372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9pPr>
    </p:titleStyle>
    <p:bodyStyle>
      <a:lvl1pPr marL="130220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1pPr>
      <a:lvl2pPr marL="364616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2pPr>
      <a:lvl3pPr marL="599012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3pPr>
      <a:lvl4pPr marL="833408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4pPr>
      <a:lvl5pPr marL="1067804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5pPr>
      <a:lvl6pPr marL="1302200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6pPr>
      <a:lvl7pPr marL="1536596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7pPr>
      <a:lvl8pPr marL="1770992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8pPr>
      <a:lvl9pPr marL="2005388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9pPr>
    </p:bodyStyle>
    <p:otherStyle>
      <a:lvl1pPr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120547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241093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361640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482186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602732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723279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843826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964372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1597642" y="6350906"/>
            <a:ext cx="144270" cy="1460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949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266465" y="6362233"/>
            <a:ext cx="2088035" cy="184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r" defTabSz="3080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4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  <a:endParaRPr kumimoji="0" lang="en-US" sz="844" b="0" i="0" u="none" strike="noStrike" cap="none" spc="0" normalizeH="0" baseline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8664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ransition spd="med"/>
  <p:hf hdr="0" ftr="0" dt="0"/>
  <p:txStyles>
    <p:titleStyle>
      <a:lvl1pPr algn="ctr" defTabSz="308063" eaLnBrk="1" hangingPunct="1">
        <a:defRPr sz="4219">
          <a:latin typeface="+mj-lt"/>
          <a:ea typeface="+mj-ea"/>
          <a:cs typeface="+mj-cs"/>
          <a:sym typeface="Helvetica Light"/>
        </a:defRPr>
      </a:lvl1pPr>
      <a:lvl2pPr indent="120547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2pPr>
      <a:lvl3pPr indent="241093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3pPr>
      <a:lvl4pPr indent="361640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4pPr>
      <a:lvl5pPr indent="482186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5pPr>
      <a:lvl6pPr indent="602732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6pPr>
      <a:lvl7pPr indent="723279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7pPr>
      <a:lvl8pPr indent="843826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8pPr>
      <a:lvl9pPr indent="964372" algn="ctr" defTabSz="308063" eaLnBrk="1" hangingPunct="1">
        <a:defRPr sz="4219">
          <a:latin typeface="+mj-lt"/>
          <a:ea typeface="+mj-ea"/>
          <a:cs typeface="+mj-cs"/>
          <a:sym typeface="Helvetica Light"/>
        </a:defRPr>
      </a:lvl9pPr>
    </p:titleStyle>
    <p:bodyStyle>
      <a:lvl1pPr marL="130220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1pPr>
      <a:lvl2pPr marL="364616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2pPr>
      <a:lvl3pPr marL="599012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3pPr>
      <a:lvl4pPr marL="833408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4pPr>
      <a:lvl5pPr marL="1067804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5pPr>
      <a:lvl6pPr marL="1302200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6pPr>
      <a:lvl7pPr marL="1536596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7pPr>
      <a:lvl8pPr marL="1770992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8pPr>
      <a:lvl9pPr marL="2005388" indent="-130220" defTabSz="308063" eaLnBrk="1" hangingPunct="1">
        <a:buSzPct val="75000"/>
        <a:buChar char="•"/>
        <a:defRPr sz="1055">
          <a:latin typeface="Calibri"/>
          <a:ea typeface="Calibri"/>
          <a:cs typeface="Calibri"/>
          <a:sym typeface="Calibri"/>
        </a:defRPr>
      </a:lvl9pPr>
    </p:bodyStyle>
    <p:otherStyle>
      <a:lvl1pPr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120547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241093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361640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482186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602732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723279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843826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964372" algn="ctr" defTabSz="308063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pos="216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4183" y="403412"/>
            <a:ext cx="11083636" cy="766482"/>
          </a:xfrm>
          <a:custGeom>
            <a:avLst/>
            <a:gdLst/>
            <a:ahLst/>
            <a:cxnLst/>
            <a:rect l="l" t="t" r="r" b="b"/>
            <a:pathLst>
              <a:path w="9144000" h="868680">
                <a:moveTo>
                  <a:pt x="9144000" y="868679"/>
                </a:moveTo>
                <a:lnTo>
                  <a:pt x="0" y="868679"/>
                </a:lnTo>
                <a:lnTo>
                  <a:pt x="0" y="0"/>
                </a:lnTo>
                <a:lnTo>
                  <a:pt x="9144000" y="0"/>
                </a:lnTo>
                <a:lnTo>
                  <a:pt x="9144000" y="868679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3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3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73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1575200" y="6350903"/>
            <a:ext cx="189154" cy="1947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1266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266464" y="6331604"/>
            <a:ext cx="208803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r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  <a:endParaRPr kumimoji="0" lang="en-US" sz="1125" b="0" i="0" u="none" strike="noStrike" cap="none" spc="0" normalizeH="0" baseline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3435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 spd="med"/>
  <p:hf hdr="0" ftr="0" dt="0"/>
  <p:txStyles>
    <p:titleStyle>
      <a:lvl1pPr algn="ctr" defTabSz="410751" eaLnBrk="1" hangingPunct="1">
        <a:defRPr sz="5625">
          <a:latin typeface="+mj-lt"/>
          <a:ea typeface="+mj-ea"/>
          <a:cs typeface="+mj-cs"/>
          <a:sym typeface="Helvetica Light"/>
        </a:defRPr>
      </a:lvl1pPr>
      <a:lvl2pPr indent="160729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2pPr>
      <a:lvl3pPr indent="321457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3pPr>
      <a:lvl4pPr indent="482186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4pPr>
      <a:lvl5pPr indent="642915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5pPr>
      <a:lvl6pPr indent="803643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6pPr>
      <a:lvl7pPr indent="964372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7pPr>
      <a:lvl8pPr indent="1125101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8pPr>
      <a:lvl9pPr indent="1285829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9pPr>
    </p:titleStyle>
    <p:bodyStyle>
      <a:lvl1pPr marL="173626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1pPr>
      <a:lvl2pPr marL="486154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2pPr>
      <a:lvl3pPr marL="798682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3pPr>
      <a:lvl4pPr marL="1111210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4pPr>
      <a:lvl5pPr marL="1423738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5pPr>
      <a:lvl6pPr marL="1736266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6pPr>
      <a:lvl7pPr marL="2048794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7pPr>
      <a:lvl8pPr marL="2361322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8pPr>
      <a:lvl9pPr marL="2673850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9pPr>
    </p:bodyStyle>
    <p:otherStyle>
      <a:lvl1pPr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160729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321457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482186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642915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803643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964372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1125101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1285829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1575200" y="6350903"/>
            <a:ext cx="189154" cy="1947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1266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9266464" y="6331604"/>
            <a:ext cx="208803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r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  <a:endParaRPr kumimoji="0" lang="en-US" sz="1125" b="0" i="0" u="none" strike="noStrike" cap="none" spc="0" normalizeH="0" baseline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4055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ransition spd="med"/>
  <p:hf sldNum="0" hdr="0" dt="0"/>
  <p:txStyles>
    <p:titleStyle>
      <a:lvl1pPr algn="ctr" defTabSz="410751" eaLnBrk="1" hangingPunct="1">
        <a:defRPr sz="5625">
          <a:latin typeface="+mj-lt"/>
          <a:ea typeface="+mj-ea"/>
          <a:cs typeface="+mj-cs"/>
          <a:sym typeface="Helvetica Light"/>
        </a:defRPr>
      </a:lvl1pPr>
      <a:lvl2pPr indent="160729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2pPr>
      <a:lvl3pPr indent="321457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3pPr>
      <a:lvl4pPr indent="482186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4pPr>
      <a:lvl5pPr indent="642915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5pPr>
      <a:lvl6pPr indent="803643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6pPr>
      <a:lvl7pPr indent="964372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7pPr>
      <a:lvl8pPr indent="1125101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8pPr>
      <a:lvl9pPr indent="1285829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9pPr>
    </p:titleStyle>
    <p:bodyStyle>
      <a:lvl1pPr marL="173626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1pPr>
      <a:lvl2pPr marL="486154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2pPr>
      <a:lvl3pPr marL="798682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3pPr>
      <a:lvl4pPr marL="1111210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4pPr>
      <a:lvl5pPr marL="1423738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5pPr>
      <a:lvl6pPr marL="1736266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6pPr>
      <a:lvl7pPr marL="2048794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7pPr>
      <a:lvl8pPr marL="2361322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8pPr>
      <a:lvl9pPr marL="2673850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9pPr>
    </p:bodyStyle>
    <p:otherStyle>
      <a:lvl1pPr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160729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321457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482186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642915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803643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964372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1125101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1285829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1575200" y="6350903"/>
            <a:ext cx="189154" cy="1947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1266" i="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266464" y="6331604"/>
            <a:ext cx="208803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r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25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ambria"/>
              </a:rPr>
              <a:t>ncbiotech.org</a:t>
            </a:r>
          </a:p>
        </p:txBody>
      </p:sp>
    </p:spTree>
    <p:extLst>
      <p:ext uri="{BB962C8B-B14F-4D97-AF65-F5344CB8AC3E}">
        <p14:creationId xmlns:p14="http://schemas.microsoft.com/office/powerpoint/2010/main" val="56239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ransition spd="med"/>
  <p:hf hdr="0" dt="0"/>
  <p:txStyles>
    <p:titleStyle>
      <a:lvl1pPr algn="ctr" defTabSz="410751" eaLnBrk="1" hangingPunct="1">
        <a:defRPr sz="5625">
          <a:latin typeface="+mj-lt"/>
          <a:ea typeface="+mj-ea"/>
          <a:cs typeface="+mj-cs"/>
          <a:sym typeface="Helvetica Light"/>
        </a:defRPr>
      </a:lvl1pPr>
      <a:lvl2pPr indent="160729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2pPr>
      <a:lvl3pPr indent="321457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3pPr>
      <a:lvl4pPr indent="482186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4pPr>
      <a:lvl5pPr indent="642915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5pPr>
      <a:lvl6pPr indent="803643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6pPr>
      <a:lvl7pPr indent="964372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7pPr>
      <a:lvl8pPr indent="1125101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8pPr>
      <a:lvl9pPr indent="1285829" algn="ctr" defTabSz="410751" eaLnBrk="1" hangingPunct="1">
        <a:defRPr sz="5625">
          <a:latin typeface="+mj-lt"/>
          <a:ea typeface="+mj-ea"/>
          <a:cs typeface="+mj-cs"/>
          <a:sym typeface="Helvetica Light"/>
        </a:defRPr>
      </a:lvl9pPr>
    </p:titleStyle>
    <p:bodyStyle>
      <a:lvl1pPr marL="173626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1pPr>
      <a:lvl2pPr marL="486154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2pPr>
      <a:lvl3pPr marL="798682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3pPr>
      <a:lvl4pPr marL="1111210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4pPr>
      <a:lvl5pPr marL="1423738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5pPr>
      <a:lvl6pPr marL="1736266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6pPr>
      <a:lvl7pPr marL="2048794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7pPr>
      <a:lvl8pPr marL="2361322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8pPr>
      <a:lvl9pPr marL="2673850" indent="-173626" defTabSz="410751" eaLnBrk="1" hangingPunct="1">
        <a:buSzPct val="75000"/>
        <a:buChar char="•"/>
        <a:defRPr sz="1406">
          <a:latin typeface="Calibri"/>
          <a:ea typeface="Calibri"/>
          <a:cs typeface="Calibri"/>
          <a:sym typeface="Calibri"/>
        </a:defRPr>
      </a:lvl9pPr>
    </p:bodyStyle>
    <p:otherStyle>
      <a:lvl1pPr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160729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321457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482186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642915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803643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964372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1125101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1285829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6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37.pn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36.png"/><Relationship Id="rId5" Type="http://schemas.openxmlformats.org/officeDocument/2006/relationships/image" Target="../media/image51.png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79.png"/><Relationship Id="rId39" Type="http://schemas.openxmlformats.org/officeDocument/2006/relationships/image" Target="../media/image83.png"/><Relationship Id="rId21" Type="http://schemas.openxmlformats.org/officeDocument/2006/relationships/image" Target="../media/image75.png"/><Relationship Id="rId34" Type="http://schemas.openxmlformats.org/officeDocument/2006/relationships/image" Target="../media/image80.png"/><Relationship Id="rId42" Type="http://schemas.openxmlformats.org/officeDocument/2006/relationships/hyperlink" Target="https://drive.google.com/file/d/1ycqi-wzodkNfowAMlkFlWMj3pO8-DvMQ/view" TargetMode="External"/><Relationship Id="rId47" Type="http://schemas.openxmlformats.org/officeDocument/2006/relationships/hyperlink" Target="https://www.btec.ncsu.edu/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58.png"/><Relationship Id="rId16" Type="http://schemas.openxmlformats.org/officeDocument/2006/relationships/image" Target="../media/image70.png"/><Relationship Id="rId29" Type="http://schemas.openxmlformats.org/officeDocument/2006/relationships/hyperlink" Target="https://www.johnstoncc.edu/programs/industrial/bioprocess-tech/degree-biotech.aspx" TargetMode="External"/><Relationship Id="rId11" Type="http://schemas.openxmlformats.org/officeDocument/2006/relationships/hyperlink" Target="https://www.johnston.k12.nc.us/domain/145" TargetMode="External"/><Relationship Id="rId24" Type="http://schemas.openxmlformats.org/officeDocument/2006/relationships/image" Target="../media/image78.png"/><Relationship Id="rId32" Type="http://schemas.openxmlformats.org/officeDocument/2006/relationships/hyperlink" Target="https://www.ncbionetwork.org/course-catalog/biocertification-boot-camp" TargetMode="External"/><Relationship Id="rId37" Type="http://schemas.openxmlformats.org/officeDocument/2006/relationships/hyperlink" Target="https://www.discovertheplasma.com/en/about-the-program" TargetMode="External"/><Relationship Id="rId40" Type="http://schemas.openxmlformats.org/officeDocument/2006/relationships/image" Target="../media/image84.png"/><Relationship Id="rId45" Type="http://schemas.openxmlformats.org/officeDocument/2006/relationships/hyperlink" Target="https://www.ncpschools.net/apps/pages/index.jsp?uREC_ID=1769094&amp;amp;type=d&amp;amp;pREC_ID=1937293" TargetMode="External"/><Relationship Id="rId5" Type="http://schemas.openxmlformats.org/officeDocument/2006/relationships/image" Target="../media/image62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hyperlink" Target="https://pittcc.edu/academics/academic-programs/arts-sciences-division/biotechnology/" TargetMode="External"/><Relationship Id="rId36" Type="http://schemas.openxmlformats.org/officeDocument/2006/relationships/image" Target="../media/image82.jpg"/><Relationship Id="rId49" Type="http://schemas.openxmlformats.org/officeDocument/2006/relationships/hyperlink" Target="https://www.ncbionetwork.org/course-catalog" TargetMode="External"/><Relationship Id="rId10" Type="http://schemas.openxmlformats.org/officeDocument/2006/relationships/image" Target="../media/image65.jpg"/><Relationship Id="rId19" Type="http://schemas.openxmlformats.org/officeDocument/2006/relationships/image" Target="../media/image73.png"/><Relationship Id="rId31" Type="http://schemas.openxmlformats.org/officeDocument/2006/relationships/hyperlink" Target="https://pharma.ecu.edu/" TargetMode="External"/><Relationship Id="rId44" Type="http://schemas.openxmlformats.org/officeDocument/2006/relationships/hyperlink" Target="https://www.wilsoncc.edu/academics/industrial-technologies/biotechnology/" TargetMode="External"/><Relationship Id="rId4" Type="http://schemas.openxmlformats.org/officeDocument/2006/relationships/image" Target="../media/image61.png"/><Relationship Id="rId9" Type="http://schemas.openxmlformats.org/officeDocument/2006/relationships/hyperlink" Target="https://www.ecps.us/apps/pages/CTE-Curriculum" TargetMode="External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hyperlink" Target="https://nashcc.edu/academics/biotechnology/" TargetMode="External"/><Relationship Id="rId30" Type="http://schemas.openxmlformats.org/officeDocument/2006/relationships/hyperlink" Target="https://www.johnstoncc.edu/programs/industrial/bioprocess-tech/advancedBiomanufacturing.aspx" TargetMode="External"/><Relationship Id="rId35" Type="http://schemas.openxmlformats.org/officeDocument/2006/relationships/image" Target="../media/image81.png"/><Relationship Id="rId43" Type="http://schemas.openxmlformats.org/officeDocument/2006/relationships/hyperlink" Target="https://pittcc.edu/community/continuing-education/workforce-development/biowork-certificate-program/" TargetMode="External"/><Relationship Id="rId48" Type="http://schemas.openxmlformats.org/officeDocument/2006/relationships/hyperlink" Target="https://www.nccu.edu/research/brite" TargetMode="External"/><Relationship Id="rId8" Type="http://schemas.openxmlformats.org/officeDocument/2006/relationships/hyperlink" Target="https://www.ncbiotech.org/pharma-k12/download" TargetMode="External"/><Relationship Id="rId3" Type="http://schemas.openxmlformats.org/officeDocument/2006/relationships/image" Target="../media/image60.jp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hyperlink" Target="https://www.ncpsn.com/" TargetMode="External"/><Relationship Id="rId33" Type="http://schemas.openxmlformats.org/officeDocument/2006/relationships/hyperlink" Target="https://www.ncbionetwork.org/course-catalog/aseptic-processing-i" TargetMode="External"/><Relationship Id="rId38" Type="http://schemas.openxmlformats.org/officeDocument/2006/relationships/hyperlink" Target="https://www.johnstoncc.edu/programs/industrial/bioprocess-tech/biowork.aspx" TargetMode="External"/><Relationship Id="rId46" Type="http://schemas.openxmlformats.org/officeDocument/2006/relationships/image" Target="../media/image85.png"/><Relationship Id="rId20" Type="http://schemas.openxmlformats.org/officeDocument/2006/relationships/image" Target="../media/image74.png"/><Relationship Id="rId41" Type="http://schemas.openxmlformats.org/officeDocument/2006/relationships/hyperlink" Target="https://www.wilsoncc.edu/continuing-education/occupational-extension/" TargetMode="Externa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58.png"/><Relationship Id="rId2" Type="http://schemas.openxmlformats.org/officeDocument/2006/relationships/hyperlink" Target="https://www.ncbiotech.org/biopharma-crescent-pathway" TargetMode="Externa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9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hyperlink" Target="https://www.ncpsn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ncpsn.com/psn-ecu" TargetMode="External"/><Relationship Id="rId5" Type="http://schemas.openxmlformats.org/officeDocument/2006/relationships/image" Target="../media/image95.png"/><Relationship Id="rId4" Type="http://schemas.openxmlformats.org/officeDocument/2006/relationships/hyperlink" Target="https://www.ncpsn.com/psn-pcc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5Q91uqrkOo4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viewer?mid=1hoUQMf6TZ1bxtdShbeZqJvd4SBzsa5iJ&amp;ll=35.58797993191595%2C-79.69826457343748&amp;z=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2EF8-12E0-429F-A1F4-91F949FD4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432" y="3000501"/>
            <a:ext cx="5693136" cy="857250"/>
          </a:xfrm>
        </p:spPr>
        <p:txBody>
          <a:bodyPr vert="horz" lIns="68580" tIns="34290" rIns="68580" bIns="34290" anchor="b" anchorCtr="0"/>
          <a:lstStyle/>
          <a:p>
            <a:r>
              <a:rPr lang="en-US"/>
              <a:t>North Carolina: </a:t>
            </a:r>
            <a:br>
              <a:rPr lang="en-US"/>
            </a:br>
            <a:r>
              <a:rPr lang="en-US"/>
              <a:t>A Global Life Sciences Leader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69E9F-E801-4D7E-A239-937BCC3050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June,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DF781-B17C-4678-8F75-43B8564FE8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ncbiotech.org</a:t>
            </a:r>
          </a:p>
        </p:txBody>
      </p:sp>
    </p:spTree>
    <p:extLst>
      <p:ext uri="{BB962C8B-B14F-4D97-AF65-F5344CB8AC3E}">
        <p14:creationId xmlns:p14="http://schemas.microsoft.com/office/powerpoint/2010/main" val="191037023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49982" y="1268190"/>
            <a:ext cx="8537021" cy="362659"/>
          </a:xfrm>
        </p:spPr>
        <p:txBody>
          <a:bodyPr/>
          <a:lstStyle/>
          <a:p>
            <a:r>
              <a:rPr lang="en-US" sz="2700" dirty="0"/>
              <a:t>Biologics and Pharmaceutical Manufacturing Growth in NC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608D99-5DA4-49ED-876B-7DEAEDB8209F}"/>
              </a:ext>
            </a:extLst>
          </p:cNvPr>
          <p:cNvSpPr/>
          <p:nvPr/>
        </p:nvSpPr>
        <p:spPr>
          <a:xfrm>
            <a:off x="9259208" y="5587951"/>
            <a:ext cx="992004" cy="35394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>
              <a:defRPr/>
            </a:pPr>
            <a:endParaRPr lang="en-US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051576-2818-8D24-F79F-BAA90B111383}"/>
              </a:ext>
            </a:extLst>
          </p:cNvPr>
          <p:cNvGrpSpPr/>
          <p:nvPr/>
        </p:nvGrpSpPr>
        <p:grpSpPr>
          <a:xfrm>
            <a:off x="7602232" y="3677200"/>
            <a:ext cx="3542417" cy="630942"/>
            <a:chOff x="8104305" y="3769355"/>
            <a:chExt cx="4723222" cy="841255"/>
          </a:xfrm>
        </p:grpSpPr>
        <p:pic>
          <p:nvPicPr>
            <p:cNvPr id="61" name="Picture 4" descr="Image result for taysha gene therapies logo">
              <a:extLst>
                <a:ext uri="{FF2B5EF4-FFF2-40B4-BE49-F238E27FC236}">
                  <a16:creationId xmlns:a16="http://schemas.microsoft.com/office/drawing/2014/main" id="{D3713611-8D19-412E-8E89-88A5A247A2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5" t="37797" r="29759" b="36606"/>
            <a:stretch/>
          </p:blipFill>
          <p:spPr bwMode="auto">
            <a:xfrm>
              <a:off x="8104305" y="3870177"/>
              <a:ext cx="2035309" cy="639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B0478E-6B34-4DFA-BBAD-2DE7C4A26405}"/>
                </a:ext>
              </a:extLst>
            </p:cNvPr>
            <p:cNvSpPr txBox="1"/>
            <p:nvPr/>
          </p:nvSpPr>
          <p:spPr>
            <a:xfrm>
              <a:off x="10211503" y="3769355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December 2020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Durham (Durham County)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201 new jobs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</a:t>
              </a:r>
              <a:r>
                <a:rPr lang="en-US" sz="900">
                  <a:solidFill>
                    <a:srgbClr val="53585F"/>
                  </a:solidFill>
                  <a:latin typeface="Cambria"/>
                </a:rPr>
                <a:t>75</a:t>
              </a: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M investment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392ECD-4F44-D11C-24A8-D5D8FC11F6CC}"/>
              </a:ext>
            </a:extLst>
          </p:cNvPr>
          <p:cNvGrpSpPr/>
          <p:nvPr/>
        </p:nvGrpSpPr>
        <p:grpSpPr>
          <a:xfrm>
            <a:off x="4783242" y="3677200"/>
            <a:ext cx="3211856" cy="630942"/>
            <a:chOff x="4519392" y="3735742"/>
            <a:chExt cx="4282474" cy="841255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DBDDF87E-1548-4A0F-A1A3-06199B47D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9392" y="3962533"/>
              <a:ext cx="1505526" cy="38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23BDC64-8DD1-4F31-A5E3-61B22B89219C}"/>
                </a:ext>
              </a:extLst>
            </p:cNvPr>
            <p:cNvSpPr txBox="1"/>
            <p:nvPr/>
          </p:nvSpPr>
          <p:spPr>
            <a:xfrm>
              <a:off x="6185842" y="3735742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August</a:t>
              </a: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 2021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Holly Springs (Wake County)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355 new jobs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$550M investment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2F6A24-464D-67E8-6175-D6869104DAD8}"/>
              </a:ext>
            </a:extLst>
          </p:cNvPr>
          <p:cNvGrpSpPr/>
          <p:nvPr/>
        </p:nvGrpSpPr>
        <p:grpSpPr>
          <a:xfrm>
            <a:off x="7602232" y="2879119"/>
            <a:ext cx="3542417" cy="630942"/>
            <a:chOff x="8104305" y="2700005"/>
            <a:chExt cx="4723222" cy="84125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569C7D4-6721-4AE9-AFEF-18EB0A5C68A5}"/>
                </a:ext>
              </a:extLst>
            </p:cNvPr>
            <p:cNvSpPr txBox="1"/>
            <p:nvPr/>
          </p:nvSpPr>
          <p:spPr>
            <a:xfrm>
              <a:off x="10211503" y="2700005"/>
              <a:ext cx="26160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March 2021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RTP (Durham County)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/>
                </a:rPr>
                <a:t>90 new jobs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$200M investment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F6720A8-BB30-443B-A6A3-C52BA768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4305" y="2780542"/>
              <a:ext cx="2035309" cy="6801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CA5FD3-B260-0B3F-6735-7371B3A05B64}"/>
              </a:ext>
            </a:extLst>
          </p:cNvPr>
          <p:cNvGrpSpPr/>
          <p:nvPr/>
        </p:nvGrpSpPr>
        <p:grpSpPr>
          <a:xfrm>
            <a:off x="7867569" y="2069459"/>
            <a:ext cx="2841542" cy="633404"/>
            <a:chOff x="8458089" y="1639494"/>
            <a:chExt cx="3788723" cy="8445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7049E2-893A-47EC-9B37-3983E1EFE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8089" y="1639494"/>
              <a:ext cx="1681525" cy="84453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585F3B-FD38-462D-9D50-11170A1BFD61}"/>
                </a:ext>
              </a:extLst>
            </p:cNvPr>
            <p:cNvSpPr txBox="1"/>
            <p:nvPr/>
          </p:nvSpPr>
          <p:spPr>
            <a:xfrm>
              <a:off x="10211502" y="1641137"/>
              <a:ext cx="2035310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March 2021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Holly Springs (Wake County)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/>
                </a:rPr>
                <a:t>725 new jobs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$2</a:t>
              </a:r>
              <a:r>
                <a:rPr lang="en-US" sz="900" dirty="0">
                  <a:solidFill>
                    <a:srgbClr val="53585F"/>
                  </a:solidFill>
                  <a:latin typeface="Cambria"/>
                </a:rPr>
                <a:t>B</a:t>
              </a:r>
              <a:r>
                <a:rPr lang="en-US" sz="900" dirty="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 investment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A45C37-D19E-B0DE-2D78-4D085DC8FCF3}"/>
              </a:ext>
            </a:extLst>
          </p:cNvPr>
          <p:cNvGrpSpPr/>
          <p:nvPr/>
        </p:nvGrpSpPr>
        <p:grpSpPr>
          <a:xfrm>
            <a:off x="4616228" y="5273204"/>
            <a:ext cx="3378873" cy="630942"/>
            <a:chOff x="4296702" y="5839282"/>
            <a:chExt cx="4505164" cy="8412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D68A24-C765-4433-8B0F-E24B28DD1D82}"/>
                </a:ext>
              </a:extLst>
            </p:cNvPr>
            <p:cNvSpPr txBox="1"/>
            <p:nvPr/>
          </p:nvSpPr>
          <p:spPr>
            <a:xfrm>
              <a:off x="6185842" y="5839282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April 2021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Sanford (Lee County)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325 new jobs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</a:t>
              </a:r>
              <a:r>
                <a:rPr lang="en-US" sz="900">
                  <a:solidFill>
                    <a:srgbClr val="53585F"/>
                  </a:solidFill>
                  <a:latin typeface="Cambria"/>
                </a:rPr>
                <a:t>213M</a:t>
              </a: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 investment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40B82FD4-1273-4EED-A105-1E07EE77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96702" y="6035747"/>
              <a:ext cx="1728216" cy="4483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FF6B39-E63F-998C-39D9-478D27349837}"/>
              </a:ext>
            </a:extLst>
          </p:cNvPr>
          <p:cNvGrpSpPr/>
          <p:nvPr/>
        </p:nvGrpSpPr>
        <p:grpSpPr>
          <a:xfrm>
            <a:off x="4613646" y="4484184"/>
            <a:ext cx="3381455" cy="630942"/>
            <a:chOff x="4293260" y="4818857"/>
            <a:chExt cx="4508606" cy="84125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368B072-4E5F-493D-A4F3-E62FEE48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29" t="18537" r="6896" b="4582"/>
            <a:stretch/>
          </p:blipFill>
          <p:spPr>
            <a:xfrm>
              <a:off x="4293260" y="4915383"/>
              <a:ext cx="1731658" cy="64820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2BB139-68EE-4A3A-80DF-6EEA6D34F878}"/>
                </a:ext>
              </a:extLst>
            </p:cNvPr>
            <p:cNvSpPr txBox="1"/>
            <p:nvPr/>
          </p:nvSpPr>
          <p:spPr>
            <a:xfrm>
              <a:off x="6185842" y="4818857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May 2021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Durham (</a:t>
              </a:r>
              <a:r>
                <a:rPr lang="en-US" sz="900">
                  <a:solidFill>
                    <a:srgbClr val="53585F"/>
                  </a:solidFill>
                  <a:latin typeface="Cambria"/>
                </a:rPr>
                <a:t>Durham</a:t>
              </a: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 County)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200 new jobs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</a:t>
              </a:r>
              <a:r>
                <a:rPr lang="en-US" sz="900">
                  <a:solidFill>
                    <a:srgbClr val="53585F"/>
                  </a:solidFill>
                  <a:latin typeface="Cambria"/>
                </a:rPr>
                <a:t>157M</a:t>
              </a: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 investment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B95BE6-E456-721F-AB86-ED1D657A1E8E}"/>
              </a:ext>
            </a:extLst>
          </p:cNvPr>
          <p:cNvGrpSpPr/>
          <p:nvPr/>
        </p:nvGrpSpPr>
        <p:grpSpPr>
          <a:xfrm>
            <a:off x="4493791" y="2879119"/>
            <a:ext cx="3501311" cy="630942"/>
            <a:chOff x="4133451" y="2666392"/>
            <a:chExt cx="4668415" cy="841255"/>
          </a:xfrm>
        </p:grpSpPr>
        <p:pic>
          <p:nvPicPr>
            <p:cNvPr id="53" name="Picture 2" descr="Image result for thermo fisher logo">
              <a:extLst>
                <a:ext uri="{FF2B5EF4-FFF2-40B4-BE49-F238E27FC236}">
                  <a16:creationId xmlns:a16="http://schemas.microsoft.com/office/drawing/2014/main" id="{3419FDD5-502F-4F0D-B3F5-8A464033B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451" y="2874229"/>
              <a:ext cx="1891467" cy="425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1238E68-2DC2-4AF7-894A-F3FE92B51935}"/>
                </a:ext>
              </a:extLst>
            </p:cNvPr>
            <p:cNvSpPr txBox="1"/>
            <p:nvPr/>
          </p:nvSpPr>
          <p:spPr>
            <a:xfrm>
              <a:off x="6185842" y="2666392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September 2021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Greenville (Pitt County)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290 new jobs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</a:t>
              </a:r>
              <a:r>
                <a:rPr lang="en-US" sz="900">
                  <a:solidFill>
                    <a:srgbClr val="53585F"/>
                  </a:solidFill>
                  <a:latin typeface="Cambria"/>
                </a:rPr>
                <a:t>154</a:t>
              </a: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M investment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CE7F0F-EA11-5428-D8D3-D6E1647F1690}"/>
              </a:ext>
            </a:extLst>
          </p:cNvPr>
          <p:cNvGrpSpPr/>
          <p:nvPr/>
        </p:nvGrpSpPr>
        <p:grpSpPr>
          <a:xfrm>
            <a:off x="4739485" y="2052822"/>
            <a:ext cx="3255614" cy="666678"/>
            <a:chOff x="4461047" y="1593065"/>
            <a:chExt cx="4340819" cy="8889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82FFE64-AB93-49B1-A4AB-F0206F510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2222" t="13172" r="13952" b="14929"/>
            <a:stretch/>
          </p:blipFill>
          <p:spPr>
            <a:xfrm>
              <a:off x="4461047" y="1593065"/>
              <a:ext cx="1563871" cy="88890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C803925-7CAE-406D-AA35-61651209AAF0}"/>
                </a:ext>
              </a:extLst>
            </p:cNvPr>
            <p:cNvSpPr txBox="1"/>
            <p:nvPr/>
          </p:nvSpPr>
          <p:spPr>
            <a:xfrm>
              <a:off x="6185842" y="1616890"/>
              <a:ext cx="26160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October 2021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Durham (Durham County)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new jobs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$125.4M investment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D759F7-7264-CE18-5D2F-4D20F4B5ED96}"/>
              </a:ext>
            </a:extLst>
          </p:cNvPr>
          <p:cNvGrpSpPr/>
          <p:nvPr/>
        </p:nvGrpSpPr>
        <p:grpSpPr>
          <a:xfrm>
            <a:off x="1760478" y="5280714"/>
            <a:ext cx="3476764" cy="615925"/>
            <a:chOff x="441529" y="5946603"/>
            <a:chExt cx="4635685" cy="82123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72894CC-4526-40C6-875F-290B4D37B7F2}"/>
                </a:ext>
              </a:extLst>
            </p:cNvPr>
            <p:cNvSpPr txBox="1"/>
            <p:nvPr/>
          </p:nvSpPr>
          <p:spPr>
            <a:xfrm>
              <a:off x="2201396" y="6028924"/>
              <a:ext cx="287581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January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2022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RTP (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Wake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County)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145 new jobs</a:t>
              </a:r>
            </a:p>
          </p:txBody>
        </p:sp>
        <p:pic>
          <p:nvPicPr>
            <p:cNvPr id="63" name="Picture 4" descr="Global CDMO | FUJIFILM Diosynth Biotechnologies">
              <a:extLst>
                <a:ext uri="{FF2B5EF4-FFF2-40B4-BE49-F238E27FC236}">
                  <a16:creationId xmlns:a16="http://schemas.microsoft.com/office/drawing/2014/main" id="{E17996A6-5342-4254-A22C-20B3EB809B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2" b="3950"/>
            <a:stretch/>
          </p:blipFill>
          <p:spPr bwMode="auto">
            <a:xfrm>
              <a:off x="441529" y="5946603"/>
              <a:ext cx="1660453" cy="82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223D9F-1A08-E2EF-C2E0-A8A4BDE76057}"/>
              </a:ext>
            </a:extLst>
          </p:cNvPr>
          <p:cNvGrpSpPr/>
          <p:nvPr/>
        </p:nvGrpSpPr>
        <p:grpSpPr>
          <a:xfrm>
            <a:off x="1989628" y="4484182"/>
            <a:ext cx="3052771" cy="630942"/>
            <a:chOff x="747059" y="4853477"/>
            <a:chExt cx="4070361" cy="84125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9F855E4-70DA-4350-81D4-FC6D23362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3" r="11144" b="7613"/>
            <a:stretch/>
          </p:blipFill>
          <p:spPr>
            <a:xfrm>
              <a:off x="747059" y="4863488"/>
              <a:ext cx="1354923" cy="821233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B522308-F44C-417E-81C0-A4C81296680C}"/>
                </a:ext>
              </a:extLst>
            </p:cNvPr>
            <p:cNvSpPr txBox="1"/>
            <p:nvPr/>
          </p:nvSpPr>
          <p:spPr>
            <a:xfrm>
              <a:off x="2201396" y="4853477"/>
              <a:ext cx="26160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January 2022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Concord (</a:t>
              </a: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Cabarrus</a:t>
              </a: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County)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589 new jobs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$</a:t>
              </a: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939M</a:t>
              </a:r>
              <a:r>
                <a:rPr lang="en-US" sz="900" dirty="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investment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2CFE16-5C33-6CA8-AFDD-12F3D3BEFFA2}"/>
              </a:ext>
            </a:extLst>
          </p:cNvPr>
          <p:cNvGrpSpPr/>
          <p:nvPr/>
        </p:nvGrpSpPr>
        <p:grpSpPr>
          <a:xfrm>
            <a:off x="1560969" y="2879119"/>
            <a:ext cx="3676274" cy="630942"/>
            <a:chOff x="175518" y="2725258"/>
            <a:chExt cx="4901698" cy="8412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A1BEBC-32DA-AA51-4AE9-C5C90CCC9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5518" y="2884867"/>
              <a:ext cx="1926464" cy="522036"/>
            </a:xfrm>
            <a:prstGeom prst="rect">
              <a:avLst/>
            </a:prstGeom>
          </p:spPr>
        </p:pic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12B562BA-942E-4899-AE58-F9D174213F39}"/>
                </a:ext>
              </a:extLst>
            </p:cNvPr>
            <p:cNvSpPr txBox="1"/>
            <p:nvPr/>
          </p:nvSpPr>
          <p:spPr>
            <a:xfrm>
              <a:off x="2201397" y="2725258"/>
              <a:ext cx="2875819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38100" tIns="38100" rIns="38100" bIns="38100" numCol="1" spcCol="38100" rtlCol="0" anchor="ctr">
              <a:spAutoFit/>
            </a:bodyPr>
            <a:lstStyle>
              <a:lvl1pPr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  <a:lvl2pPr indent="160729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2pPr>
              <a:lvl3pPr indent="321457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3pPr>
              <a:lvl4pPr indent="482186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4pPr>
              <a:lvl5pPr indent="642915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5pPr>
              <a:lvl6pPr indent="803643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6pPr>
              <a:lvl7pPr indent="964372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7pPr>
              <a:lvl8pPr indent="1125101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8pPr>
              <a:lvl9pPr indent="1285829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9pPr>
            </a:lstStyle>
            <a:p>
              <a:pPr algn="l" defTabSz="438150" latinLnBrk="1" hangingPunct="0">
                <a:defRPr/>
              </a:pPr>
              <a:r>
                <a:rPr lang="en-US" sz="900" i="0" dirty="0"/>
                <a:t>December 2022</a:t>
              </a:r>
            </a:p>
            <a:p>
              <a:pPr algn="l" defTabSz="438150" latinLnBrk="1" hangingPunct="0">
                <a:defRPr/>
              </a:pPr>
              <a:r>
                <a:rPr lang="en-US" sz="900" i="0" dirty="0"/>
                <a:t>Wilson (Wilson County)</a:t>
              </a:r>
            </a:p>
            <a:p>
              <a:pPr algn="l" defTabSz="438150" latinLnBrk="1" hangingPunct="0">
                <a:defRPr/>
              </a:pPr>
              <a:r>
                <a:rPr lang="en-US" sz="900" i="0" dirty="0"/>
                <a:t>100 new jobs</a:t>
              </a:r>
            </a:p>
            <a:p>
              <a:pPr algn="l" defTabSz="438150" latinLnBrk="1" hangingPunct="0">
                <a:defRPr/>
              </a:pPr>
              <a:r>
                <a:rPr lang="en-US" sz="900" i="0" dirty="0"/>
                <a:t>$123M investment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1B4243-3329-35DB-8162-46BF172BF51A}"/>
              </a:ext>
            </a:extLst>
          </p:cNvPr>
          <p:cNvGrpSpPr/>
          <p:nvPr/>
        </p:nvGrpSpPr>
        <p:grpSpPr>
          <a:xfrm>
            <a:off x="1832914" y="2052822"/>
            <a:ext cx="3209482" cy="666678"/>
            <a:chOff x="538111" y="1593065"/>
            <a:chExt cx="4279309" cy="8889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0106BB-37AF-F0B9-8500-DEC534DB2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1" r="5671"/>
            <a:stretch/>
          </p:blipFill>
          <p:spPr>
            <a:xfrm>
              <a:off x="538111" y="1593065"/>
              <a:ext cx="1563871" cy="8889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28DD8C-EEF4-3B0B-AB65-D18BB10FA9A0}"/>
                </a:ext>
              </a:extLst>
            </p:cNvPr>
            <p:cNvSpPr txBox="1"/>
            <p:nvPr/>
          </p:nvSpPr>
          <p:spPr>
            <a:xfrm>
              <a:off x="2201396" y="1616890"/>
              <a:ext cx="26160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January 2023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RTP (Durham County)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new jobs</a:t>
              </a:r>
            </a:p>
            <a:p>
              <a:pPr defTabSz="438150" latinLnBrk="1" hangingPunct="0">
                <a:defRPr/>
              </a:pPr>
              <a:r>
                <a:rPr lang="en-US" sz="900" dirty="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$450M investment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5BF50C-208F-6461-22B2-1331F54CCD3E}"/>
              </a:ext>
            </a:extLst>
          </p:cNvPr>
          <p:cNvGrpSpPr/>
          <p:nvPr/>
        </p:nvGrpSpPr>
        <p:grpSpPr>
          <a:xfrm>
            <a:off x="1664951" y="3677200"/>
            <a:ext cx="2655432" cy="630942"/>
            <a:chOff x="314161" y="3784127"/>
            <a:chExt cx="3540576" cy="84125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CC7DA4-14D4-A8BD-9198-3107F78DB38B}"/>
                </a:ext>
              </a:extLst>
            </p:cNvPr>
            <p:cNvSpPr txBox="1"/>
            <p:nvPr/>
          </p:nvSpPr>
          <p:spPr>
            <a:xfrm>
              <a:off x="2201396" y="3784127"/>
              <a:ext cx="1653341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November 2022</a:t>
              </a:r>
              <a:endParaRPr lang="en-US" sz="900">
                <a:solidFill>
                  <a:srgbClr val="53585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</a:endParaRP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cs typeface="Cambria"/>
                  <a:sym typeface="Cambria"/>
                </a:rPr>
                <a:t>RTP (</a:t>
              </a:r>
              <a:r>
                <a:rPr lang="en-US" sz="900">
                  <a:solidFill>
                    <a:srgbClr val="53585F"/>
                  </a:solidFill>
                  <a:latin typeface="Cambria"/>
                </a:rPr>
                <a:t>Wake</a:t>
              </a:r>
              <a:r>
                <a:rPr lang="en-US" sz="900">
                  <a:solidFill>
                    <a:srgbClr val="53585F"/>
                  </a:solidFill>
                  <a:latin typeface="Cambria"/>
                  <a:cs typeface="Cambria"/>
                  <a:sym typeface="Cambria"/>
                </a:rPr>
                <a:t> County)</a:t>
              </a:r>
              <a:endParaRPr lang="en-US" sz="900">
                <a:solidFill>
                  <a:srgbClr val="53585F"/>
                </a:solidFill>
                <a:latin typeface="Cambria"/>
                <a:cs typeface="Cambria"/>
              </a:endParaRP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100 new jobs</a:t>
              </a:r>
            </a:p>
            <a:p>
              <a:pPr defTabSz="43815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$188M investment</a:t>
              </a:r>
              <a:endParaRPr lang="en-US" sz="900">
                <a:solidFill>
                  <a:srgbClr val="53585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6F1AC75-B47A-C70A-CDFA-2FC9BCEA8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4161" y="3802378"/>
              <a:ext cx="1787821" cy="80475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8E706E-7CEC-CAB6-77B8-A2BED7B78450}"/>
              </a:ext>
            </a:extLst>
          </p:cNvPr>
          <p:cNvGrpSpPr/>
          <p:nvPr/>
        </p:nvGrpSpPr>
        <p:grpSpPr>
          <a:xfrm>
            <a:off x="7614489" y="5273204"/>
            <a:ext cx="3530158" cy="630942"/>
            <a:chOff x="8120650" y="5936592"/>
            <a:chExt cx="4706877" cy="841255"/>
          </a:xfrm>
        </p:grpSpPr>
        <p:pic>
          <p:nvPicPr>
            <p:cNvPr id="2050" name="Picture 2" descr="KBI logo">
              <a:extLst>
                <a:ext uri="{FF2B5EF4-FFF2-40B4-BE49-F238E27FC236}">
                  <a16:creationId xmlns:a16="http://schemas.microsoft.com/office/drawing/2014/main" id="{360E927D-0890-B80A-3EE2-D33C999FC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650" y="6040063"/>
              <a:ext cx="2018964" cy="63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0FDB48-36EB-8281-38AB-7BED94DF3E3E}"/>
                </a:ext>
              </a:extLst>
            </p:cNvPr>
            <p:cNvSpPr txBox="1"/>
            <p:nvPr/>
          </p:nvSpPr>
          <p:spPr>
            <a:xfrm>
              <a:off x="10211503" y="5936592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December 2020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Durham (Durham County)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200 new jobs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$150M investment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E44A6F-0B03-9D9C-844E-553FF8EED22C}"/>
              </a:ext>
            </a:extLst>
          </p:cNvPr>
          <p:cNvGrpSpPr/>
          <p:nvPr/>
        </p:nvGrpSpPr>
        <p:grpSpPr>
          <a:xfrm>
            <a:off x="7710113" y="4484184"/>
            <a:ext cx="3434535" cy="630942"/>
            <a:chOff x="8248147" y="4818345"/>
            <a:chExt cx="4579380" cy="841255"/>
          </a:xfrm>
        </p:grpSpPr>
        <p:pic>
          <p:nvPicPr>
            <p:cNvPr id="10" name="Picture 2" descr="Image result for thermo fisher logo">
              <a:extLst>
                <a:ext uri="{FF2B5EF4-FFF2-40B4-BE49-F238E27FC236}">
                  <a16:creationId xmlns:a16="http://schemas.microsoft.com/office/drawing/2014/main" id="{3A387FFF-F169-4DB7-3376-A34C5A32C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8147" y="5026182"/>
              <a:ext cx="1891467" cy="425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9F2276-47C5-4A83-9401-9A126167699D}"/>
                </a:ext>
              </a:extLst>
            </p:cNvPr>
            <p:cNvSpPr txBox="1"/>
            <p:nvPr/>
          </p:nvSpPr>
          <p:spPr>
            <a:xfrm>
              <a:off x="10211503" y="4818345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December 2020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Greenville (Pitt County)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</a:rPr>
                <a:t>500 new jobs</a:t>
              </a:r>
            </a:p>
            <a:p>
              <a:pPr defTabSz="438150" latinLnBrk="1" hangingPunct="0">
                <a:defRPr/>
              </a:pP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$</a:t>
              </a:r>
              <a:r>
                <a:rPr lang="en-US" sz="900">
                  <a:solidFill>
                    <a:srgbClr val="53585F"/>
                  </a:solidFill>
                  <a:latin typeface="Cambria"/>
                </a:rPr>
                <a:t>500</a:t>
              </a:r>
              <a:r>
                <a:rPr lang="en-US" sz="900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rPr>
                <a:t>M investment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1176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1884" y="403413"/>
            <a:ext cx="8068235" cy="576553"/>
          </a:xfrm>
          <a:prstGeom prst="rect">
            <a:avLst/>
          </a:prstGeom>
        </p:spPr>
        <p:txBody>
          <a:bodyPr vert="horz" wrap="square" lIns="0" tIns="156322" rIns="0" bIns="0" rtlCol="0">
            <a:spAutoFit/>
          </a:bodyPr>
          <a:lstStyle/>
          <a:p>
            <a:pPr marL="1555459" algn="ctr" defTabSz="806867">
              <a:spcBef>
                <a:spcPts val="1231"/>
              </a:spcBef>
            </a:pPr>
            <a:r>
              <a:rPr sz="1500" b="1" spc="53" dirty="0">
                <a:solidFill>
                  <a:srgbClr val="FDB913"/>
                </a:solidFill>
                <a:latin typeface="Calibri"/>
                <a:cs typeface="Calibri"/>
              </a:rPr>
              <a:t>Biopharma</a:t>
            </a:r>
            <a:r>
              <a:rPr sz="1500" b="1" spc="-22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53" dirty="0">
                <a:solidFill>
                  <a:srgbClr val="FDB913"/>
                </a:solidFill>
                <a:latin typeface="Calibri"/>
                <a:cs typeface="Calibri"/>
              </a:rPr>
              <a:t>Manufacturing</a:t>
            </a:r>
            <a:r>
              <a:rPr sz="1500" b="1" spc="-22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40" dirty="0">
                <a:solidFill>
                  <a:srgbClr val="FDB913"/>
                </a:solidFill>
                <a:latin typeface="Calibri"/>
                <a:cs typeface="Calibri"/>
              </a:rPr>
              <a:t>Career</a:t>
            </a:r>
            <a:r>
              <a:rPr sz="1500" b="1" spc="-22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22" dirty="0">
                <a:solidFill>
                  <a:srgbClr val="FDB913"/>
                </a:solidFill>
                <a:latin typeface="Calibri"/>
                <a:cs typeface="Calibri"/>
              </a:rPr>
              <a:t>Pathways:</a:t>
            </a:r>
            <a:r>
              <a:rPr sz="1500" b="1" spc="-22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44" dirty="0">
                <a:solidFill>
                  <a:srgbClr val="FDB913"/>
                </a:solidFill>
                <a:latin typeface="Calibri"/>
                <a:cs typeface="Calibri"/>
              </a:rPr>
              <a:t>Positions</a:t>
            </a:r>
            <a:r>
              <a:rPr sz="1500" b="1" spc="-22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71" dirty="0">
                <a:solidFill>
                  <a:srgbClr val="FDB913"/>
                </a:solidFill>
                <a:latin typeface="Calibri"/>
                <a:cs typeface="Calibri"/>
              </a:rPr>
              <a:t>and</a:t>
            </a:r>
            <a:r>
              <a:rPr sz="1500" b="1" spc="-22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31" dirty="0">
                <a:solidFill>
                  <a:srgbClr val="FDB913"/>
                </a:solidFill>
                <a:latin typeface="Calibri"/>
                <a:cs typeface="Calibri"/>
              </a:rPr>
              <a:t>Salaries*</a:t>
            </a:r>
            <a:endParaRPr sz="1500">
              <a:solidFill>
                <a:prstClr val="black"/>
              </a:solidFill>
              <a:latin typeface="Calibri"/>
              <a:cs typeface="Calibri"/>
            </a:endParaRPr>
          </a:p>
          <a:p>
            <a:pPr marL="1555459" algn="ctr" defTabSz="806867">
              <a:spcBef>
                <a:spcPts val="313"/>
              </a:spcBef>
            </a:pP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Eastern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2" dirty="0">
                <a:solidFill>
                  <a:srgbClr val="FFFFFF"/>
                </a:solidFill>
                <a:latin typeface="Calibri"/>
                <a:cs typeface="Calibri"/>
              </a:rPr>
              <a:t>North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18" dirty="0">
                <a:solidFill>
                  <a:srgbClr val="FFFFFF"/>
                </a:solidFill>
                <a:latin typeface="Calibri"/>
                <a:cs typeface="Calibri"/>
              </a:rPr>
              <a:t>Carolina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1" dirty="0">
                <a:solidFill>
                  <a:srgbClr val="FFFFFF"/>
                </a:solidFill>
                <a:latin typeface="Calibri"/>
                <a:cs typeface="Calibri"/>
              </a:rPr>
              <a:t>companies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6" dirty="0">
                <a:solidFill>
                  <a:srgbClr val="FFFFFF"/>
                </a:solidFill>
                <a:latin typeface="Calibri"/>
                <a:cs typeface="Calibri"/>
              </a:rPr>
              <a:t>produce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6" dirty="0">
                <a:solidFill>
                  <a:srgbClr val="FFFFFF"/>
                </a:solidFill>
                <a:latin typeface="Calibri"/>
                <a:cs typeface="Calibri"/>
              </a:rPr>
              <a:t>vaccines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treatments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for </a:t>
            </a: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diabetes,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4" dirty="0">
                <a:solidFill>
                  <a:srgbClr val="FFFFFF"/>
                </a:solidFill>
                <a:latin typeface="Calibri"/>
                <a:cs typeface="Calibri"/>
              </a:rPr>
              <a:t>cancer,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4" dirty="0">
                <a:solidFill>
                  <a:srgbClr val="FFFFFF"/>
                </a:solidFill>
                <a:latin typeface="Calibri"/>
                <a:cs typeface="Calibri"/>
              </a:rPr>
              <a:t>more.</a:t>
            </a:r>
            <a:endParaRPr sz="97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36729" y="552161"/>
            <a:ext cx="1382269" cy="489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99253" y="1483742"/>
            <a:ext cx="473571" cy="447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1125" y="1514720"/>
            <a:ext cx="119903" cy="356347"/>
          </a:xfrm>
          <a:custGeom>
            <a:avLst/>
            <a:gdLst/>
            <a:ahLst/>
            <a:cxnLst/>
            <a:rect l="l" t="t" r="r" b="b"/>
            <a:pathLst>
              <a:path w="135889" h="403860">
                <a:moveTo>
                  <a:pt x="11150" y="0"/>
                </a:moveTo>
                <a:lnTo>
                  <a:pt x="11150" y="138112"/>
                </a:lnTo>
                <a:lnTo>
                  <a:pt x="0" y="139369"/>
                </a:lnTo>
                <a:lnTo>
                  <a:pt x="25450" y="199440"/>
                </a:lnTo>
                <a:lnTo>
                  <a:pt x="30873" y="263677"/>
                </a:lnTo>
                <a:lnTo>
                  <a:pt x="8343" y="341274"/>
                </a:lnTo>
                <a:lnTo>
                  <a:pt x="4330" y="343420"/>
                </a:lnTo>
                <a:lnTo>
                  <a:pt x="36715" y="367550"/>
                </a:lnTo>
                <a:lnTo>
                  <a:pt x="90169" y="403415"/>
                </a:lnTo>
                <a:lnTo>
                  <a:pt x="110134" y="354622"/>
                </a:lnTo>
                <a:lnTo>
                  <a:pt x="135572" y="244068"/>
                </a:lnTo>
                <a:lnTo>
                  <a:pt x="125564" y="157721"/>
                </a:lnTo>
                <a:lnTo>
                  <a:pt x="107683" y="109738"/>
                </a:lnTo>
                <a:lnTo>
                  <a:pt x="98290" y="85183"/>
                </a:lnTo>
                <a:lnTo>
                  <a:pt x="94294" y="76352"/>
                </a:lnTo>
                <a:lnTo>
                  <a:pt x="92608" y="75539"/>
                </a:lnTo>
                <a:lnTo>
                  <a:pt x="83516" y="67089"/>
                </a:lnTo>
                <a:lnTo>
                  <a:pt x="65544" y="47693"/>
                </a:lnTo>
                <a:lnTo>
                  <a:pt x="47963" y="28142"/>
                </a:lnTo>
                <a:lnTo>
                  <a:pt x="40043" y="19227"/>
                </a:lnTo>
                <a:lnTo>
                  <a:pt x="1115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24997" y="1347618"/>
            <a:ext cx="102534" cy="117101"/>
          </a:xfrm>
          <a:custGeom>
            <a:avLst/>
            <a:gdLst/>
            <a:ahLst/>
            <a:cxnLst/>
            <a:rect l="l" t="t" r="r" b="b"/>
            <a:pathLst>
              <a:path w="116204" h="132714">
                <a:moveTo>
                  <a:pt x="51816" y="0"/>
                </a:moveTo>
                <a:lnTo>
                  <a:pt x="0" y="100711"/>
                </a:lnTo>
                <a:lnTo>
                  <a:pt x="66128" y="132448"/>
                </a:lnTo>
                <a:lnTo>
                  <a:pt x="116103" y="31978"/>
                </a:lnTo>
                <a:lnTo>
                  <a:pt x="5181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4997" y="1347618"/>
            <a:ext cx="102534" cy="117101"/>
          </a:xfrm>
          <a:custGeom>
            <a:avLst/>
            <a:gdLst/>
            <a:ahLst/>
            <a:cxnLst/>
            <a:rect l="l" t="t" r="r" b="b"/>
            <a:pathLst>
              <a:path w="116204" h="132714">
                <a:moveTo>
                  <a:pt x="0" y="100711"/>
                </a:moveTo>
                <a:lnTo>
                  <a:pt x="51816" y="0"/>
                </a:lnTo>
                <a:lnTo>
                  <a:pt x="116103" y="31978"/>
                </a:lnTo>
                <a:lnTo>
                  <a:pt x="66128" y="132448"/>
                </a:lnTo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77893" y="1436478"/>
            <a:ext cx="115421" cy="112059"/>
          </a:xfrm>
          <a:custGeom>
            <a:avLst/>
            <a:gdLst/>
            <a:ahLst/>
            <a:cxnLst/>
            <a:rect l="l" t="t" r="r" b="b"/>
            <a:pathLst>
              <a:path w="130810" h="127000">
                <a:moveTo>
                  <a:pt x="58229" y="0"/>
                </a:moveTo>
                <a:lnTo>
                  <a:pt x="53378" y="0"/>
                </a:lnTo>
                <a:lnTo>
                  <a:pt x="45076" y="1142"/>
                </a:lnTo>
                <a:lnTo>
                  <a:pt x="711" y="65735"/>
                </a:lnTo>
                <a:lnTo>
                  <a:pt x="0" y="73990"/>
                </a:lnTo>
                <a:lnTo>
                  <a:pt x="4914" y="89496"/>
                </a:lnTo>
                <a:lnTo>
                  <a:pt x="10236" y="95846"/>
                </a:lnTo>
                <a:lnTo>
                  <a:pt x="67233" y="125450"/>
                </a:lnTo>
                <a:lnTo>
                  <a:pt x="72085" y="126631"/>
                </a:lnTo>
                <a:lnTo>
                  <a:pt x="76936" y="126631"/>
                </a:lnTo>
                <a:lnTo>
                  <a:pt x="129603" y="60909"/>
                </a:lnTo>
                <a:lnTo>
                  <a:pt x="130314" y="52654"/>
                </a:lnTo>
                <a:lnTo>
                  <a:pt x="125412" y="37134"/>
                </a:lnTo>
                <a:lnTo>
                  <a:pt x="120078" y="30797"/>
                </a:lnTo>
                <a:lnTo>
                  <a:pt x="63068" y="1193"/>
                </a:lnTo>
                <a:lnTo>
                  <a:pt x="58229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77893" y="1436478"/>
            <a:ext cx="115421" cy="112059"/>
          </a:xfrm>
          <a:custGeom>
            <a:avLst/>
            <a:gdLst/>
            <a:ahLst/>
            <a:cxnLst/>
            <a:rect l="l" t="t" r="r" b="b"/>
            <a:pathLst>
              <a:path w="130810" h="127000">
                <a:moveTo>
                  <a:pt x="76936" y="126631"/>
                </a:moveTo>
                <a:lnTo>
                  <a:pt x="72085" y="126631"/>
                </a:lnTo>
                <a:lnTo>
                  <a:pt x="67233" y="125450"/>
                </a:lnTo>
                <a:lnTo>
                  <a:pt x="62915" y="123202"/>
                </a:lnTo>
                <a:lnTo>
                  <a:pt x="17462" y="99593"/>
                </a:lnTo>
                <a:lnTo>
                  <a:pt x="10236" y="95846"/>
                </a:lnTo>
                <a:lnTo>
                  <a:pt x="4914" y="89496"/>
                </a:lnTo>
                <a:lnTo>
                  <a:pt x="2463" y="81749"/>
                </a:lnTo>
                <a:lnTo>
                  <a:pt x="0" y="73990"/>
                </a:lnTo>
                <a:lnTo>
                  <a:pt x="711" y="65735"/>
                </a:lnTo>
                <a:lnTo>
                  <a:pt x="4470" y="58521"/>
                </a:lnTo>
                <a:lnTo>
                  <a:pt x="26339" y="16433"/>
                </a:lnTo>
                <a:lnTo>
                  <a:pt x="31177" y="9590"/>
                </a:lnTo>
                <a:lnTo>
                  <a:pt x="37549" y="4416"/>
                </a:lnTo>
                <a:lnTo>
                  <a:pt x="45076" y="1142"/>
                </a:lnTo>
                <a:lnTo>
                  <a:pt x="53378" y="0"/>
                </a:lnTo>
                <a:lnTo>
                  <a:pt x="58229" y="0"/>
                </a:lnTo>
                <a:lnTo>
                  <a:pt x="112852" y="27038"/>
                </a:lnTo>
                <a:lnTo>
                  <a:pt x="127863" y="44894"/>
                </a:lnTo>
                <a:lnTo>
                  <a:pt x="130314" y="52654"/>
                </a:lnTo>
                <a:lnTo>
                  <a:pt x="129603" y="60909"/>
                </a:lnTo>
                <a:lnTo>
                  <a:pt x="125844" y="68122"/>
                </a:lnTo>
                <a:lnTo>
                  <a:pt x="103987" y="110210"/>
                </a:lnTo>
                <a:lnTo>
                  <a:pt x="99150" y="117046"/>
                </a:lnTo>
                <a:lnTo>
                  <a:pt x="92776" y="122216"/>
                </a:lnTo>
                <a:lnTo>
                  <a:pt x="85245" y="125489"/>
                </a:lnTo>
                <a:lnTo>
                  <a:pt x="76936" y="126631"/>
                </a:lnTo>
                <a:close/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69779" y="1514720"/>
            <a:ext cx="30816" cy="303119"/>
          </a:xfrm>
          <a:custGeom>
            <a:avLst/>
            <a:gdLst/>
            <a:ahLst/>
            <a:cxnLst/>
            <a:rect l="l" t="t" r="r" b="b"/>
            <a:pathLst>
              <a:path w="34925" h="343535">
                <a:moveTo>
                  <a:pt x="12674" y="0"/>
                </a:moveTo>
                <a:lnTo>
                  <a:pt x="9867" y="132270"/>
                </a:lnTo>
                <a:lnTo>
                  <a:pt x="0" y="144018"/>
                </a:lnTo>
                <a:lnTo>
                  <a:pt x="4872" y="151322"/>
                </a:lnTo>
                <a:lnTo>
                  <a:pt x="15527" y="170697"/>
                </a:lnTo>
                <a:lnTo>
                  <a:pt x="27023" y="199935"/>
                </a:lnTo>
                <a:lnTo>
                  <a:pt x="34416" y="236829"/>
                </a:lnTo>
                <a:lnTo>
                  <a:pt x="34829" y="261724"/>
                </a:lnTo>
                <a:lnTo>
                  <a:pt x="30918" y="288105"/>
                </a:lnTo>
                <a:lnTo>
                  <a:pt x="21615" y="315496"/>
                </a:lnTo>
                <a:lnTo>
                  <a:pt x="5854" y="343420"/>
                </a:lnTo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80963" y="1514720"/>
            <a:ext cx="108137" cy="356347"/>
          </a:xfrm>
          <a:custGeom>
            <a:avLst/>
            <a:gdLst/>
            <a:ahLst/>
            <a:cxnLst/>
            <a:rect l="l" t="t" r="r" b="b"/>
            <a:pathLst>
              <a:path w="122554" h="403860">
                <a:moveTo>
                  <a:pt x="0" y="0"/>
                </a:moveTo>
                <a:lnTo>
                  <a:pt x="50513" y="42349"/>
                </a:lnTo>
                <a:lnTo>
                  <a:pt x="85799" y="88425"/>
                </a:lnTo>
                <a:lnTo>
                  <a:pt x="108042" y="136608"/>
                </a:lnTo>
                <a:lnTo>
                  <a:pt x="119433" y="185276"/>
                </a:lnTo>
                <a:lnTo>
                  <a:pt x="122157" y="232808"/>
                </a:lnTo>
                <a:lnTo>
                  <a:pt x="118402" y="277585"/>
                </a:lnTo>
                <a:lnTo>
                  <a:pt x="110357" y="317986"/>
                </a:lnTo>
                <a:lnTo>
                  <a:pt x="100209" y="352390"/>
                </a:lnTo>
                <a:lnTo>
                  <a:pt x="90144" y="379177"/>
                </a:lnTo>
                <a:lnTo>
                  <a:pt x="82352" y="396725"/>
                </a:lnTo>
                <a:lnTo>
                  <a:pt x="79019" y="403415"/>
                </a:lnTo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64357" y="1754758"/>
            <a:ext cx="206187" cy="59391"/>
          </a:xfrm>
          <a:custGeom>
            <a:avLst/>
            <a:gdLst/>
            <a:ahLst/>
            <a:cxnLst/>
            <a:rect l="l" t="t" r="r" b="b"/>
            <a:pathLst>
              <a:path w="233679" h="67310">
                <a:moveTo>
                  <a:pt x="205409" y="0"/>
                </a:moveTo>
                <a:lnTo>
                  <a:pt x="28079" y="0"/>
                </a:lnTo>
                <a:lnTo>
                  <a:pt x="17161" y="2397"/>
                </a:lnTo>
                <a:lnTo>
                  <a:pt x="8234" y="8931"/>
                </a:lnTo>
                <a:lnTo>
                  <a:pt x="2210" y="18613"/>
                </a:lnTo>
                <a:lnTo>
                  <a:pt x="0" y="30454"/>
                </a:lnTo>
                <a:lnTo>
                  <a:pt x="0" y="36575"/>
                </a:lnTo>
                <a:lnTo>
                  <a:pt x="2210" y="48419"/>
                </a:lnTo>
                <a:lnTo>
                  <a:pt x="8234" y="58105"/>
                </a:lnTo>
                <a:lnTo>
                  <a:pt x="17161" y="64643"/>
                </a:lnTo>
                <a:lnTo>
                  <a:pt x="28079" y="67043"/>
                </a:lnTo>
                <a:lnTo>
                  <a:pt x="205409" y="67043"/>
                </a:lnTo>
                <a:lnTo>
                  <a:pt x="216326" y="64643"/>
                </a:lnTo>
                <a:lnTo>
                  <a:pt x="225248" y="58105"/>
                </a:lnTo>
                <a:lnTo>
                  <a:pt x="231268" y="48419"/>
                </a:lnTo>
                <a:lnTo>
                  <a:pt x="233476" y="36575"/>
                </a:lnTo>
                <a:lnTo>
                  <a:pt x="233476" y="30454"/>
                </a:lnTo>
                <a:lnTo>
                  <a:pt x="231268" y="18613"/>
                </a:lnTo>
                <a:lnTo>
                  <a:pt x="225248" y="8931"/>
                </a:lnTo>
                <a:lnTo>
                  <a:pt x="216326" y="2397"/>
                </a:lnTo>
                <a:lnTo>
                  <a:pt x="205409" y="0"/>
                </a:lnTo>
                <a:close/>
              </a:path>
            </a:pathLst>
          </a:custGeom>
          <a:solidFill>
            <a:srgbClr val="7CAD7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64357" y="1754758"/>
            <a:ext cx="206187" cy="59391"/>
          </a:xfrm>
          <a:custGeom>
            <a:avLst/>
            <a:gdLst/>
            <a:ahLst/>
            <a:cxnLst/>
            <a:rect l="l" t="t" r="r" b="b"/>
            <a:pathLst>
              <a:path w="233679" h="67310">
                <a:moveTo>
                  <a:pt x="205409" y="67043"/>
                </a:moveTo>
                <a:lnTo>
                  <a:pt x="28079" y="67043"/>
                </a:lnTo>
                <a:lnTo>
                  <a:pt x="17161" y="64643"/>
                </a:lnTo>
                <a:lnTo>
                  <a:pt x="8234" y="58105"/>
                </a:lnTo>
                <a:lnTo>
                  <a:pt x="2210" y="48419"/>
                </a:lnTo>
                <a:lnTo>
                  <a:pt x="0" y="36575"/>
                </a:lnTo>
                <a:lnTo>
                  <a:pt x="0" y="30454"/>
                </a:lnTo>
                <a:lnTo>
                  <a:pt x="2210" y="18613"/>
                </a:lnTo>
                <a:lnTo>
                  <a:pt x="8234" y="8931"/>
                </a:lnTo>
                <a:lnTo>
                  <a:pt x="17161" y="2397"/>
                </a:lnTo>
                <a:lnTo>
                  <a:pt x="28079" y="0"/>
                </a:lnTo>
                <a:lnTo>
                  <a:pt x="205409" y="0"/>
                </a:lnTo>
                <a:lnTo>
                  <a:pt x="216326" y="2397"/>
                </a:lnTo>
                <a:lnTo>
                  <a:pt x="225248" y="8931"/>
                </a:lnTo>
                <a:lnTo>
                  <a:pt x="231268" y="18613"/>
                </a:lnTo>
                <a:lnTo>
                  <a:pt x="233476" y="30454"/>
                </a:lnTo>
                <a:lnTo>
                  <a:pt x="233476" y="36575"/>
                </a:lnTo>
                <a:lnTo>
                  <a:pt x="231268" y="48419"/>
                </a:lnTo>
                <a:lnTo>
                  <a:pt x="225248" y="58105"/>
                </a:lnTo>
                <a:lnTo>
                  <a:pt x="216326" y="64643"/>
                </a:lnTo>
                <a:lnTo>
                  <a:pt x="205409" y="67043"/>
                </a:lnTo>
                <a:close/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74961" y="1638648"/>
            <a:ext cx="67796" cy="89087"/>
          </a:xfrm>
          <a:custGeom>
            <a:avLst/>
            <a:gdLst/>
            <a:ahLst/>
            <a:cxnLst/>
            <a:rect l="l" t="t" r="r" b="b"/>
            <a:pathLst>
              <a:path w="76835" h="100964">
                <a:moveTo>
                  <a:pt x="76047" y="0"/>
                </a:moveTo>
                <a:lnTo>
                  <a:pt x="0" y="50"/>
                </a:lnTo>
                <a:lnTo>
                  <a:pt x="0" y="70408"/>
                </a:lnTo>
                <a:lnTo>
                  <a:pt x="41617" y="100558"/>
                </a:lnTo>
                <a:lnTo>
                  <a:pt x="76682" y="70015"/>
                </a:lnTo>
                <a:lnTo>
                  <a:pt x="76047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74961" y="1638648"/>
            <a:ext cx="67796" cy="89087"/>
          </a:xfrm>
          <a:custGeom>
            <a:avLst/>
            <a:gdLst/>
            <a:ahLst/>
            <a:cxnLst/>
            <a:rect l="l" t="t" r="r" b="b"/>
            <a:pathLst>
              <a:path w="76835" h="100964">
                <a:moveTo>
                  <a:pt x="76047" y="0"/>
                </a:moveTo>
                <a:lnTo>
                  <a:pt x="76682" y="70015"/>
                </a:lnTo>
                <a:lnTo>
                  <a:pt x="41617" y="100558"/>
                </a:lnTo>
                <a:lnTo>
                  <a:pt x="0" y="70408"/>
                </a:lnTo>
                <a:lnTo>
                  <a:pt x="0" y="50"/>
                </a:lnTo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99909" y="1613144"/>
            <a:ext cx="57149" cy="58271"/>
          </a:xfrm>
          <a:custGeom>
            <a:avLst/>
            <a:gdLst/>
            <a:ahLst/>
            <a:cxnLst/>
            <a:rect l="l" t="t" r="r" b="b"/>
            <a:pathLst>
              <a:path w="64770" h="66039">
                <a:moveTo>
                  <a:pt x="32245" y="0"/>
                </a:moveTo>
                <a:lnTo>
                  <a:pt x="19706" y="2591"/>
                </a:lnTo>
                <a:lnTo>
                  <a:pt x="9455" y="9655"/>
                </a:lnTo>
                <a:lnTo>
                  <a:pt x="2538" y="20123"/>
                </a:lnTo>
                <a:lnTo>
                  <a:pt x="0" y="32931"/>
                </a:lnTo>
                <a:lnTo>
                  <a:pt x="2538" y="45732"/>
                </a:lnTo>
                <a:lnTo>
                  <a:pt x="9455" y="56202"/>
                </a:lnTo>
                <a:lnTo>
                  <a:pt x="19706" y="63268"/>
                </a:lnTo>
                <a:lnTo>
                  <a:pt x="32245" y="65862"/>
                </a:lnTo>
                <a:lnTo>
                  <a:pt x="44782" y="63268"/>
                </a:lnTo>
                <a:lnTo>
                  <a:pt x="55029" y="56202"/>
                </a:lnTo>
                <a:lnTo>
                  <a:pt x="61941" y="45732"/>
                </a:lnTo>
                <a:lnTo>
                  <a:pt x="64477" y="32931"/>
                </a:lnTo>
                <a:lnTo>
                  <a:pt x="61940" y="20123"/>
                </a:lnTo>
                <a:lnTo>
                  <a:pt x="55024" y="9655"/>
                </a:lnTo>
                <a:lnTo>
                  <a:pt x="44777" y="2591"/>
                </a:lnTo>
                <a:lnTo>
                  <a:pt x="32245" y="0"/>
                </a:lnTo>
                <a:close/>
              </a:path>
            </a:pathLst>
          </a:custGeom>
          <a:solidFill>
            <a:srgbClr val="7CAD7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99909" y="1613144"/>
            <a:ext cx="57149" cy="58271"/>
          </a:xfrm>
          <a:custGeom>
            <a:avLst/>
            <a:gdLst/>
            <a:ahLst/>
            <a:cxnLst/>
            <a:rect l="l" t="t" r="r" b="b"/>
            <a:pathLst>
              <a:path w="64770" h="66039">
                <a:moveTo>
                  <a:pt x="32245" y="65862"/>
                </a:moveTo>
                <a:lnTo>
                  <a:pt x="19706" y="63268"/>
                </a:lnTo>
                <a:lnTo>
                  <a:pt x="9455" y="56202"/>
                </a:lnTo>
                <a:lnTo>
                  <a:pt x="2538" y="45732"/>
                </a:lnTo>
                <a:lnTo>
                  <a:pt x="0" y="32931"/>
                </a:lnTo>
                <a:lnTo>
                  <a:pt x="2538" y="20123"/>
                </a:lnTo>
                <a:lnTo>
                  <a:pt x="9455" y="9655"/>
                </a:lnTo>
                <a:lnTo>
                  <a:pt x="19706" y="2591"/>
                </a:lnTo>
                <a:lnTo>
                  <a:pt x="32245" y="0"/>
                </a:lnTo>
                <a:lnTo>
                  <a:pt x="44777" y="2591"/>
                </a:lnTo>
                <a:lnTo>
                  <a:pt x="55024" y="9655"/>
                </a:lnTo>
                <a:lnTo>
                  <a:pt x="61940" y="20123"/>
                </a:lnTo>
                <a:lnTo>
                  <a:pt x="64477" y="32931"/>
                </a:lnTo>
                <a:lnTo>
                  <a:pt x="61941" y="45732"/>
                </a:lnTo>
                <a:lnTo>
                  <a:pt x="55029" y="56202"/>
                </a:lnTo>
                <a:lnTo>
                  <a:pt x="44782" y="63268"/>
                </a:lnTo>
                <a:lnTo>
                  <a:pt x="32245" y="65862"/>
                </a:lnTo>
                <a:close/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75908" y="1808018"/>
            <a:ext cx="335616" cy="105335"/>
          </a:xfrm>
          <a:custGeom>
            <a:avLst/>
            <a:gdLst/>
            <a:ahLst/>
            <a:cxnLst/>
            <a:rect l="l" t="t" r="r" b="b"/>
            <a:pathLst>
              <a:path w="380364" h="119380">
                <a:moveTo>
                  <a:pt x="209816" y="0"/>
                </a:moveTo>
                <a:lnTo>
                  <a:pt x="196164" y="5384"/>
                </a:lnTo>
                <a:lnTo>
                  <a:pt x="83223" y="6680"/>
                </a:lnTo>
                <a:lnTo>
                  <a:pt x="37879" y="35376"/>
                </a:lnTo>
                <a:lnTo>
                  <a:pt x="12836" y="70496"/>
                </a:lnTo>
                <a:lnTo>
                  <a:pt x="2180" y="100365"/>
                </a:lnTo>
                <a:lnTo>
                  <a:pt x="0" y="113309"/>
                </a:lnTo>
                <a:lnTo>
                  <a:pt x="850" y="119138"/>
                </a:lnTo>
                <a:lnTo>
                  <a:pt x="380250" y="119138"/>
                </a:lnTo>
                <a:lnTo>
                  <a:pt x="20981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75908" y="1808018"/>
            <a:ext cx="335616" cy="105335"/>
          </a:xfrm>
          <a:custGeom>
            <a:avLst/>
            <a:gdLst/>
            <a:ahLst/>
            <a:cxnLst/>
            <a:rect l="l" t="t" r="r" b="b"/>
            <a:pathLst>
              <a:path w="380364" h="119380">
                <a:moveTo>
                  <a:pt x="196164" y="5384"/>
                </a:moveTo>
                <a:lnTo>
                  <a:pt x="209816" y="0"/>
                </a:lnTo>
                <a:lnTo>
                  <a:pt x="380250" y="119138"/>
                </a:lnTo>
                <a:lnTo>
                  <a:pt x="850" y="119138"/>
                </a:lnTo>
                <a:lnTo>
                  <a:pt x="0" y="113309"/>
                </a:lnTo>
                <a:lnTo>
                  <a:pt x="2180" y="100365"/>
                </a:lnTo>
                <a:lnTo>
                  <a:pt x="12836" y="70496"/>
                </a:lnTo>
                <a:lnTo>
                  <a:pt x="37879" y="35376"/>
                </a:lnTo>
                <a:lnTo>
                  <a:pt x="83223" y="6680"/>
                </a:lnTo>
                <a:lnTo>
                  <a:pt x="196164" y="5384"/>
                </a:lnTo>
                <a:close/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61343" y="1498880"/>
            <a:ext cx="119903" cy="137832"/>
          </a:xfrm>
          <a:custGeom>
            <a:avLst/>
            <a:gdLst/>
            <a:ahLst/>
            <a:cxnLst/>
            <a:rect l="l" t="t" r="r" b="b"/>
            <a:pathLst>
              <a:path w="135889" h="156210">
                <a:moveTo>
                  <a:pt x="19862" y="0"/>
                </a:moveTo>
                <a:lnTo>
                  <a:pt x="0" y="266"/>
                </a:lnTo>
                <a:lnTo>
                  <a:pt x="0" y="156057"/>
                </a:lnTo>
                <a:lnTo>
                  <a:pt x="135572" y="156057"/>
                </a:lnTo>
                <a:lnTo>
                  <a:pt x="135572" y="17945"/>
                </a:lnTo>
                <a:lnTo>
                  <a:pt x="1986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61343" y="1498880"/>
            <a:ext cx="119903" cy="137832"/>
          </a:xfrm>
          <a:custGeom>
            <a:avLst/>
            <a:gdLst/>
            <a:ahLst/>
            <a:cxnLst/>
            <a:rect l="l" t="t" r="r" b="b"/>
            <a:pathLst>
              <a:path w="135889" h="156210">
                <a:moveTo>
                  <a:pt x="135572" y="145719"/>
                </a:moveTo>
                <a:lnTo>
                  <a:pt x="135572" y="156057"/>
                </a:lnTo>
                <a:lnTo>
                  <a:pt x="0" y="156057"/>
                </a:lnTo>
                <a:lnTo>
                  <a:pt x="0" y="266"/>
                </a:lnTo>
                <a:lnTo>
                  <a:pt x="19862" y="0"/>
                </a:lnTo>
                <a:lnTo>
                  <a:pt x="135572" y="17945"/>
                </a:lnTo>
                <a:lnTo>
                  <a:pt x="135572" y="84505"/>
                </a:lnTo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61051" y="1573438"/>
            <a:ext cx="52107" cy="52107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22" y="0"/>
                </a:moveTo>
                <a:lnTo>
                  <a:pt x="17857" y="2312"/>
                </a:lnTo>
                <a:lnTo>
                  <a:pt x="8567" y="8615"/>
                </a:lnTo>
                <a:lnTo>
                  <a:pt x="2299" y="17954"/>
                </a:lnTo>
                <a:lnTo>
                  <a:pt x="0" y="29375"/>
                </a:lnTo>
                <a:lnTo>
                  <a:pt x="2299" y="40796"/>
                </a:lnTo>
                <a:lnTo>
                  <a:pt x="8567" y="50134"/>
                </a:lnTo>
                <a:lnTo>
                  <a:pt x="17857" y="56437"/>
                </a:lnTo>
                <a:lnTo>
                  <a:pt x="29222" y="58750"/>
                </a:lnTo>
                <a:lnTo>
                  <a:pt x="40587" y="56437"/>
                </a:lnTo>
                <a:lnTo>
                  <a:pt x="49877" y="50134"/>
                </a:lnTo>
                <a:lnTo>
                  <a:pt x="56145" y="40796"/>
                </a:lnTo>
                <a:lnTo>
                  <a:pt x="58445" y="29375"/>
                </a:lnTo>
                <a:lnTo>
                  <a:pt x="56145" y="17954"/>
                </a:lnTo>
                <a:lnTo>
                  <a:pt x="49877" y="8615"/>
                </a:lnTo>
                <a:lnTo>
                  <a:pt x="40587" y="2312"/>
                </a:lnTo>
                <a:lnTo>
                  <a:pt x="29222" y="0"/>
                </a:lnTo>
                <a:close/>
              </a:path>
            </a:pathLst>
          </a:custGeom>
          <a:solidFill>
            <a:srgbClr val="7CAD7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61051" y="1573438"/>
            <a:ext cx="52107" cy="52107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9222" y="58750"/>
                </a:moveTo>
                <a:lnTo>
                  <a:pt x="17857" y="56437"/>
                </a:lnTo>
                <a:lnTo>
                  <a:pt x="8567" y="50134"/>
                </a:lnTo>
                <a:lnTo>
                  <a:pt x="2299" y="40796"/>
                </a:lnTo>
                <a:lnTo>
                  <a:pt x="0" y="29375"/>
                </a:lnTo>
                <a:lnTo>
                  <a:pt x="2299" y="17954"/>
                </a:lnTo>
                <a:lnTo>
                  <a:pt x="8567" y="8615"/>
                </a:lnTo>
                <a:lnTo>
                  <a:pt x="17857" y="2312"/>
                </a:lnTo>
                <a:lnTo>
                  <a:pt x="29222" y="0"/>
                </a:lnTo>
                <a:lnTo>
                  <a:pt x="40587" y="2312"/>
                </a:lnTo>
                <a:lnTo>
                  <a:pt x="49877" y="8615"/>
                </a:lnTo>
                <a:lnTo>
                  <a:pt x="56145" y="17954"/>
                </a:lnTo>
                <a:lnTo>
                  <a:pt x="58445" y="29375"/>
                </a:lnTo>
                <a:lnTo>
                  <a:pt x="56145" y="40796"/>
                </a:lnTo>
                <a:lnTo>
                  <a:pt x="49877" y="50134"/>
                </a:lnTo>
                <a:lnTo>
                  <a:pt x="40587" y="56437"/>
                </a:lnTo>
                <a:lnTo>
                  <a:pt x="29222" y="58750"/>
                </a:lnTo>
                <a:close/>
              </a:path>
            </a:pathLst>
          </a:custGeom>
          <a:ln w="11874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38317" y="1594940"/>
            <a:ext cx="246529" cy="330013"/>
          </a:xfrm>
          <a:custGeom>
            <a:avLst/>
            <a:gdLst/>
            <a:ahLst/>
            <a:cxnLst/>
            <a:rect l="l" t="t" r="r" b="b"/>
            <a:pathLst>
              <a:path w="279400" h="374014">
                <a:moveTo>
                  <a:pt x="216382" y="0"/>
                </a:moveTo>
                <a:lnTo>
                  <a:pt x="62623" y="0"/>
                </a:lnTo>
                <a:lnTo>
                  <a:pt x="49885" y="2580"/>
                </a:lnTo>
                <a:lnTo>
                  <a:pt x="39468" y="9612"/>
                </a:lnTo>
                <a:lnTo>
                  <a:pt x="32437" y="20032"/>
                </a:lnTo>
                <a:lnTo>
                  <a:pt x="29857" y="32778"/>
                </a:lnTo>
                <a:lnTo>
                  <a:pt x="31450" y="42879"/>
                </a:lnTo>
                <a:lnTo>
                  <a:pt x="35896" y="51703"/>
                </a:lnTo>
                <a:lnTo>
                  <a:pt x="42695" y="58748"/>
                </a:lnTo>
                <a:lnTo>
                  <a:pt x="51346" y="63512"/>
                </a:lnTo>
                <a:lnTo>
                  <a:pt x="51346" y="68491"/>
                </a:lnTo>
                <a:lnTo>
                  <a:pt x="16446" y="103377"/>
                </a:lnTo>
                <a:lnTo>
                  <a:pt x="0" y="143103"/>
                </a:lnTo>
                <a:lnTo>
                  <a:pt x="0" y="317588"/>
                </a:lnTo>
                <a:lnTo>
                  <a:pt x="4420" y="339459"/>
                </a:lnTo>
                <a:lnTo>
                  <a:pt x="16470" y="357336"/>
                </a:lnTo>
                <a:lnTo>
                  <a:pt x="34327" y="369398"/>
                </a:lnTo>
                <a:lnTo>
                  <a:pt x="56172" y="373824"/>
                </a:lnTo>
                <a:lnTo>
                  <a:pt x="222783" y="373824"/>
                </a:lnTo>
                <a:lnTo>
                  <a:pt x="244652" y="369398"/>
                </a:lnTo>
                <a:lnTo>
                  <a:pt x="262524" y="357336"/>
                </a:lnTo>
                <a:lnTo>
                  <a:pt x="274582" y="339459"/>
                </a:lnTo>
                <a:lnTo>
                  <a:pt x="279006" y="317588"/>
                </a:lnTo>
                <a:lnTo>
                  <a:pt x="279006" y="143103"/>
                </a:lnTo>
                <a:lnTo>
                  <a:pt x="262509" y="103377"/>
                </a:lnTo>
                <a:lnTo>
                  <a:pt x="227660" y="68491"/>
                </a:lnTo>
                <a:lnTo>
                  <a:pt x="227660" y="63512"/>
                </a:lnTo>
                <a:lnTo>
                  <a:pt x="236281" y="58748"/>
                </a:lnTo>
                <a:lnTo>
                  <a:pt x="243065" y="51703"/>
                </a:lnTo>
                <a:lnTo>
                  <a:pt x="247505" y="42879"/>
                </a:lnTo>
                <a:lnTo>
                  <a:pt x="249097" y="32778"/>
                </a:lnTo>
                <a:lnTo>
                  <a:pt x="246518" y="20032"/>
                </a:lnTo>
                <a:lnTo>
                  <a:pt x="239493" y="9612"/>
                </a:lnTo>
                <a:lnTo>
                  <a:pt x="229091" y="2580"/>
                </a:lnTo>
                <a:lnTo>
                  <a:pt x="216382" y="0"/>
                </a:lnTo>
                <a:close/>
              </a:path>
            </a:pathLst>
          </a:custGeom>
          <a:solidFill>
            <a:srgbClr val="89BEE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04911" y="1755194"/>
            <a:ext cx="56590" cy="48185"/>
          </a:xfrm>
          <a:custGeom>
            <a:avLst/>
            <a:gdLst/>
            <a:ahLst/>
            <a:cxnLst/>
            <a:rect l="l" t="t" r="r" b="b"/>
            <a:pathLst>
              <a:path w="64135" h="54610">
                <a:moveTo>
                  <a:pt x="64046" y="0"/>
                </a:moveTo>
                <a:lnTo>
                  <a:pt x="16637" y="1663"/>
                </a:lnTo>
                <a:lnTo>
                  <a:pt x="0" y="13309"/>
                </a:lnTo>
                <a:lnTo>
                  <a:pt x="2489" y="37426"/>
                </a:lnTo>
                <a:lnTo>
                  <a:pt x="16637" y="49072"/>
                </a:lnTo>
                <a:lnTo>
                  <a:pt x="53238" y="54063"/>
                </a:lnTo>
                <a:lnTo>
                  <a:pt x="64046" y="50749"/>
                </a:lnTo>
                <a:lnTo>
                  <a:pt x="64046" y="0"/>
                </a:lnTo>
                <a:close/>
              </a:path>
            </a:pathLst>
          </a:custGeom>
          <a:solidFill>
            <a:srgbClr val="FDB91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04911" y="1822720"/>
            <a:ext cx="56590" cy="48185"/>
          </a:xfrm>
          <a:custGeom>
            <a:avLst/>
            <a:gdLst/>
            <a:ahLst/>
            <a:cxnLst/>
            <a:rect l="l" t="t" r="r" b="b"/>
            <a:pathLst>
              <a:path w="64135" h="54610">
                <a:moveTo>
                  <a:pt x="64046" y="0"/>
                </a:moveTo>
                <a:lnTo>
                  <a:pt x="16637" y="1663"/>
                </a:lnTo>
                <a:lnTo>
                  <a:pt x="0" y="13309"/>
                </a:lnTo>
                <a:lnTo>
                  <a:pt x="2489" y="37426"/>
                </a:lnTo>
                <a:lnTo>
                  <a:pt x="16637" y="49072"/>
                </a:lnTo>
                <a:lnTo>
                  <a:pt x="53238" y="54063"/>
                </a:lnTo>
                <a:lnTo>
                  <a:pt x="64046" y="50749"/>
                </a:lnTo>
                <a:lnTo>
                  <a:pt x="64046" y="0"/>
                </a:lnTo>
                <a:close/>
              </a:path>
            </a:pathLst>
          </a:custGeom>
          <a:solidFill>
            <a:srgbClr val="FDB91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998306" y="1519214"/>
            <a:ext cx="56590" cy="48185"/>
          </a:xfrm>
          <a:custGeom>
            <a:avLst/>
            <a:gdLst/>
            <a:ahLst/>
            <a:cxnLst/>
            <a:rect l="l" t="t" r="r" b="b"/>
            <a:pathLst>
              <a:path w="64135" h="54610">
                <a:moveTo>
                  <a:pt x="64046" y="0"/>
                </a:moveTo>
                <a:lnTo>
                  <a:pt x="16637" y="1663"/>
                </a:lnTo>
                <a:lnTo>
                  <a:pt x="0" y="13309"/>
                </a:lnTo>
                <a:lnTo>
                  <a:pt x="2489" y="37426"/>
                </a:lnTo>
                <a:lnTo>
                  <a:pt x="16637" y="49072"/>
                </a:lnTo>
                <a:lnTo>
                  <a:pt x="53238" y="54063"/>
                </a:lnTo>
                <a:lnTo>
                  <a:pt x="64046" y="50749"/>
                </a:lnTo>
                <a:lnTo>
                  <a:pt x="64046" y="0"/>
                </a:lnTo>
                <a:close/>
              </a:path>
            </a:pathLst>
          </a:custGeom>
          <a:solidFill>
            <a:srgbClr val="FDB91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953327" y="1339620"/>
            <a:ext cx="70597" cy="215713"/>
          </a:xfrm>
          <a:custGeom>
            <a:avLst/>
            <a:gdLst/>
            <a:ahLst/>
            <a:cxnLst/>
            <a:rect l="l" t="t" r="r" b="b"/>
            <a:pathLst>
              <a:path w="80010" h="244475">
                <a:moveTo>
                  <a:pt x="45593" y="0"/>
                </a:moveTo>
                <a:lnTo>
                  <a:pt x="27355" y="152958"/>
                </a:lnTo>
                <a:lnTo>
                  <a:pt x="393" y="188556"/>
                </a:lnTo>
                <a:lnTo>
                  <a:pt x="0" y="195414"/>
                </a:lnTo>
                <a:lnTo>
                  <a:pt x="29997" y="244424"/>
                </a:lnTo>
                <a:lnTo>
                  <a:pt x="37033" y="243230"/>
                </a:lnTo>
                <a:lnTo>
                  <a:pt x="37033" y="191985"/>
                </a:lnTo>
                <a:lnTo>
                  <a:pt x="61353" y="159905"/>
                </a:lnTo>
                <a:lnTo>
                  <a:pt x="79463" y="2260"/>
                </a:lnTo>
                <a:lnTo>
                  <a:pt x="45593" y="0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090234" y="1340607"/>
            <a:ext cx="70037" cy="215153"/>
          </a:xfrm>
          <a:custGeom>
            <a:avLst/>
            <a:gdLst/>
            <a:ahLst/>
            <a:cxnLst/>
            <a:rect l="l" t="t" r="r" b="b"/>
            <a:pathLst>
              <a:path w="79375" h="243839">
                <a:moveTo>
                  <a:pt x="33870" y="0"/>
                </a:moveTo>
                <a:lnTo>
                  <a:pt x="0" y="2260"/>
                </a:lnTo>
                <a:lnTo>
                  <a:pt x="17640" y="158788"/>
                </a:lnTo>
                <a:lnTo>
                  <a:pt x="41960" y="190868"/>
                </a:lnTo>
                <a:lnTo>
                  <a:pt x="41960" y="242112"/>
                </a:lnTo>
                <a:lnTo>
                  <a:pt x="49009" y="243306"/>
                </a:lnTo>
                <a:lnTo>
                  <a:pt x="79006" y="194297"/>
                </a:lnTo>
                <a:lnTo>
                  <a:pt x="78612" y="187426"/>
                </a:lnTo>
                <a:lnTo>
                  <a:pt x="51650" y="151841"/>
                </a:lnTo>
                <a:lnTo>
                  <a:pt x="33870" y="0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992070" y="1514373"/>
            <a:ext cx="129428" cy="57149"/>
          </a:xfrm>
          <a:custGeom>
            <a:avLst/>
            <a:gdLst/>
            <a:ahLst/>
            <a:cxnLst/>
            <a:rect l="l" t="t" r="r" b="b"/>
            <a:pathLst>
              <a:path w="146685" h="64769">
                <a:moveTo>
                  <a:pt x="114122" y="0"/>
                </a:moveTo>
                <a:lnTo>
                  <a:pt x="32207" y="0"/>
                </a:lnTo>
                <a:lnTo>
                  <a:pt x="19673" y="2533"/>
                </a:lnTo>
                <a:lnTo>
                  <a:pt x="9436" y="9440"/>
                </a:lnTo>
                <a:lnTo>
                  <a:pt x="2532" y="19679"/>
                </a:lnTo>
                <a:lnTo>
                  <a:pt x="0" y="32207"/>
                </a:lnTo>
                <a:lnTo>
                  <a:pt x="2532" y="44742"/>
                </a:lnTo>
                <a:lnTo>
                  <a:pt x="9436" y="54984"/>
                </a:lnTo>
                <a:lnTo>
                  <a:pt x="19673" y="61893"/>
                </a:lnTo>
                <a:lnTo>
                  <a:pt x="32207" y="64427"/>
                </a:lnTo>
                <a:lnTo>
                  <a:pt x="114122" y="64427"/>
                </a:lnTo>
                <a:lnTo>
                  <a:pt x="126665" y="61893"/>
                </a:lnTo>
                <a:lnTo>
                  <a:pt x="136925" y="54984"/>
                </a:lnTo>
                <a:lnTo>
                  <a:pt x="140081" y="50317"/>
                </a:lnTo>
                <a:lnTo>
                  <a:pt x="32207" y="50317"/>
                </a:lnTo>
                <a:lnTo>
                  <a:pt x="25150" y="48896"/>
                </a:lnTo>
                <a:lnTo>
                  <a:pt x="19394" y="45019"/>
                </a:lnTo>
                <a:lnTo>
                  <a:pt x="15517" y="39264"/>
                </a:lnTo>
                <a:lnTo>
                  <a:pt x="14097" y="32207"/>
                </a:lnTo>
                <a:lnTo>
                  <a:pt x="15517" y="25173"/>
                </a:lnTo>
                <a:lnTo>
                  <a:pt x="19394" y="19419"/>
                </a:lnTo>
                <a:lnTo>
                  <a:pt x="25150" y="15535"/>
                </a:lnTo>
                <a:lnTo>
                  <a:pt x="32207" y="14109"/>
                </a:lnTo>
                <a:lnTo>
                  <a:pt x="140083" y="14109"/>
                </a:lnTo>
                <a:lnTo>
                  <a:pt x="136925" y="9440"/>
                </a:lnTo>
                <a:lnTo>
                  <a:pt x="126665" y="2533"/>
                </a:lnTo>
                <a:lnTo>
                  <a:pt x="114122" y="0"/>
                </a:lnTo>
                <a:close/>
              </a:path>
              <a:path w="146685" h="64769">
                <a:moveTo>
                  <a:pt x="140083" y="14109"/>
                </a:moveTo>
                <a:lnTo>
                  <a:pt x="66116" y="14109"/>
                </a:lnTo>
                <a:lnTo>
                  <a:pt x="66116" y="50317"/>
                </a:lnTo>
                <a:lnTo>
                  <a:pt x="140081" y="50317"/>
                </a:lnTo>
                <a:lnTo>
                  <a:pt x="143850" y="44742"/>
                </a:lnTo>
                <a:lnTo>
                  <a:pt x="146392" y="32207"/>
                </a:lnTo>
                <a:lnTo>
                  <a:pt x="143850" y="19679"/>
                </a:lnTo>
                <a:lnTo>
                  <a:pt x="140083" y="14109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936547" y="1592386"/>
            <a:ext cx="251572" cy="336737"/>
          </a:xfrm>
          <a:custGeom>
            <a:avLst/>
            <a:gdLst/>
            <a:ahLst/>
            <a:cxnLst/>
            <a:rect l="l" t="t" r="r" b="b"/>
            <a:pathLst>
              <a:path w="285114" h="381635">
                <a:moveTo>
                  <a:pt x="220802" y="0"/>
                </a:moveTo>
                <a:lnTo>
                  <a:pt x="63906" y="0"/>
                </a:lnTo>
                <a:lnTo>
                  <a:pt x="50901" y="2631"/>
                </a:lnTo>
                <a:lnTo>
                  <a:pt x="40271" y="9802"/>
                </a:lnTo>
                <a:lnTo>
                  <a:pt x="33098" y="20429"/>
                </a:lnTo>
                <a:lnTo>
                  <a:pt x="30467" y="33426"/>
                </a:lnTo>
                <a:lnTo>
                  <a:pt x="32093" y="43737"/>
                </a:lnTo>
                <a:lnTo>
                  <a:pt x="36631" y="52744"/>
                </a:lnTo>
                <a:lnTo>
                  <a:pt x="43567" y="59935"/>
                </a:lnTo>
                <a:lnTo>
                  <a:pt x="52387" y="64795"/>
                </a:lnTo>
                <a:lnTo>
                  <a:pt x="52387" y="69875"/>
                </a:lnTo>
                <a:lnTo>
                  <a:pt x="16789" y="105486"/>
                </a:lnTo>
                <a:lnTo>
                  <a:pt x="0" y="146011"/>
                </a:lnTo>
                <a:lnTo>
                  <a:pt x="0" y="324065"/>
                </a:lnTo>
                <a:lnTo>
                  <a:pt x="4512" y="346382"/>
                </a:lnTo>
                <a:lnTo>
                  <a:pt x="16808" y="364623"/>
                </a:lnTo>
                <a:lnTo>
                  <a:pt x="35029" y="376929"/>
                </a:lnTo>
                <a:lnTo>
                  <a:pt x="57315" y="381444"/>
                </a:lnTo>
                <a:lnTo>
                  <a:pt x="227329" y="381444"/>
                </a:lnTo>
                <a:lnTo>
                  <a:pt x="249647" y="376929"/>
                </a:lnTo>
                <a:lnTo>
                  <a:pt x="267887" y="364623"/>
                </a:lnTo>
                <a:lnTo>
                  <a:pt x="272407" y="357924"/>
                </a:lnTo>
                <a:lnTo>
                  <a:pt x="57315" y="357924"/>
                </a:lnTo>
                <a:lnTo>
                  <a:pt x="44156" y="355259"/>
                </a:lnTo>
                <a:lnTo>
                  <a:pt x="33410" y="347995"/>
                </a:lnTo>
                <a:lnTo>
                  <a:pt x="26164" y="337232"/>
                </a:lnTo>
                <a:lnTo>
                  <a:pt x="23507" y="324065"/>
                </a:lnTo>
                <a:lnTo>
                  <a:pt x="23507" y="146011"/>
                </a:lnTo>
                <a:lnTo>
                  <a:pt x="75895" y="79603"/>
                </a:lnTo>
                <a:lnTo>
                  <a:pt x="75895" y="43306"/>
                </a:lnTo>
                <a:lnTo>
                  <a:pt x="58458" y="43306"/>
                </a:lnTo>
                <a:lnTo>
                  <a:pt x="53987" y="38887"/>
                </a:lnTo>
                <a:lnTo>
                  <a:pt x="53987" y="27978"/>
                </a:lnTo>
                <a:lnTo>
                  <a:pt x="58458" y="23507"/>
                </a:lnTo>
                <a:lnTo>
                  <a:pt x="252170" y="23507"/>
                </a:lnTo>
                <a:lnTo>
                  <a:pt x="251547" y="20429"/>
                </a:lnTo>
                <a:lnTo>
                  <a:pt x="244381" y="9802"/>
                </a:lnTo>
                <a:lnTo>
                  <a:pt x="233769" y="2631"/>
                </a:lnTo>
                <a:lnTo>
                  <a:pt x="220802" y="0"/>
                </a:lnTo>
                <a:close/>
              </a:path>
              <a:path w="285114" h="381635">
                <a:moveTo>
                  <a:pt x="252170" y="23507"/>
                </a:moveTo>
                <a:lnTo>
                  <a:pt x="226250" y="23507"/>
                </a:lnTo>
                <a:lnTo>
                  <a:pt x="230670" y="27978"/>
                </a:lnTo>
                <a:lnTo>
                  <a:pt x="230670" y="38887"/>
                </a:lnTo>
                <a:lnTo>
                  <a:pt x="226250" y="43306"/>
                </a:lnTo>
                <a:lnTo>
                  <a:pt x="208800" y="43306"/>
                </a:lnTo>
                <a:lnTo>
                  <a:pt x="208800" y="79603"/>
                </a:lnTo>
                <a:lnTo>
                  <a:pt x="251269" y="122123"/>
                </a:lnTo>
                <a:lnTo>
                  <a:pt x="261188" y="146011"/>
                </a:lnTo>
                <a:lnTo>
                  <a:pt x="261188" y="324065"/>
                </a:lnTo>
                <a:lnTo>
                  <a:pt x="258523" y="337232"/>
                </a:lnTo>
                <a:lnTo>
                  <a:pt x="251259" y="347995"/>
                </a:lnTo>
                <a:lnTo>
                  <a:pt x="240496" y="355259"/>
                </a:lnTo>
                <a:lnTo>
                  <a:pt x="227329" y="357924"/>
                </a:lnTo>
                <a:lnTo>
                  <a:pt x="272407" y="357924"/>
                </a:lnTo>
                <a:lnTo>
                  <a:pt x="280193" y="346382"/>
                </a:lnTo>
                <a:lnTo>
                  <a:pt x="284708" y="324065"/>
                </a:lnTo>
                <a:lnTo>
                  <a:pt x="284708" y="146011"/>
                </a:lnTo>
                <a:lnTo>
                  <a:pt x="267868" y="105486"/>
                </a:lnTo>
                <a:lnTo>
                  <a:pt x="232321" y="69875"/>
                </a:lnTo>
                <a:lnTo>
                  <a:pt x="232321" y="64795"/>
                </a:lnTo>
                <a:lnTo>
                  <a:pt x="241110" y="59935"/>
                </a:lnTo>
                <a:lnTo>
                  <a:pt x="248026" y="52744"/>
                </a:lnTo>
                <a:lnTo>
                  <a:pt x="252553" y="43737"/>
                </a:lnTo>
                <a:lnTo>
                  <a:pt x="254177" y="33426"/>
                </a:lnTo>
                <a:lnTo>
                  <a:pt x="252170" y="23507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997548" y="1817451"/>
            <a:ext cx="129428" cy="57149"/>
          </a:xfrm>
          <a:custGeom>
            <a:avLst/>
            <a:gdLst/>
            <a:ahLst/>
            <a:cxnLst/>
            <a:rect l="l" t="t" r="r" b="b"/>
            <a:pathLst>
              <a:path w="146685" h="64769">
                <a:moveTo>
                  <a:pt x="114173" y="0"/>
                </a:moveTo>
                <a:lnTo>
                  <a:pt x="32207" y="0"/>
                </a:lnTo>
                <a:lnTo>
                  <a:pt x="19695" y="2534"/>
                </a:lnTo>
                <a:lnTo>
                  <a:pt x="9455" y="9442"/>
                </a:lnTo>
                <a:lnTo>
                  <a:pt x="2539" y="19684"/>
                </a:lnTo>
                <a:lnTo>
                  <a:pt x="0" y="32219"/>
                </a:lnTo>
                <a:lnTo>
                  <a:pt x="2539" y="44755"/>
                </a:lnTo>
                <a:lnTo>
                  <a:pt x="9455" y="55011"/>
                </a:lnTo>
                <a:lnTo>
                  <a:pt x="19695" y="61936"/>
                </a:lnTo>
                <a:lnTo>
                  <a:pt x="32207" y="64477"/>
                </a:lnTo>
                <a:lnTo>
                  <a:pt x="114173" y="64477"/>
                </a:lnTo>
                <a:lnTo>
                  <a:pt x="126708" y="61936"/>
                </a:lnTo>
                <a:lnTo>
                  <a:pt x="136950" y="55011"/>
                </a:lnTo>
                <a:lnTo>
                  <a:pt x="140078" y="50368"/>
                </a:lnTo>
                <a:lnTo>
                  <a:pt x="32207" y="50368"/>
                </a:lnTo>
                <a:lnTo>
                  <a:pt x="25171" y="48941"/>
                </a:lnTo>
                <a:lnTo>
                  <a:pt x="19413" y="45051"/>
                </a:lnTo>
                <a:lnTo>
                  <a:pt x="15524" y="39282"/>
                </a:lnTo>
                <a:lnTo>
                  <a:pt x="14097" y="32219"/>
                </a:lnTo>
                <a:lnTo>
                  <a:pt x="15524" y="25184"/>
                </a:lnTo>
                <a:lnTo>
                  <a:pt x="19413" y="19426"/>
                </a:lnTo>
                <a:lnTo>
                  <a:pt x="25171" y="15537"/>
                </a:lnTo>
                <a:lnTo>
                  <a:pt x="32207" y="14109"/>
                </a:lnTo>
                <a:lnTo>
                  <a:pt x="140098" y="14109"/>
                </a:lnTo>
                <a:lnTo>
                  <a:pt x="136950" y="9442"/>
                </a:lnTo>
                <a:lnTo>
                  <a:pt x="126708" y="2534"/>
                </a:lnTo>
                <a:lnTo>
                  <a:pt x="114173" y="0"/>
                </a:lnTo>
                <a:close/>
              </a:path>
              <a:path w="146685" h="64769">
                <a:moveTo>
                  <a:pt x="140098" y="14109"/>
                </a:moveTo>
                <a:lnTo>
                  <a:pt x="66167" y="14109"/>
                </a:lnTo>
                <a:lnTo>
                  <a:pt x="66167" y="50368"/>
                </a:lnTo>
                <a:lnTo>
                  <a:pt x="140078" y="50368"/>
                </a:lnTo>
                <a:lnTo>
                  <a:pt x="143858" y="44755"/>
                </a:lnTo>
                <a:lnTo>
                  <a:pt x="146392" y="32219"/>
                </a:lnTo>
                <a:lnTo>
                  <a:pt x="143858" y="19684"/>
                </a:lnTo>
                <a:lnTo>
                  <a:pt x="140098" y="14109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97548" y="1747988"/>
            <a:ext cx="129428" cy="57149"/>
          </a:xfrm>
          <a:custGeom>
            <a:avLst/>
            <a:gdLst/>
            <a:ahLst/>
            <a:cxnLst/>
            <a:rect l="l" t="t" r="r" b="b"/>
            <a:pathLst>
              <a:path w="146685" h="64769">
                <a:moveTo>
                  <a:pt x="114173" y="0"/>
                </a:moveTo>
                <a:lnTo>
                  <a:pt x="32207" y="0"/>
                </a:lnTo>
                <a:lnTo>
                  <a:pt x="19695" y="2534"/>
                </a:lnTo>
                <a:lnTo>
                  <a:pt x="9455" y="9442"/>
                </a:lnTo>
                <a:lnTo>
                  <a:pt x="2539" y="19684"/>
                </a:lnTo>
                <a:lnTo>
                  <a:pt x="0" y="32219"/>
                </a:lnTo>
                <a:lnTo>
                  <a:pt x="2539" y="44747"/>
                </a:lnTo>
                <a:lnTo>
                  <a:pt x="9455" y="54986"/>
                </a:lnTo>
                <a:lnTo>
                  <a:pt x="19695" y="61893"/>
                </a:lnTo>
                <a:lnTo>
                  <a:pt x="32207" y="64427"/>
                </a:lnTo>
                <a:lnTo>
                  <a:pt x="114173" y="64427"/>
                </a:lnTo>
                <a:lnTo>
                  <a:pt x="126708" y="61893"/>
                </a:lnTo>
                <a:lnTo>
                  <a:pt x="136950" y="54986"/>
                </a:lnTo>
                <a:lnTo>
                  <a:pt x="140100" y="50317"/>
                </a:lnTo>
                <a:lnTo>
                  <a:pt x="32207" y="50317"/>
                </a:lnTo>
                <a:lnTo>
                  <a:pt x="25171" y="48891"/>
                </a:lnTo>
                <a:lnTo>
                  <a:pt x="19413" y="45007"/>
                </a:lnTo>
                <a:lnTo>
                  <a:pt x="15524" y="39253"/>
                </a:lnTo>
                <a:lnTo>
                  <a:pt x="14097" y="32219"/>
                </a:lnTo>
                <a:lnTo>
                  <a:pt x="15524" y="25184"/>
                </a:lnTo>
                <a:lnTo>
                  <a:pt x="19413" y="19426"/>
                </a:lnTo>
                <a:lnTo>
                  <a:pt x="25171" y="15537"/>
                </a:lnTo>
                <a:lnTo>
                  <a:pt x="32207" y="14109"/>
                </a:lnTo>
                <a:lnTo>
                  <a:pt x="140098" y="14109"/>
                </a:lnTo>
                <a:lnTo>
                  <a:pt x="136950" y="9442"/>
                </a:lnTo>
                <a:lnTo>
                  <a:pt x="126708" y="2534"/>
                </a:lnTo>
                <a:lnTo>
                  <a:pt x="114173" y="0"/>
                </a:lnTo>
                <a:close/>
              </a:path>
              <a:path w="146685" h="64769">
                <a:moveTo>
                  <a:pt x="140098" y="14109"/>
                </a:moveTo>
                <a:lnTo>
                  <a:pt x="66167" y="14109"/>
                </a:lnTo>
                <a:lnTo>
                  <a:pt x="66167" y="50317"/>
                </a:lnTo>
                <a:lnTo>
                  <a:pt x="140100" y="50317"/>
                </a:lnTo>
                <a:lnTo>
                  <a:pt x="143858" y="44747"/>
                </a:lnTo>
                <a:lnTo>
                  <a:pt x="146392" y="32219"/>
                </a:lnTo>
                <a:lnTo>
                  <a:pt x="143858" y="19684"/>
                </a:lnTo>
                <a:lnTo>
                  <a:pt x="140098" y="14109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381359" y="1537694"/>
            <a:ext cx="343460" cy="378199"/>
          </a:xfrm>
          <a:custGeom>
            <a:avLst/>
            <a:gdLst/>
            <a:ahLst/>
            <a:cxnLst/>
            <a:rect l="l" t="t" r="r" b="b"/>
            <a:pathLst>
              <a:path w="389254" h="428625">
                <a:moveTo>
                  <a:pt x="389026" y="428180"/>
                </a:moveTo>
                <a:lnTo>
                  <a:pt x="0" y="428180"/>
                </a:lnTo>
                <a:lnTo>
                  <a:pt x="0" y="0"/>
                </a:lnTo>
                <a:lnTo>
                  <a:pt x="389026" y="0"/>
                </a:lnTo>
                <a:lnTo>
                  <a:pt x="389026" y="428180"/>
                </a:lnTo>
                <a:close/>
              </a:path>
            </a:pathLst>
          </a:custGeom>
          <a:solidFill>
            <a:srgbClr val="FDB91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432204" y="1617583"/>
            <a:ext cx="243728" cy="243728"/>
          </a:xfrm>
          <a:custGeom>
            <a:avLst/>
            <a:gdLst/>
            <a:ahLst/>
            <a:cxnLst/>
            <a:rect l="l" t="t" r="r" b="b"/>
            <a:pathLst>
              <a:path w="276225" h="276225">
                <a:moveTo>
                  <a:pt x="137998" y="0"/>
                </a:moveTo>
                <a:lnTo>
                  <a:pt x="94380" y="7034"/>
                </a:lnTo>
                <a:lnTo>
                  <a:pt x="56498" y="26621"/>
                </a:lnTo>
                <a:lnTo>
                  <a:pt x="26626" y="56490"/>
                </a:lnTo>
                <a:lnTo>
                  <a:pt x="7035" y="94369"/>
                </a:lnTo>
                <a:lnTo>
                  <a:pt x="0" y="137985"/>
                </a:lnTo>
                <a:lnTo>
                  <a:pt x="7035" y="181601"/>
                </a:lnTo>
                <a:lnTo>
                  <a:pt x="26626" y="219480"/>
                </a:lnTo>
                <a:lnTo>
                  <a:pt x="56498" y="249349"/>
                </a:lnTo>
                <a:lnTo>
                  <a:pt x="94380" y="268936"/>
                </a:lnTo>
                <a:lnTo>
                  <a:pt x="137998" y="275971"/>
                </a:lnTo>
                <a:lnTo>
                  <a:pt x="181614" y="268936"/>
                </a:lnTo>
                <a:lnTo>
                  <a:pt x="219492" y="249349"/>
                </a:lnTo>
                <a:lnTo>
                  <a:pt x="249362" y="219480"/>
                </a:lnTo>
                <a:lnTo>
                  <a:pt x="268949" y="181601"/>
                </a:lnTo>
                <a:lnTo>
                  <a:pt x="275983" y="137985"/>
                </a:lnTo>
                <a:lnTo>
                  <a:pt x="268949" y="94369"/>
                </a:lnTo>
                <a:lnTo>
                  <a:pt x="249362" y="56490"/>
                </a:lnTo>
                <a:lnTo>
                  <a:pt x="219492" y="26621"/>
                </a:lnTo>
                <a:lnTo>
                  <a:pt x="181614" y="7034"/>
                </a:lnTo>
                <a:lnTo>
                  <a:pt x="13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486977" y="1680800"/>
            <a:ext cx="138393" cy="114299"/>
          </a:xfrm>
          <a:custGeom>
            <a:avLst/>
            <a:gdLst/>
            <a:ahLst/>
            <a:cxnLst/>
            <a:rect l="l" t="t" r="r" b="b"/>
            <a:pathLst>
              <a:path w="156845" h="129539">
                <a:moveTo>
                  <a:pt x="27711" y="40293"/>
                </a:moveTo>
                <a:lnTo>
                  <a:pt x="21056" y="40293"/>
                </a:lnTo>
                <a:lnTo>
                  <a:pt x="13485" y="40907"/>
                </a:lnTo>
                <a:lnTo>
                  <a:pt x="6723" y="45242"/>
                </a:lnTo>
                <a:lnTo>
                  <a:pt x="1863" y="50150"/>
                </a:lnTo>
                <a:lnTo>
                  <a:pt x="0" y="52485"/>
                </a:lnTo>
                <a:lnTo>
                  <a:pt x="7759" y="77974"/>
                </a:lnTo>
                <a:lnTo>
                  <a:pt x="50977" y="128965"/>
                </a:lnTo>
                <a:lnTo>
                  <a:pt x="105858" y="74660"/>
                </a:lnTo>
                <a:lnTo>
                  <a:pt x="55422" y="74660"/>
                </a:lnTo>
                <a:lnTo>
                  <a:pt x="27711" y="40293"/>
                </a:lnTo>
                <a:close/>
              </a:path>
              <a:path w="156845" h="129539">
                <a:moveTo>
                  <a:pt x="137883" y="0"/>
                </a:moveTo>
                <a:lnTo>
                  <a:pt x="136321" y="1508"/>
                </a:lnTo>
                <a:lnTo>
                  <a:pt x="122749" y="14336"/>
                </a:lnTo>
                <a:lnTo>
                  <a:pt x="95043" y="39327"/>
                </a:lnTo>
                <a:lnTo>
                  <a:pt x="55422" y="74660"/>
                </a:lnTo>
                <a:lnTo>
                  <a:pt x="105858" y="74660"/>
                </a:lnTo>
                <a:lnTo>
                  <a:pt x="156273" y="24774"/>
                </a:lnTo>
                <a:lnTo>
                  <a:pt x="145989" y="9451"/>
                </a:lnTo>
                <a:lnTo>
                  <a:pt x="140482" y="1920"/>
                </a:lnTo>
                <a:lnTo>
                  <a:pt x="137883" y="0"/>
                </a:lnTo>
                <a:close/>
              </a:path>
            </a:pathLst>
          </a:custGeom>
          <a:solidFill>
            <a:srgbClr val="C4D82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466435" y="1460132"/>
            <a:ext cx="175372" cy="101974"/>
          </a:xfrm>
          <a:custGeom>
            <a:avLst/>
            <a:gdLst/>
            <a:ahLst/>
            <a:cxnLst/>
            <a:rect l="l" t="t" r="r" b="b"/>
            <a:pathLst>
              <a:path w="198754" h="115569">
                <a:moveTo>
                  <a:pt x="110832" y="0"/>
                </a:moveTo>
                <a:lnTo>
                  <a:pt x="88671" y="1104"/>
                </a:lnTo>
                <a:lnTo>
                  <a:pt x="64287" y="11074"/>
                </a:lnTo>
                <a:lnTo>
                  <a:pt x="53200" y="28816"/>
                </a:lnTo>
                <a:lnTo>
                  <a:pt x="44335" y="45440"/>
                </a:lnTo>
                <a:lnTo>
                  <a:pt x="7759" y="59842"/>
                </a:lnTo>
                <a:lnTo>
                  <a:pt x="0" y="104178"/>
                </a:lnTo>
                <a:lnTo>
                  <a:pt x="0" y="115265"/>
                </a:lnTo>
                <a:lnTo>
                  <a:pt x="198399" y="115265"/>
                </a:lnTo>
                <a:lnTo>
                  <a:pt x="197294" y="75361"/>
                </a:lnTo>
                <a:lnTo>
                  <a:pt x="180670" y="56527"/>
                </a:lnTo>
                <a:lnTo>
                  <a:pt x="148513" y="39890"/>
                </a:lnTo>
                <a:lnTo>
                  <a:pt x="133007" y="9969"/>
                </a:lnTo>
                <a:lnTo>
                  <a:pt x="110832" y="0"/>
                </a:lnTo>
                <a:close/>
              </a:path>
            </a:pathLst>
          </a:custGeom>
          <a:solidFill>
            <a:srgbClr val="C7C2A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69862" y="1451060"/>
            <a:ext cx="368674" cy="480172"/>
          </a:xfrm>
          <a:custGeom>
            <a:avLst/>
            <a:gdLst/>
            <a:ahLst/>
            <a:cxnLst/>
            <a:rect l="l" t="t" r="r" b="b"/>
            <a:pathLst>
              <a:path w="417829" h="544194">
                <a:moveTo>
                  <a:pt x="208638" y="0"/>
                </a:moveTo>
                <a:lnTo>
                  <a:pt x="171033" y="11884"/>
                </a:lnTo>
                <a:lnTo>
                  <a:pt x="150101" y="47510"/>
                </a:lnTo>
                <a:lnTo>
                  <a:pt x="124574" y="56794"/>
                </a:lnTo>
                <a:lnTo>
                  <a:pt x="114411" y="62223"/>
                </a:lnTo>
                <a:lnTo>
                  <a:pt x="106629" y="69988"/>
                </a:lnTo>
                <a:lnTo>
                  <a:pt x="101628" y="79531"/>
                </a:lnTo>
                <a:lnTo>
                  <a:pt x="99809" y="90296"/>
                </a:lnTo>
                <a:lnTo>
                  <a:pt x="36283" y="90296"/>
                </a:lnTo>
                <a:lnTo>
                  <a:pt x="22175" y="93151"/>
                </a:lnTo>
                <a:lnTo>
                  <a:pt x="10641" y="100933"/>
                </a:lnTo>
                <a:lnTo>
                  <a:pt x="2856" y="112467"/>
                </a:lnTo>
                <a:lnTo>
                  <a:pt x="0" y="126580"/>
                </a:lnTo>
                <a:lnTo>
                  <a:pt x="0" y="507580"/>
                </a:lnTo>
                <a:lnTo>
                  <a:pt x="2856" y="521694"/>
                </a:lnTo>
                <a:lnTo>
                  <a:pt x="10641" y="533228"/>
                </a:lnTo>
                <a:lnTo>
                  <a:pt x="22175" y="541010"/>
                </a:lnTo>
                <a:lnTo>
                  <a:pt x="36283" y="543864"/>
                </a:lnTo>
                <a:lnTo>
                  <a:pt x="380999" y="543864"/>
                </a:lnTo>
                <a:lnTo>
                  <a:pt x="395115" y="541010"/>
                </a:lnTo>
                <a:lnTo>
                  <a:pt x="406653" y="533228"/>
                </a:lnTo>
                <a:lnTo>
                  <a:pt x="411716" y="525729"/>
                </a:lnTo>
                <a:lnTo>
                  <a:pt x="36283" y="525729"/>
                </a:lnTo>
                <a:lnTo>
                  <a:pt x="29233" y="524300"/>
                </a:lnTo>
                <a:lnTo>
                  <a:pt x="23468" y="520407"/>
                </a:lnTo>
                <a:lnTo>
                  <a:pt x="19576" y="514638"/>
                </a:lnTo>
                <a:lnTo>
                  <a:pt x="18148" y="507580"/>
                </a:lnTo>
                <a:lnTo>
                  <a:pt x="18148" y="126580"/>
                </a:lnTo>
                <a:lnTo>
                  <a:pt x="19576" y="119528"/>
                </a:lnTo>
                <a:lnTo>
                  <a:pt x="23468" y="113758"/>
                </a:lnTo>
                <a:lnTo>
                  <a:pt x="29233" y="109862"/>
                </a:lnTo>
                <a:lnTo>
                  <a:pt x="36283" y="108432"/>
                </a:lnTo>
                <a:lnTo>
                  <a:pt x="117932" y="108432"/>
                </a:lnTo>
                <a:lnTo>
                  <a:pt x="117932" y="83248"/>
                </a:lnTo>
                <a:lnTo>
                  <a:pt x="122974" y="76682"/>
                </a:lnTo>
                <a:lnTo>
                  <a:pt x="165442" y="61226"/>
                </a:lnTo>
                <a:lnTo>
                  <a:pt x="167830" y="57823"/>
                </a:lnTo>
                <a:lnTo>
                  <a:pt x="167830" y="54013"/>
                </a:lnTo>
                <a:lnTo>
                  <a:pt x="181043" y="27054"/>
                </a:lnTo>
                <a:lnTo>
                  <a:pt x="208648" y="18070"/>
                </a:lnTo>
                <a:lnTo>
                  <a:pt x="249892" y="18070"/>
                </a:lnTo>
                <a:lnTo>
                  <a:pt x="246249" y="11870"/>
                </a:lnTo>
                <a:lnTo>
                  <a:pt x="208638" y="0"/>
                </a:lnTo>
                <a:close/>
              </a:path>
              <a:path w="417829" h="544194">
                <a:moveTo>
                  <a:pt x="411716" y="108432"/>
                </a:moveTo>
                <a:lnTo>
                  <a:pt x="380999" y="108432"/>
                </a:lnTo>
                <a:lnTo>
                  <a:pt x="388057" y="109862"/>
                </a:lnTo>
                <a:lnTo>
                  <a:pt x="393826" y="113758"/>
                </a:lnTo>
                <a:lnTo>
                  <a:pt x="397719" y="119528"/>
                </a:lnTo>
                <a:lnTo>
                  <a:pt x="399148" y="126580"/>
                </a:lnTo>
                <a:lnTo>
                  <a:pt x="399148" y="507580"/>
                </a:lnTo>
                <a:lnTo>
                  <a:pt x="397719" y="514638"/>
                </a:lnTo>
                <a:lnTo>
                  <a:pt x="393826" y="520407"/>
                </a:lnTo>
                <a:lnTo>
                  <a:pt x="388057" y="524300"/>
                </a:lnTo>
                <a:lnTo>
                  <a:pt x="380999" y="525729"/>
                </a:lnTo>
                <a:lnTo>
                  <a:pt x="411716" y="525729"/>
                </a:lnTo>
                <a:lnTo>
                  <a:pt x="414439" y="521694"/>
                </a:lnTo>
                <a:lnTo>
                  <a:pt x="417296" y="507580"/>
                </a:lnTo>
                <a:lnTo>
                  <a:pt x="417296" y="126580"/>
                </a:lnTo>
                <a:lnTo>
                  <a:pt x="414439" y="112467"/>
                </a:lnTo>
                <a:lnTo>
                  <a:pt x="411716" y="108432"/>
                </a:lnTo>
                <a:close/>
              </a:path>
              <a:path w="417829" h="544194">
                <a:moveTo>
                  <a:pt x="117932" y="108432"/>
                </a:moveTo>
                <a:lnTo>
                  <a:pt x="99796" y="108432"/>
                </a:lnTo>
                <a:lnTo>
                  <a:pt x="99815" y="117600"/>
                </a:lnTo>
                <a:lnTo>
                  <a:pt x="101294" y="124563"/>
                </a:lnTo>
                <a:lnTo>
                  <a:pt x="105376" y="130328"/>
                </a:lnTo>
                <a:lnTo>
                  <a:pt x="111428" y="134220"/>
                </a:lnTo>
                <a:lnTo>
                  <a:pt x="118833" y="135648"/>
                </a:lnTo>
                <a:lnTo>
                  <a:pt x="298449" y="135648"/>
                </a:lnTo>
                <a:lnTo>
                  <a:pt x="305859" y="134220"/>
                </a:lnTo>
                <a:lnTo>
                  <a:pt x="311919" y="130328"/>
                </a:lnTo>
                <a:lnTo>
                  <a:pt x="316011" y="124563"/>
                </a:lnTo>
                <a:lnTo>
                  <a:pt x="317494" y="117600"/>
                </a:lnTo>
                <a:lnTo>
                  <a:pt x="208759" y="117600"/>
                </a:lnTo>
                <a:lnTo>
                  <a:pt x="117932" y="117449"/>
                </a:lnTo>
                <a:lnTo>
                  <a:pt x="117932" y="108432"/>
                </a:lnTo>
                <a:close/>
              </a:path>
              <a:path w="417829" h="544194">
                <a:moveTo>
                  <a:pt x="249892" y="18070"/>
                </a:moveTo>
                <a:lnTo>
                  <a:pt x="208648" y="18070"/>
                </a:lnTo>
                <a:lnTo>
                  <a:pt x="236253" y="27057"/>
                </a:lnTo>
                <a:lnTo>
                  <a:pt x="249466" y="54013"/>
                </a:lnTo>
                <a:lnTo>
                  <a:pt x="249466" y="57823"/>
                </a:lnTo>
                <a:lnTo>
                  <a:pt x="251853" y="61226"/>
                </a:lnTo>
                <a:lnTo>
                  <a:pt x="294309" y="76682"/>
                </a:lnTo>
                <a:lnTo>
                  <a:pt x="299364" y="83248"/>
                </a:lnTo>
                <a:lnTo>
                  <a:pt x="299453" y="117170"/>
                </a:lnTo>
                <a:lnTo>
                  <a:pt x="270622" y="117587"/>
                </a:lnTo>
                <a:lnTo>
                  <a:pt x="208759" y="117600"/>
                </a:lnTo>
                <a:lnTo>
                  <a:pt x="317494" y="117600"/>
                </a:lnTo>
                <a:lnTo>
                  <a:pt x="317512" y="108432"/>
                </a:lnTo>
                <a:lnTo>
                  <a:pt x="411716" y="108432"/>
                </a:lnTo>
                <a:lnTo>
                  <a:pt x="406653" y="100933"/>
                </a:lnTo>
                <a:lnTo>
                  <a:pt x="395115" y="93151"/>
                </a:lnTo>
                <a:lnTo>
                  <a:pt x="380999" y="90296"/>
                </a:lnTo>
                <a:lnTo>
                  <a:pt x="317487" y="90296"/>
                </a:lnTo>
                <a:lnTo>
                  <a:pt x="315667" y="79531"/>
                </a:lnTo>
                <a:lnTo>
                  <a:pt x="310665" y="69988"/>
                </a:lnTo>
                <a:lnTo>
                  <a:pt x="302880" y="62223"/>
                </a:lnTo>
                <a:lnTo>
                  <a:pt x="292709" y="56794"/>
                </a:lnTo>
                <a:lnTo>
                  <a:pt x="267195" y="47510"/>
                </a:lnTo>
                <a:lnTo>
                  <a:pt x="249892" y="18070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425893" y="1610769"/>
            <a:ext cx="256615" cy="254934"/>
          </a:xfrm>
          <a:custGeom>
            <a:avLst/>
            <a:gdLst/>
            <a:ahLst/>
            <a:cxnLst/>
            <a:rect l="l" t="t" r="r" b="b"/>
            <a:pathLst>
              <a:path w="290829" h="288925">
                <a:moveTo>
                  <a:pt x="145148" y="0"/>
                </a:moveTo>
                <a:lnTo>
                  <a:pt x="99319" y="7412"/>
                </a:lnTo>
                <a:lnTo>
                  <a:pt x="59480" y="28042"/>
                </a:lnTo>
                <a:lnTo>
                  <a:pt x="28042" y="59480"/>
                </a:lnTo>
                <a:lnTo>
                  <a:pt x="7412" y="99319"/>
                </a:lnTo>
                <a:lnTo>
                  <a:pt x="0" y="145148"/>
                </a:lnTo>
                <a:lnTo>
                  <a:pt x="6326" y="186165"/>
                </a:lnTo>
                <a:lnTo>
                  <a:pt x="41533" y="247685"/>
                </a:lnTo>
                <a:lnTo>
                  <a:pt x="97110" y="281858"/>
                </a:lnTo>
                <a:lnTo>
                  <a:pt x="128899" y="288689"/>
                </a:lnTo>
                <a:lnTo>
                  <a:pt x="161415" y="288686"/>
                </a:lnTo>
                <a:lnTo>
                  <a:pt x="193204" y="281847"/>
                </a:lnTo>
                <a:lnTo>
                  <a:pt x="214205" y="272148"/>
                </a:lnTo>
                <a:lnTo>
                  <a:pt x="145148" y="272148"/>
                </a:lnTo>
                <a:lnTo>
                  <a:pt x="95761" y="262152"/>
                </a:lnTo>
                <a:lnTo>
                  <a:pt x="55387" y="234908"/>
                </a:lnTo>
                <a:lnTo>
                  <a:pt x="28144" y="194535"/>
                </a:lnTo>
                <a:lnTo>
                  <a:pt x="18148" y="145148"/>
                </a:lnTo>
                <a:lnTo>
                  <a:pt x="25479" y="103374"/>
                </a:lnTo>
                <a:lnTo>
                  <a:pt x="42267" y="69958"/>
                </a:lnTo>
                <a:lnTo>
                  <a:pt x="66410" y="44897"/>
                </a:lnTo>
                <a:lnTo>
                  <a:pt x="95808" y="28192"/>
                </a:lnTo>
                <a:lnTo>
                  <a:pt x="128357" y="19841"/>
                </a:lnTo>
                <a:lnTo>
                  <a:pt x="214980" y="19841"/>
                </a:lnTo>
                <a:lnTo>
                  <a:pt x="190977" y="7412"/>
                </a:lnTo>
                <a:lnTo>
                  <a:pt x="145148" y="0"/>
                </a:lnTo>
                <a:close/>
              </a:path>
              <a:path w="290829" h="288925">
                <a:moveTo>
                  <a:pt x="214980" y="19841"/>
                </a:moveTo>
                <a:lnTo>
                  <a:pt x="128357" y="19841"/>
                </a:lnTo>
                <a:lnTo>
                  <a:pt x="161957" y="19845"/>
                </a:lnTo>
                <a:lnTo>
                  <a:pt x="194505" y="28201"/>
                </a:lnTo>
                <a:lnTo>
                  <a:pt x="223900" y="44911"/>
                </a:lnTo>
                <a:lnTo>
                  <a:pt x="248040" y="69972"/>
                </a:lnTo>
                <a:lnTo>
                  <a:pt x="264823" y="103385"/>
                </a:lnTo>
                <a:lnTo>
                  <a:pt x="272148" y="145148"/>
                </a:lnTo>
                <a:lnTo>
                  <a:pt x="262152" y="194535"/>
                </a:lnTo>
                <a:lnTo>
                  <a:pt x="234908" y="234908"/>
                </a:lnTo>
                <a:lnTo>
                  <a:pt x="194535" y="262152"/>
                </a:lnTo>
                <a:lnTo>
                  <a:pt x="145148" y="272148"/>
                </a:lnTo>
                <a:lnTo>
                  <a:pt x="214205" y="272148"/>
                </a:lnTo>
                <a:lnTo>
                  <a:pt x="248776" y="247667"/>
                </a:lnTo>
                <a:lnTo>
                  <a:pt x="283975" y="186153"/>
                </a:lnTo>
                <a:lnTo>
                  <a:pt x="290296" y="145148"/>
                </a:lnTo>
                <a:lnTo>
                  <a:pt x="282884" y="99319"/>
                </a:lnTo>
                <a:lnTo>
                  <a:pt x="262254" y="59480"/>
                </a:lnTo>
                <a:lnTo>
                  <a:pt x="230815" y="28042"/>
                </a:lnTo>
                <a:lnTo>
                  <a:pt x="214980" y="19841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474479" y="1671849"/>
            <a:ext cx="160804" cy="134471"/>
          </a:xfrm>
          <a:custGeom>
            <a:avLst/>
            <a:gdLst/>
            <a:ahLst/>
            <a:cxnLst/>
            <a:rect l="l" t="t" r="r" b="b"/>
            <a:pathLst>
              <a:path w="182245" h="152400">
                <a:moveTo>
                  <a:pt x="37007" y="36321"/>
                </a:moveTo>
                <a:lnTo>
                  <a:pt x="660" y="65265"/>
                </a:lnTo>
                <a:lnTo>
                  <a:pt x="0" y="70942"/>
                </a:lnTo>
                <a:lnTo>
                  <a:pt x="60540" y="147535"/>
                </a:lnTo>
                <a:lnTo>
                  <a:pt x="63766" y="151803"/>
                </a:lnTo>
                <a:lnTo>
                  <a:pt x="70599" y="152133"/>
                </a:lnTo>
                <a:lnTo>
                  <a:pt x="74218" y="148183"/>
                </a:lnTo>
                <a:lnTo>
                  <a:pt x="93423" y="128104"/>
                </a:lnTo>
                <a:lnTo>
                  <a:pt x="68313" y="128104"/>
                </a:lnTo>
                <a:lnTo>
                  <a:pt x="22936" y="70713"/>
                </a:lnTo>
                <a:lnTo>
                  <a:pt x="37604" y="59042"/>
                </a:lnTo>
                <a:lnTo>
                  <a:pt x="61426" y="59042"/>
                </a:lnTo>
                <a:lnTo>
                  <a:pt x="42570" y="36855"/>
                </a:lnTo>
                <a:lnTo>
                  <a:pt x="37007" y="36321"/>
                </a:lnTo>
                <a:close/>
              </a:path>
              <a:path w="182245" h="152400">
                <a:moveTo>
                  <a:pt x="174773" y="22783"/>
                </a:moveTo>
                <a:lnTo>
                  <a:pt x="149110" y="22783"/>
                </a:lnTo>
                <a:lnTo>
                  <a:pt x="159308" y="32969"/>
                </a:lnTo>
                <a:lnTo>
                  <a:pt x="68313" y="128104"/>
                </a:lnTo>
                <a:lnTo>
                  <a:pt x="93423" y="128104"/>
                </a:lnTo>
                <a:lnTo>
                  <a:pt x="181965" y="35534"/>
                </a:lnTo>
                <a:lnTo>
                  <a:pt x="181889" y="29895"/>
                </a:lnTo>
                <a:lnTo>
                  <a:pt x="174773" y="22783"/>
                </a:lnTo>
                <a:close/>
              </a:path>
              <a:path w="182245" h="152400">
                <a:moveTo>
                  <a:pt x="61426" y="59042"/>
                </a:moveTo>
                <a:lnTo>
                  <a:pt x="37604" y="59042"/>
                </a:lnTo>
                <a:lnTo>
                  <a:pt x="67449" y="94145"/>
                </a:lnTo>
                <a:lnTo>
                  <a:pt x="69824" y="95313"/>
                </a:lnTo>
                <a:lnTo>
                  <a:pt x="72351" y="95402"/>
                </a:lnTo>
                <a:lnTo>
                  <a:pt x="74828" y="95567"/>
                </a:lnTo>
                <a:lnTo>
                  <a:pt x="77343" y="94551"/>
                </a:lnTo>
                <a:lnTo>
                  <a:pt x="98920" y="72974"/>
                </a:lnTo>
                <a:lnTo>
                  <a:pt x="73266" y="72974"/>
                </a:lnTo>
                <a:lnTo>
                  <a:pt x="61426" y="59042"/>
                </a:lnTo>
                <a:close/>
              </a:path>
              <a:path w="182245" h="152400">
                <a:moveTo>
                  <a:pt x="151980" y="0"/>
                </a:moveTo>
                <a:lnTo>
                  <a:pt x="146240" y="0"/>
                </a:lnTo>
                <a:lnTo>
                  <a:pt x="73266" y="72974"/>
                </a:lnTo>
                <a:lnTo>
                  <a:pt x="98920" y="72974"/>
                </a:lnTo>
                <a:lnTo>
                  <a:pt x="149110" y="22783"/>
                </a:lnTo>
                <a:lnTo>
                  <a:pt x="174773" y="22783"/>
                </a:lnTo>
                <a:lnTo>
                  <a:pt x="151980" y="0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856836" y="1469689"/>
            <a:ext cx="466725" cy="454398"/>
          </a:xfrm>
          <a:custGeom>
            <a:avLst/>
            <a:gdLst/>
            <a:ahLst/>
            <a:cxnLst/>
            <a:rect l="l" t="t" r="r" b="b"/>
            <a:pathLst>
              <a:path w="528954" h="514985">
                <a:moveTo>
                  <a:pt x="528916" y="503466"/>
                </a:moveTo>
                <a:lnTo>
                  <a:pt x="0" y="503466"/>
                </a:lnTo>
                <a:lnTo>
                  <a:pt x="0" y="514578"/>
                </a:lnTo>
                <a:lnTo>
                  <a:pt x="528916" y="514578"/>
                </a:lnTo>
                <a:lnTo>
                  <a:pt x="528916" y="503466"/>
                </a:lnTo>
                <a:close/>
              </a:path>
              <a:path w="528954" h="514985">
                <a:moveTo>
                  <a:pt x="220116" y="134073"/>
                </a:moveTo>
                <a:lnTo>
                  <a:pt x="156984" y="134073"/>
                </a:lnTo>
                <a:lnTo>
                  <a:pt x="70396" y="217804"/>
                </a:lnTo>
                <a:lnTo>
                  <a:pt x="30010" y="217804"/>
                </a:lnTo>
                <a:lnTo>
                  <a:pt x="30010" y="503466"/>
                </a:lnTo>
                <a:lnTo>
                  <a:pt x="501662" y="503466"/>
                </a:lnTo>
                <a:lnTo>
                  <a:pt x="501662" y="181165"/>
                </a:lnTo>
                <a:lnTo>
                  <a:pt x="320535" y="181165"/>
                </a:lnTo>
                <a:lnTo>
                  <a:pt x="320535" y="172999"/>
                </a:lnTo>
                <a:lnTo>
                  <a:pt x="218058" y="172999"/>
                </a:lnTo>
                <a:lnTo>
                  <a:pt x="220116" y="134073"/>
                </a:lnTo>
                <a:close/>
              </a:path>
              <a:path w="528954" h="514985">
                <a:moveTo>
                  <a:pt x="501662" y="0"/>
                </a:moveTo>
                <a:lnTo>
                  <a:pt x="411289" y="0"/>
                </a:lnTo>
                <a:lnTo>
                  <a:pt x="411289" y="134073"/>
                </a:lnTo>
                <a:lnTo>
                  <a:pt x="368045" y="134073"/>
                </a:lnTo>
                <a:lnTo>
                  <a:pt x="320535" y="181165"/>
                </a:lnTo>
                <a:lnTo>
                  <a:pt x="501662" y="181165"/>
                </a:lnTo>
                <a:lnTo>
                  <a:pt x="501662" y="0"/>
                </a:lnTo>
                <a:close/>
              </a:path>
              <a:path w="528954" h="514985">
                <a:moveTo>
                  <a:pt x="320535" y="134073"/>
                </a:moveTo>
                <a:lnTo>
                  <a:pt x="257340" y="134073"/>
                </a:lnTo>
                <a:lnTo>
                  <a:pt x="218058" y="172999"/>
                </a:lnTo>
                <a:lnTo>
                  <a:pt x="320535" y="172999"/>
                </a:lnTo>
                <a:lnTo>
                  <a:pt x="320535" y="134073"/>
                </a:lnTo>
                <a:close/>
              </a:path>
            </a:pathLst>
          </a:custGeom>
          <a:solidFill>
            <a:srgbClr val="81AC7E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856840" y="1469687"/>
            <a:ext cx="466725" cy="454398"/>
          </a:xfrm>
          <a:custGeom>
            <a:avLst/>
            <a:gdLst/>
            <a:ahLst/>
            <a:cxnLst/>
            <a:rect l="l" t="t" r="r" b="b"/>
            <a:pathLst>
              <a:path w="528954" h="514985">
                <a:moveTo>
                  <a:pt x="501662" y="503466"/>
                </a:moveTo>
                <a:lnTo>
                  <a:pt x="501662" y="0"/>
                </a:lnTo>
                <a:lnTo>
                  <a:pt x="411289" y="0"/>
                </a:lnTo>
                <a:lnTo>
                  <a:pt x="411289" y="134086"/>
                </a:lnTo>
                <a:lnTo>
                  <a:pt x="368045" y="134086"/>
                </a:lnTo>
                <a:lnTo>
                  <a:pt x="320535" y="181165"/>
                </a:lnTo>
                <a:lnTo>
                  <a:pt x="320535" y="134086"/>
                </a:lnTo>
                <a:lnTo>
                  <a:pt x="257340" y="134086"/>
                </a:lnTo>
                <a:lnTo>
                  <a:pt x="218058" y="173012"/>
                </a:lnTo>
                <a:lnTo>
                  <a:pt x="220103" y="134086"/>
                </a:lnTo>
                <a:lnTo>
                  <a:pt x="156984" y="134086"/>
                </a:lnTo>
                <a:lnTo>
                  <a:pt x="70396" y="217805"/>
                </a:lnTo>
                <a:lnTo>
                  <a:pt x="30010" y="217805"/>
                </a:lnTo>
                <a:lnTo>
                  <a:pt x="30010" y="503466"/>
                </a:lnTo>
                <a:lnTo>
                  <a:pt x="0" y="503466"/>
                </a:lnTo>
                <a:lnTo>
                  <a:pt x="0" y="514591"/>
                </a:lnTo>
                <a:lnTo>
                  <a:pt x="528904" y="514591"/>
                </a:lnTo>
                <a:lnTo>
                  <a:pt x="528904" y="503466"/>
                </a:lnTo>
                <a:lnTo>
                  <a:pt x="501662" y="503466"/>
                </a:lnTo>
              </a:path>
            </a:pathLst>
          </a:custGeom>
          <a:ln w="10287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931593" y="1774451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39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931593" y="1754841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99" y="0"/>
                </a:lnTo>
              </a:path>
            </a:pathLst>
          </a:custGeom>
          <a:ln w="330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931593" y="1735790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39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931593" y="1716180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99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931593" y="1696570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39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999624" y="1755233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74" y="0"/>
                </a:lnTo>
              </a:path>
            </a:pathLst>
          </a:custGeom>
          <a:ln w="33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067643" y="1755233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8" y="0"/>
                </a:lnTo>
              </a:path>
            </a:pathLst>
          </a:custGeom>
          <a:ln w="33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999624" y="1716208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74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067643" y="1716208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8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941382" y="174061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941382" y="170158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009391" y="174061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14" y="0"/>
                </a:lnTo>
                <a:lnTo>
                  <a:pt x="66014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009391" y="170158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14" y="0"/>
                </a:lnTo>
                <a:lnTo>
                  <a:pt x="66014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931600" y="1691816"/>
            <a:ext cx="146237" cy="87966"/>
          </a:xfrm>
          <a:custGeom>
            <a:avLst/>
            <a:gdLst/>
            <a:ahLst/>
            <a:cxnLst/>
            <a:rect l="l" t="t" r="r" b="b"/>
            <a:pathLst>
              <a:path w="165734" h="99694">
                <a:moveTo>
                  <a:pt x="0" y="99491"/>
                </a:moveTo>
                <a:lnTo>
                  <a:pt x="165239" y="99491"/>
                </a:lnTo>
                <a:lnTo>
                  <a:pt x="165239" y="0"/>
                </a:lnTo>
                <a:lnTo>
                  <a:pt x="0" y="0"/>
                </a:lnTo>
                <a:lnTo>
                  <a:pt x="0" y="99491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931593" y="1882588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39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931593" y="1863538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99" y="0"/>
                </a:lnTo>
              </a:path>
            </a:pathLst>
          </a:custGeom>
          <a:ln w="330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931593" y="1843928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39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931593" y="1824318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99" y="0"/>
                </a:lnTo>
              </a:path>
            </a:pathLst>
          </a:custGeom>
          <a:ln w="330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931593" y="1804707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39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999624" y="1863174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74" y="0"/>
                </a:lnTo>
              </a:path>
            </a:pathLst>
          </a:custGeom>
          <a:ln w="331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067643" y="1863174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8" y="0"/>
                </a:lnTo>
              </a:path>
            </a:pathLst>
          </a:custGeom>
          <a:ln w="331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999624" y="1824171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74" y="0"/>
                </a:lnTo>
              </a:path>
            </a:pathLst>
          </a:custGeom>
          <a:ln w="33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9067643" y="1824171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8" y="0"/>
                </a:lnTo>
              </a:path>
            </a:pathLst>
          </a:custGeom>
          <a:ln w="33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941382" y="1809555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941382" y="1848562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009391" y="1848562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14" y="0"/>
                </a:lnTo>
                <a:lnTo>
                  <a:pt x="66014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009391" y="1809555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14" y="0"/>
                </a:lnTo>
                <a:lnTo>
                  <a:pt x="66014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931600" y="1799783"/>
            <a:ext cx="146237" cy="87966"/>
          </a:xfrm>
          <a:custGeom>
            <a:avLst/>
            <a:gdLst/>
            <a:ahLst/>
            <a:cxnLst/>
            <a:rect l="l" t="t" r="r" b="b"/>
            <a:pathLst>
              <a:path w="165734" h="99694">
                <a:moveTo>
                  <a:pt x="0" y="99491"/>
                </a:moveTo>
                <a:lnTo>
                  <a:pt x="165239" y="99491"/>
                </a:lnTo>
                <a:lnTo>
                  <a:pt x="165239" y="0"/>
                </a:lnTo>
                <a:lnTo>
                  <a:pt x="0" y="0"/>
                </a:lnTo>
                <a:lnTo>
                  <a:pt x="0" y="99491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102931" y="1774451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65" y="0"/>
                </a:lnTo>
              </a:path>
            </a:pathLst>
          </a:custGeom>
          <a:ln w="114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102931" y="1754841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99" y="0"/>
                </a:lnTo>
              </a:path>
            </a:pathLst>
          </a:custGeom>
          <a:ln w="330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102931" y="1735790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6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102931" y="1716180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99" y="0"/>
                </a:lnTo>
              </a:path>
            </a:pathLst>
          </a:custGeom>
          <a:ln w="342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102931" y="1696570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65" y="0"/>
                </a:lnTo>
              </a:path>
            </a:pathLst>
          </a:custGeom>
          <a:ln w="101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9170984" y="1755233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74" y="0"/>
                </a:lnTo>
              </a:path>
            </a:pathLst>
          </a:custGeom>
          <a:ln w="33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239004" y="1755233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9" y="0"/>
                </a:lnTo>
              </a:path>
            </a:pathLst>
          </a:custGeom>
          <a:ln w="33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170984" y="1716208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74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9239004" y="1716208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9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112721" y="174061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27" y="0"/>
                </a:lnTo>
                <a:lnTo>
                  <a:pt x="66027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112721" y="170158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27" y="0"/>
                </a:lnTo>
                <a:lnTo>
                  <a:pt x="66027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9180751" y="174061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14" y="0"/>
                </a:lnTo>
                <a:lnTo>
                  <a:pt x="66014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180751" y="170158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14" y="0"/>
                </a:lnTo>
                <a:lnTo>
                  <a:pt x="66014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9102927" y="1691816"/>
            <a:ext cx="146237" cy="87966"/>
          </a:xfrm>
          <a:custGeom>
            <a:avLst/>
            <a:gdLst/>
            <a:ahLst/>
            <a:cxnLst/>
            <a:rect l="l" t="t" r="r" b="b"/>
            <a:pathLst>
              <a:path w="165734" h="99694">
                <a:moveTo>
                  <a:pt x="0" y="99491"/>
                </a:moveTo>
                <a:lnTo>
                  <a:pt x="165265" y="99491"/>
                </a:lnTo>
                <a:lnTo>
                  <a:pt x="165265" y="0"/>
                </a:lnTo>
                <a:lnTo>
                  <a:pt x="0" y="0"/>
                </a:lnTo>
                <a:lnTo>
                  <a:pt x="0" y="99491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9102931" y="1882588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65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102931" y="1863538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99" y="0"/>
                </a:lnTo>
              </a:path>
            </a:pathLst>
          </a:custGeom>
          <a:ln w="330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9102931" y="1843928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65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9102931" y="1824318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99" y="0"/>
                </a:lnTo>
              </a:path>
            </a:pathLst>
          </a:custGeom>
          <a:ln w="330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102931" y="1804707"/>
            <a:ext cx="146237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265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9170984" y="1863174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74" y="0"/>
                </a:lnTo>
              </a:path>
            </a:pathLst>
          </a:custGeom>
          <a:ln w="331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9239004" y="1863174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9" y="0"/>
                </a:lnTo>
              </a:path>
            </a:pathLst>
          </a:custGeom>
          <a:ln w="331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9170984" y="1824171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74" y="0"/>
                </a:lnTo>
              </a:path>
            </a:pathLst>
          </a:custGeom>
          <a:ln w="33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9239004" y="1824171"/>
            <a:ext cx="10085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9" y="0"/>
                </a:lnTo>
              </a:path>
            </a:pathLst>
          </a:custGeom>
          <a:ln w="33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9112721" y="184856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27" y="0"/>
                </a:lnTo>
                <a:lnTo>
                  <a:pt x="66027" y="33108"/>
                </a:lnTo>
                <a:lnTo>
                  <a:pt x="0" y="33108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112721" y="1809560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27" y="0"/>
                </a:lnTo>
                <a:lnTo>
                  <a:pt x="66027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9180751" y="184856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14" y="0"/>
                </a:lnTo>
                <a:lnTo>
                  <a:pt x="66014" y="33108"/>
                </a:lnTo>
                <a:lnTo>
                  <a:pt x="0" y="33108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9180751" y="1809560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14" y="0"/>
                </a:lnTo>
                <a:lnTo>
                  <a:pt x="66014" y="33121"/>
                </a:lnTo>
                <a:lnTo>
                  <a:pt x="0" y="33121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102927" y="1799788"/>
            <a:ext cx="146237" cy="87966"/>
          </a:xfrm>
          <a:custGeom>
            <a:avLst/>
            <a:gdLst/>
            <a:ahLst/>
            <a:cxnLst/>
            <a:rect l="l" t="t" r="r" b="b"/>
            <a:pathLst>
              <a:path w="165734" h="99694">
                <a:moveTo>
                  <a:pt x="0" y="99491"/>
                </a:moveTo>
                <a:lnTo>
                  <a:pt x="165265" y="99491"/>
                </a:lnTo>
                <a:lnTo>
                  <a:pt x="165265" y="0"/>
                </a:lnTo>
                <a:lnTo>
                  <a:pt x="0" y="0"/>
                </a:lnTo>
                <a:lnTo>
                  <a:pt x="0" y="99491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9180867" y="1716354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180873" y="1701732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9112668" y="1715996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112670" y="1701383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9112668" y="1755138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112670" y="174051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180678" y="1755138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80681" y="1740517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9009484" y="1716041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9009484" y="1701419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8941286" y="1715693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8941283" y="1701070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941286" y="1754824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8941283" y="1740204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009295" y="1754824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009296" y="1740204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9009484" y="1824289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009484" y="1809669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941286" y="1823942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941283" y="1809320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8941286" y="1863072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8941283" y="1848454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009295" y="1863072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009296" y="1848454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9181013" y="1824289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9181013" y="1809669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112814" y="1823942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9112811" y="1809320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9112814" y="1863072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112811" y="1848454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9180823" y="1863072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6001" y="0"/>
                </a:lnTo>
              </a:path>
            </a:pathLst>
          </a:custGeom>
          <a:ln w="33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9180823" y="1848454"/>
            <a:ext cx="58271" cy="29696"/>
          </a:xfrm>
          <a:custGeom>
            <a:avLst/>
            <a:gdLst/>
            <a:ahLst/>
            <a:cxnLst/>
            <a:rect l="l" t="t" r="r" b="b"/>
            <a:pathLst>
              <a:path w="66040" h="33655">
                <a:moveTo>
                  <a:pt x="0" y="0"/>
                </a:moveTo>
                <a:lnTo>
                  <a:pt x="66001" y="0"/>
                </a:lnTo>
                <a:lnTo>
                  <a:pt x="66001" y="33134"/>
                </a:lnTo>
                <a:lnTo>
                  <a:pt x="0" y="33134"/>
                </a:lnTo>
                <a:lnTo>
                  <a:pt x="0" y="0"/>
                </a:lnTo>
                <a:close/>
              </a:path>
            </a:pathLst>
          </a:custGeom>
          <a:ln w="5143">
            <a:solidFill>
              <a:srgbClr val="3333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31" name="object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955740"/>
              </p:ext>
            </p:extLst>
          </p:nvPr>
        </p:nvGraphicFramePr>
        <p:xfrm>
          <a:off x="1609725" y="1371601"/>
          <a:ext cx="8953500" cy="5106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395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48920" marR="351790" indent="61594" algn="just">
                        <a:lnSpc>
                          <a:spcPct val="107300"/>
                        </a:lnSpc>
                      </a:pPr>
                      <a:r>
                        <a:rPr sz="1100" b="1" spc="-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Education Level  </a:t>
                      </a:r>
                      <a:r>
                        <a:rPr sz="900" spc="-13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Career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opportunities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and  </a:t>
                      </a:r>
                      <a:r>
                        <a:rPr sz="900" spc="-9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starting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annual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base</a:t>
                      </a:r>
                      <a:r>
                        <a:rPr sz="900" spc="-5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salaries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62F73"/>
                      </a:solidFill>
                      <a:prstDash val="solid"/>
                    </a:lnR>
                    <a:lnB w="12700">
                      <a:solidFill>
                        <a:srgbClr val="062F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09905" marR="425450" indent="-635" algn="ctr">
                        <a:lnSpc>
                          <a:spcPts val="1300"/>
                        </a:lnSpc>
                        <a:spcBef>
                          <a:spcPts val="875"/>
                        </a:spcBef>
                      </a:pPr>
                      <a:r>
                        <a:rPr sz="1100" b="1" spc="-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Research </a:t>
                      </a:r>
                      <a:r>
                        <a:rPr sz="1100" b="1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  D</a:t>
                      </a:r>
                      <a:r>
                        <a:rPr sz="1100" b="1" spc="-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1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sz="1100" b="1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elopme</a:t>
                      </a:r>
                      <a:r>
                        <a:rPr sz="1100" b="1" spc="-1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96545" marR="212725" algn="ctr">
                        <a:lnSpc>
                          <a:spcPts val="1100"/>
                        </a:lnSpc>
                        <a:spcBef>
                          <a:spcPts val="190"/>
                        </a:spcBef>
                      </a:pP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Develop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new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processes and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solve 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problems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improve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systems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62F73"/>
                      </a:solidFill>
                      <a:prstDash val="solid"/>
                    </a:lnL>
                    <a:lnB w="12700">
                      <a:solidFill>
                        <a:srgbClr val="062F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05104" marR="173990" indent="224790">
                        <a:lnSpc>
                          <a:spcPct val="99800"/>
                        </a:lnSpc>
                      </a:pPr>
                      <a:r>
                        <a:rPr sz="1100" b="1" spc="-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Manufacturing 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Operate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troubleshoot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advanced  equipment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to manufacture </a:t>
                      </a:r>
                      <a:r>
                        <a:rPr sz="900" spc="-8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drugs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062F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2095" marR="192405" algn="ctr">
                        <a:lnSpc>
                          <a:spcPct val="1065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100" b="1" spc="-4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Assurance</a:t>
                      </a:r>
                      <a:r>
                        <a:rPr sz="1100" b="1" spc="-4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  Quality</a:t>
                      </a:r>
                      <a:r>
                        <a:rPr sz="1100" b="1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Control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45415" marR="85725" algn="ctr">
                        <a:lnSpc>
                          <a:spcPts val="1100"/>
                        </a:lnSpc>
                        <a:spcBef>
                          <a:spcPts val="215"/>
                        </a:spcBef>
                      </a:pP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Ensure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products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and processes are </a:t>
                      </a:r>
                      <a:r>
                        <a:rPr sz="900" spc="-11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safe 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and 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meet 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-15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standards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062F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38125" marR="320675" algn="ctr">
                        <a:lnSpc>
                          <a:spcPct val="99800"/>
                        </a:lnSpc>
                      </a:pPr>
                      <a:r>
                        <a:rPr sz="1100" b="1" spc="-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Facilities </a:t>
                      </a:r>
                      <a:r>
                        <a:rPr sz="1100" b="1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1100" b="1" spc="-4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Operations  </a:t>
                      </a:r>
                      <a:r>
                        <a:rPr sz="900" spc="-13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Keep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systems </a:t>
                      </a:r>
                      <a:r>
                        <a:rPr sz="900" spc="-1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and equipment  </a:t>
                      </a:r>
                      <a:r>
                        <a:rPr sz="900" spc="-10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running</a:t>
                      </a:r>
                      <a:r>
                        <a:rPr sz="900" spc="-14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14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smoothly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062F7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970">
                <a:tc>
                  <a:txBody>
                    <a:bodyPr/>
                    <a:lstStyle/>
                    <a:p>
                      <a:pPr marL="325120" marR="427990" indent="67945">
                        <a:lnSpc>
                          <a:spcPts val="1300"/>
                        </a:lnSpc>
                        <a:spcBef>
                          <a:spcPts val="925"/>
                        </a:spcBef>
                      </a:pPr>
                      <a:r>
                        <a:rPr sz="1100" b="1" spc="-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Certificate </a:t>
                      </a:r>
                      <a:r>
                        <a:rPr sz="1100" b="1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or  App</a:t>
                      </a:r>
                      <a:r>
                        <a:rPr sz="1100" b="1" spc="-1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1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ticeship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03654" marB="0">
                    <a:lnR w="12700">
                      <a:solidFill>
                        <a:srgbClr val="062F73"/>
                      </a:solidFill>
                      <a:prstDash val="solid"/>
                    </a:lnR>
                    <a:lnT w="12700">
                      <a:solidFill>
                        <a:srgbClr val="062F7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900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Limited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career</a:t>
                      </a:r>
                      <a:r>
                        <a:rPr sz="900" spc="-10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opportunities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See reverse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sz="900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training </a:t>
                      </a:r>
                      <a:r>
                        <a:rPr sz="900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resources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1328" marB="0">
                    <a:lnL w="12700">
                      <a:solidFill>
                        <a:srgbClr val="062F73"/>
                      </a:solidFill>
                      <a:prstDash val="solid"/>
                    </a:lnL>
                    <a:lnT w="12700">
                      <a:solidFill>
                        <a:srgbClr val="062F73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 marR="247015" indent="-76200">
                        <a:lnSpc>
                          <a:spcPct val="100000"/>
                        </a:lnSpc>
                        <a:spcBef>
                          <a:spcPts val="815"/>
                        </a:spcBef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Technician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(Manufacturing, </a:t>
                      </a:r>
                      <a:r>
                        <a:rPr sz="900" spc="-12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Process, 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Production)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3510" marR="412115" indent="-79375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Operator </a:t>
                      </a:r>
                      <a:r>
                        <a:rPr sz="900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(Packaging </a:t>
                      </a:r>
                      <a:r>
                        <a:rPr sz="900" spc="-1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sz="900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Filling, 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Machine, </a:t>
                      </a:r>
                      <a:r>
                        <a:rPr sz="900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Chemical</a:t>
                      </a:r>
                      <a:r>
                        <a:rPr sz="900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Equipment)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033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Cleanroom</a:t>
                      </a:r>
                      <a:r>
                        <a:rPr sz="900" b="1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$31k–$58k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91328" marB="0">
                    <a:lnT w="12700">
                      <a:solidFill>
                        <a:srgbClr val="062F73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900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Limited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career</a:t>
                      </a:r>
                      <a:r>
                        <a:rPr sz="900" spc="-10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opportunities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See reverse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sz="900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training </a:t>
                      </a:r>
                      <a:r>
                        <a:rPr sz="900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resources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91328" marB="0">
                    <a:lnT w="12700">
                      <a:solidFill>
                        <a:srgbClr val="062F73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 marR="615950" indent="-88900">
                        <a:lnSpc>
                          <a:spcPct val="100000"/>
                        </a:lnSpc>
                        <a:spcBef>
                          <a:spcPts val="815"/>
                        </a:spcBef>
                        <a:buFont typeface="Gill Sans MT"/>
                        <a:buChar char="•"/>
                        <a:tabLst>
                          <a:tab pos="182880" algn="l"/>
                        </a:tabLst>
                      </a:pP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Technician </a:t>
                      </a:r>
                      <a:r>
                        <a:rPr sz="900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(Facilities, </a:t>
                      </a:r>
                      <a:r>
                        <a:rPr sz="900" spc="-1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HVAC </a:t>
                      </a:r>
                      <a:r>
                        <a:rPr sz="900" spc="-1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 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Refrigeration,</a:t>
                      </a:r>
                      <a:r>
                        <a:rPr sz="900" spc="-10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3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Maintenance)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82245" indent="-889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82880" algn="l"/>
                        </a:tabLst>
                      </a:pPr>
                      <a:r>
                        <a:rPr sz="900" b="1" spc="-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Industrial </a:t>
                      </a:r>
                      <a:r>
                        <a:rPr sz="900" b="1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Machinery</a:t>
                      </a:r>
                      <a:r>
                        <a:rPr sz="900" b="1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Mechanic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82245" indent="-889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82880" algn="l"/>
                        </a:tabLst>
                      </a:pPr>
                      <a:r>
                        <a:rPr sz="900" b="1" spc="-14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HVAC  </a:t>
                      </a:r>
                      <a:r>
                        <a:rPr sz="900" b="1" spc="-1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   </a:t>
                      </a:r>
                      <a:r>
                        <a:rPr sz="900" b="1" spc="-6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Refrigeration</a:t>
                      </a:r>
                      <a:r>
                        <a:rPr sz="900" b="1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Specialist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82245" indent="-889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82880" algn="l"/>
                        </a:tabLst>
                      </a:pPr>
                      <a:r>
                        <a:rPr sz="900" b="1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Warehouse</a:t>
                      </a:r>
                      <a:r>
                        <a:rPr sz="900" b="1" spc="-13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7399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$31k–$55k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91328" marB="0">
                    <a:lnT w="12700">
                      <a:solidFill>
                        <a:srgbClr val="062F73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278">
                <a:tc>
                  <a:txBody>
                    <a:bodyPr/>
                    <a:lstStyle/>
                    <a:p>
                      <a:pPr marL="2616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b="1" spc="-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r>
                        <a:rPr sz="1100" b="1" spc="-7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Degree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6590" marB="0">
                    <a:lnR w="12700">
                      <a:solidFill>
                        <a:srgbClr val="062F7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2565" indent="-88900">
                        <a:lnSpc>
                          <a:spcPct val="100000"/>
                        </a:lnSpc>
                        <a:spcBef>
                          <a:spcPts val="530"/>
                        </a:spcBef>
                        <a:buFont typeface="Gill Sans MT"/>
                        <a:buChar char="•"/>
                        <a:tabLst>
                          <a:tab pos="203200" algn="l"/>
                        </a:tabLst>
                      </a:pPr>
                      <a:r>
                        <a:rPr sz="900" b="1" spc="-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Lab</a:t>
                      </a:r>
                      <a:r>
                        <a:rPr sz="900" b="1" spc="-15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Technician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943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$37k–$58k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391" marB="0">
                    <a:lnL w="12700">
                      <a:solidFill>
                        <a:srgbClr val="062F73"/>
                      </a:solidFill>
                      <a:prstDash val="solid"/>
                    </a:lnL>
                    <a:lnT w="6350">
                      <a:solidFill>
                        <a:srgbClr val="A29D7C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3510" indent="-79375">
                        <a:lnSpc>
                          <a:spcPct val="100000"/>
                        </a:lnSpc>
                        <a:spcBef>
                          <a:spcPts val="530"/>
                        </a:spcBef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Technician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(Manufacturing,</a:t>
                      </a:r>
                      <a:r>
                        <a:rPr sz="900" spc="-12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Engineering)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3510" marR="412115" indent="-79375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Operator </a:t>
                      </a:r>
                      <a:r>
                        <a:rPr sz="900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(Packaging </a:t>
                      </a:r>
                      <a:r>
                        <a:rPr sz="900" spc="-1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sz="900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Filling, 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Machine, </a:t>
                      </a:r>
                      <a:r>
                        <a:rPr sz="900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Chemical</a:t>
                      </a:r>
                      <a:r>
                        <a:rPr sz="900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Equipment)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$36k–$68k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391" marB="0">
                    <a:lnT w="6350">
                      <a:solidFill>
                        <a:srgbClr val="A29D7C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 indent="-76200">
                        <a:lnSpc>
                          <a:spcPct val="100000"/>
                        </a:lnSpc>
                        <a:spcBef>
                          <a:spcPts val="530"/>
                        </a:spcBef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900" b="1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Inspector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3652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1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QC</a:t>
                      </a:r>
                      <a:r>
                        <a:rPr sz="900" b="1" spc="-16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Analyst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3652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1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QC</a:t>
                      </a:r>
                      <a:r>
                        <a:rPr sz="900" b="1" spc="-1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Technician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$31k–$80k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391" marB="0">
                    <a:lnT w="6350">
                      <a:solidFill>
                        <a:srgbClr val="A29D7C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9545" indent="-76200">
                        <a:lnSpc>
                          <a:spcPct val="100000"/>
                        </a:lnSpc>
                        <a:spcBef>
                          <a:spcPts val="530"/>
                        </a:spcBef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Technician </a:t>
                      </a:r>
                      <a:r>
                        <a:rPr sz="900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(Calibration,</a:t>
                      </a:r>
                      <a:r>
                        <a:rPr sz="900" spc="-5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Engineering)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6954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Maintenance</a:t>
                      </a:r>
                      <a:r>
                        <a:rPr sz="900" b="1" spc="-13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Scheduler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69545" marR="829310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14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HVAC </a:t>
                      </a:r>
                      <a:r>
                        <a:rPr sz="900" b="1" spc="-1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sz="900" b="1" spc="-6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Refrigeration  </a:t>
                      </a:r>
                      <a:r>
                        <a:rPr sz="900" b="1" spc="-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Engineering</a:t>
                      </a:r>
                      <a:r>
                        <a:rPr sz="900" b="1" spc="-16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Specialist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77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$45k–$75k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9391" marB="0">
                    <a:lnT w="6350">
                      <a:solidFill>
                        <a:srgbClr val="A29D7C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2169"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Bachelor's</a:t>
                      </a:r>
                      <a:r>
                        <a:rPr sz="1100" b="1" spc="-9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Degree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4519" marB="0">
                    <a:lnR w="12700">
                      <a:solidFill>
                        <a:srgbClr val="062F7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89865" indent="-76200">
                        <a:lnSpc>
                          <a:spcPct val="100000"/>
                        </a:lnSpc>
                        <a:spcBef>
                          <a:spcPts val="690"/>
                        </a:spcBef>
                        <a:buFont typeface="Gill Sans MT"/>
                        <a:buChar char="•"/>
                        <a:tabLst>
                          <a:tab pos="190500" algn="l"/>
                        </a:tabLst>
                      </a:pPr>
                      <a:r>
                        <a:rPr sz="900" b="1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r>
                        <a:rPr sz="900" b="1" spc="-15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4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(Research, </a:t>
                      </a:r>
                      <a:r>
                        <a:rPr sz="900" spc="-1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Process Development)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89865" marR="316230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90500" algn="l"/>
                        </a:tabLst>
                      </a:pPr>
                      <a:r>
                        <a:rPr sz="900" b="1" spc="-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Scientist </a:t>
                      </a:r>
                      <a:r>
                        <a:rPr sz="900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(Process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Development,  </a:t>
                      </a:r>
                      <a:r>
                        <a:rPr sz="900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Biological,</a:t>
                      </a:r>
                      <a:r>
                        <a:rPr sz="900" spc="-14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Chemist)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89865" marR="304800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90500" algn="l"/>
                        </a:tabLst>
                      </a:pPr>
                      <a:r>
                        <a:rPr sz="900" b="1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Engineer</a:t>
                      </a:r>
                      <a:r>
                        <a:rPr sz="900" b="1" spc="-1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(Manufacturing, </a:t>
                      </a:r>
                      <a:r>
                        <a:rPr sz="900" spc="-13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Process,  </a:t>
                      </a:r>
                      <a:r>
                        <a:rPr sz="900" spc="-13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Chemical)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943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$55k–$106k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321" marB="0">
                    <a:lnL w="12700">
                      <a:solidFill>
                        <a:srgbClr val="062F73"/>
                      </a:solidFill>
                      <a:prstDash val="solid"/>
                    </a:lnL>
                    <a:lnT w="6350">
                      <a:solidFill>
                        <a:srgbClr val="A29D7C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 indent="-76200">
                        <a:lnSpc>
                          <a:spcPct val="100000"/>
                        </a:lnSpc>
                        <a:spcBef>
                          <a:spcPts val="690"/>
                        </a:spcBef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Technician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(Manufacturing,</a:t>
                      </a:r>
                      <a:r>
                        <a:rPr sz="900" spc="-12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Engineering)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033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Manufacturing</a:t>
                      </a:r>
                      <a:r>
                        <a:rPr sz="900" b="1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$40k–$92k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321" marB="0">
                    <a:lnT w="6350">
                      <a:solidFill>
                        <a:srgbClr val="A29D7C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 indent="-76200">
                        <a:lnSpc>
                          <a:spcPct val="100000"/>
                        </a:lnSpc>
                        <a:spcBef>
                          <a:spcPts val="690"/>
                        </a:spcBef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Technician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3652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Analyst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3652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Associate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36525" marR="22161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Engineer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(Production </a:t>
                      </a:r>
                      <a:r>
                        <a:rPr sz="900" spc="-12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Compliance,  </a:t>
                      </a:r>
                      <a:r>
                        <a:rPr sz="900" spc="-10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900" spc="-1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Validation)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097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$55k–$104k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321" marB="0">
                    <a:lnT w="6350">
                      <a:solidFill>
                        <a:srgbClr val="A29D7C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2720" marR="210185" indent="-79375">
                        <a:lnSpc>
                          <a:spcPct val="100000"/>
                        </a:lnSpc>
                        <a:spcBef>
                          <a:spcPts val="690"/>
                        </a:spcBef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Engineer </a:t>
                      </a:r>
                      <a:r>
                        <a:rPr sz="900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(Validation, </a:t>
                      </a:r>
                      <a:r>
                        <a:rPr sz="900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Automation, 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Instrumentation,  </a:t>
                      </a:r>
                      <a:r>
                        <a:rPr sz="900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Facilities,</a:t>
                      </a:r>
                      <a:r>
                        <a:rPr sz="900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Maintenance)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6954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Validation</a:t>
                      </a:r>
                      <a:r>
                        <a:rPr sz="900" b="1" spc="-15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Specialist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6954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Accounting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6954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Supply </a:t>
                      </a: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Chain</a:t>
                      </a:r>
                      <a:r>
                        <a:rPr sz="900" b="1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Management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6954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Marketing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7399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$55k–$115k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321" marB="0">
                    <a:lnT w="6350">
                      <a:solidFill>
                        <a:srgbClr val="A29D7C"/>
                      </a:solidFill>
                      <a:prstDash val="solid"/>
                    </a:lnT>
                    <a:lnB w="6350">
                      <a:solidFill>
                        <a:srgbClr val="A29D7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803">
                <a:tc>
                  <a:txBody>
                    <a:bodyPr/>
                    <a:lstStyle/>
                    <a:p>
                      <a:pPr marL="220979" marR="323850" indent="27940">
                        <a:lnSpc>
                          <a:spcPts val="1300"/>
                        </a:lnSpc>
                        <a:spcBef>
                          <a:spcPts val="725"/>
                        </a:spcBef>
                      </a:pPr>
                      <a:r>
                        <a:rPr sz="1100" b="1" spc="-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Advanced Degree  and/or</a:t>
                      </a:r>
                      <a:r>
                        <a:rPr sz="1100" b="1" spc="-5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Experience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1243" marB="0">
                    <a:lnR w="12700">
                      <a:solidFill>
                        <a:srgbClr val="062F7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5740" marR="245110" indent="-79375">
                        <a:lnSpc>
                          <a:spcPct val="100000"/>
                        </a:lnSpc>
                        <a:spcBef>
                          <a:spcPts val="590"/>
                        </a:spcBef>
                        <a:buFont typeface="Gill Sans MT"/>
                        <a:buChar char="•"/>
                        <a:tabLst>
                          <a:tab pos="203200" algn="l"/>
                        </a:tabLst>
                      </a:pP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Senior </a:t>
                      </a:r>
                      <a:r>
                        <a:rPr sz="900" b="1" spc="-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Scientist </a:t>
                      </a:r>
                      <a:r>
                        <a:rPr sz="900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(Process  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Development, </a:t>
                      </a:r>
                      <a:r>
                        <a:rPr sz="900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Biological,</a:t>
                      </a:r>
                      <a:r>
                        <a:rPr sz="900" spc="-4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Chemist)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20256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203200" algn="l"/>
                        </a:tabLst>
                      </a:pPr>
                      <a:r>
                        <a:rPr sz="900" b="1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Manager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943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$80k–$135k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115" marB="0">
                    <a:lnL w="12700">
                      <a:solidFill>
                        <a:srgbClr val="062F73"/>
                      </a:solidFill>
                      <a:prstDash val="solid"/>
                    </a:lnL>
                    <a:lnT w="6350">
                      <a:solidFill>
                        <a:srgbClr val="A29D7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0335" marR="337820" indent="-76200">
                        <a:lnSpc>
                          <a:spcPct val="100000"/>
                        </a:lnSpc>
                        <a:spcBef>
                          <a:spcPts val="590"/>
                        </a:spcBef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Manager </a:t>
                      </a:r>
                      <a:r>
                        <a:rPr sz="900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(Industrial 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Production,  </a:t>
                      </a:r>
                      <a:r>
                        <a:rPr sz="900" spc="-114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Manufacturing,</a:t>
                      </a:r>
                      <a:r>
                        <a:rPr sz="900" spc="-11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3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Warehouse)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033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40970" algn="l"/>
                        </a:tabLst>
                      </a:pP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Production</a:t>
                      </a:r>
                      <a:r>
                        <a:rPr sz="900" b="1" spc="-13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Supervisor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$75k–$143k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115" marB="0">
                    <a:lnT w="6350">
                      <a:solidFill>
                        <a:srgbClr val="A29D7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6525" indent="-76200">
                        <a:lnSpc>
                          <a:spcPct val="100000"/>
                        </a:lnSpc>
                        <a:spcBef>
                          <a:spcPts val="590"/>
                        </a:spcBef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1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QA/QC </a:t>
                      </a:r>
                      <a:r>
                        <a:rPr sz="900" b="1" spc="-17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Director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3652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37160" algn="l"/>
                        </a:tabLst>
                      </a:pPr>
                      <a:r>
                        <a:rPr sz="900" b="1" spc="-7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Quality </a:t>
                      </a:r>
                      <a:r>
                        <a:rPr sz="900" b="1" spc="-6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Engineering</a:t>
                      </a:r>
                      <a:r>
                        <a:rPr sz="900" b="1" spc="-12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Manager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428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$76k–$190k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1206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9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*Salary</a:t>
                      </a:r>
                      <a:r>
                        <a:rPr sz="800" spc="-14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4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6115" marB="0">
                    <a:lnT w="6350">
                      <a:solidFill>
                        <a:srgbClr val="A29D7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9545" marR="403860" indent="-76200">
                        <a:lnSpc>
                          <a:spcPct val="100000"/>
                        </a:lnSpc>
                        <a:spcBef>
                          <a:spcPts val="590"/>
                        </a:spcBef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Manager </a:t>
                      </a:r>
                      <a:r>
                        <a:rPr sz="900" spc="-12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(Maintenance, </a:t>
                      </a:r>
                      <a:r>
                        <a:rPr sz="900" spc="-9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Building </a:t>
                      </a:r>
                      <a:r>
                        <a:rPr sz="900" spc="-1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&amp;  </a:t>
                      </a:r>
                      <a:r>
                        <a:rPr sz="900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Site</a:t>
                      </a:r>
                      <a:r>
                        <a:rPr sz="900" spc="-13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Services)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169545" indent="-76200">
                        <a:lnSpc>
                          <a:spcPct val="100000"/>
                        </a:lnSpc>
                        <a:buFont typeface="Gill Sans MT"/>
                        <a:buChar char="•"/>
                        <a:tabLst>
                          <a:tab pos="170180" algn="l"/>
                        </a:tabLst>
                      </a:pPr>
                      <a:r>
                        <a:rPr sz="900" b="1" spc="-80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Director </a:t>
                      </a:r>
                      <a:r>
                        <a:rPr sz="900" spc="-9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(Engineering,</a:t>
                      </a:r>
                      <a:r>
                        <a:rPr sz="900" spc="-12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85" dirty="0">
                          <a:solidFill>
                            <a:srgbClr val="062F73"/>
                          </a:solidFill>
                          <a:latin typeface="Calibri"/>
                          <a:cs typeface="Calibri"/>
                        </a:rPr>
                        <a:t>Facilities)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17399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1" spc="-8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$75k–$190k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800" spc="-10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nformation </a:t>
                      </a:r>
                      <a:r>
                        <a:rPr sz="800" spc="-11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provided  by  </a:t>
                      </a:r>
                      <a:r>
                        <a:rPr sz="800" spc="-10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private </a:t>
                      </a:r>
                      <a:r>
                        <a:rPr sz="800" spc="-9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industry</a:t>
                      </a:r>
                      <a:r>
                        <a:rPr sz="800" spc="-65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10" dirty="0">
                          <a:solidFill>
                            <a:srgbClr val="218A3C"/>
                          </a:solidFill>
                          <a:latin typeface="Calibri"/>
                          <a:cs typeface="Calibri"/>
                        </a:rPr>
                        <a:t>10/2022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66115" marB="0">
                    <a:lnT w="6350">
                      <a:solidFill>
                        <a:srgbClr val="A29D7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1884" y="403413"/>
            <a:ext cx="8068235" cy="576553"/>
          </a:xfrm>
          <a:prstGeom prst="rect">
            <a:avLst/>
          </a:prstGeom>
        </p:spPr>
        <p:txBody>
          <a:bodyPr vert="horz" wrap="square" lIns="0" tIns="156322" rIns="0" bIns="0" rtlCol="0">
            <a:spAutoFit/>
          </a:bodyPr>
          <a:lstStyle/>
          <a:p>
            <a:pPr marL="1555459" algn="ctr" defTabSz="806867">
              <a:spcBef>
                <a:spcPts val="1231"/>
              </a:spcBef>
            </a:pPr>
            <a:r>
              <a:rPr sz="1500" b="1" spc="53" dirty="0">
                <a:solidFill>
                  <a:srgbClr val="FDB913"/>
                </a:solidFill>
                <a:latin typeface="Calibri"/>
                <a:cs typeface="Calibri"/>
              </a:rPr>
              <a:t>Biopharma</a:t>
            </a:r>
            <a:r>
              <a:rPr sz="1500" b="1" spc="-18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53" dirty="0">
                <a:solidFill>
                  <a:srgbClr val="FDB913"/>
                </a:solidFill>
                <a:latin typeface="Calibri"/>
                <a:cs typeface="Calibri"/>
              </a:rPr>
              <a:t>Manufacturing</a:t>
            </a:r>
            <a:r>
              <a:rPr sz="1500" b="1" spc="-18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40" dirty="0">
                <a:solidFill>
                  <a:srgbClr val="FDB913"/>
                </a:solidFill>
                <a:latin typeface="Calibri"/>
                <a:cs typeface="Calibri"/>
              </a:rPr>
              <a:t>Career</a:t>
            </a:r>
            <a:r>
              <a:rPr sz="1500" b="1" spc="-18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22" dirty="0">
                <a:solidFill>
                  <a:srgbClr val="FDB913"/>
                </a:solidFill>
                <a:latin typeface="Calibri"/>
                <a:cs typeface="Calibri"/>
              </a:rPr>
              <a:t>Pathways:</a:t>
            </a:r>
            <a:r>
              <a:rPr sz="1500" b="1" spc="-79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49" dirty="0">
                <a:solidFill>
                  <a:srgbClr val="FDB913"/>
                </a:solidFill>
                <a:latin typeface="Calibri"/>
                <a:cs typeface="Calibri"/>
              </a:rPr>
              <a:t>Training</a:t>
            </a:r>
            <a:r>
              <a:rPr sz="1500" b="1" spc="-18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44" dirty="0">
                <a:solidFill>
                  <a:srgbClr val="FDB913"/>
                </a:solidFill>
                <a:latin typeface="Calibri"/>
                <a:cs typeface="Calibri"/>
              </a:rPr>
              <a:t>Resources</a:t>
            </a:r>
            <a:endParaRPr sz="1500">
              <a:solidFill>
                <a:prstClr val="black"/>
              </a:solidFill>
              <a:latin typeface="Calibri"/>
              <a:cs typeface="Calibri"/>
            </a:endParaRPr>
          </a:p>
          <a:p>
            <a:pPr marL="1555459" algn="ctr" defTabSz="806867">
              <a:spcBef>
                <a:spcPts val="313"/>
              </a:spcBef>
            </a:pP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Eastern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2" dirty="0">
                <a:solidFill>
                  <a:srgbClr val="FFFFFF"/>
                </a:solidFill>
                <a:latin typeface="Calibri"/>
                <a:cs typeface="Calibri"/>
              </a:rPr>
              <a:t>North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18" dirty="0">
                <a:solidFill>
                  <a:srgbClr val="FFFFFF"/>
                </a:solidFill>
                <a:latin typeface="Calibri"/>
                <a:cs typeface="Calibri"/>
              </a:rPr>
              <a:t>Carolina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1" dirty="0">
                <a:solidFill>
                  <a:srgbClr val="FFFFFF"/>
                </a:solidFill>
                <a:latin typeface="Calibri"/>
                <a:cs typeface="Calibri"/>
              </a:rPr>
              <a:t>companies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6" dirty="0">
                <a:solidFill>
                  <a:srgbClr val="FFFFFF"/>
                </a:solidFill>
                <a:latin typeface="Calibri"/>
                <a:cs typeface="Calibri"/>
              </a:rPr>
              <a:t>produce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6" dirty="0">
                <a:solidFill>
                  <a:srgbClr val="FFFFFF"/>
                </a:solidFill>
                <a:latin typeface="Calibri"/>
                <a:cs typeface="Calibri"/>
              </a:rPr>
              <a:t>vaccines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treatments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for </a:t>
            </a: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diabetes,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4" dirty="0">
                <a:solidFill>
                  <a:srgbClr val="FFFFFF"/>
                </a:solidFill>
                <a:latin typeface="Calibri"/>
                <a:cs typeface="Calibri"/>
              </a:rPr>
              <a:t>cancer,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4" dirty="0">
                <a:solidFill>
                  <a:srgbClr val="FFFFFF"/>
                </a:solidFill>
                <a:latin typeface="Calibri"/>
                <a:cs typeface="Calibri"/>
              </a:rPr>
              <a:t>more.</a:t>
            </a:r>
            <a:endParaRPr sz="97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36729" y="552161"/>
            <a:ext cx="1382269" cy="489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91525" y="5754022"/>
            <a:ext cx="76944" cy="7121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591"/>
              </a:lnSpc>
            </a:pPr>
            <a:r>
              <a:rPr sz="529" spc="4" dirty="0">
                <a:solidFill>
                  <a:srgbClr val="48528D"/>
                </a:solidFill>
                <a:latin typeface="Calibri Light"/>
                <a:cs typeface="Calibri Light"/>
              </a:rPr>
              <a:t>21-164_LSE</a:t>
            </a:r>
            <a:r>
              <a:rPr sz="529" dirty="0">
                <a:solidFill>
                  <a:srgbClr val="48528D"/>
                </a:solidFill>
                <a:latin typeface="Calibri Light"/>
                <a:cs typeface="Calibri Light"/>
              </a:rPr>
              <a:t>D </a:t>
            </a:r>
            <a:r>
              <a:rPr sz="529" spc="13" dirty="0">
                <a:solidFill>
                  <a:srgbClr val="48528D"/>
                </a:solidFill>
                <a:latin typeface="Calibri Light"/>
                <a:cs typeface="Calibri Light"/>
              </a:rPr>
              <a:t> </a:t>
            </a:r>
            <a:r>
              <a:rPr sz="529" spc="4" dirty="0">
                <a:solidFill>
                  <a:srgbClr val="48528D"/>
                </a:solidFill>
                <a:latin typeface="Calibri Light"/>
                <a:cs typeface="Calibri Light"/>
              </a:rPr>
              <a:t>4/17/2023</a:t>
            </a:r>
            <a:endParaRPr sz="529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3589" y="4300257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3589" y="4932045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3589" y="5709284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61884" y="1662952"/>
            <a:ext cx="8068235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71073" y="1302124"/>
            <a:ext cx="1705534" cy="282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296" marR="4483" indent="-363650" defTabSz="806867">
              <a:lnSpc>
                <a:spcPts val="1147"/>
              </a:lnSpc>
            </a:pPr>
            <a:r>
              <a:rPr sz="1059" b="1" dirty="0">
                <a:solidFill>
                  <a:srgbClr val="218A3C"/>
                </a:solidFill>
                <a:latin typeface="Calibri"/>
                <a:cs typeface="Calibri"/>
              </a:rPr>
              <a:t>Community </a:t>
            </a:r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College</a:t>
            </a:r>
            <a:r>
              <a:rPr sz="1059" b="1" spc="-31" dirty="0">
                <a:solidFill>
                  <a:srgbClr val="218A3C"/>
                </a:solidFill>
                <a:latin typeface="Calibri"/>
                <a:cs typeface="Calibri"/>
              </a:rPr>
              <a:t> </a:t>
            </a:r>
            <a:r>
              <a:rPr sz="1059" b="1" spc="-9" dirty="0">
                <a:solidFill>
                  <a:srgbClr val="218A3C"/>
                </a:solidFill>
                <a:latin typeface="Calibri"/>
                <a:cs typeface="Calibri"/>
              </a:rPr>
              <a:t>Programs:  </a:t>
            </a:r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Associate</a:t>
            </a:r>
            <a:r>
              <a:rPr sz="1059" b="1" spc="-66" dirty="0">
                <a:solidFill>
                  <a:srgbClr val="218A3C"/>
                </a:solidFill>
                <a:latin typeface="Calibri"/>
                <a:cs typeface="Calibri"/>
              </a:rPr>
              <a:t> </a:t>
            </a:r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Degree</a:t>
            </a:r>
            <a:endParaRPr sz="105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65897" y="1298537"/>
            <a:ext cx="1566022" cy="282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90510" defTabSz="806867">
              <a:lnSpc>
                <a:spcPts val="1147"/>
              </a:lnSpc>
            </a:pPr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University </a:t>
            </a:r>
            <a:r>
              <a:rPr sz="1059" b="1" spc="-9" dirty="0">
                <a:solidFill>
                  <a:srgbClr val="218A3C"/>
                </a:solidFill>
                <a:latin typeface="Calibri"/>
                <a:cs typeface="Calibri"/>
              </a:rPr>
              <a:t>Programs:  </a:t>
            </a:r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Bachelor's/Master's</a:t>
            </a:r>
            <a:r>
              <a:rPr sz="1059" b="1" spc="-26" dirty="0">
                <a:solidFill>
                  <a:srgbClr val="218A3C"/>
                </a:solidFill>
                <a:latin typeface="Calibri"/>
                <a:cs typeface="Calibri"/>
              </a:rPr>
              <a:t> </a:t>
            </a:r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Degree</a:t>
            </a:r>
            <a:endParaRPr sz="105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33666" y="1306605"/>
            <a:ext cx="676835" cy="282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963" marR="4483" indent="-63317" defTabSz="806867">
              <a:lnSpc>
                <a:spcPts val="1147"/>
              </a:lnSpc>
            </a:pPr>
            <a:r>
              <a:rPr sz="1059" b="1" dirty="0">
                <a:solidFill>
                  <a:srgbClr val="218A3C"/>
                </a:solidFill>
                <a:latin typeface="Calibri"/>
                <a:cs typeface="Calibri"/>
              </a:rPr>
              <a:t>High</a:t>
            </a:r>
            <a:r>
              <a:rPr sz="1059" b="1" spc="-84" dirty="0">
                <a:solidFill>
                  <a:srgbClr val="218A3C"/>
                </a:solidFill>
                <a:latin typeface="Calibri"/>
                <a:cs typeface="Calibri"/>
              </a:rPr>
              <a:t> </a:t>
            </a:r>
            <a:r>
              <a:rPr sz="1059" b="1" dirty="0">
                <a:solidFill>
                  <a:srgbClr val="218A3C"/>
                </a:solidFill>
                <a:latin typeface="Calibri"/>
                <a:cs typeface="Calibri"/>
              </a:rPr>
              <a:t>School  </a:t>
            </a:r>
            <a:r>
              <a:rPr sz="1059" b="1" spc="-9" dirty="0">
                <a:solidFill>
                  <a:srgbClr val="218A3C"/>
                </a:solidFill>
                <a:latin typeface="Calibri"/>
                <a:cs typeface="Calibri"/>
              </a:rPr>
              <a:t>Programs</a:t>
            </a:r>
            <a:endParaRPr sz="105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9915" y="1306605"/>
            <a:ext cx="1769409" cy="282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39294" defTabSz="806867">
              <a:lnSpc>
                <a:spcPts val="1147"/>
              </a:lnSpc>
            </a:pPr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Certificates </a:t>
            </a:r>
            <a:r>
              <a:rPr sz="1059" b="1" dirty="0">
                <a:solidFill>
                  <a:srgbClr val="218A3C"/>
                </a:solidFill>
                <a:latin typeface="Calibri"/>
                <a:cs typeface="Calibri"/>
              </a:rPr>
              <a:t>and  </a:t>
            </a:r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Continuing </a:t>
            </a:r>
            <a:r>
              <a:rPr sz="1059" b="1" spc="-9" dirty="0">
                <a:solidFill>
                  <a:srgbClr val="218A3C"/>
                </a:solidFill>
                <a:latin typeface="Calibri"/>
                <a:cs typeface="Calibri"/>
              </a:rPr>
              <a:t>Education</a:t>
            </a:r>
            <a:r>
              <a:rPr sz="1059" b="1" spc="4" dirty="0">
                <a:solidFill>
                  <a:srgbClr val="218A3C"/>
                </a:solidFill>
                <a:latin typeface="Calibri"/>
                <a:cs typeface="Calibri"/>
              </a:rPr>
              <a:t> </a:t>
            </a:r>
            <a:r>
              <a:rPr sz="1059" b="1" spc="-9" dirty="0">
                <a:solidFill>
                  <a:srgbClr val="218A3C"/>
                </a:solidFill>
                <a:latin typeface="Calibri"/>
                <a:cs typeface="Calibri"/>
              </a:rPr>
              <a:t>Programs</a:t>
            </a:r>
            <a:endParaRPr sz="105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85956" y="3711836"/>
            <a:ext cx="1353268" cy="33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85007" y="1804596"/>
            <a:ext cx="904072" cy="330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11756" y="1797668"/>
            <a:ext cx="862556" cy="315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17913" y="2437056"/>
            <a:ext cx="653493" cy="422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52568" y="2476024"/>
            <a:ext cx="1162545" cy="2588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16033" y="2925521"/>
            <a:ext cx="1509993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794" b="1" u="sng" spc="26" dirty="0">
                <a:solidFill>
                  <a:srgbClr val="0544AC"/>
                </a:solidFill>
                <a:latin typeface="Calibri"/>
                <a:cs typeface="Calibri"/>
                <a:hlinkClick r:id="rId8"/>
              </a:rPr>
              <a:t>K12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8"/>
              </a:rPr>
              <a:t>Manufacturing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8"/>
              </a:rPr>
              <a:t>Prep</a:t>
            </a:r>
            <a:r>
              <a:rPr sz="794" b="1" u="sng" spc="-44" dirty="0">
                <a:solidFill>
                  <a:srgbClr val="0544AC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8"/>
              </a:rPr>
              <a:t>Program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81255" y="2392232"/>
            <a:ext cx="129428" cy="217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412" spc="-18" dirty="0">
                <a:solidFill>
                  <a:srgbClr val="062F73"/>
                </a:solidFill>
                <a:latin typeface="Century Gothic"/>
                <a:cs typeface="Century Gothic"/>
              </a:rPr>
              <a:t>+</a:t>
            </a:r>
            <a:endParaRPr sz="1412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31966" y="4053729"/>
            <a:ext cx="1478056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9"/>
              </a:rPr>
              <a:t>Health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9"/>
              </a:rPr>
              <a:t>Sciences </a:t>
            </a:r>
            <a:r>
              <a:rPr sz="794" b="1" u="sng" spc="26" dirty="0">
                <a:solidFill>
                  <a:srgbClr val="0544AC"/>
                </a:solidFill>
                <a:latin typeface="Calibri"/>
                <a:cs typeface="Calibri"/>
                <a:hlinkClick r:id="rId9"/>
              </a:rPr>
              <a:t>and</a:t>
            </a:r>
            <a:r>
              <a:rPr sz="794" b="1" u="sng" spc="-97" dirty="0">
                <a:solidFill>
                  <a:srgbClr val="0544AC"/>
                </a:solidFill>
                <a:latin typeface="Calibri"/>
                <a:cs typeface="Calibri"/>
                <a:hlinkClick r:id="rId9"/>
              </a:rPr>
              <a:t> </a:t>
            </a:r>
            <a:r>
              <a:rPr sz="794" b="1" u="sng" spc="31" dirty="0">
                <a:solidFill>
                  <a:srgbClr val="0544AC"/>
                </a:solidFill>
                <a:latin typeface="Calibri"/>
                <a:cs typeface="Calibri"/>
                <a:hlinkClick r:id="rId9"/>
              </a:rPr>
              <a:t>Engineering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559" y="4403912"/>
            <a:ext cx="935939" cy="2420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19769" y="4675880"/>
            <a:ext cx="1992406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Health</a:t>
            </a:r>
            <a:r>
              <a:rPr sz="794" b="1" u="sng" spc="-13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Science,</a:t>
            </a:r>
            <a:r>
              <a:rPr sz="794" b="1" u="sng" spc="-13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794" b="1" u="sng" spc="31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Engineering</a:t>
            </a:r>
            <a:r>
              <a:rPr sz="794" b="1" u="sng" spc="-13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794" b="1" u="sng" spc="26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and</a:t>
            </a:r>
            <a:r>
              <a:rPr sz="794" b="1" u="sng" spc="-44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11"/>
              </a:rPr>
              <a:t>Technology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18012" y="5037268"/>
            <a:ext cx="347920" cy="3958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44541" y="5793894"/>
            <a:ext cx="661369" cy="4053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51043" y="3721345"/>
            <a:ext cx="839851" cy="2391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657019" y="3858790"/>
            <a:ext cx="106164" cy="508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612633" y="3877358"/>
            <a:ext cx="107542" cy="476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98591" y="3830081"/>
            <a:ext cx="51300" cy="1061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583016" y="3786412"/>
            <a:ext cx="48005" cy="10710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71507" y="3771957"/>
            <a:ext cx="106164" cy="512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614606" y="3756437"/>
            <a:ext cx="107531" cy="4800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85101" y="3746048"/>
            <a:ext cx="51289" cy="1057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03782" y="3789404"/>
            <a:ext cx="48019" cy="10750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651853" y="3867733"/>
            <a:ext cx="159246" cy="7626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585279" y="3895590"/>
            <a:ext cx="161308" cy="714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64224" y="3824657"/>
            <a:ext cx="76939" cy="15924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40792" y="3759149"/>
            <a:ext cx="72064" cy="1606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523590" y="3737466"/>
            <a:ext cx="159246" cy="769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88226" y="3714191"/>
            <a:ext cx="161308" cy="7200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693977" y="3698613"/>
            <a:ext cx="76939" cy="15857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22013" y="3763641"/>
            <a:ext cx="72054" cy="1612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690738" y="3888032"/>
            <a:ext cx="26334" cy="12886"/>
          </a:xfrm>
          <a:custGeom>
            <a:avLst/>
            <a:gdLst/>
            <a:ahLst/>
            <a:cxnLst/>
            <a:rect l="l" t="t" r="r" b="b"/>
            <a:pathLst>
              <a:path w="29845" h="14604">
                <a:moveTo>
                  <a:pt x="17932" y="0"/>
                </a:moveTo>
                <a:lnTo>
                  <a:pt x="13284" y="0"/>
                </a:lnTo>
                <a:lnTo>
                  <a:pt x="13284" y="14071"/>
                </a:lnTo>
                <a:lnTo>
                  <a:pt x="16573" y="14071"/>
                </a:lnTo>
                <a:lnTo>
                  <a:pt x="16637" y="4089"/>
                </a:lnTo>
                <a:lnTo>
                  <a:pt x="19488" y="4089"/>
                </a:lnTo>
                <a:lnTo>
                  <a:pt x="17932" y="0"/>
                </a:lnTo>
                <a:close/>
              </a:path>
              <a:path w="29845" h="14604">
                <a:moveTo>
                  <a:pt x="19488" y="4089"/>
                </a:moveTo>
                <a:lnTo>
                  <a:pt x="16637" y="4089"/>
                </a:lnTo>
                <a:lnTo>
                  <a:pt x="20256" y="14071"/>
                </a:lnTo>
                <a:lnTo>
                  <a:pt x="22618" y="14071"/>
                </a:lnTo>
                <a:lnTo>
                  <a:pt x="24368" y="9245"/>
                </a:lnTo>
                <a:lnTo>
                  <a:pt x="21450" y="9245"/>
                </a:lnTo>
                <a:lnTo>
                  <a:pt x="19488" y="4089"/>
                </a:lnTo>
                <a:close/>
              </a:path>
              <a:path w="29845" h="14604">
                <a:moveTo>
                  <a:pt x="29578" y="4089"/>
                </a:moveTo>
                <a:lnTo>
                  <a:pt x="26238" y="4089"/>
                </a:lnTo>
                <a:lnTo>
                  <a:pt x="26289" y="14071"/>
                </a:lnTo>
                <a:lnTo>
                  <a:pt x="29578" y="14071"/>
                </a:lnTo>
                <a:lnTo>
                  <a:pt x="29578" y="4089"/>
                </a:lnTo>
                <a:close/>
              </a:path>
              <a:path w="29845" h="14604">
                <a:moveTo>
                  <a:pt x="29578" y="0"/>
                </a:moveTo>
                <a:lnTo>
                  <a:pt x="24968" y="0"/>
                </a:lnTo>
                <a:lnTo>
                  <a:pt x="21450" y="9245"/>
                </a:lnTo>
                <a:lnTo>
                  <a:pt x="24368" y="9245"/>
                </a:lnTo>
                <a:lnTo>
                  <a:pt x="26238" y="4089"/>
                </a:lnTo>
                <a:lnTo>
                  <a:pt x="29578" y="4089"/>
                </a:lnTo>
                <a:lnTo>
                  <a:pt x="29578" y="0"/>
                </a:lnTo>
                <a:close/>
              </a:path>
              <a:path w="29845" h="14604">
                <a:moveTo>
                  <a:pt x="7480" y="2730"/>
                </a:moveTo>
                <a:lnTo>
                  <a:pt x="3987" y="2730"/>
                </a:lnTo>
                <a:lnTo>
                  <a:pt x="3987" y="14071"/>
                </a:lnTo>
                <a:lnTo>
                  <a:pt x="7480" y="14071"/>
                </a:lnTo>
                <a:lnTo>
                  <a:pt x="7480" y="2730"/>
                </a:lnTo>
                <a:close/>
              </a:path>
              <a:path w="29845" h="14604">
                <a:moveTo>
                  <a:pt x="11480" y="0"/>
                </a:moveTo>
                <a:lnTo>
                  <a:pt x="0" y="0"/>
                </a:lnTo>
                <a:lnTo>
                  <a:pt x="0" y="2730"/>
                </a:lnTo>
                <a:lnTo>
                  <a:pt x="11480" y="2730"/>
                </a:lnTo>
                <a:lnTo>
                  <a:pt x="11480" y="0"/>
                </a:lnTo>
                <a:close/>
              </a:path>
            </a:pathLst>
          </a:custGeom>
          <a:solidFill>
            <a:srgbClr val="6C6E7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69235" y="4059780"/>
            <a:ext cx="1504390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25"/>
              </a:rPr>
              <a:t>Pharmaceutical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25"/>
              </a:rPr>
              <a:t>Services</a:t>
            </a:r>
            <a:r>
              <a:rPr sz="794" b="1" u="sng" spc="-71" dirty="0">
                <a:solidFill>
                  <a:srgbClr val="0544AC"/>
                </a:solidFill>
                <a:latin typeface="Calibri"/>
                <a:cs typeface="Calibri"/>
                <a:hlinkClick r:id="rId25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25"/>
              </a:rPr>
              <a:t>Network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33399" y="2818505"/>
            <a:ext cx="635922" cy="4557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65171" y="3314589"/>
            <a:ext cx="950819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794" b="1" u="sng" spc="31" dirty="0">
                <a:solidFill>
                  <a:srgbClr val="0544AC"/>
                </a:solidFill>
                <a:latin typeface="Calibri"/>
                <a:cs typeface="Calibri"/>
                <a:hlinkClick r:id="rId27"/>
              </a:rPr>
              <a:t>AAS </a:t>
            </a:r>
            <a:r>
              <a:rPr sz="794" b="1" u="sng" dirty="0">
                <a:solidFill>
                  <a:srgbClr val="0544AC"/>
                </a:solidFill>
                <a:latin typeface="Calibri"/>
                <a:cs typeface="Calibri"/>
                <a:hlinkClick r:id="rId27"/>
              </a:rPr>
              <a:t>–</a:t>
            </a:r>
            <a:r>
              <a:rPr sz="794" b="1" u="sng" spc="-66" dirty="0">
                <a:solidFill>
                  <a:srgbClr val="0544AC"/>
                </a:solidFill>
                <a:latin typeface="Calibri"/>
                <a:cs typeface="Calibri"/>
                <a:hlinkClick r:id="rId27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27"/>
              </a:rPr>
              <a:t>Biotechnology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967044" y="3711063"/>
            <a:ext cx="305360" cy="305360"/>
          </a:xfrm>
          <a:custGeom>
            <a:avLst/>
            <a:gdLst/>
            <a:ahLst/>
            <a:cxnLst/>
            <a:rect l="l" t="t" r="r" b="b"/>
            <a:pathLst>
              <a:path w="346075" h="346075">
                <a:moveTo>
                  <a:pt x="345643" y="0"/>
                </a:moveTo>
                <a:lnTo>
                  <a:pt x="0" y="0"/>
                </a:lnTo>
                <a:lnTo>
                  <a:pt x="0" y="345643"/>
                </a:lnTo>
                <a:lnTo>
                  <a:pt x="345643" y="345643"/>
                </a:lnTo>
                <a:lnTo>
                  <a:pt x="345643" y="310680"/>
                </a:lnTo>
                <a:lnTo>
                  <a:pt x="34518" y="310680"/>
                </a:lnTo>
                <a:lnTo>
                  <a:pt x="34467" y="107187"/>
                </a:lnTo>
                <a:lnTo>
                  <a:pt x="172872" y="34975"/>
                </a:lnTo>
                <a:lnTo>
                  <a:pt x="345643" y="34975"/>
                </a:lnTo>
                <a:lnTo>
                  <a:pt x="345643" y="0"/>
                </a:lnTo>
                <a:close/>
              </a:path>
              <a:path w="346075" h="346075">
                <a:moveTo>
                  <a:pt x="117386" y="137883"/>
                </a:moveTo>
                <a:lnTo>
                  <a:pt x="62611" y="137883"/>
                </a:lnTo>
                <a:lnTo>
                  <a:pt x="62611" y="310680"/>
                </a:lnTo>
                <a:lnTo>
                  <a:pt x="117386" y="310680"/>
                </a:lnTo>
                <a:lnTo>
                  <a:pt x="117386" y="137883"/>
                </a:lnTo>
                <a:close/>
              </a:path>
              <a:path w="346075" h="346075">
                <a:moveTo>
                  <a:pt x="200240" y="137883"/>
                </a:moveTo>
                <a:lnTo>
                  <a:pt x="145465" y="137883"/>
                </a:lnTo>
                <a:lnTo>
                  <a:pt x="145465" y="310680"/>
                </a:lnTo>
                <a:lnTo>
                  <a:pt x="200240" y="310680"/>
                </a:lnTo>
                <a:lnTo>
                  <a:pt x="200240" y="137883"/>
                </a:lnTo>
                <a:close/>
              </a:path>
              <a:path w="346075" h="346075">
                <a:moveTo>
                  <a:pt x="283095" y="137883"/>
                </a:moveTo>
                <a:lnTo>
                  <a:pt x="228346" y="137883"/>
                </a:lnTo>
                <a:lnTo>
                  <a:pt x="228346" y="310680"/>
                </a:lnTo>
                <a:lnTo>
                  <a:pt x="283095" y="310680"/>
                </a:lnTo>
                <a:lnTo>
                  <a:pt x="283095" y="137883"/>
                </a:lnTo>
                <a:close/>
              </a:path>
              <a:path w="346075" h="346075">
                <a:moveTo>
                  <a:pt x="345643" y="34975"/>
                </a:moveTo>
                <a:lnTo>
                  <a:pt x="172872" y="34975"/>
                </a:lnTo>
                <a:lnTo>
                  <a:pt x="311200" y="107187"/>
                </a:lnTo>
                <a:lnTo>
                  <a:pt x="311200" y="310680"/>
                </a:lnTo>
                <a:lnTo>
                  <a:pt x="345643" y="310680"/>
                </a:lnTo>
                <a:lnTo>
                  <a:pt x="345643" y="34975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967049" y="3711068"/>
            <a:ext cx="305360" cy="305360"/>
          </a:xfrm>
          <a:custGeom>
            <a:avLst/>
            <a:gdLst/>
            <a:ahLst/>
            <a:cxnLst/>
            <a:rect l="l" t="t" r="r" b="b"/>
            <a:pathLst>
              <a:path w="346075" h="346075">
                <a:moveTo>
                  <a:pt x="0" y="0"/>
                </a:moveTo>
                <a:lnTo>
                  <a:pt x="345643" y="0"/>
                </a:lnTo>
                <a:lnTo>
                  <a:pt x="345643" y="345643"/>
                </a:lnTo>
                <a:lnTo>
                  <a:pt x="0" y="3456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38A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997450" y="3741929"/>
            <a:ext cx="244288" cy="243728"/>
          </a:xfrm>
          <a:custGeom>
            <a:avLst/>
            <a:gdLst/>
            <a:ahLst/>
            <a:cxnLst/>
            <a:rect l="l" t="t" r="r" b="b"/>
            <a:pathLst>
              <a:path w="276860" h="276225">
                <a:moveTo>
                  <a:pt x="276732" y="275691"/>
                </a:moveTo>
                <a:lnTo>
                  <a:pt x="276732" y="72199"/>
                </a:lnTo>
                <a:lnTo>
                  <a:pt x="138417" y="0"/>
                </a:lnTo>
                <a:lnTo>
                  <a:pt x="0" y="72199"/>
                </a:lnTo>
                <a:lnTo>
                  <a:pt x="63" y="275691"/>
                </a:lnTo>
                <a:lnTo>
                  <a:pt x="28155" y="275691"/>
                </a:lnTo>
                <a:lnTo>
                  <a:pt x="28155" y="102908"/>
                </a:lnTo>
                <a:lnTo>
                  <a:pt x="82930" y="102908"/>
                </a:lnTo>
                <a:lnTo>
                  <a:pt x="82930" y="275691"/>
                </a:lnTo>
                <a:lnTo>
                  <a:pt x="111010" y="275691"/>
                </a:lnTo>
                <a:lnTo>
                  <a:pt x="111010" y="102908"/>
                </a:lnTo>
                <a:lnTo>
                  <a:pt x="165785" y="102908"/>
                </a:lnTo>
                <a:lnTo>
                  <a:pt x="165785" y="275691"/>
                </a:lnTo>
                <a:lnTo>
                  <a:pt x="193878" y="275691"/>
                </a:lnTo>
                <a:lnTo>
                  <a:pt x="193878" y="102908"/>
                </a:lnTo>
                <a:lnTo>
                  <a:pt x="248640" y="102908"/>
                </a:lnTo>
                <a:lnTo>
                  <a:pt x="248640" y="275691"/>
                </a:lnTo>
                <a:lnTo>
                  <a:pt x="276732" y="275691"/>
                </a:lnTo>
                <a:close/>
              </a:path>
            </a:pathLst>
          </a:custGeom>
          <a:ln w="3175">
            <a:solidFill>
              <a:srgbClr val="0038A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967978" y="4038967"/>
            <a:ext cx="78441" cy="92449"/>
          </a:xfrm>
          <a:custGeom>
            <a:avLst/>
            <a:gdLst/>
            <a:ahLst/>
            <a:cxnLst/>
            <a:rect l="l" t="t" r="r" b="b"/>
            <a:pathLst>
              <a:path w="88900" h="104775">
                <a:moveTo>
                  <a:pt x="53632" y="0"/>
                </a:moveTo>
                <a:lnTo>
                  <a:pt x="0" y="0"/>
                </a:lnTo>
                <a:lnTo>
                  <a:pt x="0" y="104406"/>
                </a:lnTo>
                <a:lnTo>
                  <a:pt x="32410" y="104406"/>
                </a:lnTo>
                <a:lnTo>
                  <a:pt x="32410" y="65658"/>
                </a:lnTo>
                <a:lnTo>
                  <a:pt x="50076" y="65658"/>
                </a:lnTo>
                <a:lnTo>
                  <a:pt x="86218" y="46129"/>
                </a:lnTo>
                <a:lnTo>
                  <a:pt x="86656" y="44513"/>
                </a:lnTo>
                <a:lnTo>
                  <a:pt x="32410" y="44513"/>
                </a:lnTo>
                <a:lnTo>
                  <a:pt x="32410" y="21221"/>
                </a:lnTo>
                <a:lnTo>
                  <a:pt x="88396" y="21221"/>
                </a:lnTo>
                <a:lnTo>
                  <a:pt x="85686" y="13893"/>
                </a:lnTo>
                <a:lnTo>
                  <a:pt x="79844" y="8331"/>
                </a:lnTo>
                <a:lnTo>
                  <a:pt x="74949" y="4688"/>
                </a:lnTo>
                <a:lnTo>
                  <a:pt x="68948" y="2084"/>
                </a:lnTo>
                <a:lnTo>
                  <a:pt x="61842" y="521"/>
                </a:lnTo>
                <a:lnTo>
                  <a:pt x="53632" y="0"/>
                </a:lnTo>
                <a:close/>
              </a:path>
              <a:path w="88900" h="104775">
                <a:moveTo>
                  <a:pt x="88396" y="21221"/>
                </a:moveTo>
                <a:lnTo>
                  <a:pt x="47625" y="21221"/>
                </a:lnTo>
                <a:lnTo>
                  <a:pt x="51739" y="22364"/>
                </a:lnTo>
                <a:lnTo>
                  <a:pt x="56095" y="26923"/>
                </a:lnTo>
                <a:lnTo>
                  <a:pt x="57200" y="29692"/>
                </a:lnTo>
                <a:lnTo>
                  <a:pt x="57188" y="36347"/>
                </a:lnTo>
                <a:lnTo>
                  <a:pt x="55930" y="39128"/>
                </a:lnTo>
                <a:lnTo>
                  <a:pt x="50901" y="43446"/>
                </a:lnTo>
                <a:lnTo>
                  <a:pt x="46532" y="44513"/>
                </a:lnTo>
                <a:lnTo>
                  <a:pt x="86656" y="44513"/>
                </a:lnTo>
                <a:lnTo>
                  <a:pt x="88010" y="39522"/>
                </a:lnTo>
                <a:lnTo>
                  <a:pt x="88607" y="32054"/>
                </a:lnTo>
                <a:lnTo>
                  <a:pt x="88607" y="21793"/>
                </a:lnTo>
                <a:lnTo>
                  <a:pt x="88396" y="21221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067438" y="4038971"/>
            <a:ext cx="0" cy="92449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406"/>
                </a:lnTo>
              </a:path>
            </a:pathLst>
          </a:custGeom>
          <a:ln w="32334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132488" y="4061713"/>
            <a:ext cx="0" cy="69476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625"/>
                </a:lnTo>
              </a:path>
            </a:pathLst>
          </a:custGeom>
          <a:ln w="32257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089222" y="4050339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69" y="0"/>
                </a:lnTo>
              </a:path>
            </a:pathLst>
          </a:custGeom>
          <a:ln w="25781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228005" y="4061713"/>
            <a:ext cx="0" cy="69476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625"/>
                </a:lnTo>
              </a:path>
            </a:pathLst>
          </a:custGeom>
          <a:ln w="32258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184740" y="4050339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69" y="0"/>
                </a:lnTo>
              </a:path>
            </a:pathLst>
          </a:custGeom>
          <a:ln w="25781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966753" y="4197684"/>
            <a:ext cx="305921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151" y="0"/>
                </a:lnTo>
              </a:path>
            </a:pathLst>
          </a:custGeom>
          <a:ln w="18046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965960" y="4145922"/>
            <a:ext cx="23532" cy="26894"/>
          </a:xfrm>
          <a:custGeom>
            <a:avLst/>
            <a:gdLst/>
            <a:ahLst/>
            <a:cxnLst/>
            <a:rect l="l" t="t" r="r" b="b"/>
            <a:pathLst>
              <a:path w="26670" h="30479">
                <a:moveTo>
                  <a:pt x="18986" y="0"/>
                </a:moveTo>
                <a:lnTo>
                  <a:pt x="6718" y="0"/>
                </a:lnTo>
                <a:lnTo>
                  <a:pt x="0" y="6502"/>
                </a:lnTo>
                <a:lnTo>
                  <a:pt x="21" y="21564"/>
                </a:lnTo>
                <a:lnTo>
                  <a:pt x="4787" y="29946"/>
                </a:lnTo>
                <a:lnTo>
                  <a:pt x="20320" y="29946"/>
                </a:lnTo>
                <a:lnTo>
                  <a:pt x="23444" y="28879"/>
                </a:lnTo>
                <a:lnTo>
                  <a:pt x="26314" y="27381"/>
                </a:lnTo>
                <a:lnTo>
                  <a:pt x="26314" y="26098"/>
                </a:lnTo>
                <a:lnTo>
                  <a:pt x="9105" y="26098"/>
                </a:lnTo>
                <a:lnTo>
                  <a:pt x="4318" y="21564"/>
                </a:lnTo>
                <a:lnTo>
                  <a:pt x="4318" y="8597"/>
                </a:lnTo>
                <a:lnTo>
                  <a:pt x="9283" y="3848"/>
                </a:lnTo>
                <a:lnTo>
                  <a:pt x="26009" y="3848"/>
                </a:lnTo>
                <a:lnTo>
                  <a:pt x="26009" y="2400"/>
                </a:lnTo>
                <a:lnTo>
                  <a:pt x="22034" y="736"/>
                </a:lnTo>
                <a:lnTo>
                  <a:pt x="18986" y="0"/>
                </a:lnTo>
                <a:close/>
              </a:path>
              <a:path w="26670" h="30479">
                <a:moveTo>
                  <a:pt x="26314" y="22809"/>
                </a:moveTo>
                <a:lnTo>
                  <a:pt x="23012" y="24942"/>
                </a:lnTo>
                <a:lnTo>
                  <a:pt x="19418" y="26098"/>
                </a:lnTo>
                <a:lnTo>
                  <a:pt x="26314" y="26098"/>
                </a:lnTo>
                <a:lnTo>
                  <a:pt x="26314" y="22809"/>
                </a:lnTo>
                <a:close/>
              </a:path>
              <a:path w="26670" h="30479">
                <a:moveTo>
                  <a:pt x="26009" y="3848"/>
                </a:moveTo>
                <a:lnTo>
                  <a:pt x="19342" y="3848"/>
                </a:lnTo>
                <a:lnTo>
                  <a:pt x="22415" y="4787"/>
                </a:lnTo>
                <a:lnTo>
                  <a:pt x="26009" y="6883"/>
                </a:lnTo>
                <a:lnTo>
                  <a:pt x="26009" y="3848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992215" y="4154726"/>
            <a:ext cx="18490" cy="17929"/>
          </a:xfrm>
          <a:custGeom>
            <a:avLst/>
            <a:gdLst/>
            <a:ahLst/>
            <a:cxnLst/>
            <a:rect l="l" t="t" r="r" b="b"/>
            <a:pathLst>
              <a:path w="20954" h="20320">
                <a:moveTo>
                  <a:pt x="16167" y="0"/>
                </a:moveTo>
                <a:lnTo>
                  <a:pt x="4406" y="0"/>
                </a:lnTo>
                <a:lnTo>
                  <a:pt x="0" y="4267"/>
                </a:lnTo>
                <a:lnTo>
                  <a:pt x="0" y="15697"/>
                </a:lnTo>
                <a:lnTo>
                  <a:pt x="4241" y="19977"/>
                </a:lnTo>
                <a:lnTo>
                  <a:pt x="16306" y="19977"/>
                </a:lnTo>
                <a:lnTo>
                  <a:pt x="19831" y="16548"/>
                </a:lnTo>
                <a:lnTo>
                  <a:pt x="6413" y="16548"/>
                </a:lnTo>
                <a:lnTo>
                  <a:pt x="4017" y="13982"/>
                </a:lnTo>
                <a:lnTo>
                  <a:pt x="3898" y="6108"/>
                </a:lnTo>
                <a:lnTo>
                  <a:pt x="6502" y="3416"/>
                </a:lnTo>
                <a:lnTo>
                  <a:pt x="19805" y="3416"/>
                </a:lnTo>
                <a:lnTo>
                  <a:pt x="16167" y="0"/>
                </a:lnTo>
                <a:close/>
              </a:path>
              <a:path w="20954" h="20320">
                <a:moveTo>
                  <a:pt x="19805" y="3416"/>
                </a:moveTo>
                <a:lnTo>
                  <a:pt x="13906" y="3416"/>
                </a:lnTo>
                <a:lnTo>
                  <a:pt x="16637" y="6108"/>
                </a:lnTo>
                <a:lnTo>
                  <a:pt x="16637" y="13982"/>
                </a:lnTo>
                <a:lnTo>
                  <a:pt x="14122" y="16548"/>
                </a:lnTo>
                <a:lnTo>
                  <a:pt x="19831" y="16548"/>
                </a:lnTo>
                <a:lnTo>
                  <a:pt x="20535" y="15862"/>
                </a:lnTo>
                <a:lnTo>
                  <a:pt x="20535" y="4102"/>
                </a:lnTo>
                <a:lnTo>
                  <a:pt x="19805" y="3416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013909" y="4154716"/>
            <a:ext cx="24653" cy="17369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3810" y="393"/>
                </a:moveTo>
                <a:lnTo>
                  <a:pt x="0" y="393"/>
                </a:lnTo>
                <a:lnTo>
                  <a:pt x="0" y="19596"/>
                </a:lnTo>
                <a:lnTo>
                  <a:pt x="3810" y="19596"/>
                </a:lnTo>
                <a:lnTo>
                  <a:pt x="3810" y="5651"/>
                </a:lnTo>
                <a:lnTo>
                  <a:pt x="5384" y="3810"/>
                </a:lnTo>
                <a:lnTo>
                  <a:pt x="6667" y="3213"/>
                </a:lnTo>
                <a:lnTo>
                  <a:pt x="14994" y="3213"/>
                </a:lnTo>
                <a:lnTo>
                  <a:pt x="14828" y="2921"/>
                </a:lnTo>
                <a:lnTo>
                  <a:pt x="3810" y="2921"/>
                </a:lnTo>
                <a:lnTo>
                  <a:pt x="3810" y="393"/>
                </a:lnTo>
                <a:close/>
              </a:path>
              <a:path w="27939" h="19685">
                <a:moveTo>
                  <a:pt x="14994" y="3213"/>
                </a:moveTo>
                <a:lnTo>
                  <a:pt x="10477" y="3213"/>
                </a:lnTo>
                <a:lnTo>
                  <a:pt x="12065" y="4546"/>
                </a:lnTo>
                <a:lnTo>
                  <a:pt x="12065" y="19596"/>
                </a:lnTo>
                <a:lnTo>
                  <a:pt x="15875" y="19596"/>
                </a:lnTo>
                <a:lnTo>
                  <a:pt x="15875" y="5651"/>
                </a:lnTo>
                <a:lnTo>
                  <a:pt x="17233" y="4241"/>
                </a:lnTo>
                <a:lnTo>
                  <a:pt x="18451" y="3467"/>
                </a:lnTo>
                <a:lnTo>
                  <a:pt x="15138" y="3467"/>
                </a:lnTo>
                <a:lnTo>
                  <a:pt x="14994" y="3213"/>
                </a:lnTo>
                <a:close/>
              </a:path>
              <a:path w="27939" h="19685">
                <a:moveTo>
                  <a:pt x="27927" y="3175"/>
                </a:moveTo>
                <a:lnTo>
                  <a:pt x="18910" y="3175"/>
                </a:lnTo>
                <a:lnTo>
                  <a:pt x="22326" y="3213"/>
                </a:lnTo>
                <a:lnTo>
                  <a:pt x="24130" y="4800"/>
                </a:lnTo>
                <a:lnTo>
                  <a:pt x="24130" y="19596"/>
                </a:lnTo>
                <a:lnTo>
                  <a:pt x="27927" y="19596"/>
                </a:lnTo>
                <a:lnTo>
                  <a:pt x="27927" y="3175"/>
                </a:lnTo>
                <a:close/>
              </a:path>
              <a:path w="27939" h="19685">
                <a:moveTo>
                  <a:pt x="25450" y="0"/>
                </a:moveTo>
                <a:lnTo>
                  <a:pt x="18821" y="0"/>
                </a:lnTo>
                <a:lnTo>
                  <a:pt x="16814" y="1587"/>
                </a:lnTo>
                <a:lnTo>
                  <a:pt x="15138" y="3467"/>
                </a:lnTo>
                <a:lnTo>
                  <a:pt x="18451" y="3467"/>
                </a:lnTo>
                <a:lnTo>
                  <a:pt x="18910" y="3175"/>
                </a:lnTo>
                <a:lnTo>
                  <a:pt x="27927" y="3175"/>
                </a:lnTo>
                <a:lnTo>
                  <a:pt x="27864" y="2921"/>
                </a:lnTo>
                <a:lnTo>
                  <a:pt x="25450" y="0"/>
                </a:lnTo>
                <a:close/>
              </a:path>
              <a:path w="27939" h="19685">
                <a:moveTo>
                  <a:pt x="11849" y="0"/>
                </a:moveTo>
                <a:lnTo>
                  <a:pt x="7620" y="0"/>
                </a:lnTo>
                <a:lnTo>
                  <a:pt x="5778" y="952"/>
                </a:lnTo>
                <a:lnTo>
                  <a:pt x="3810" y="2921"/>
                </a:lnTo>
                <a:lnTo>
                  <a:pt x="14828" y="2921"/>
                </a:lnTo>
                <a:lnTo>
                  <a:pt x="13855" y="1206"/>
                </a:lnTo>
                <a:lnTo>
                  <a:pt x="11849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043006" y="4154716"/>
            <a:ext cx="24653" cy="17369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3810" y="393"/>
                </a:moveTo>
                <a:lnTo>
                  <a:pt x="0" y="393"/>
                </a:lnTo>
                <a:lnTo>
                  <a:pt x="0" y="19596"/>
                </a:lnTo>
                <a:lnTo>
                  <a:pt x="3810" y="19596"/>
                </a:lnTo>
                <a:lnTo>
                  <a:pt x="3810" y="5651"/>
                </a:lnTo>
                <a:lnTo>
                  <a:pt x="5384" y="3810"/>
                </a:lnTo>
                <a:lnTo>
                  <a:pt x="6680" y="3213"/>
                </a:lnTo>
                <a:lnTo>
                  <a:pt x="14994" y="3213"/>
                </a:lnTo>
                <a:lnTo>
                  <a:pt x="14828" y="2921"/>
                </a:lnTo>
                <a:lnTo>
                  <a:pt x="3810" y="2921"/>
                </a:lnTo>
                <a:lnTo>
                  <a:pt x="3810" y="393"/>
                </a:lnTo>
                <a:close/>
              </a:path>
              <a:path w="27939" h="19685">
                <a:moveTo>
                  <a:pt x="14994" y="3213"/>
                </a:moveTo>
                <a:lnTo>
                  <a:pt x="10477" y="3213"/>
                </a:lnTo>
                <a:lnTo>
                  <a:pt x="12065" y="4546"/>
                </a:lnTo>
                <a:lnTo>
                  <a:pt x="12065" y="19596"/>
                </a:lnTo>
                <a:lnTo>
                  <a:pt x="15875" y="19596"/>
                </a:lnTo>
                <a:lnTo>
                  <a:pt x="15875" y="5651"/>
                </a:lnTo>
                <a:lnTo>
                  <a:pt x="17233" y="4241"/>
                </a:lnTo>
                <a:lnTo>
                  <a:pt x="18451" y="3467"/>
                </a:lnTo>
                <a:lnTo>
                  <a:pt x="15138" y="3467"/>
                </a:lnTo>
                <a:lnTo>
                  <a:pt x="14994" y="3213"/>
                </a:lnTo>
                <a:close/>
              </a:path>
              <a:path w="27939" h="19685">
                <a:moveTo>
                  <a:pt x="27940" y="3175"/>
                </a:moveTo>
                <a:lnTo>
                  <a:pt x="18910" y="3175"/>
                </a:lnTo>
                <a:lnTo>
                  <a:pt x="22326" y="3213"/>
                </a:lnTo>
                <a:lnTo>
                  <a:pt x="24130" y="4800"/>
                </a:lnTo>
                <a:lnTo>
                  <a:pt x="24130" y="19596"/>
                </a:lnTo>
                <a:lnTo>
                  <a:pt x="27940" y="19596"/>
                </a:lnTo>
                <a:lnTo>
                  <a:pt x="27940" y="3175"/>
                </a:lnTo>
                <a:close/>
              </a:path>
              <a:path w="27939" h="19685">
                <a:moveTo>
                  <a:pt x="25450" y="0"/>
                </a:moveTo>
                <a:lnTo>
                  <a:pt x="18821" y="0"/>
                </a:lnTo>
                <a:lnTo>
                  <a:pt x="16814" y="1587"/>
                </a:lnTo>
                <a:lnTo>
                  <a:pt x="15138" y="3467"/>
                </a:lnTo>
                <a:lnTo>
                  <a:pt x="18451" y="3467"/>
                </a:lnTo>
                <a:lnTo>
                  <a:pt x="18910" y="3175"/>
                </a:lnTo>
                <a:lnTo>
                  <a:pt x="27940" y="3175"/>
                </a:lnTo>
                <a:lnTo>
                  <a:pt x="27876" y="2921"/>
                </a:lnTo>
                <a:lnTo>
                  <a:pt x="25450" y="0"/>
                </a:lnTo>
                <a:close/>
              </a:path>
              <a:path w="27939" h="19685">
                <a:moveTo>
                  <a:pt x="11849" y="0"/>
                </a:moveTo>
                <a:lnTo>
                  <a:pt x="7620" y="0"/>
                </a:lnTo>
                <a:lnTo>
                  <a:pt x="5778" y="952"/>
                </a:lnTo>
                <a:lnTo>
                  <a:pt x="3810" y="2921"/>
                </a:lnTo>
                <a:lnTo>
                  <a:pt x="14828" y="2921"/>
                </a:lnTo>
                <a:lnTo>
                  <a:pt x="13855" y="1206"/>
                </a:lnTo>
                <a:lnTo>
                  <a:pt x="11849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071760" y="4155066"/>
            <a:ext cx="14568" cy="17369"/>
          </a:xfrm>
          <a:custGeom>
            <a:avLst/>
            <a:gdLst/>
            <a:ahLst/>
            <a:cxnLst/>
            <a:rect l="l" t="t" r="r" b="b"/>
            <a:pathLst>
              <a:path w="16510" h="19685">
                <a:moveTo>
                  <a:pt x="3809" y="0"/>
                </a:moveTo>
                <a:lnTo>
                  <a:pt x="0" y="0"/>
                </a:lnTo>
                <a:lnTo>
                  <a:pt x="0" y="16802"/>
                </a:lnTo>
                <a:lnTo>
                  <a:pt x="2743" y="19583"/>
                </a:lnTo>
                <a:lnTo>
                  <a:pt x="8508" y="19583"/>
                </a:lnTo>
                <a:lnTo>
                  <a:pt x="10744" y="18478"/>
                </a:lnTo>
                <a:lnTo>
                  <a:pt x="12318" y="16764"/>
                </a:lnTo>
                <a:lnTo>
                  <a:pt x="16128" y="16764"/>
                </a:lnTo>
                <a:lnTo>
                  <a:pt x="16128" y="16421"/>
                </a:lnTo>
                <a:lnTo>
                  <a:pt x="5130" y="16421"/>
                </a:lnTo>
                <a:lnTo>
                  <a:pt x="3809" y="14884"/>
                </a:lnTo>
                <a:lnTo>
                  <a:pt x="3809" y="0"/>
                </a:lnTo>
                <a:close/>
              </a:path>
              <a:path w="16510" h="19685">
                <a:moveTo>
                  <a:pt x="16128" y="16764"/>
                </a:moveTo>
                <a:lnTo>
                  <a:pt x="12318" y="16764"/>
                </a:lnTo>
                <a:lnTo>
                  <a:pt x="12318" y="19202"/>
                </a:lnTo>
                <a:lnTo>
                  <a:pt x="16128" y="19202"/>
                </a:lnTo>
                <a:lnTo>
                  <a:pt x="16128" y="16764"/>
                </a:lnTo>
                <a:close/>
              </a:path>
              <a:path w="16510" h="19685">
                <a:moveTo>
                  <a:pt x="16128" y="0"/>
                </a:moveTo>
                <a:lnTo>
                  <a:pt x="12318" y="0"/>
                </a:lnTo>
                <a:lnTo>
                  <a:pt x="12318" y="13728"/>
                </a:lnTo>
                <a:lnTo>
                  <a:pt x="11087" y="15481"/>
                </a:lnTo>
                <a:lnTo>
                  <a:pt x="9448" y="16421"/>
                </a:lnTo>
                <a:lnTo>
                  <a:pt x="16128" y="16421"/>
                </a:lnTo>
                <a:lnTo>
                  <a:pt x="16128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090674" y="4154716"/>
            <a:ext cx="14568" cy="17369"/>
          </a:xfrm>
          <a:custGeom>
            <a:avLst/>
            <a:gdLst/>
            <a:ahLst/>
            <a:cxnLst/>
            <a:rect l="l" t="t" r="r" b="b"/>
            <a:pathLst>
              <a:path w="16510" h="19685">
                <a:moveTo>
                  <a:pt x="3810" y="393"/>
                </a:moveTo>
                <a:lnTo>
                  <a:pt x="0" y="393"/>
                </a:lnTo>
                <a:lnTo>
                  <a:pt x="0" y="19596"/>
                </a:lnTo>
                <a:lnTo>
                  <a:pt x="3810" y="19596"/>
                </a:lnTo>
                <a:lnTo>
                  <a:pt x="3810" y="5829"/>
                </a:lnTo>
                <a:lnTo>
                  <a:pt x="5600" y="3810"/>
                </a:lnTo>
                <a:lnTo>
                  <a:pt x="6934" y="3048"/>
                </a:lnTo>
                <a:lnTo>
                  <a:pt x="16167" y="3048"/>
                </a:lnTo>
                <a:lnTo>
                  <a:pt x="3898" y="2921"/>
                </a:lnTo>
                <a:lnTo>
                  <a:pt x="3810" y="393"/>
                </a:lnTo>
                <a:close/>
              </a:path>
              <a:path w="16510" h="19685">
                <a:moveTo>
                  <a:pt x="16167" y="3048"/>
                </a:moveTo>
                <a:lnTo>
                  <a:pt x="10909" y="3048"/>
                </a:lnTo>
                <a:lnTo>
                  <a:pt x="12369" y="4876"/>
                </a:lnTo>
                <a:lnTo>
                  <a:pt x="12369" y="19596"/>
                </a:lnTo>
                <a:lnTo>
                  <a:pt x="16167" y="19596"/>
                </a:lnTo>
                <a:lnTo>
                  <a:pt x="16167" y="3048"/>
                </a:lnTo>
                <a:close/>
              </a:path>
              <a:path w="16510" h="19685">
                <a:moveTo>
                  <a:pt x="13258" y="0"/>
                </a:moveTo>
                <a:lnTo>
                  <a:pt x="7493" y="0"/>
                </a:lnTo>
                <a:lnTo>
                  <a:pt x="5346" y="1079"/>
                </a:lnTo>
                <a:lnTo>
                  <a:pt x="3898" y="2921"/>
                </a:lnTo>
                <a:lnTo>
                  <a:pt x="16167" y="2921"/>
                </a:lnTo>
                <a:lnTo>
                  <a:pt x="16167" y="2489"/>
                </a:lnTo>
                <a:lnTo>
                  <a:pt x="13258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109403" y="4147932"/>
            <a:ext cx="4482" cy="24093"/>
          </a:xfrm>
          <a:custGeom>
            <a:avLst/>
            <a:gdLst/>
            <a:ahLst/>
            <a:cxnLst/>
            <a:rect l="l" t="t" r="r" b="b"/>
            <a:pathLst>
              <a:path w="5079" h="27304">
                <a:moveTo>
                  <a:pt x="3505" y="0"/>
                </a:moveTo>
                <a:lnTo>
                  <a:pt x="1028" y="0"/>
                </a:lnTo>
                <a:lnTo>
                  <a:pt x="0" y="1015"/>
                </a:lnTo>
                <a:lnTo>
                  <a:pt x="0" y="3505"/>
                </a:lnTo>
                <a:lnTo>
                  <a:pt x="1028" y="4533"/>
                </a:lnTo>
                <a:lnTo>
                  <a:pt x="3505" y="4533"/>
                </a:lnTo>
                <a:lnTo>
                  <a:pt x="4533" y="3505"/>
                </a:lnTo>
                <a:lnTo>
                  <a:pt x="4533" y="1015"/>
                </a:lnTo>
                <a:lnTo>
                  <a:pt x="3505" y="0"/>
                </a:lnTo>
                <a:close/>
              </a:path>
              <a:path w="5079" h="27304">
                <a:moveTo>
                  <a:pt x="4152" y="8077"/>
                </a:moveTo>
                <a:lnTo>
                  <a:pt x="342" y="8077"/>
                </a:lnTo>
                <a:lnTo>
                  <a:pt x="342" y="27279"/>
                </a:lnTo>
                <a:lnTo>
                  <a:pt x="4152" y="27279"/>
                </a:lnTo>
                <a:lnTo>
                  <a:pt x="4152" y="8077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115516" y="4151550"/>
            <a:ext cx="12886" cy="21291"/>
          </a:xfrm>
          <a:custGeom>
            <a:avLst/>
            <a:gdLst/>
            <a:ahLst/>
            <a:cxnLst/>
            <a:rect l="l" t="t" r="r" b="b"/>
            <a:pathLst>
              <a:path w="14604" h="24129">
                <a:moveTo>
                  <a:pt x="7137" y="7404"/>
                </a:moveTo>
                <a:lnTo>
                  <a:pt x="3327" y="7404"/>
                </a:lnTo>
                <a:lnTo>
                  <a:pt x="3327" y="21005"/>
                </a:lnTo>
                <a:lnTo>
                  <a:pt x="5422" y="23571"/>
                </a:lnTo>
                <a:lnTo>
                  <a:pt x="10820" y="23571"/>
                </a:lnTo>
                <a:lnTo>
                  <a:pt x="12865" y="23012"/>
                </a:lnTo>
                <a:lnTo>
                  <a:pt x="14198" y="22288"/>
                </a:lnTo>
                <a:lnTo>
                  <a:pt x="14198" y="20142"/>
                </a:lnTo>
                <a:lnTo>
                  <a:pt x="8763" y="20142"/>
                </a:lnTo>
                <a:lnTo>
                  <a:pt x="7137" y="19507"/>
                </a:lnTo>
                <a:lnTo>
                  <a:pt x="7137" y="7404"/>
                </a:lnTo>
                <a:close/>
              </a:path>
              <a:path w="14604" h="24129">
                <a:moveTo>
                  <a:pt x="14198" y="18732"/>
                </a:moveTo>
                <a:lnTo>
                  <a:pt x="12661" y="19684"/>
                </a:lnTo>
                <a:lnTo>
                  <a:pt x="11239" y="20142"/>
                </a:lnTo>
                <a:lnTo>
                  <a:pt x="14198" y="20142"/>
                </a:lnTo>
                <a:lnTo>
                  <a:pt x="14198" y="18732"/>
                </a:lnTo>
                <a:close/>
              </a:path>
              <a:path w="14604" h="24129">
                <a:moveTo>
                  <a:pt x="7137" y="0"/>
                </a:moveTo>
                <a:lnTo>
                  <a:pt x="0" y="6972"/>
                </a:lnTo>
                <a:lnTo>
                  <a:pt x="0" y="7404"/>
                </a:lnTo>
                <a:lnTo>
                  <a:pt x="13208" y="7404"/>
                </a:lnTo>
                <a:lnTo>
                  <a:pt x="13208" y="3975"/>
                </a:lnTo>
                <a:lnTo>
                  <a:pt x="7137" y="3975"/>
                </a:lnTo>
                <a:lnTo>
                  <a:pt x="7137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128064" y="4155062"/>
            <a:ext cx="16809" cy="25773"/>
          </a:xfrm>
          <a:custGeom>
            <a:avLst/>
            <a:gdLst/>
            <a:ahLst/>
            <a:cxnLst/>
            <a:rect l="l" t="t" r="r" b="b"/>
            <a:pathLst>
              <a:path w="19050" h="29210">
                <a:moveTo>
                  <a:pt x="4318" y="0"/>
                </a:moveTo>
                <a:lnTo>
                  <a:pt x="0" y="0"/>
                </a:lnTo>
                <a:lnTo>
                  <a:pt x="7442" y="15100"/>
                </a:lnTo>
                <a:lnTo>
                  <a:pt x="901" y="29044"/>
                </a:lnTo>
                <a:lnTo>
                  <a:pt x="5130" y="29044"/>
                </a:lnTo>
                <a:lnTo>
                  <a:pt x="13665" y="10820"/>
                </a:lnTo>
                <a:lnTo>
                  <a:pt x="9499" y="10820"/>
                </a:lnTo>
                <a:lnTo>
                  <a:pt x="4318" y="0"/>
                </a:lnTo>
                <a:close/>
              </a:path>
              <a:path w="19050" h="29210">
                <a:moveTo>
                  <a:pt x="18732" y="0"/>
                </a:moveTo>
                <a:lnTo>
                  <a:pt x="14452" y="0"/>
                </a:lnTo>
                <a:lnTo>
                  <a:pt x="9499" y="10820"/>
                </a:lnTo>
                <a:lnTo>
                  <a:pt x="13665" y="10820"/>
                </a:lnTo>
                <a:lnTo>
                  <a:pt x="18732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156888" y="4145922"/>
            <a:ext cx="23532" cy="26894"/>
          </a:xfrm>
          <a:custGeom>
            <a:avLst/>
            <a:gdLst/>
            <a:ahLst/>
            <a:cxnLst/>
            <a:rect l="l" t="t" r="r" b="b"/>
            <a:pathLst>
              <a:path w="26670" h="30479">
                <a:moveTo>
                  <a:pt x="18999" y="0"/>
                </a:moveTo>
                <a:lnTo>
                  <a:pt x="6718" y="0"/>
                </a:lnTo>
                <a:lnTo>
                  <a:pt x="0" y="6502"/>
                </a:lnTo>
                <a:lnTo>
                  <a:pt x="21" y="21564"/>
                </a:lnTo>
                <a:lnTo>
                  <a:pt x="4787" y="29946"/>
                </a:lnTo>
                <a:lnTo>
                  <a:pt x="20320" y="29946"/>
                </a:lnTo>
                <a:lnTo>
                  <a:pt x="23444" y="28879"/>
                </a:lnTo>
                <a:lnTo>
                  <a:pt x="26301" y="27381"/>
                </a:lnTo>
                <a:lnTo>
                  <a:pt x="26301" y="26098"/>
                </a:lnTo>
                <a:lnTo>
                  <a:pt x="9105" y="26098"/>
                </a:lnTo>
                <a:lnTo>
                  <a:pt x="4318" y="21564"/>
                </a:lnTo>
                <a:lnTo>
                  <a:pt x="4318" y="8597"/>
                </a:lnTo>
                <a:lnTo>
                  <a:pt x="9283" y="3848"/>
                </a:lnTo>
                <a:lnTo>
                  <a:pt x="26009" y="3848"/>
                </a:lnTo>
                <a:lnTo>
                  <a:pt x="26009" y="2400"/>
                </a:lnTo>
                <a:lnTo>
                  <a:pt x="22034" y="736"/>
                </a:lnTo>
                <a:lnTo>
                  <a:pt x="18999" y="0"/>
                </a:lnTo>
                <a:close/>
              </a:path>
              <a:path w="26670" h="30479">
                <a:moveTo>
                  <a:pt x="26301" y="22809"/>
                </a:moveTo>
                <a:lnTo>
                  <a:pt x="23012" y="24942"/>
                </a:lnTo>
                <a:lnTo>
                  <a:pt x="19418" y="26098"/>
                </a:lnTo>
                <a:lnTo>
                  <a:pt x="26301" y="26098"/>
                </a:lnTo>
                <a:lnTo>
                  <a:pt x="26301" y="22809"/>
                </a:lnTo>
                <a:close/>
              </a:path>
              <a:path w="26670" h="30479">
                <a:moveTo>
                  <a:pt x="26009" y="3848"/>
                </a:moveTo>
                <a:lnTo>
                  <a:pt x="19329" y="3848"/>
                </a:lnTo>
                <a:lnTo>
                  <a:pt x="22415" y="4787"/>
                </a:lnTo>
                <a:lnTo>
                  <a:pt x="26009" y="6883"/>
                </a:lnTo>
                <a:lnTo>
                  <a:pt x="26009" y="3848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183144" y="4154726"/>
            <a:ext cx="18490" cy="17929"/>
          </a:xfrm>
          <a:custGeom>
            <a:avLst/>
            <a:gdLst/>
            <a:ahLst/>
            <a:cxnLst/>
            <a:rect l="l" t="t" r="r" b="b"/>
            <a:pathLst>
              <a:path w="20954" h="20320">
                <a:moveTo>
                  <a:pt x="16167" y="0"/>
                </a:moveTo>
                <a:lnTo>
                  <a:pt x="4406" y="0"/>
                </a:lnTo>
                <a:lnTo>
                  <a:pt x="0" y="4267"/>
                </a:lnTo>
                <a:lnTo>
                  <a:pt x="0" y="15697"/>
                </a:lnTo>
                <a:lnTo>
                  <a:pt x="4241" y="19977"/>
                </a:lnTo>
                <a:lnTo>
                  <a:pt x="16294" y="19977"/>
                </a:lnTo>
                <a:lnTo>
                  <a:pt x="19828" y="16548"/>
                </a:lnTo>
                <a:lnTo>
                  <a:pt x="6413" y="16548"/>
                </a:lnTo>
                <a:lnTo>
                  <a:pt x="4005" y="13982"/>
                </a:lnTo>
                <a:lnTo>
                  <a:pt x="3886" y="6108"/>
                </a:lnTo>
                <a:lnTo>
                  <a:pt x="6502" y="3416"/>
                </a:lnTo>
                <a:lnTo>
                  <a:pt x="19805" y="3416"/>
                </a:lnTo>
                <a:lnTo>
                  <a:pt x="16167" y="0"/>
                </a:lnTo>
                <a:close/>
              </a:path>
              <a:path w="20954" h="20320">
                <a:moveTo>
                  <a:pt x="19805" y="3416"/>
                </a:moveTo>
                <a:lnTo>
                  <a:pt x="13906" y="3416"/>
                </a:lnTo>
                <a:lnTo>
                  <a:pt x="16637" y="6108"/>
                </a:lnTo>
                <a:lnTo>
                  <a:pt x="16637" y="13982"/>
                </a:lnTo>
                <a:lnTo>
                  <a:pt x="14122" y="16548"/>
                </a:lnTo>
                <a:lnTo>
                  <a:pt x="19828" y="16548"/>
                </a:lnTo>
                <a:lnTo>
                  <a:pt x="20535" y="15862"/>
                </a:lnTo>
                <a:lnTo>
                  <a:pt x="20535" y="4102"/>
                </a:lnTo>
                <a:lnTo>
                  <a:pt x="19805" y="3416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205057" y="4159136"/>
            <a:ext cx="3362" cy="0"/>
          </a:xfrm>
          <a:custGeom>
            <a:avLst/>
            <a:gdLst/>
            <a:ahLst/>
            <a:cxnLst/>
            <a:rect l="l" t="t" r="r" b="b"/>
            <a:pathLst>
              <a:path w="3810">
                <a:moveTo>
                  <a:pt x="0" y="0"/>
                </a:moveTo>
                <a:lnTo>
                  <a:pt x="3810" y="0"/>
                </a:lnTo>
              </a:path>
            </a:pathLst>
          </a:custGeom>
          <a:ln w="29171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213315" y="4159136"/>
            <a:ext cx="3362" cy="0"/>
          </a:xfrm>
          <a:custGeom>
            <a:avLst/>
            <a:gdLst/>
            <a:ahLst/>
            <a:cxnLst/>
            <a:rect l="l" t="t" r="r" b="b"/>
            <a:pathLst>
              <a:path w="3810">
                <a:moveTo>
                  <a:pt x="0" y="0"/>
                </a:moveTo>
                <a:lnTo>
                  <a:pt x="3810" y="0"/>
                </a:lnTo>
              </a:path>
            </a:pathLst>
          </a:custGeom>
          <a:ln w="29171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220678" y="4154723"/>
            <a:ext cx="15688" cy="17929"/>
          </a:xfrm>
          <a:custGeom>
            <a:avLst/>
            <a:gdLst/>
            <a:ahLst/>
            <a:cxnLst/>
            <a:rect l="l" t="t" r="r" b="b"/>
            <a:pathLst>
              <a:path w="17779" h="20320">
                <a:moveTo>
                  <a:pt x="14071" y="0"/>
                </a:moveTo>
                <a:lnTo>
                  <a:pt x="3670" y="0"/>
                </a:lnTo>
                <a:lnTo>
                  <a:pt x="0" y="3936"/>
                </a:lnTo>
                <a:lnTo>
                  <a:pt x="0" y="15049"/>
                </a:lnTo>
                <a:lnTo>
                  <a:pt x="3327" y="19977"/>
                </a:lnTo>
                <a:lnTo>
                  <a:pt x="12572" y="19977"/>
                </a:lnTo>
                <a:lnTo>
                  <a:pt x="14668" y="19253"/>
                </a:lnTo>
                <a:lnTo>
                  <a:pt x="16979" y="17703"/>
                </a:lnTo>
                <a:lnTo>
                  <a:pt x="16979" y="16344"/>
                </a:lnTo>
                <a:lnTo>
                  <a:pt x="6578" y="16344"/>
                </a:lnTo>
                <a:lnTo>
                  <a:pt x="4394" y="14376"/>
                </a:lnTo>
                <a:lnTo>
                  <a:pt x="3797" y="10566"/>
                </a:lnTo>
                <a:lnTo>
                  <a:pt x="17322" y="10566"/>
                </a:lnTo>
                <a:lnTo>
                  <a:pt x="17322" y="8039"/>
                </a:lnTo>
                <a:lnTo>
                  <a:pt x="3886" y="8039"/>
                </a:lnTo>
                <a:lnTo>
                  <a:pt x="4394" y="5003"/>
                </a:lnTo>
                <a:lnTo>
                  <a:pt x="6146" y="3289"/>
                </a:lnTo>
                <a:lnTo>
                  <a:pt x="17167" y="3289"/>
                </a:lnTo>
                <a:lnTo>
                  <a:pt x="14071" y="0"/>
                </a:lnTo>
                <a:close/>
              </a:path>
              <a:path w="17779" h="20320">
                <a:moveTo>
                  <a:pt x="16979" y="14033"/>
                </a:moveTo>
                <a:lnTo>
                  <a:pt x="14757" y="15481"/>
                </a:lnTo>
                <a:lnTo>
                  <a:pt x="12572" y="16344"/>
                </a:lnTo>
                <a:lnTo>
                  <a:pt x="16979" y="16344"/>
                </a:lnTo>
                <a:lnTo>
                  <a:pt x="16979" y="14033"/>
                </a:lnTo>
                <a:close/>
              </a:path>
              <a:path w="17779" h="20320">
                <a:moveTo>
                  <a:pt x="17167" y="3289"/>
                </a:moveTo>
                <a:lnTo>
                  <a:pt x="11760" y="3289"/>
                </a:lnTo>
                <a:lnTo>
                  <a:pt x="13423" y="5130"/>
                </a:lnTo>
                <a:lnTo>
                  <a:pt x="13550" y="8039"/>
                </a:lnTo>
                <a:lnTo>
                  <a:pt x="17322" y="8039"/>
                </a:lnTo>
                <a:lnTo>
                  <a:pt x="17322" y="3454"/>
                </a:lnTo>
                <a:lnTo>
                  <a:pt x="17167" y="3289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237189" y="4155061"/>
            <a:ext cx="16249" cy="25773"/>
          </a:xfrm>
          <a:custGeom>
            <a:avLst/>
            <a:gdLst/>
            <a:ahLst/>
            <a:cxnLst/>
            <a:rect l="l" t="t" r="r" b="b"/>
            <a:pathLst>
              <a:path w="18414" h="29210">
                <a:moveTo>
                  <a:pt x="18008" y="0"/>
                </a:moveTo>
                <a:lnTo>
                  <a:pt x="4927" y="0"/>
                </a:lnTo>
                <a:lnTo>
                  <a:pt x="1714" y="2527"/>
                </a:lnTo>
                <a:lnTo>
                  <a:pt x="1714" y="8039"/>
                </a:lnTo>
                <a:lnTo>
                  <a:pt x="2057" y="9232"/>
                </a:lnTo>
                <a:lnTo>
                  <a:pt x="3467" y="11252"/>
                </a:lnTo>
                <a:lnTo>
                  <a:pt x="4533" y="12065"/>
                </a:lnTo>
                <a:lnTo>
                  <a:pt x="5943" y="12661"/>
                </a:lnTo>
                <a:lnTo>
                  <a:pt x="4114" y="13169"/>
                </a:lnTo>
                <a:lnTo>
                  <a:pt x="2965" y="14198"/>
                </a:lnTo>
                <a:lnTo>
                  <a:pt x="2908" y="16344"/>
                </a:lnTo>
                <a:lnTo>
                  <a:pt x="3517" y="17106"/>
                </a:lnTo>
                <a:lnTo>
                  <a:pt x="4838" y="17919"/>
                </a:lnTo>
                <a:lnTo>
                  <a:pt x="1498" y="18732"/>
                </a:lnTo>
                <a:lnTo>
                  <a:pt x="0" y="20408"/>
                </a:lnTo>
                <a:lnTo>
                  <a:pt x="0" y="26606"/>
                </a:lnTo>
                <a:lnTo>
                  <a:pt x="3683" y="29044"/>
                </a:lnTo>
                <a:lnTo>
                  <a:pt x="14554" y="29044"/>
                </a:lnTo>
                <a:lnTo>
                  <a:pt x="17932" y="26733"/>
                </a:lnTo>
                <a:lnTo>
                  <a:pt x="17932" y="26009"/>
                </a:lnTo>
                <a:lnTo>
                  <a:pt x="5486" y="26009"/>
                </a:lnTo>
                <a:lnTo>
                  <a:pt x="3594" y="24980"/>
                </a:lnTo>
                <a:lnTo>
                  <a:pt x="3594" y="21348"/>
                </a:lnTo>
                <a:lnTo>
                  <a:pt x="5397" y="20142"/>
                </a:lnTo>
                <a:lnTo>
                  <a:pt x="17693" y="20142"/>
                </a:lnTo>
                <a:lnTo>
                  <a:pt x="16471" y="18389"/>
                </a:lnTo>
                <a:lnTo>
                  <a:pt x="8521" y="16814"/>
                </a:lnTo>
                <a:lnTo>
                  <a:pt x="6502" y="16167"/>
                </a:lnTo>
                <a:lnTo>
                  <a:pt x="6502" y="12839"/>
                </a:lnTo>
                <a:lnTo>
                  <a:pt x="12998" y="12839"/>
                </a:lnTo>
                <a:lnTo>
                  <a:pt x="14287" y="11468"/>
                </a:lnTo>
                <a:lnTo>
                  <a:pt x="15189" y="10566"/>
                </a:lnTo>
                <a:lnTo>
                  <a:pt x="15338" y="10261"/>
                </a:lnTo>
                <a:lnTo>
                  <a:pt x="6680" y="10261"/>
                </a:lnTo>
                <a:lnTo>
                  <a:pt x="5130" y="8851"/>
                </a:lnTo>
                <a:lnTo>
                  <a:pt x="5171" y="4838"/>
                </a:lnTo>
                <a:lnTo>
                  <a:pt x="6845" y="3289"/>
                </a:lnTo>
                <a:lnTo>
                  <a:pt x="14414" y="3289"/>
                </a:lnTo>
                <a:lnTo>
                  <a:pt x="14071" y="2946"/>
                </a:lnTo>
                <a:lnTo>
                  <a:pt x="18008" y="2946"/>
                </a:lnTo>
                <a:lnTo>
                  <a:pt x="18008" y="0"/>
                </a:lnTo>
                <a:close/>
              </a:path>
              <a:path w="18414" h="29210">
                <a:moveTo>
                  <a:pt x="17693" y="20142"/>
                </a:moveTo>
                <a:lnTo>
                  <a:pt x="10312" y="20142"/>
                </a:lnTo>
                <a:lnTo>
                  <a:pt x="14249" y="20789"/>
                </a:lnTo>
                <a:lnTo>
                  <a:pt x="14249" y="24980"/>
                </a:lnTo>
                <a:lnTo>
                  <a:pt x="12280" y="26009"/>
                </a:lnTo>
                <a:lnTo>
                  <a:pt x="17932" y="26009"/>
                </a:lnTo>
                <a:lnTo>
                  <a:pt x="17879" y="20408"/>
                </a:lnTo>
                <a:lnTo>
                  <a:pt x="17693" y="20142"/>
                </a:lnTo>
                <a:close/>
              </a:path>
              <a:path w="18414" h="29210">
                <a:moveTo>
                  <a:pt x="12998" y="12839"/>
                </a:moveTo>
                <a:lnTo>
                  <a:pt x="6502" y="12839"/>
                </a:lnTo>
                <a:lnTo>
                  <a:pt x="11722" y="14198"/>
                </a:lnTo>
                <a:lnTo>
                  <a:pt x="12998" y="12839"/>
                </a:lnTo>
                <a:close/>
              </a:path>
              <a:path w="18414" h="29210">
                <a:moveTo>
                  <a:pt x="14414" y="3289"/>
                </a:moveTo>
                <a:lnTo>
                  <a:pt x="10960" y="3289"/>
                </a:lnTo>
                <a:lnTo>
                  <a:pt x="12661" y="4838"/>
                </a:lnTo>
                <a:lnTo>
                  <a:pt x="12570" y="8851"/>
                </a:lnTo>
                <a:lnTo>
                  <a:pt x="11125" y="10261"/>
                </a:lnTo>
                <a:lnTo>
                  <a:pt x="15338" y="10261"/>
                </a:lnTo>
                <a:lnTo>
                  <a:pt x="16028" y="8851"/>
                </a:lnTo>
                <a:lnTo>
                  <a:pt x="16090" y="5511"/>
                </a:lnTo>
                <a:lnTo>
                  <a:pt x="15570" y="4445"/>
                </a:lnTo>
                <a:lnTo>
                  <a:pt x="14414" y="3289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254847" y="4154723"/>
            <a:ext cx="15688" cy="17929"/>
          </a:xfrm>
          <a:custGeom>
            <a:avLst/>
            <a:gdLst/>
            <a:ahLst/>
            <a:cxnLst/>
            <a:rect l="l" t="t" r="r" b="b"/>
            <a:pathLst>
              <a:path w="17779" h="20320">
                <a:moveTo>
                  <a:pt x="14071" y="0"/>
                </a:moveTo>
                <a:lnTo>
                  <a:pt x="3670" y="0"/>
                </a:lnTo>
                <a:lnTo>
                  <a:pt x="0" y="3936"/>
                </a:lnTo>
                <a:lnTo>
                  <a:pt x="0" y="15049"/>
                </a:lnTo>
                <a:lnTo>
                  <a:pt x="3327" y="19977"/>
                </a:lnTo>
                <a:lnTo>
                  <a:pt x="12572" y="19977"/>
                </a:lnTo>
                <a:lnTo>
                  <a:pt x="14668" y="19253"/>
                </a:lnTo>
                <a:lnTo>
                  <a:pt x="16979" y="17703"/>
                </a:lnTo>
                <a:lnTo>
                  <a:pt x="16979" y="16344"/>
                </a:lnTo>
                <a:lnTo>
                  <a:pt x="6578" y="16344"/>
                </a:lnTo>
                <a:lnTo>
                  <a:pt x="4394" y="14376"/>
                </a:lnTo>
                <a:lnTo>
                  <a:pt x="3797" y="10566"/>
                </a:lnTo>
                <a:lnTo>
                  <a:pt x="17322" y="10566"/>
                </a:lnTo>
                <a:lnTo>
                  <a:pt x="17322" y="8039"/>
                </a:lnTo>
                <a:lnTo>
                  <a:pt x="3886" y="8039"/>
                </a:lnTo>
                <a:lnTo>
                  <a:pt x="4394" y="5003"/>
                </a:lnTo>
                <a:lnTo>
                  <a:pt x="6146" y="3289"/>
                </a:lnTo>
                <a:lnTo>
                  <a:pt x="17167" y="3289"/>
                </a:lnTo>
                <a:lnTo>
                  <a:pt x="14071" y="0"/>
                </a:lnTo>
                <a:close/>
              </a:path>
              <a:path w="17779" h="20320">
                <a:moveTo>
                  <a:pt x="16979" y="14033"/>
                </a:moveTo>
                <a:lnTo>
                  <a:pt x="14757" y="15481"/>
                </a:lnTo>
                <a:lnTo>
                  <a:pt x="12572" y="16344"/>
                </a:lnTo>
                <a:lnTo>
                  <a:pt x="16979" y="16344"/>
                </a:lnTo>
                <a:lnTo>
                  <a:pt x="16979" y="14033"/>
                </a:lnTo>
                <a:close/>
              </a:path>
              <a:path w="17779" h="20320">
                <a:moveTo>
                  <a:pt x="17167" y="3289"/>
                </a:moveTo>
                <a:lnTo>
                  <a:pt x="11760" y="3289"/>
                </a:lnTo>
                <a:lnTo>
                  <a:pt x="13423" y="5130"/>
                </a:lnTo>
                <a:lnTo>
                  <a:pt x="13550" y="8039"/>
                </a:lnTo>
                <a:lnTo>
                  <a:pt x="17322" y="8039"/>
                </a:lnTo>
                <a:lnTo>
                  <a:pt x="17322" y="3454"/>
                </a:lnTo>
                <a:lnTo>
                  <a:pt x="17167" y="3289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276954" y="4191537"/>
            <a:ext cx="26334" cy="12326"/>
          </a:xfrm>
          <a:custGeom>
            <a:avLst/>
            <a:gdLst/>
            <a:ahLst/>
            <a:cxnLst/>
            <a:rect l="l" t="t" r="r" b="b"/>
            <a:pathLst>
              <a:path w="29845" h="13970">
                <a:moveTo>
                  <a:pt x="17665" y="0"/>
                </a:moveTo>
                <a:lnTo>
                  <a:pt x="13525" y="0"/>
                </a:lnTo>
                <a:lnTo>
                  <a:pt x="12496" y="13931"/>
                </a:lnTo>
                <a:lnTo>
                  <a:pt x="15163" y="13931"/>
                </a:lnTo>
                <a:lnTo>
                  <a:pt x="15604" y="6819"/>
                </a:lnTo>
                <a:lnTo>
                  <a:pt x="15698" y="4711"/>
                </a:lnTo>
                <a:lnTo>
                  <a:pt x="15773" y="1841"/>
                </a:lnTo>
                <a:lnTo>
                  <a:pt x="18317" y="1841"/>
                </a:lnTo>
                <a:lnTo>
                  <a:pt x="17665" y="0"/>
                </a:lnTo>
                <a:close/>
              </a:path>
              <a:path w="29845" h="13970">
                <a:moveTo>
                  <a:pt x="28565" y="1841"/>
                </a:moveTo>
                <a:lnTo>
                  <a:pt x="26111" y="1841"/>
                </a:lnTo>
                <a:lnTo>
                  <a:pt x="26195" y="4711"/>
                </a:lnTo>
                <a:lnTo>
                  <a:pt x="26733" y="13931"/>
                </a:lnTo>
                <a:lnTo>
                  <a:pt x="29502" y="13931"/>
                </a:lnTo>
                <a:lnTo>
                  <a:pt x="28565" y="1841"/>
                </a:lnTo>
                <a:close/>
              </a:path>
              <a:path w="29845" h="13970">
                <a:moveTo>
                  <a:pt x="18317" y="1841"/>
                </a:moveTo>
                <a:lnTo>
                  <a:pt x="15925" y="1841"/>
                </a:lnTo>
                <a:lnTo>
                  <a:pt x="16903" y="5791"/>
                </a:lnTo>
                <a:lnTo>
                  <a:pt x="19405" y="13728"/>
                </a:lnTo>
                <a:lnTo>
                  <a:pt x="22275" y="13728"/>
                </a:lnTo>
                <a:lnTo>
                  <a:pt x="23370" y="10350"/>
                </a:lnTo>
                <a:lnTo>
                  <a:pt x="20993" y="10350"/>
                </a:lnTo>
                <a:lnTo>
                  <a:pt x="20383" y="7886"/>
                </a:lnTo>
                <a:lnTo>
                  <a:pt x="20078" y="6819"/>
                </a:lnTo>
                <a:lnTo>
                  <a:pt x="18317" y="1841"/>
                </a:lnTo>
                <a:close/>
              </a:path>
              <a:path w="29845" h="13970">
                <a:moveTo>
                  <a:pt x="28422" y="0"/>
                </a:moveTo>
                <a:lnTo>
                  <a:pt x="24434" y="0"/>
                </a:lnTo>
                <a:lnTo>
                  <a:pt x="22021" y="6870"/>
                </a:lnTo>
                <a:lnTo>
                  <a:pt x="21717" y="7886"/>
                </a:lnTo>
                <a:lnTo>
                  <a:pt x="21412" y="9067"/>
                </a:lnTo>
                <a:lnTo>
                  <a:pt x="21043" y="10350"/>
                </a:lnTo>
                <a:lnTo>
                  <a:pt x="23370" y="10350"/>
                </a:lnTo>
                <a:lnTo>
                  <a:pt x="25196" y="4711"/>
                </a:lnTo>
                <a:lnTo>
                  <a:pt x="25603" y="3073"/>
                </a:lnTo>
                <a:lnTo>
                  <a:pt x="25971" y="1841"/>
                </a:lnTo>
                <a:lnTo>
                  <a:pt x="28565" y="1841"/>
                </a:lnTo>
                <a:lnTo>
                  <a:pt x="28422" y="0"/>
                </a:lnTo>
                <a:close/>
              </a:path>
              <a:path w="29845" h="13970">
                <a:moveTo>
                  <a:pt x="7226" y="2311"/>
                </a:moveTo>
                <a:lnTo>
                  <a:pt x="4457" y="2311"/>
                </a:lnTo>
                <a:lnTo>
                  <a:pt x="4457" y="13931"/>
                </a:lnTo>
                <a:lnTo>
                  <a:pt x="7226" y="13931"/>
                </a:lnTo>
                <a:lnTo>
                  <a:pt x="7226" y="2311"/>
                </a:lnTo>
                <a:close/>
              </a:path>
              <a:path w="29845" h="13970">
                <a:moveTo>
                  <a:pt x="11671" y="0"/>
                </a:moveTo>
                <a:lnTo>
                  <a:pt x="0" y="0"/>
                </a:lnTo>
                <a:lnTo>
                  <a:pt x="0" y="2311"/>
                </a:lnTo>
                <a:lnTo>
                  <a:pt x="11671" y="2311"/>
                </a:lnTo>
                <a:lnTo>
                  <a:pt x="11671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633435" y="4267426"/>
            <a:ext cx="950819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794" b="1" u="sng" spc="31" dirty="0">
                <a:solidFill>
                  <a:srgbClr val="0544AC"/>
                </a:solidFill>
                <a:latin typeface="Calibri"/>
                <a:cs typeface="Calibri"/>
                <a:hlinkClick r:id="rId28"/>
              </a:rPr>
              <a:t>AAS </a:t>
            </a:r>
            <a:r>
              <a:rPr sz="794" b="1" u="sng" dirty="0">
                <a:solidFill>
                  <a:srgbClr val="0544AC"/>
                </a:solidFill>
                <a:latin typeface="Calibri"/>
                <a:cs typeface="Calibri"/>
                <a:hlinkClick r:id="rId28"/>
              </a:rPr>
              <a:t>–</a:t>
            </a:r>
            <a:r>
              <a:rPr sz="794" b="1" u="sng" spc="-66" dirty="0">
                <a:solidFill>
                  <a:srgbClr val="0544AC"/>
                </a:solidFill>
                <a:latin typeface="Calibri"/>
                <a:cs typeface="Calibri"/>
                <a:hlinkClick r:id="rId28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28"/>
              </a:rPr>
              <a:t>Biotechnology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474759" y="2180104"/>
            <a:ext cx="1372160" cy="4056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239" indent="-56032" defTabSz="806867">
              <a:buFontTx/>
              <a:buChar char="•"/>
              <a:tabLst>
                <a:tab pos="66118" algn="l"/>
              </a:tabLst>
            </a:pPr>
            <a:r>
              <a:rPr sz="794" b="1" u="sng" spc="31" dirty="0">
                <a:solidFill>
                  <a:srgbClr val="0544AC"/>
                </a:solidFill>
                <a:latin typeface="Calibri"/>
                <a:cs typeface="Calibri"/>
                <a:hlinkClick r:id="rId29"/>
              </a:rPr>
              <a:t>AAS </a:t>
            </a:r>
            <a:r>
              <a:rPr sz="794" b="1" u="sng" dirty="0">
                <a:solidFill>
                  <a:srgbClr val="0544AC"/>
                </a:solidFill>
                <a:latin typeface="Calibri"/>
                <a:cs typeface="Calibri"/>
                <a:hlinkClick r:id="rId29"/>
              </a:rPr>
              <a:t>–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29"/>
              </a:rPr>
              <a:t>Bioprocess</a:t>
            </a:r>
            <a:r>
              <a:rPr sz="794" b="1" u="sng" spc="-110" dirty="0">
                <a:solidFill>
                  <a:srgbClr val="0544AC"/>
                </a:solidFill>
                <a:latin typeface="Calibri"/>
                <a:cs typeface="Calibri"/>
                <a:hlinkClick r:id="rId29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29"/>
              </a:rPr>
              <a:t>Technology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  <a:p>
            <a:pPr marL="67239" marR="24094" indent="-56032" defTabSz="806867">
              <a:lnSpc>
                <a:spcPct val="101899"/>
              </a:lnSpc>
              <a:spcBef>
                <a:spcPts val="349"/>
              </a:spcBef>
              <a:buFontTx/>
              <a:buChar char="•"/>
              <a:tabLst>
                <a:tab pos="66118" algn="l"/>
              </a:tabLst>
            </a:pP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30"/>
              </a:rPr>
              <a:t>Advanced Biomanufacturing 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30"/>
              </a:rPr>
              <a:t>Training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30"/>
              </a:rPr>
              <a:t>(ABT)</a:t>
            </a:r>
            <a:r>
              <a:rPr sz="794" b="1" u="sng" spc="-49" dirty="0">
                <a:solidFill>
                  <a:srgbClr val="0544AC"/>
                </a:solidFill>
                <a:latin typeface="Calibri"/>
                <a:cs typeface="Calibri"/>
                <a:hlinkClick r:id="rId30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30"/>
              </a:rPr>
              <a:t>Program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327764" y="2183632"/>
            <a:ext cx="1636059" cy="409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376" marR="49309" algn="ctr" defTabSz="806867">
              <a:lnSpc>
                <a:spcPct val="101899"/>
              </a:lnSpc>
            </a:pP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Eastern </a:t>
            </a:r>
            <a:r>
              <a:rPr sz="794" b="1" u="sng" spc="26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Region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Pharma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Center </a:t>
            </a:r>
            <a:r>
              <a:rPr sz="794" b="1" u="sng" spc="4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at </a:t>
            </a:r>
            <a:r>
              <a:rPr sz="794" b="1" u="sng" spc="4" dirty="0">
                <a:solidFill>
                  <a:srgbClr val="0544AC"/>
                </a:solidFill>
                <a:latin typeface="Calibri"/>
                <a:cs typeface="Calibri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East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Carolina</a:t>
            </a:r>
            <a:r>
              <a:rPr sz="794" b="1" u="sng" spc="-35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31"/>
              </a:rPr>
              <a:t>University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806867">
              <a:spcBef>
                <a:spcPts val="322"/>
              </a:spcBef>
              <a:tabLst>
                <a:tab pos="1613172" algn="l"/>
              </a:tabLst>
            </a:pPr>
            <a:r>
              <a:rPr sz="794" b="1" u="sng" spc="-18" dirty="0">
                <a:solidFill>
                  <a:srgbClr val="0544AC"/>
                </a:solidFill>
                <a:latin typeface="Calibri"/>
                <a:cs typeface="Calibri"/>
              </a:rPr>
              <a:t> 	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283785" y="2452407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337151" y="2728071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333118" y="3576581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325945" y="4518772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305772" y="3360422"/>
            <a:ext cx="1513354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059" b="1" spc="-4" dirty="0">
                <a:solidFill>
                  <a:srgbClr val="218A3C"/>
                </a:solidFill>
                <a:latin typeface="Calibri"/>
                <a:cs typeface="Calibri"/>
              </a:rPr>
              <a:t>Career </a:t>
            </a:r>
            <a:r>
              <a:rPr sz="1059" b="1" spc="-13" dirty="0">
                <a:solidFill>
                  <a:srgbClr val="218A3C"/>
                </a:solidFill>
                <a:latin typeface="Calibri"/>
                <a:cs typeface="Calibri"/>
              </a:rPr>
              <a:t>Technical</a:t>
            </a:r>
            <a:r>
              <a:rPr sz="1059" b="1" spc="-22" dirty="0">
                <a:solidFill>
                  <a:srgbClr val="218A3C"/>
                </a:solidFill>
                <a:latin typeface="Calibri"/>
                <a:cs typeface="Calibri"/>
              </a:rPr>
              <a:t> </a:t>
            </a:r>
            <a:r>
              <a:rPr sz="1059" b="1" spc="-9" dirty="0">
                <a:solidFill>
                  <a:srgbClr val="218A3C"/>
                </a:solidFill>
                <a:latin typeface="Calibri"/>
                <a:cs typeface="Calibri"/>
              </a:rPr>
              <a:t>Education</a:t>
            </a:r>
            <a:endParaRPr sz="105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061883" y="3581175"/>
            <a:ext cx="2001371" cy="0"/>
          </a:xfrm>
          <a:custGeom>
            <a:avLst/>
            <a:gdLst/>
            <a:ahLst/>
            <a:cxnLst/>
            <a:rect l="l" t="t" r="r" b="b"/>
            <a:pathLst>
              <a:path w="2268220">
                <a:moveTo>
                  <a:pt x="0" y="0"/>
                </a:moveTo>
                <a:lnTo>
                  <a:pt x="2267712" y="0"/>
                </a:lnTo>
              </a:path>
            </a:pathLst>
          </a:custGeom>
          <a:ln w="12700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263589" y="2339452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443804" y="2915883"/>
            <a:ext cx="1364316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558" indent="-54351" defTabSz="806867">
              <a:buFontTx/>
              <a:buChar char="•"/>
              <a:tabLst>
                <a:tab pos="66118" algn="l"/>
              </a:tabLst>
            </a:pP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32"/>
              </a:rPr>
              <a:t>Biomanufacturing</a:t>
            </a:r>
            <a:r>
              <a:rPr sz="794" b="1" u="sng" spc="-31" dirty="0">
                <a:solidFill>
                  <a:srgbClr val="0544AC"/>
                </a:solidFill>
                <a:latin typeface="Calibri"/>
                <a:cs typeface="Calibri"/>
                <a:hlinkClick r:id="rId32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32"/>
              </a:rPr>
              <a:t>Bootcamp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443805" y="3070300"/>
            <a:ext cx="908237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705" indent="-32499" defTabSz="806867">
              <a:buFontTx/>
              <a:buChar char="•"/>
              <a:tabLst>
                <a:tab pos="44266" algn="l"/>
              </a:tabLst>
            </a:pPr>
            <a:r>
              <a:rPr sz="794" b="1" u="sng" spc="-13" dirty="0">
                <a:solidFill>
                  <a:srgbClr val="0544AC"/>
                </a:solidFill>
                <a:latin typeface="Calibri"/>
                <a:cs typeface="Calibri"/>
                <a:hlinkClick r:id="rId33"/>
              </a:rPr>
              <a:t>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33"/>
              </a:rPr>
              <a:t>Aseptic</a:t>
            </a:r>
            <a:r>
              <a:rPr sz="794" b="1" u="sng" spc="-40" dirty="0">
                <a:solidFill>
                  <a:srgbClr val="0544AC"/>
                </a:solidFill>
                <a:latin typeface="Calibri"/>
                <a:cs typeface="Calibri"/>
                <a:hlinkClick r:id="rId33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33"/>
              </a:rPr>
              <a:t>Processing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942780" y="2595317"/>
            <a:ext cx="605954" cy="27711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695051" y="2792088"/>
            <a:ext cx="18490" cy="30256"/>
          </a:xfrm>
          <a:custGeom>
            <a:avLst/>
            <a:gdLst/>
            <a:ahLst/>
            <a:cxnLst/>
            <a:rect l="l" t="t" r="r" b="b"/>
            <a:pathLst>
              <a:path w="20954" h="34289">
                <a:moveTo>
                  <a:pt x="16522" y="0"/>
                </a:moveTo>
                <a:lnTo>
                  <a:pt x="4292" y="0"/>
                </a:lnTo>
                <a:lnTo>
                  <a:pt x="0" y="2921"/>
                </a:lnTo>
                <a:lnTo>
                  <a:pt x="0" y="30949"/>
                </a:lnTo>
                <a:lnTo>
                  <a:pt x="4292" y="33870"/>
                </a:lnTo>
                <a:lnTo>
                  <a:pt x="16522" y="33870"/>
                </a:lnTo>
                <a:lnTo>
                  <a:pt x="20815" y="30949"/>
                </a:lnTo>
                <a:lnTo>
                  <a:pt x="20815" y="28295"/>
                </a:lnTo>
                <a:lnTo>
                  <a:pt x="7899" y="28295"/>
                </a:lnTo>
                <a:lnTo>
                  <a:pt x="6299" y="27305"/>
                </a:lnTo>
                <a:lnTo>
                  <a:pt x="6299" y="6578"/>
                </a:lnTo>
                <a:lnTo>
                  <a:pt x="7899" y="5562"/>
                </a:lnTo>
                <a:lnTo>
                  <a:pt x="20815" y="5562"/>
                </a:lnTo>
                <a:lnTo>
                  <a:pt x="20815" y="2921"/>
                </a:lnTo>
                <a:lnTo>
                  <a:pt x="16522" y="0"/>
                </a:lnTo>
                <a:close/>
              </a:path>
              <a:path w="20954" h="34289">
                <a:moveTo>
                  <a:pt x="20815" y="21450"/>
                </a:moveTo>
                <a:lnTo>
                  <a:pt x="14516" y="21450"/>
                </a:lnTo>
                <a:lnTo>
                  <a:pt x="14516" y="27305"/>
                </a:lnTo>
                <a:lnTo>
                  <a:pt x="12915" y="28295"/>
                </a:lnTo>
                <a:lnTo>
                  <a:pt x="20815" y="28295"/>
                </a:lnTo>
                <a:lnTo>
                  <a:pt x="20815" y="21450"/>
                </a:lnTo>
                <a:close/>
              </a:path>
              <a:path w="20954" h="34289">
                <a:moveTo>
                  <a:pt x="20815" y="5562"/>
                </a:moveTo>
                <a:lnTo>
                  <a:pt x="12915" y="5562"/>
                </a:lnTo>
                <a:lnTo>
                  <a:pt x="14516" y="6578"/>
                </a:lnTo>
                <a:lnTo>
                  <a:pt x="14516" y="11137"/>
                </a:lnTo>
                <a:lnTo>
                  <a:pt x="20815" y="11137"/>
                </a:lnTo>
                <a:lnTo>
                  <a:pt x="20815" y="5562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717454" y="2792085"/>
            <a:ext cx="18490" cy="30256"/>
          </a:xfrm>
          <a:custGeom>
            <a:avLst/>
            <a:gdLst/>
            <a:ahLst/>
            <a:cxnLst/>
            <a:rect l="l" t="t" r="r" b="b"/>
            <a:pathLst>
              <a:path w="20954" h="34289">
                <a:moveTo>
                  <a:pt x="16522" y="0"/>
                </a:moveTo>
                <a:lnTo>
                  <a:pt x="4292" y="0"/>
                </a:lnTo>
                <a:lnTo>
                  <a:pt x="0" y="2933"/>
                </a:lnTo>
                <a:lnTo>
                  <a:pt x="0" y="30949"/>
                </a:lnTo>
                <a:lnTo>
                  <a:pt x="4292" y="33870"/>
                </a:lnTo>
                <a:lnTo>
                  <a:pt x="16522" y="33870"/>
                </a:lnTo>
                <a:lnTo>
                  <a:pt x="20815" y="30949"/>
                </a:lnTo>
                <a:lnTo>
                  <a:pt x="20815" y="28295"/>
                </a:lnTo>
                <a:lnTo>
                  <a:pt x="7899" y="28295"/>
                </a:lnTo>
                <a:lnTo>
                  <a:pt x="6299" y="27305"/>
                </a:lnTo>
                <a:lnTo>
                  <a:pt x="6299" y="6578"/>
                </a:lnTo>
                <a:lnTo>
                  <a:pt x="7899" y="5562"/>
                </a:lnTo>
                <a:lnTo>
                  <a:pt x="20815" y="5562"/>
                </a:lnTo>
                <a:lnTo>
                  <a:pt x="20815" y="2933"/>
                </a:lnTo>
                <a:lnTo>
                  <a:pt x="16522" y="0"/>
                </a:lnTo>
                <a:close/>
              </a:path>
              <a:path w="20954" h="34289">
                <a:moveTo>
                  <a:pt x="20815" y="5562"/>
                </a:moveTo>
                <a:lnTo>
                  <a:pt x="12915" y="5562"/>
                </a:lnTo>
                <a:lnTo>
                  <a:pt x="14516" y="6578"/>
                </a:lnTo>
                <a:lnTo>
                  <a:pt x="14516" y="27305"/>
                </a:lnTo>
                <a:lnTo>
                  <a:pt x="12915" y="28295"/>
                </a:lnTo>
                <a:lnTo>
                  <a:pt x="20815" y="28295"/>
                </a:lnTo>
                <a:lnTo>
                  <a:pt x="20815" y="5562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740667" y="2792489"/>
            <a:ext cx="25773" cy="29135"/>
          </a:xfrm>
          <a:custGeom>
            <a:avLst/>
            <a:gdLst/>
            <a:ahLst/>
            <a:cxnLst/>
            <a:rect l="l" t="t" r="r" b="b"/>
            <a:pathLst>
              <a:path w="29210" h="33019">
                <a:moveTo>
                  <a:pt x="8813" y="0"/>
                </a:moveTo>
                <a:lnTo>
                  <a:pt x="0" y="0"/>
                </a:lnTo>
                <a:lnTo>
                  <a:pt x="0" y="32956"/>
                </a:lnTo>
                <a:lnTo>
                  <a:pt x="5384" y="32956"/>
                </a:lnTo>
                <a:lnTo>
                  <a:pt x="5473" y="7035"/>
                </a:lnTo>
                <a:lnTo>
                  <a:pt x="10667" y="7035"/>
                </a:lnTo>
                <a:lnTo>
                  <a:pt x="8813" y="0"/>
                </a:lnTo>
                <a:close/>
              </a:path>
              <a:path w="29210" h="33019">
                <a:moveTo>
                  <a:pt x="10667" y="7035"/>
                </a:moveTo>
                <a:lnTo>
                  <a:pt x="5473" y="7035"/>
                </a:lnTo>
                <a:lnTo>
                  <a:pt x="12192" y="32956"/>
                </a:lnTo>
                <a:lnTo>
                  <a:pt x="16941" y="32956"/>
                </a:lnTo>
                <a:lnTo>
                  <a:pt x="19869" y="21640"/>
                </a:lnTo>
                <a:lnTo>
                  <a:pt x="14516" y="21640"/>
                </a:lnTo>
                <a:lnTo>
                  <a:pt x="10667" y="7035"/>
                </a:lnTo>
                <a:close/>
              </a:path>
              <a:path w="29210" h="33019">
                <a:moveTo>
                  <a:pt x="29121" y="7035"/>
                </a:moveTo>
                <a:lnTo>
                  <a:pt x="23647" y="7035"/>
                </a:lnTo>
                <a:lnTo>
                  <a:pt x="23736" y="32956"/>
                </a:lnTo>
                <a:lnTo>
                  <a:pt x="29121" y="32956"/>
                </a:lnTo>
                <a:lnTo>
                  <a:pt x="29121" y="7035"/>
                </a:lnTo>
                <a:close/>
              </a:path>
              <a:path w="29210" h="33019">
                <a:moveTo>
                  <a:pt x="29121" y="0"/>
                </a:moveTo>
                <a:lnTo>
                  <a:pt x="20307" y="0"/>
                </a:lnTo>
                <a:lnTo>
                  <a:pt x="14604" y="21640"/>
                </a:lnTo>
                <a:lnTo>
                  <a:pt x="19869" y="21640"/>
                </a:lnTo>
                <a:lnTo>
                  <a:pt x="23647" y="7035"/>
                </a:lnTo>
                <a:lnTo>
                  <a:pt x="29121" y="7035"/>
                </a:lnTo>
                <a:lnTo>
                  <a:pt x="29121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772016" y="2792489"/>
            <a:ext cx="25773" cy="29135"/>
          </a:xfrm>
          <a:custGeom>
            <a:avLst/>
            <a:gdLst/>
            <a:ahLst/>
            <a:cxnLst/>
            <a:rect l="l" t="t" r="r" b="b"/>
            <a:pathLst>
              <a:path w="29210" h="33019">
                <a:moveTo>
                  <a:pt x="8801" y="0"/>
                </a:moveTo>
                <a:lnTo>
                  <a:pt x="0" y="0"/>
                </a:lnTo>
                <a:lnTo>
                  <a:pt x="0" y="32956"/>
                </a:lnTo>
                <a:lnTo>
                  <a:pt x="5384" y="32956"/>
                </a:lnTo>
                <a:lnTo>
                  <a:pt x="5473" y="7035"/>
                </a:lnTo>
                <a:lnTo>
                  <a:pt x="10659" y="7035"/>
                </a:lnTo>
                <a:lnTo>
                  <a:pt x="8801" y="0"/>
                </a:lnTo>
                <a:close/>
              </a:path>
              <a:path w="29210" h="33019">
                <a:moveTo>
                  <a:pt x="10659" y="7035"/>
                </a:moveTo>
                <a:lnTo>
                  <a:pt x="5473" y="7035"/>
                </a:lnTo>
                <a:lnTo>
                  <a:pt x="12192" y="32956"/>
                </a:lnTo>
                <a:lnTo>
                  <a:pt x="16929" y="32956"/>
                </a:lnTo>
                <a:lnTo>
                  <a:pt x="19861" y="21640"/>
                </a:lnTo>
                <a:lnTo>
                  <a:pt x="14516" y="21640"/>
                </a:lnTo>
                <a:lnTo>
                  <a:pt x="10659" y="7035"/>
                </a:lnTo>
                <a:close/>
              </a:path>
              <a:path w="29210" h="33019">
                <a:moveTo>
                  <a:pt x="29121" y="7035"/>
                </a:moveTo>
                <a:lnTo>
                  <a:pt x="23647" y="7035"/>
                </a:lnTo>
                <a:lnTo>
                  <a:pt x="23736" y="32956"/>
                </a:lnTo>
                <a:lnTo>
                  <a:pt x="29121" y="32956"/>
                </a:lnTo>
                <a:lnTo>
                  <a:pt x="29121" y="7035"/>
                </a:lnTo>
                <a:close/>
              </a:path>
              <a:path w="29210" h="33019">
                <a:moveTo>
                  <a:pt x="29121" y="0"/>
                </a:moveTo>
                <a:lnTo>
                  <a:pt x="20307" y="0"/>
                </a:lnTo>
                <a:lnTo>
                  <a:pt x="14604" y="21640"/>
                </a:lnTo>
                <a:lnTo>
                  <a:pt x="19861" y="21640"/>
                </a:lnTo>
                <a:lnTo>
                  <a:pt x="23647" y="7035"/>
                </a:lnTo>
                <a:lnTo>
                  <a:pt x="29121" y="7035"/>
                </a:lnTo>
                <a:lnTo>
                  <a:pt x="29121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803363" y="2792490"/>
            <a:ext cx="19050" cy="29696"/>
          </a:xfrm>
          <a:custGeom>
            <a:avLst/>
            <a:gdLst/>
            <a:ahLst/>
            <a:cxnLst/>
            <a:rect l="l" t="t" r="r" b="b"/>
            <a:pathLst>
              <a:path w="21589" h="33655">
                <a:moveTo>
                  <a:pt x="6299" y="0"/>
                </a:moveTo>
                <a:lnTo>
                  <a:pt x="0" y="0"/>
                </a:lnTo>
                <a:lnTo>
                  <a:pt x="0" y="30353"/>
                </a:lnTo>
                <a:lnTo>
                  <a:pt x="4254" y="33413"/>
                </a:lnTo>
                <a:lnTo>
                  <a:pt x="17208" y="33413"/>
                </a:lnTo>
                <a:lnTo>
                  <a:pt x="21501" y="30353"/>
                </a:lnTo>
                <a:lnTo>
                  <a:pt x="21501" y="27851"/>
                </a:lnTo>
                <a:lnTo>
                  <a:pt x="7670" y="27851"/>
                </a:lnTo>
                <a:lnTo>
                  <a:pt x="6299" y="26200"/>
                </a:lnTo>
                <a:lnTo>
                  <a:pt x="6299" y="0"/>
                </a:lnTo>
                <a:close/>
              </a:path>
              <a:path w="21589" h="33655">
                <a:moveTo>
                  <a:pt x="21501" y="0"/>
                </a:moveTo>
                <a:lnTo>
                  <a:pt x="15201" y="0"/>
                </a:lnTo>
                <a:lnTo>
                  <a:pt x="15201" y="26200"/>
                </a:lnTo>
                <a:lnTo>
                  <a:pt x="13779" y="27851"/>
                </a:lnTo>
                <a:lnTo>
                  <a:pt x="21501" y="27851"/>
                </a:lnTo>
                <a:lnTo>
                  <a:pt x="21501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827983" y="2792489"/>
            <a:ext cx="19050" cy="29135"/>
          </a:xfrm>
          <a:custGeom>
            <a:avLst/>
            <a:gdLst/>
            <a:ahLst/>
            <a:cxnLst/>
            <a:rect l="l" t="t" r="r" b="b"/>
            <a:pathLst>
              <a:path w="21589" h="33019">
                <a:moveTo>
                  <a:pt x="6896" y="0"/>
                </a:moveTo>
                <a:lnTo>
                  <a:pt x="0" y="0"/>
                </a:lnTo>
                <a:lnTo>
                  <a:pt x="0" y="32956"/>
                </a:lnTo>
                <a:lnTo>
                  <a:pt x="5753" y="32956"/>
                </a:lnTo>
                <a:lnTo>
                  <a:pt x="5842" y="11684"/>
                </a:lnTo>
                <a:lnTo>
                  <a:pt x="12134" y="11684"/>
                </a:lnTo>
                <a:lnTo>
                  <a:pt x="6896" y="0"/>
                </a:lnTo>
                <a:close/>
              </a:path>
              <a:path w="21589" h="33019">
                <a:moveTo>
                  <a:pt x="12134" y="11684"/>
                </a:moveTo>
                <a:lnTo>
                  <a:pt x="5842" y="11684"/>
                </a:lnTo>
                <a:lnTo>
                  <a:pt x="15481" y="32956"/>
                </a:lnTo>
                <a:lnTo>
                  <a:pt x="21501" y="32956"/>
                </a:lnTo>
                <a:lnTo>
                  <a:pt x="21501" y="19545"/>
                </a:lnTo>
                <a:lnTo>
                  <a:pt x="15659" y="19545"/>
                </a:lnTo>
                <a:lnTo>
                  <a:pt x="12134" y="11684"/>
                </a:lnTo>
                <a:close/>
              </a:path>
              <a:path w="21589" h="33019">
                <a:moveTo>
                  <a:pt x="21501" y="0"/>
                </a:moveTo>
                <a:lnTo>
                  <a:pt x="15748" y="0"/>
                </a:lnTo>
                <a:lnTo>
                  <a:pt x="15659" y="19545"/>
                </a:lnTo>
                <a:lnTo>
                  <a:pt x="21501" y="19545"/>
                </a:lnTo>
                <a:lnTo>
                  <a:pt x="21501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852607" y="2807034"/>
            <a:ext cx="5603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299" y="0"/>
                </a:lnTo>
              </a:path>
            </a:pathLst>
          </a:custGeom>
          <a:ln w="32956">
            <a:solidFill>
              <a:srgbClr val="00305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861785" y="2792491"/>
            <a:ext cx="19050" cy="29135"/>
          </a:xfrm>
          <a:custGeom>
            <a:avLst/>
            <a:gdLst/>
            <a:ahLst/>
            <a:cxnLst/>
            <a:rect l="l" t="t" r="r" b="b"/>
            <a:pathLst>
              <a:path w="21589" h="33019">
                <a:moveTo>
                  <a:pt x="13652" y="5575"/>
                </a:moveTo>
                <a:lnTo>
                  <a:pt x="7353" y="5575"/>
                </a:lnTo>
                <a:lnTo>
                  <a:pt x="7353" y="32956"/>
                </a:lnTo>
                <a:lnTo>
                  <a:pt x="13652" y="32956"/>
                </a:lnTo>
                <a:lnTo>
                  <a:pt x="13652" y="5575"/>
                </a:lnTo>
                <a:close/>
              </a:path>
              <a:path w="21589" h="33019">
                <a:moveTo>
                  <a:pt x="21005" y="0"/>
                </a:moveTo>
                <a:lnTo>
                  <a:pt x="0" y="0"/>
                </a:lnTo>
                <a:lnTo>
                  <a:pt x="0" y="5575"/>
                </a:lnTo>
                <a:lnTo>
                  <a:pt x="21005" y="5575"/>
                </a:lnTo>
                <a:lnTo>
                  <a:pt x="21005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881609" y="2792489"/>
            <a:ext cx="21851" cy="29135"/>
          </a:xfrm>
          <a:custGeom>
            <a:avLst/>
            <a:gdLst/>
            <a:ahLst/>
            <a:cxnLst/>
            <a:rect l="l" t="t" r="r" b="b"/>
            <a:pathLst>
              <a:path w="24764" h="33019">
                <a:moveTo>
                  <a:pt x="6718" y="0"/>
                </a:moveTo>
                <a:lnTo>
                  <a:pt x="0" y="0"/>
                </a:lnTo>
                <a:lnTo>
                  <a:pt x="9004" y="19621"/>
                </a:lnTo>
                <a:lnTo>
                  <a:pt x="9004" y="32956"/>
                </a:lnTo>
                <a:lnTo>
                  <a:pt x="15303" y="32956"/>
                </a:lnTo>
                <a:lnTo>
                  <a:pt x="15303" y="19621"/>
                </a:lnTo>
                <a:lnTo>
                  <a:pt x="18207" y="13284"/>
                </a:lnTo>
                <a:lnTo>
                  <a:pt x="12242" y="13284"/>
                </a:lnTo>
                <a:lnTo>
                  <a:pt x="6718" y="0"/>
                </a:lnTo>
                <a:close/>
              </a:path>
              <a:path w="24764" h="33019">
                <a:moveTo>
                  <a:pt x="24295" y="0"/>
                </a:moveTo>
                <a:lnTo>
                  <a:pt x="17589" y="0"/>
                </a:lnTo>
                <a:lnTo>
                  <a:pt x="12242" y="13284"/>
                </a:lnTo>
                <a:lnTo>
                  <a:pt x="18207" y="13284"/>
                </a:lnTo>
                <a:lnTo>
                  <a:pt x="24295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4695600" y="2826890"/>
            <a:ext cx="23532" cy="38100"/>
          </a:xfrm>
          <a:custGeom>
            <a:avLst/>
            <a:gdLst/>
            <a:ahLst/>
            <a:cxnLst/>
            <a:rect l="l" t="t" r="r" b="b"/>
            <a:pathLst>
              <a:path w="26670" h="43180">
                <a:moveTo>
                  <a:pt x="21043" y="0"/>
                </a:moveTo>
                <a:lnTo>
                  <a:pt x="5461" y="0"/>
                </a:lnTo>
                <a:lnTo>
                  <a:pt x="0" y="3721"/>
                </a:lnTo>
                <a:lnTo>
                  <a:pt x="0" y="39420"/>
                </a:lnTo>
                <a:lnTo>
                  <a:pt x="5461" y="43129"/>
                </a:lnTo>
                <a:lnTo>
                  <a:pt x="21043" y="43129"/>
                </a:lnTo>
                <a:lnTo>
                  <a:pt x="26517" y="39420"/>
                </a:lnTo>
                <a:lnTo>
                  <a:pt x="26517" y="36042"/>
                </a:lnTo>
                <a:lnTo>
                  <a:pt x="10058" y="36042"/>
                </a:lnTo>
                <a:lnTo>
                  <a:pt x="8026" y="34759"/>
                </a:lnTo>
                <a:lnTo>
                  <a:pt x="8026" y="8369"/>
                </a:lnTo>
                <a:lnTo>
                  <a:pt x="10058" y="7086"/>
                </a:lnTo>
                <a:lnTo>
                  <a:pt x="26517" y="7086"/>
                </a:lnTo>
                <a:lnTo>
                  <a:pt x="26517" y="3721"/>
                </a:lnTo>
                <a:lnTo>
                  <a:pt x="21043" y="0"/>
                </a:lnTo>
                <a:close/>
              </a:path>
              <a:path w="26670" h="43180">
                <a:moveTo>
                  <a:pt x="26517" y="27317"/>
                </a:moveTo>
                <a:lnTo>
                  <a:pt x="18491" y="27317"/>
                </a:lnTo>
                <a:lnTo>
                  <a:pt x="18491" y="34759"/>
                </a:lnTo>
                <a:lnTo>
                  <a:pt x="16459" y="36042"/>
                </a:lnTo>
                <a:lnTo>
                  <a:pt x="26517" y="36042"/>
                </a:lnTo>
                <a:lnTo>
                  <a:pt x="26517" y="27317"/>
                </a:lnTo>
                <a:close/>
              </a:path>
              <a:path w="26670" h="43180">
                <a:moveTo>
                  <a:pt x="26517" y="7086"/>
                </a:moveTo>
                <a:lnTo>
                  <a:pt x="16459" y="7086"/>
                </a:lnTo>
                <a:lnTo>
                  <a:pt x="18491" y="8369"/>
                </a:lnTo>
                <a:lnTo>
                  <a:pt x="18491" y="14185"/>
                </a:lnTo>
                <a:lnTo>
                  <a:pt x="26517" y="14185"/>
                </a:lnTo>
                <a:lnTo>
                  <a:pt x="26517" y="7086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724115" y="2826888"/>
            <a:ext cx="23532" cy="38100"/>
          </a:xfrm>
          <a:custGeom>
            <a:avLst/>
            <a:gdLst/>
            <a:ahLst/>
            <a:cxnLst/>
            <a:rect l="l" t="t" r="r" b="b"/>
            <a:pathLst>
              <a:path w="26670" h="43180">
                <a:moveTo>
                  <a:pt x="21043" y="0"/>
                </a:moveTo>
                <a:lnTo>
                  <a:pt x="5461" y="0"/>
                </a:lnTo>
                <a:lnTo>
                  <a:pt x="0" y="3721"/>
                </a:lnTo>
                <a:lnTo>
                  <a:pt x="0" y="39420"/>
                </a:lnTo>
                <a:lnTo>
                  <a:pt x="5461" y="43141"/>
                </a:lnTo>
                <a:lnTo>
                  <a:pt x="21043" y="43141"/>
                </a:lnTo>
                <a:lnTo>
                  <a:pt x="26504" y="39420"/>
                </a:lnTo>
                <a:lnTo>
                  <a:pt x="26504" y="36042"/>
                </a:lnTo>
                <a:lnTo>
                  <a:pt x="10058" y="36042"/>
                </a:lnTo>
                <a:lnTo>
                  <a:pt x="8026" y="34759"/>
                </a:lnTo>
                <a:lnTo>
                  <a:pt x="8026" y="8369"/>
                </a:lnTo>
                <a:lnTo>
                  <a:pt x="10058" y="7099"/>
                </a:lnTo>
                <a:lnTo>
                  <a:pt x="26504" y="7099"/>
                </a:lnTo>
                <a:lnTo>
                  <a:pt x="26504" y="3721"/>
                </a:lnTo>
                <a:lnTo>
                  <a:pt x="21043" y="0"/>
                </a:lnTo>
                <a:close/>
              </a:path>
              <a:path w="26670" h="43180">
                <a:moveTo>
                  <a:pt x="26504" y="7099"/>
                </a:moveTo>
                <a:lnTo>
                  <a:pt x="16459" y="7099"/>
                </a:lnTo>
                <a:lnTo>
                  <a:pt x="18491" y="8369"/>
                </a:lnTo>
                <a:lnTo>
                  <a:pt x="18491" y="34759"/>
                </a:lnTo>
                <a:lnTo>
                  <a:pt x="16459" y="36042"/>
                </a:lnTo>
                <a:lnTo>
                  <a:pt x="26504" y="36042"/>
                </a:lnTo>
                <a:lnTo>
                  <a:pt x="26504" y="7099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753246" y="2827402"/>
            <a:ext cx="18490" cy="37540"/>
          </a:xfrm>
          <a:custGeom>
            <a:avLst/>
            <a:gdLst/>
            <a:ahLst/>
            <a:cxnLst/>
            <a:rect l="l" t="t" r="r" b="b"/>
            <a:pathLst>
              <a:path w="20954" h="42544">
                <a:moveTo>
                  <a:pt x="8026" y="0"/>
                </a:moveTo>
                <a:lnTo>
                  <a:pt x="0" y="0"/>
                </a:lnTo>
                <a:lnTo>
                  <a:pt x="0" y="41973"/>
                </a:lnTo>
                <a:lnTo>
                  <a:pt x="20929" y="41973"/>
                </a:lnTo>
                <a:lnTo>
                  <a:pt x="20929" y="34874"/>
                </a:lnTo>
                <a:lnTo>
                  <a:pt x="8026" y="34874"/>
                </a:lnTo>
                <a:lnTo>
                  <a:pt x="8026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776015" y="2827402"/>
            <a:ext cx="18490" cy="37540"/>
          </a:xfrm>
          <a:custGeom>
            <a:avLst/>
            <a:gdLst/>
            <a:ahLst/>
            <a:cxnLst/>
            <a:rect l="l" t="t" r="r" b="b"/>
            <a:pathLst>
              <a:path w="20954" h="42544">
                <a:moveTo>
                  <a:pt x="8026" y="0"/>
                </a:moveTo>
                <a:lnTo>
                  <a:pt x="0" y="0"/>
                </a:lnTo>
                <a:lnTo>
                  <a:pt x="0" y="41973"/>
                </a:lnTo>
                <a:lnTo>
                  <a:pt x="20929" y="41973"/>
                </a:lnTo>
                <a:lnTo>
                  <a:pt x="20929" y="34874"/>
                </a:lnTo>
                <a:lnTo>
                  <a:pt x="8026" y="34874"/>
                </a:lnTo>
                <a:lnTo>
                  <a:pt x="8026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798786" y="2827402"/>
            <a:ext cx="20171" cy="37540"/>
          </a:xfrm>
          <a:custGeom>
            <a:avLst/>
            <a:gdLst/>
            <a:ahLst/>
            <a:cxnLst/>
            <a:rect l="l" t="t" r="r" b="b"/>
            <a:pathLst>
              <a:path w="22860" h="42544">
                <a:moveTo>
                  <a:pt x="21971" y="0"/>
                </a:moveTo>
                <a:lnTo>
                  <a:pt x="0" y="0"/>
                </a:lnTo>
                <a:lnTo>
                  <a:pt x="0" y="41973"/>
                </a:lnTo>
                <a:lnTo>
                  <a:pt x="22555" y="41973"/>
                </a:lnTo>
                <a:lnTo>
                  <a:pt x="22555" y="34874"/>
                </a:lnTo>
                <a:lnTo>
                  <a:pt x="8026" y="34874"/>
                </a:lnTo>
                <a:lnTo>
                  <a:pt x="8026" y="23837"/>
                </a:lnTo>
                <a:lnTo>
                  <a:pt x="18669" y="23837"/>
                </a:lnTo>
                <a:lnTo>
                  <a:pt x="18669" y="16738"/>
                </a:lnTo>
                <a:lnTo>
                  <a:pt x="8026" y="16738"/>
                </a:lnTo>
                <a:lnTo>
                  <a:pt x="8026" y="7086"/>
                </a:lnTo>
                <a:lnTo>
                  <a:pt x="21971" y="7086"/>
                </a:lnTo>
                <a:lnTo>
                  <a:pt x="21971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823815" y="2826889"/>
            <a:ext cx="23532" cy="38100"/>
          </a:xfrm>
          <a:custGeom>
            <a:avLst/>
            <a:gdLst/>
            <a:ahLst/>
            <a:cxnLst/>
            <a:rect l="l" t="t" r="r" b="b"/>
            <a:pathLst>
              <a:path w="26670" h="43180">
                <a:moveTo>
                  <a:pt x="21450" y="0"/>
                </a:moveTo>
                <a:lnTo>
                  <a:pt x="5461" y="0"/>
                </a:lnTo>
                <a:lnTo>
                  <a:pt x="0" y="3721"/>
                </a:lnTo>
                <a:lnTo>
                  <a:pt x="0" y="39420"/>
                </a:lnTo>
                <a:lnTo>
                  <a:pt x="5461" y="43129"/>
                </a:lnTo>
                <a:lnTo>
                  <a:pt x="16268" y="43129"/>
                </a:lnTo>
                <a:lnTo>
                  <a:pt x="18605" y="41503"/>
                </a:lnTo>
                <a:lnTo>
                  <a:pt x="20751" y="39065"/>
                </a:lnTo>
                <a:lnTo>
                  <a:pt x="26162" y="39065"/>
                </a:lnTo>
                <a:lnTo>
                  <a:pt x="26162" y="36042"/>
                </a:lnTo>
                <a:lnTo>
                  <a:pt x="10058" y="36042"/>
                </a:lnTo>
                <a:lnTo>
                  <a:pt x="8013" y="34759"/>
                </a:lnTo>
                <a:lnTo>
                  <a:pt x="8013" y="8369"/>
                </a:lnTo>
                <a:lnTo>
                  <a:pt x="10058" y="7086"/>
                </a:lnTo>
                <a:lnTo>
                  <a:pt x="25942" y="7086"/>
                </a:lnTo>
                <a:lnTo>
                  <a:pt x="25869" y="4711"/>
                </a:lnTo>
                <a:lnTo>
                  <a:pt x="21450" y="0"/>
                </a:lnTo>
                <a:close/>
              </a:path>
              <a:path w="26670" h="43180">
                <a:moveTo>
                  <a:pt x="26162" y="39065"/>
                </a:moveTo>
                <a:lnTo>
                  <a:pt x="20751" y="39065"/>
                </a:lnTo>
                <a:lnTo>
                  <a:pt x="21971" y="42557"/>
                </a:lnTo>
                <a:lnTo>
                  <a:pt x="26162" y="42557"/>
                </a:lnTo>
                <a:lnTo>
                  <a:pt x="26162" y="39065"/>
                </a:lnTo>
                <a:close/>
              </a:path>
              <a:path w="26670" h="43180">
                <a:moveTo>
                  <a:pt x="26162" y="21043"/>
                </a:moveTo>
                <a:lnTo>
                  <a:pt x="12496" y="21043"/>
                </a:lnTo>
                <a:lnTo>
                  <a:pt x="12496" y="27673"/>
                </a:lnTo>
                <a:lnTo>
                  <a:pt x="18135" y="27673"/>
                </a:lnTo>
                <a:lnTo>
                  <a:pt x="18135" y="33832"/>
                </a:lnTo>
                <a:lnTo>
                  <a:pt x="16268" y="36042"/>
                </a:lnTo>
                <a:lnTo>
                  <a:pt x="26162" y="36042"/>
                </a:lnTo>
                <a:lnTo>
                  <a:pt x="26162" y="21043"/>
                </a:lnTo>
                <a:close/>
              </a:path>
              <a:path w="26670" h="43180">
                <a:moveTo>
                  <a:pt x="25942" y="7086"/>
                </a:moveTo>
                <a:lnTo>
                  <a:pt x="16167" y="7086"/>
                </a:lnTo>
                <a:lnTo>
                  <a:pt x="18135" y="8839"/>
                </a:lnTo>
                <a:lnTo>
                  <a:pt x="18135" y="14236"/>
                </a:lnTo>
                <a:lnTo>
                  <a:pt x="26162" y="14236"/>
                </a:lnTo>
                <a:lnTo>
                  <a:pt x="25942" y="7086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4852940" y="2827402"/>
            <a:ext cx="20171" cy="37540"/>
          </a:xfrm>
          <a:custGeom>
            <a:avLst/>
            <a:gdLst/>
            <a:ahLst/>
            <a:cxnLst/>
            <a:rect l="l" t="t" r="r" b="b"/>
            <a:pathLst>
              <a:path w="22860" h="42544">
                <a:moveTo>
                  <a:pt x="21983" y="0"/>
                </a:moveTo>
                <a:lnTo>
                  <a:pt x="0" y="0"/>
                </a:lnTo>
                <a:lnTo>
                  <a:pt x="0" y="41973"/>
                </a:lnTo>
                <a:lnTo>
                  <a:pt x="22555" y="41973"/>
                </a:lnTo>
                <a:lnTo>
                  <a:pt x="22555" y="34874"/>
                </a:lnTo>
                <a:lnTo>
                  <a:pt x="8026" y="34874"/>
                </a:lnTo>
                <a:lnTo>
                  <a:pt x="8026" y="23837"/>
                </a:lnTo>
                <a:lnTo>
                  <a:pt x="18669" y="23837"/>
                </a:lnTo>
                <a:lnTo>
                  <a:pt x="18669" y="16738"/>
                </a:lnTo>
                <a:lnTo>
                  <a:pt x="8026" y="16738"/>
                </a:lnTo>
                <a:lnTo>
                  <a:pt x="8026" y="7086"/>
                </a:lnTo>
                <a:lnTo>
                  <a:pt x="21983" y="7086"/>
                </a:lnTo>
                <a:lnTo>
                  <a:pt x="21983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877049" y="2826889"/>
            <a:ext cx="24093" cy="38100"/>
          </a:xfrm>
          <a:custGeom>
            <a:avLst/>
            <a:gdLst/>
            <a:ahLst/>
            <a:cxnLst/>
            <a:rect l="l" t="t" r="r" b="b"/>
            <a:pathLst>
              <a:path w="27304" h="43180">
                <a:moveTo>
                  <a:pt x="7899" y="29654"/>
                </a:moveTo>
                <a:lnTo>
                  <a:pt x="0" y="31330"/>
                </a:lnTo>
                <a:lnTo>
                  <a:pt x="2146" y="39585"/>
                </a:lnTo>
                <a:lnTo>
                  <a:pt x="7200" y="43129"/>
                </a:lnTo>
                <a:lnTo>
                  <a:pt x="22148" y="43129"/>
                </a:lnTo>
                <a:lnTo>
                  <a:pt x="27089" y="38366"/>
                </a:lnTo>
                <a:lnTo>
                  <a:pt x="27089" y="36499"/>
                </a:lnTo>
                <a:lnTo>
                  <a:pt x="11747" y="36499"/>
                </a:lnTo>
                <a:lnTo>
                  <a:pt x="8826" y="34709"/>
                </a:lnTo>
                <a:lnTo>
                  <a:pt x="7899" y="29654"/>
                </a:lnTo>
                <a:close/>
              </a:path>
              <a:path w="27304" h="43180">
                <a:moveTo>
                  <a:pt x="20916" y="0"/>
                </a:moveTo>
                <a:lnTo>
                  <a:pt x="5461" y="0"/>
                </a:lnTo>
                <a:lnTo>
                  <a:pt x="1155" y="4533"/>
                </a:lnTo>
                <a:lnTo>
                  <a:pt x="1155" y="11747"/>
                </a:lnTo>
                <a:lnTo>
                  <a:pt x="3953" y="18674"/>
                </a:lnTo>
                <a:lnTo>
                  <a:pt x="10109" y="23066"/>
                </a:lnTo>
                <a:lnTo>
                  <a:pt x="16264" y="26738"/>
                </a:lnTo>
                <a:lnTo>
                  <a:pt x="18958" y="31330"/>
                </a:lnTo>
                <a:lnTo>
                  <a:pt x="18989" y="34709"/>
                </a:lnTo>
                <a:lnTo>
                  <a:pt x="16916" y="36499"/>
                </a:lnTo>
                <a:lnTo>
                  <a:pt x="27089" y="36499"/>
                </a:lnTo>
                <a:lnTo>
                  <a:pt x="27089" y="31153"/>
                </a:lnTo>
                <a:lnTo>
                  <a:pt x="24291" y="23389"/>
                </a:lnTo>
                <a:lnTo>
                  <a:pt x="18135" y="18637"/>
                </a:lnTo>
                <a:lnTo>
                  <a:pt x="11980" y="15161"/>
                </a:lnTo>
                <a:lnTo>
                  <a:pt x="9182" y="11226"/>
                </a:lnTo>
                <a:lnTo>
                  <a:pt x="9239" y="8305"/>
                </a:lnTo>
                <a:lnTo>
                  <a:pt x="10756" y="6629"/>
                </a:lnTo>
                <a:lnTo>
                  <a:pt x="25848" y="6629"/>
                </a:lnTo>
                <a:lnTo>
                  <a:pt x="25285" y="4241"/>
                </a:lnTo>
                <a:lnTo>
                  <a:pt x="20916" y="0"/>
                </a:lnTo>
                <a:close/>
              </a:path>
              <a:path w="27304" h="43180">
                <a:moveTo>
                  <a:pt x="25848" y="6629"/>
                </a:moveTo>
                <a:lnTo>
                  <a:pt x="16383" y="6629"/>
                </a:lnTo>
                <a:lnTo>
                  <a:pt x="18135" y="8305"/>
                </a:lnTo>
                <a:lnTo>
                  <a:pt x="19469" y="12268"/>
                </a:lnTo>
                <a:lnTo>
                  <a:pt x="26682" y="10172"/>
                </a:lnTo>
                <a:lnTo>
                  <a:pt x="25848" y="6629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694568" y="2601263"/>
            <a:ext cx="91328" cy="173131"/>
          </a:xfrm>
          <a:custGeom>
            <a:avLst/>
            <a:gdLst/>
            <a:ahLst/>
            <a:cxnLst/>
            <a:rect l="l" t="t" r="r" b="b"/>
            <a:pathLst>
              <a:path w="103504" h="196214">
                <a:moveTo>
                  <a:pt x="31153" y="0"/>
                </a:moveTo>
                <a:lnTo>
                  <a:pt x="0" y="0"/>
                </a:lnTo>
                <a:lnTo>
                  <a:pt x="0" y="195605"/>
                </a:lnTo>
                <a:lnTo>
                  <a:pt x="30340" y="195605"/>
                </a:lnTo>
                <a:lnTo>
                  <a:pt x="30340" y="73405"/>
                </a:lnTo>
                <a:lnTo>
                  <a:pt x="57993" y="73405"/>
                </a:lnTo>
                <a:lnTo>
                  <a:pt x="31153" y="0"/>
                </a:lnTo>
                <a:close/>
              </a:path>
              <a:path w="103504" h="196214">
                <a:moveTo>
                  <a:pt x="57993" y="73405"/>
                </a:moveTo>
                <a:lnTo>
                  <a:pt x="30886" y="73405"/>
                </a:lnTo>
                <a:lnTo>
                  <a:pt x="73685" y="195605"/>
                </a:lnTo>
                <a:lnTo>
                  <a:pt x="102946" y="195605"/>
                </a:lnTo>
                <a:lnTo>
                  <a:pt x="102946" y="111874"/>
                </a:lnTo>
                <a:lnTo>
                  <a:pt x="72059" y="111874"/>
                </a:lnTo>
                <a:lnTo>
                  <a:pt x="57993" y="73405"/>
                </a:lnTo>
                <a:close/>
              </a:path>
              <a:path w="103504" h="196214">
                <a:moveTo>
                  <a:pt x="102946" y="0"/>
                </a:moveTo>
                <a:lnTo>
                  <a:pt x="72605" y="0"/>
                </a:lnTo>
                <a:lnTo>
                  <a:pt x="72605" y="111874"/>
                </a:lnTo>
                <a:lnTo>
                  <a:pt x="102946" y="111874"/>
                </a:lnTo>
                <a:lnTo>
                  <a:pt x="102946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814109" y="2598872"/>
            <a:ext cx="89647" cy="177613"/>
          </a:xfrm>
          <a:custGeom>
            <a:avLst/>
            <a:gdLst/>
            <a:ahLst/>
            <a:cxnLst/>
            <a:rect l="l" t="t" r="r" b="b"/>
            <a:pathLst>
              <a:path w="101600" h="201294">
                <a:moveTo>
                  <a:pt x="51485" y="0"/>
                </a:moveTo>
                <a:lnTo>
                  <a:pt x="28578" y="3942"/>
                </a:lnTo>
                <a:lnTo>
                  <a:pt x="12531" y="14689"/>
                </a:lnTo>
                <a:lnTo>
                  <a:pt x="3090" y="30619"/>
                </a:lnTo>
                <a:lnTo>
                  <a:pt x="0" y="50114"/>
                </a:lnTo>
                <a:lnTo>
                  <a:pt x="0" y="150901"/>
                </a:lnTo>
                <a:lnTo>
                  <a:pt x="3090" y="170386"/>
                </a:lnTo>
                <a:lnTo>
                  <a:pt x="12531" y="186323"/>
                </a:lnTo>
                <a:lnTo>
                  <a:pt x="28578" y="197080"/>
                </a:lnTo>
                <a:lnTo>
                  <a:pt x="51485" y="201028"/>
                </a:lnTo>
                <a:lnTo>
                  <a:pt x="73445" y="197080"/>
                </a:lnTo>
                <a:lnTo>
                  <a:pt x="89006" y="186323"/>
                </a:lnTo>
                <a:lnTo>
                  <a:pt x="97473" y="171754"/>
                </a:lnTo>
                <a:lnTo>
                  <a:pt x="51485" y="171754"/>
                </a:lnTo>
                <a:lnTo>
                  <a:pt x="42975" y="170425"/>
                </a:lnTo>
                <a:lnTo>
                  <a:pt x="37463" y="166403"/>
                </a:lnTo>
                <a:lnTo>
                  <a:pt x="34492" y="159640"/>
                </a:lnTo>
                <a:lnTo>
                  <a:pt x="33679" y="150901"/>
                </a:lnTo>
                <a:lnTo>
                  <a:pt x="33678" y="50114"/>
                </a:lnTo>
                <a:lnTo>
                  <a:pt x="34492" y="41362"/>
                </a:lnTo>
                <a:lnTo>
                  <a:pt x="37463" y="34599"/>
                </a:lnTo>
                <a:lnTo>
                  <a:pt x="42975" y="30577"/>
                </a:lnTo>
                <a:lnTo>
                  <a:pt x="51485" y="29248"/>
                </a:lnTo>
                <a:lnTo>
                  <a:pt x="96282" y="29248"/>
                </a:lnTo>
                <a:lnTo>
                  <a:pt x="89006" y="15843"/>
                </a:lnTo>
                <a:lnTo>
                  <a:pt x="73445" y="4265"/>
                </a:lnTo>
                <a:lnTo>
                  <a:pt x="51485" y="0"/>
                </a:lnTo>
                <a:close/>
              </a:path>
              <a:path w="101600" h="201294">
                <a:moveTo>
                  <a:pt x="101333" y="128409"/>
                </a:moveTo>
                <a:lnTo>
                  <a:pt x="67741" y="128409"/>
                </a:lnTo>
                <a:lnTo>
                  <a:pt x="67741" y="151980"/>
                </a:lnTo>
                <a:lnTo>
                  <a:pt x="66916" y="160439"/>
                </a:lnTo>
                <a:lnTo>
                  <a:pt x="64185" y="166639"/>
                </a:lnTo>
                <a:lnTo>
                  <a:pt x="59169" y="170454"/>
                </a:lnTo>
                <a:lnTo>
                  <a:pt x="51485" y="171754"/>
                </a:lnTo>
                <a:lnTo>
                  <a:pt x="97473" y="171754"/>
                </a:lnTo>
                <a:lnTo>
                  <a:pt x="98268" y="170386"/>
                </a:lnTo>
                <a:lnTo>
                  <a:pt x="101333" y="150901"/>
                </a:lnTo>
                <a:lnTo>
                  <a:pt x="101333" y="128409"/>
                </a:lnTo>
                <a:close/>
              </a:path>
              <a:path w="101600" h="201294">
                <a:moveTo>
                  <a:pt x="96282" y="29248"/>
                </a:moveTo>
                <a:lnTo>
                  <a:pt x="51485" y="29248"/>
                </a:lnTo>
                <a:lnTo>
                  <a:pt x="57700" y="30619"/>
                </a:lnTo>
                <a:lnTo>
                  <a:pt x="62866" y="34837"/>
                </a:lnTo>
                <a:lnTo>
                  <a:pt x="66421" y="42165"/>
                </a:lnTo>
                <a:lnTo>
                  <a:pt x="67741" y="52819"/>
                </a:lnTo>
                <a:lnTo>
                  <a:pt x="67741" y="67995"/>
                </a:lnTo>
                <a:lnTo>
                  <a:pt x="101333" y="67995"/>
                </a:lnTo>
                <a:lnTo>
                  <a:pt x="101213" y="52819"/>
                </a:lnTo>
                <a:lnTo>
                  <a:pt x="98268" y="32907"/>
                </a:lnTo>
                <a:lnTo>
                  <a:pt x="96282" y="29248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786720" y="4641926"/>
            <a:ext cx="713220" cy="44162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095031" y="1812663"/>
            <a:ext cx="917211" cy="23720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070807" y="1778642"/>
            <a:ext cx="129428" cy="217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412" spc="-18" dirty="0">
                <a:solidFill>
                  <a:srgbClr val="062F73"/>
                </a:solidFill>
                <a:latin typeface="Century Gothic"/>
                <a:cs typeface="Century Gothic"/>
              </a:rPr>
              <a:t>+</a:t>
            </a:r>
            <a:endParaRPr sz="1412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620419" y="2108431"/>
            <a:ext cx="937932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37"/>
              </a:rPr>
              <a:t>Discover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37"/>
              </a:rPr>
              <a:t>the</a:t>
            </a:r>
            <a:r>
              <a:rPr sz="794" b="1" u="sng" spc="-62" dirty="0">
                <a:solidFill>
                  <a:srgbClr val="0544AC"/>
                </a:solidFill>
                <a:latin typeface="Calibri"/>
                <a:cs typeface="Calibri"/>
                <a:hlinkClick r:id="rId37"/>
              </a:rPr>
              <a:t>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37"/>
              </a:rPr>
              <a:t>Plasma 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3900591" y="1868854"/>
            <a:ext cx="92449" cy="156882"/>
          </a:xfrm>
          <a:custGeom>
            <a:avLst/>
            <a:gdLst/>
            <a:ahLst/>
            <a:cxnLst/>
            <a:rect l="l" t="t" r="r" b="b"/>
            <a:pathLst>
              <a:path w="104775" h="177800">
                <a:moveTo>
                  <a:pt x="11874" y="140690"/>
                </a:moveTo>
                <a:lnTo>
                  <a:pt x="0" y="160312"/>
                </a:lnTo>
                <a:lnTo>
                  <a:pt x="10211" y="167954"/>
                </a:lnTo>
                <a:lnTo>
                  <a:pt x="22155" y="173301"/>
                </a:lnTo>
                <a:lnTo>
                  <a:pt x="35022" y="176442"/>
                </a:lnTo>
                <a:lnTo>
                  <a:pt x="48005" y="177469"/>
                </a:lnTo>
                <a:lnTo>
                  <a:pt x="72341" y="173225"/>
                </a:lnTo>
                <a:lnTo>
                  <a:pt x="89995" y="162269"/>
                </a:lnTo>
                <a:lnTo>
                  <a:pt x="95613" y="154431"/>
                </a:lnTo>
                <a:lnTo>
                  <a:pt x="45199" y="154431"/>
                </a:lnTo>
                <a:lnTo>
                  <a:pt x="35011" y="153215"/>
                </a:lnTo>
                <a:lnTo>
                  <a:pt x="26265" y="150042"/>
                </a:lnTo>
                <a:lnTo>
                  <a:pt x="18654" y="145629"/>
                </a:lnTo>
                <a:lnTo>
                  <a:pt x="11874" y="140690"/>
                </a:lnTo>
                <a:close/>
              </a:path>
              <a:path w="104775" h="177800">
                <a:moveTo>
                  <a:pt x="58229" y="0"/>
                </a:moveTo>
                <a:lnTo>
                  <a:pt x="37663" y="3271"/>
                </a:lnTo>
                <a:lnTo>
                  <a:pt x="21269" y="12196"/>
                </a:lnTo>
                <a:lnTo>
                  <a:pt x="10423" y="25444"/>
                </a:lnTo>
                <a:lnTo>
                  <a:pt x="6502" y="41681"/>
                </a:lnTo>
                <a:lnTo>
                  <a:pt x="8825" y="56705"/>
                </a:lnTo>
                <a:lnTo>
                  <a:pt x="15127" y="68568"/>
                </a:lnTo>
                <a:lnTo>
                  <a:pt x="24402" y="78691"/>
                </a:lnTo>
                <a:lnTo>
                  <a:pt x="35648" y="88493"/>
                </a:lnTo>
                <a:lnTo>
                  <a:pt x="46605" y="96981"/>
                </a:lnTo>
                <a:lnTo>
                  <a:pt x="58004" y="106546"/>
                </a:lnTo>
                <a:lnTo>
                  <a:pt x="66959" y="117625"/>
                </a:lnTo>
                <a:lnTo>
                  <a:pt x="70586" y="130657"/>
                </a:lnTo>
                <a:lnTo>
                  <a:pt x="68520" y="141198"/>
                </a:lnTo>
                <a:lnTo>
                  <a:pt x="62960" y="148612"/>
                </a:lnTo>
                <a:lnTo>
                  <a:pt x="54866" y="152992"/>
                </a:lnTo>
                <a:lnTo>
                  <a:pt x="45199" y="154431"/>
                </a:lnTo>
                <a:lnTo>
                  <a:pt x="95613" y="154431"/>
                </a:lnTo>
                <a:lnTo>
                  <a:pt x="100748" y="147267"/>
                </a:lnTo>
                <a:lnTo>
                  <a:pt x="104381" y="130886"/>
                </a:lnTo>
                <a:lnTo>
                  <a:pt x="102219" y="116158"/>
                </a:lnTo>
                <a:lnTo>
                  <a:pt x="95819" y="102920"/>
                </a:lnTo>
                <a:lnTo>
                  <a:pt x="85312" y="90188"/>
                </a:lnTo>
                <a:lnTo>
                  <a:pt x="70827" y="76974"/>
                </a:lnTo>
                <a:lnTo>
                  <a:pt x="58003" y="66237"/>
                </a:lnTo>
                <a:lnTo>
                  <a:pt x="48412" y="57323"/>
                </a:lnTo>
                <a:lnTo>
                  <a:pt x="42402" y="49287"/>
                </a:lnTo>
                <a:lnTo>
                  <a:pt x="40322" y="41186"/>
                </a:lnTo>
                <a:lnTo>
                  <a:pt x="41700" y="34114"/>
                </a:lnTo>
                <a:lnTo>
                  <a:pt x="45761" y="28351"/>
                </a:lnTo>
                <a:lnTo>
                  <a:pt x="52399" y="24471"/>
                </a:lnTo>
                <a:lnTo>
                  <a:pt x="61506" y="23050"/>
                </a:lnTo>
                <a:lnTo>
                  <a:pt x="94214" y="23050"/>
                </a:lnTo>
                <a:lnTo>
                  <a:pt x="99479" y="14960"/>
                </a:lnTo>
                <a:lnTo>
                  <a:pt x="92414" y="9311"/>
                </a:lnTo>
                <a:lnTo>
                  <a:pt x="82964" y="4537"/>
                </a:lnTo>
                <a:lnTo>
                  <a:pt x="71459" y="1233"/>
                </a:lnTo>
                <a:lnTo>
                  <a:pt x="58229" y="0"/>
                </a:lnTo>
                <a:close/>
              </a:path>
              <a:path w="104775" h="177800">
                <a:moveTo>
                  <a:pt x="94214" y="23050"/>
                </a:moveTo>
                <a:lnTo>
                  <a:pt x="61506" y="23050"/>
                </a:lnTo>
                <a:lnTo>
                  <a:pt x="68637" y="23857"/>
                </a:lnTo>
                <a:lnTo>
                  <a:pt x="75545" y="26019"/>
                </a:lnTo>
                <a:lnTo>
                  <a:pt x="82015" y="29147"/>
                </a:lnTo>
                <a:lnTo>
                  <a:pt x="87833" y="32854"/>
                </a:lnTo>
                <a:lnTo>
                  <a:pt x="94214" y="23050"/>
                </a:lnTo>
                <a:close/>
              </a:path>
            </a:pathLst>
          </a:custGeom>
          <a:solidFill>
            <a:srgbClr val="1D448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3816149" y="2011524"/>
            <a:ext cx="69476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0" y="0"/>
                </a:moveTo>
                <a:lnTo>
                  <a:pt x="78333" y="0"/>
                </a:lnTo>
              </a:path>
            </a:pathLst>
          </a:custGeom>
          <a:ln w="25400">
            <a:solidFill>
              <a:srgbClr val="1D44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3831093" y="1871450"/>
            <a:ext cx="0" cy="128868"/>
          </a:xfrm>
          <a:custGeom>
            <a:avLst/>
            <a:gdLst/>
            <a:ahLst/>
            <a:cxnLst/>
            <a:rect l="l" t="t" r="r" b="b"/>
            <a:pathLst>
              <a:path h="146050">
                <a:moveTo>
                  <a:pt x="0" y="0"/>
                </a:moveTo>
                <a:lnTo>
                  <a:pt x="0" y="146050"/>
                </a:lnTo>
              </a:path>
            </a:pathLst>
          </a:custGeom>
          <a:ln w="33870">
            <a:solidFill>
              <a:srgbClr val="1D44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3653054" y="1867293"/>
            <a:ext cx="142875" cy="160244"/>
          </a:xfrm>
          <a:custGeom>
            <a:avLst/>
            <a:gdLst/>
            <a:ahLst/>
            <a:cxnLst/>
            <a:rect l="l" t="t" r="r" b="b"/>
            <a:pathLst>
              <a:path w="161925" h="181610">
                <a:moveTo>
                  <a:pt x="80784" y="0"/>
                </a:moveTo>
                <a:lnTo>
                  <a:pt x="48531" y="6857"/>
                </a:lnTo>
                <a:lnTo>
                  <a:pt x="22942" y="25620"/>
                </a:lnTo>
                <a:lnTo>
                  <a:pt x="6078" y="53572"/>
                </a:lnTo>
                <a:lnTo>
                  <a:pt x="0" y="87998"/>
                </a:lnTo>
                <a:lnTo>
                  <a:pt x="5625" y="124579"/>
                </a:lnTo>
                <a:lnTo>
                  <a:pt x="21732" y="154101"/>
                </a:lnTo>
                <a:lnTo>
                  <a:pt x="47170" y="173823"/>
                </a:lnTo>
                <a:lnTo>
                  <a:pt x="80784" y="181000"/>
                </a:lnTo>
                <a:lnTo>
                  <a:pt x="114397" y="173817"/>
                </a:lnTo>
                <a:lnTo>
                  <a:pt x="134550" y="158191"/>
                </a:lnTo>
                <a:lnTo>
                  <a:pt x="80784" y="158191"/>
                </a:lnTo>
                <a:lnTo>
                  <a:pt x="59226" y="151934"/>
                </a:lnTo>
                <a:lnTo>
                  <a:pt x="44983" y="135658"/>
                </a:lnTo>
                <a:lnTo>
                  <a:pt x="37122" y="113099"/>
                </a:lnTo>
                <a:lnTo>
                  <a:pt x="34709" y="87998"/>
                </a:lnTo>
                <a:lnTo>
                  <a:pt x="37348" y="64207"/>
                </a:lnTo>
                <a:lnTo>
                  <a:pt x="45588" y="43305"/>
                </a:lnTo>
                <a:lnTo>
                  <a:pt x="59906" y="28449"/>
                </a:lnTo>
                <a:lnTo>
                  <a:pt x="80784" y="22796"/>
                </a:lnTo>
                <a:lnTo>
                  <a:pt x="134769" y="22796"/>
                </a:lnTo>
                <a:lnTo>
                  <a:pt x="113036" y="6857"/>
                </a:lnTo>
                <a:lnTo>
                  <a:pt x="80784" y="0"/>
                </a:lnTo>
                <a:close/>
              </a:path>
              <a:path w="161925" h="181610">
                <a:moveTo>
                  <a:pt x="134769" y="22796"/>
                </a:moveTo>
                <a:lnTo>
                  <a:pt x="80784" y="22796"/>
                </a:lnTo>
                <a:lnTo>
                  <a:pt x="101647" y="28449"/>
                </a:lnTo>
                <a:lnTo>
                  <a:pt x="115958" y="43305"/>
                </a:lnTo>
                <a:lnTo>
                  <a:pt x="124195" y="64207"/>
                </a:lnTo>
                <a:lnTo>
                  <a:pt x="126834" y="87998"/>
                </a:lnTo>
                <a:lnTo>
                  <a:pt x="124424" y="113099"/>
                </a:lnTo>
                <a:lnTo>
                  <a:pt x="116568" y="135658"/>
                </a:lnTo>
                <a:lnTo>
                  <a:pt x="102333" y="151934"/>
                </a:lnTo>
                <a:lnTo>
                  <a:pt x="80784" y="158191"/>
                </a:lnTo>
                <a:lnTo>
                  <a:pt x="134550" y="158191"/>
                </a:lnTo>
                <a:lnTo>
                  <a:pt x="139830" y="154097"/>
                </a:lnTo>
                <a:lnTo>
                  <a:pt x="155933" y="124577"/>
                </a:lnTo>
                <a:lnTo>
                  <a:pt x="161556" y="87998"/>
                </a:lnTo>
                <a:lnTo>
                  <a:pt x="155479" y="53572"/>
                </a:lnTo>
                <a:lnTo>
                  <a:pt x="138620" y="25620"/>
                </a:lnTo>
                <a:lnTo>
                  <a:pt x="134769" y="22796"/>
                </a:lnTo>
                <a:close/>
              </a:path>
            </a:pathLst>
          </a:custGeom>
          <a:solidFill>
            <a:srgbClr val="1D448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3582706" y="1960424"/>
            <a:ext cx="0" cy="62753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1120"/>
                </a:lnTo>
              </a:path>
            </a:pathLst>
          </a:custGeom>
          <a:ln w="33870">
            <a:solidFill>
              <a:srgbClr val="1D44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567764" y="1950337"/>
            <a:ext cx="65554" cy="0"/>
          </a:xfrm>
          <a:custGeom>
            <a:avLst/>
            <a:gdLst/>
            <a:ahLst/>
            <a:cxnLst/>
            <a:rect l="l" t="t" r="r" b="b"/>
            <a:pathLst>
              <a:path w="74294">
                <a:moveTo>
                  <a:pt x="0" y="0"/>
                </a:moveTo>
                <a:lnTo>
                  <a:pt x="73875" y="0"/>
                </a:lnTo>
              </a:path>
            </a:pathLst>
          </a:custGeom>
          <a:ln w="22860">
            <a:solidFill>
              <a:srgbClr val="1D44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3582706" y="1890946"/>
            <a:ext cx="0" cy="49306"/>
          </a:xfrm>
          <a:custGeom>
            <a:avLst/>
            <a:gdLst/>
            <a:ahLst/>
            <a:cxnLst/>
            <a:rect l="l" t="t" r="r" b="b"/>
            <a:pathLst>
              <a:path h="55880">
                <a:moveTo>
                  <a:pt x="0" y="0"/>
                </a:moveTo>
                <a:lnTo>
                  <a:pt x="0" y="55879"/>
                </a:lnTo>
              </a:path>
            </a:pathLst>
          </a:custGeom>
          <a:ln w="33870">
            <a:solidFill>
              <a:srgbClr val="1D44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3567765" y="1881421"/>
            <a:ext cx="79001" cy="0"/>
          </a:xfrm>
          <a:custGeom>
            <a:avLst/>
            <a:gdLst/>
            <a:ahLst/>
            <a:cxnLst/>
            <a:rect l="l" t="t" r="r" b="b"/>
            <a:pathLst>
              <a:path w="89535">
                <a:moveTo>
                  <a:pt x="0" y="0"/>
                </a:moveTo>
                <a:lnTo>
                  <a:pt x="89154" y="0"/>
                </a:lnTo>
              </a:path>
            </a:pathLst>
          </a:custGeom>
          <a:ln w="21589">
            <a:solidFill>
              <a:srgbClr val="1D44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3521241" y="1871450"/>
            <a:ext cx="0" cy="151840"/>
          </a:xfrm>
          <a:custGeom>
            <a:avLst/>
            <a:gdLst/>
            <a:ahLst/>
            <a:cxnLst/>
            <a:rect l="l" t="t" r="r" b="b"/>
            <a:pathLst>
              <a:path h="172085">
                <a:moveTo>
                  <a:pt x="0" y="0"/>
                </a:moveTo>
                <a:lnTo>
                  <a:pt x="0" y="171576"/>
                </a:lnTo>
              </a:path>
            </a:pathLst>
          </a:custGeom>
          <a:ln w="33870">
            <a:solidFill>
              <a:srgbClr val="1D44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3379347" y="1871122"/>
            <a:ext cx="110938" cy="156322"/>
          </a:xfrm>
          <a:custGeom>
            <a:avLst/>
            <a:gdLst/>
            <a:ahLst/>
            <a:cxnLst/>
            <a:rect l="l" t="t" r="r" b="b"/>
            <a:pathLst>
              <a:path w="125730" h="177164">
                <a:moveTo>
                  <a:pt x="107819" y="23342"/>
                </a:moveTo>
                <a:lnTo>
                  <a:pt x="52108" y="23342"/>
                </a:lnTo>
                <a:lnTo>
                  <a:pt x="62121" y="24699"/>
                </a:lnTo>
                <a:lnTo>
                  <a:pt x="70864" y="29156"/>
                </a:lnTo>
                <a:lnTo>
                  <a:pt x="77052" y="37294"/>
                </a:lnTo>
                <a:lnTo>
                  <a:pt x="79400" y="49695"/>
                </a:lnTo>
                <a:lnTo>
                  <a:pt x="77869" y="59871"/>
                </a:lnTo>
                <a:lnTo>
                  <a:pt x="72753" y="69991"/>
                </a:lnTo>
                <a:lnTo>
                  <a:pt x="63268" y="77789"/>
                </a:lnTo>
                <a:lnTo>
                  <a:pt x="48628" y="81000"/>
                </a:lnTo>
                <a:lnTo>
                  <a:pt x="43561" y="81000"/>
                </a:lnTo>
                <a:lnTo>
                  <a:pt x="43561" y="104279"/>
                </a:lnTo>
                <a:lnTo>
                  <a:pt x="54800" y="104381"/>
                </a:lnTo>
                <a:lnTo>
                  <a:pt x="89395" y="176949"/>
                </a:lnTo>
                <a:lnTo>
                  <a:pt x="125437" y="170243"/>
                </a:lnTo>
                <a:lnTo>
                  <a:pt x="85001" y="95923"/>
                </a:lnTo>
                <a:lnTo>
                  <a:pt x="96274" y="87592"/>
                </a:lnTo>
                <a:lnTo>
                  <a:pt x="105400" y="76763"/>
                </a:lnTo>
                <a:lnTo>
                  <a:pt x="111511" y="62902"/>
                </a:lnTo>
                <a:lnTo>
                  <a:pt x="113741" y="45478"/>
                </a:lnTo>
                <a:lnTo>
                  <a:pt x="109807" y="25894"/>
                </a:lnTo>
                <a:lnTo>
                  <a:pt x="107819" y="23342"/>
                </a:lnTo>
                <a:close/>
              </a:path>
              <a:path w="125730" h="177164">
                <a:moveTo>
                  <a:pt x="59182" y="0"/>
                </a:moveTo>
                <a:lnTo>
                  <a:pt x="0" y="0"/>
                </a:lnTo>
                <a:lnTo>
                  <a:pt x="0" y="173977"/>
                </a:lnTo>
                <a:lnTo>
                  <a:pt x="34328" y="173977"/>
                </a:lnTo>
                <a:lnTo>
                  <a:pt x="34328" y="23342"/>
                </a:lnTo>
                <a:lnTo>
                  <a:pt x="107819" y="23342"/>
                </a:lnTo>
                <a:lnTo>
                  <a:pt x="98705" y="11647"/>
                </a:lnTo>
                <a:lnTo>
                  <a:pt x="81481" y="2946"/>
                </a:lnTo>
                <a:lnTo>
                  <a:pt x="59182" y="0"/>
                </a:lnTo>
                <a:close/>
              </a:path>
            </a:pathLst>
          </a:custGeom>
          <a:solidFill>
            <a:srgbClr val="1D448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3226213" y="1867292"/>
            <a:ext cx="128868" cy="160244"/>
          </a:xfrm>
          <a:custGeom>
            <a:avLst/>
            <a:gdLst/>
            <a:ahLst/>
            <a:cxnLst/>
            <a:rect l="l" t="t" r="r" b="b"/>
            <a:pathLst>
              <a:path w="146050" h="181610">
                <a:moveTo>
                  <a:pt x="92354" y="0"/>
                </a:moveTo>
                <a:lnTo>
                  <a:pt x="53803" y="7270"/>
                </a:lnTo>
                <a:lnTo>
                  <a:pt x="24736" y="26847"/>
                </a:lnTo>
                <a:lnTo>
                  <a:pt x="6390" y="55378"/>
                </a:lnTo>
                <a:lnTo>
                  <a:pt x="0" y="89509"/>
                </a:lnTo>
                <a:lnTo>
                  <a:pt x="6405" y="125538"/>
                </a:lnTo>
                <a:lnTo>
                  <a:pt x="24701" y="154578"/>
                </a:lnTo>
                <a:lnTo>
                  <a:pt x="53503" y="173959"/>
                </a:lnTo>
                <a:lnTo>
                  <a:pt x="91427" y="181013"/>
                </a:lnTo>
                <a:lnTo>
                  <a:pt x="105266" y="180212"/>
                </a:lnTo>
                <a:lnTo>
                  <a:pt x="118946" y="177984"/>
                </a:lnTo>
                <a:lnTo>
                  <a:pt x="132405" y="174583"/>
                </a:lnTo>
                <a:lnTo>
                  <a:pt x="145580" y="170268"/>
                </a:lnTo>
                <a:lnTo>
                  <a:pt x="145580" y="156006"/>
                </a:lnTo>
                <a:lnTo>
                  <a:pt x="90030" y="156006"/>
                </a:lnTo>
                <a:lnTo>
                  <a:pt x="69567" y="151530"/>
                </a:lnTo>
                <a:lnTo>
                  <a:pt x="51863" y="138569"/>
                </a:lnTo>
                <a:lnTo>
                  <a:pt x="39413" y="117827"/>
                </a:lnTo>
                <a:lnTo>
                  <a:pt x="34709" y="90004"/>
                </a:lnTo>
                <a:lnTo>
                  <a:pt x="38976" y="63076"/>
                </a:lnTo>
                <a:lnTo>
                  <a:pt x="50966" y="42592"/>
                </a:lnTo>
                <a:lnTo>
                  <a:pt x="69465" y="29561"/>
                </a:lnTo>
                <a:lnTo>
                  <a:pt x="93256" y="24993"/>
                </a:lnTo>
                <a:lnTo>
                  <a:pt x="132855" y="24993"/>
                </a:lnTo>
                <a:lnTo>
                  <a:pt x="138633" y="13487"/>
                </a:lnTo>
                <a:lnTo>
                  <a:pt x="129416" y="8218"/>
                </a:lnTo>
                <a:lnTo>
                  <a:pt x="118179" y="3933"/>
                </a:lnTo>
                <a:lnTo>
                  <a:pt x="105600" y="1053"/>
                </a:lnTo>
                <a:lnTo>
                  <a:pt x="92354" y="0"/>
                </a:lnTo>
                <a:close/>
              </a:path>
              <a:path w="146050" h="181610">
                <a:moveTo>
                  <a:pt x="145580" y="98005"/>
                </a:moveTo>
                <a:lnTo>
                  <a:pt x="112941" y="98005"/>
                </a:lnTo>
                <a:lnTo>
                  <a:pt x="112941" y="151752"/>
                </a:lnTo>
                <a:lnTo>
                  <a:pt x="105994" y="155003"/>
                </a:lnTo>
                <a:lnTo>
                  <a:pt x="98818" y="156006"/>
                </a:lnTo>
                <a:lnTo>
                  <a:pt x="145580" y="156006"/>
                </a:lnTo>
                <a:lnTo>
                  <a:pt x="145580" y="98005"/>
                </a:lnTo>
                <a:close/>
              </a:path>
              <a:path w="146050" h="181610">
                <a:moveTo>
                  <a:pt x="132855" y="24993"/>
                </a:moveTo>
                <a:lnTo>
                  <a:pt x="93256" y="24993"/>
                </a:lnTo>
                <a:lnTo>
                  <a:pt x="102760" y="25734"/>
                </a:lnTo>
                <a:lnTo>
                  <a:pt x="112131" y="27741"/>
                </a:lnTo>
                <a:lnTo>
                  <a:pt x="120802" y="30688"/>
                </a:lnTo>
                <a:lnTo>
                  <a:pt x="128206" y="34251"/>
                </a:lnTo>
                <a:lnTo>
                  <a:pt x="132855" y="24993"/>
                </a:lnTo>
                <a:close/>
              </a:path>
            </a:pathLst>
          </a:custGeom>
          <a:solidFill>
            <a:srgbClr val="1D448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908605" y="2206552"/>
            <a:ext cx="398368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794" b="1" u="sng" spc="4" dirty="0">
                <a:solidFill>
                  <a:srgbClr val="0544AC"/>
                </a:solidFill>
                <a:latin typeface="Calibri"/>
                <a:cs typeface="Calibri"/>
                <a:hlinkClick r:id="rId38"/>
              </a:rPr>
              <a:t>BioWork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4655701" y="1816493"/>
            <a:ext cx="862556" cy="3151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753525" y="5444044"/>
            <a:ext cx="713220" cy="44161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2481074" y="5968030"/>
            <a:ext cx="2826124" cy="407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38530" defTabSz="806867"/>
            <a:r>
              <a:rPr sz="794" b="1" u="sng" spc="4" dirty="0">
                <a:solidFill>
                  <a:srgbClr val="0544AC"/>
                </a:solidFill>
                <a:latin typeface="Calibri"/>
                <a:cs typeface="Calibri"/>
                <a:hlinkClick r:id="rId41"/>
              </a:rPr>
              <a:t>BioWork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  <a:p>
            <a:pPr defTabSz="806867">
              <a:spcBef>
                <a:spcPts val="4"/>
              </a:spcBef>
            </a:pP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/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42"/>
              </a:rPr>
              <a:t>Health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42"/>
              </a:rPr>
              <a:t>Sciences </a:t>
            </a:r>
            <a:r>
              <a:rPr sz="794" b="1" u="sng" spc="26" dirty="0">
                <a:solidFill>
                  <a:srgbClr val="0544AC"/>
                </a:solidFill>
                <a:latin typeface="Calibri"/>
                <a:cs typeface="Calibri"/>
                <a:hlinkClick r:id="rId42"/>
              </a:rPr>
              <a:t>and</a:t>
            </a:r>
            <a:r>
              <a:rPr sz="794" b="1" u="sng" spc="-97" dirty="0">
                <a:solidFill>
                  <a:srgbClr val="0544AC"/>
                </a:solidFill>
                <a:latin typeface="Calibri"/>
                <a:cs typeface="Calibri"/>
                <a:hlinkClick r:id="rId42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2"/>
              </a:rPr>
              <a:t>STEM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4954983" y="4485390"/>
            <a:ext cx="305360" cy="305360"/>
          </a:xfrm>
          <a:custGeom>
            <a:avLst/>
            <a:gdLst/>
            <a:ahLst/>
            <a:cxnLst/>
            <a:rect l="l" t="t" r="r" b="b"/>
            <a:pathLst>
              <a:path w="346075" h="346075">
                <a:moveTo>
                  <a:pt x="345643" y="0"/>
                </a:moveTo>
                <a:lnTo>
                  <a:pt x="0" y="0"/>
                </a:lnTo>
                <a:lnTo>
                  <a:pt x="0" y="345643"/>
                </a:lnTo>
                <a:lnTo>
                  <a:pt x="345643" y="345643"/>
                </a:lnTo>
                <a:lnTo>
                  <a:pt x="345643" y="310680"/>
                </a:lnTo>
                <a:lnTo>
                  <a:pt x="34518" y="310680"/>
                </a:lnTo>
                <a:lnTo>
                  <a:pt x="34442" y="107175"/>
                </a:lnTo>
                <a:lnTo>
                  <a:pt x="172859" y="34975"/>
                </a:lnTo>
                <a:lnTo>
                  <a:pt x="345643" y="34975"/>
                </a:lnTo>
                <a:lnTo>
                  <a:pt x="345643" y="0"/>
                </a:lnTo>
                <a:close/>
              </a:path>
              <a:path w="346075" h="346075">
                <a:moveTo>
                  <a:pt x="117373" y="137883"/>
                </a:moveTo>
                <a:lnTo>
                  <a:pt x="62598" y="137883"/>
                </a:lnTo>
                <a:lnTo>
                  <a:pt x="62598" y="310680"/>
                </a:lnTo>
                <a:lnTo>
                  <a:pt x="117373" y="310680"/>
                </a:lnTo>
                <a:lnTo>
                  <a:pt x="117373" y="137883"/>
                </a:lnTo>
                <a:close/>
              </a:path>
              <a:path w="346075" h="346075">
                <a:moveTo>
                  <a:pt x="200240" y="137883"/>
                </a:moveTo>
                <a:lnTo>
                  <a:pt x="145465" y="137883"/>
                </a:lnTo>
                <a:lnTo>
                  <a:pt x="145465" y="310680"/>
                </a:lnTo>
                <a:lnTo>
                  <a:pt x="200240" y="310680"/>
                </a:lnTo>
                <a:lnTo>
                  <a:pt x="200240" y="137883"/>
                </a:lnTo>
                <a:close/>
              </a:path>
              <a:path w="346075" h="346075">
                <a:moveTo>
                  <a:pt x="283095" y="137883"/>
                </a:moveTo>
                <a:lnTo>
                  <a:pt x="228320" y="137883"/>
                </a:lnTo>
                <a:lnTo>
                  <a:pt x="228320" y="310680"/>
                </a:lnTo>
                <a:lnTo>
                  <a:pt x="283095" y="310680"/>
                </a:lnTo>
                <a:lnTo>
                  <a:pt x="283095" y="137883"/>
                </a:lnTo>
                <a:close/>
              </a:path>
              <a:path w="346075" h="346075">
                <a:moveTo>
                  <a:pt x="345643" y="34975"/>
                </a:moveTo>
                <a:lnTo>
                  <a:pt x="172859" y="34975"/>
                </a:lnTo>
                <a:lnTo>
                  <a:pt x="311188" y="107175"/>
                </a:lnTo>
                <a:lnTo>
                  <a:pt x="311188" y="310680"/>
                </a:lnTo>
                <a:lnTo>
                  <a:pt x="345643" y="310680"/>
                </a:lnTo>
                <a:lnTo>
                  <a:pt x="345643" y="34975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4954978" y="4485394"/>
            <a:ext cx="305360" cy="305360"/>
          </a:xfrm>
          <a:custGeom>
            <a:avLst/>
            <a:gdLst/>
            <a:ahLst/>
            <a:cxnLst/>
            <a:rect l="l" t="t" r="r" b="b"/>
            <a:pathLst>
              <a:path w="346075" h="346075">
                <a:moveTo>
                  <a:pt x="0" y="0"/>
                </a:moveTo>
                <a:lnTo>
                  <a:pt x="345643" y="0"/>
                </a:lnTo>
                <a:lnTo>
                  <a:pt x="345643" y="345643"/>
                </a:lnTo>
                <a:lnTo>
                  <a:pt x="0" y="3456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38A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4985379" y="4516255"/>
            <a:ext cx="244288" cy="243728"/>
          </a:xfrm>
          <a:custGeom>
            <a:avLst/>
            <a:gdLst/>
            <a:ahLst/>
            <a:cxnLst/>
            <a:rect l="l" t="t" r="r" b="b"/>
            <a:pathLst>
              <a:path w="276860" h="276225">
                <a:moveTo>
                  <a:pt x="276732" y="275691"/>
                </a:moveTo>
                <a:lnTo>
                  <a:pt x="276732" y="72199"/>
                </a:lnTo>
                <a:lnTo>
                  <a:pt x="138417" y="0"/>
                </a:lnTo>
                <a:lnTo>
                  <a:pt x="0" y="72199"/>
                </a:lnTo>
                <a:lnTo>
                  <a:pt x="63" y="275691"/>
                </a:lnTo>
                <a:lnTo>
                  <a:pt x="28155" y="275691"/>
                </a:lnTo>
                <a:lnTo>
                  <a:pt x="28155" y="102908"/>
                </a:lnTo>
                <a:lnTo>
                  <a:pt x="82930" y="102908"/>
                </a:lnTo>
                <a:lnTo>
                  <a:pt x="82930" y="275691"/>
                </a:lnTo>
                <a:lnTo>
                  <a:pt x="111010" y="275691"/>
                </a:lnTo>
                <a:lnTo>
                  <a:pt x="111010" y="102908"/>
                </a:lnTo>
                <a:lnTo>
                  <a:pt x="165785" y="102908"/>
                </a:lnTo>
                <a:lnTo>
                  <a:pt x="165785" y="275691"/>
                </a:lnTo>
                <a:lnTo>
                  <a:pt x="193878" y="275691"/>
                </a:lnTo>
                <a:lnTo>
                  <a:pt x="193878" y="102908"/>
                </a:lnTo>
                <a:lnTo>
                  <a:pt x="248640" y="102908"/>
                </a:lnTo>
                <a:lnTo>
                  <a:pt x="248640" y="275691"/>
                </a:lnTo>
                <a:lnTo>
                  <a:pt x="276732" y="275691"/>
                </a:lnTo>
                <a:close/>
              </a:path>
            </a:pathLst>
          </a:custGeom>
          <a:ln w="3175">
            <a:solidFill>
              <a:srgbClr val="0038A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955907" y="4813294"/>
            <a:ext cx="78441" cy="92449"/>
          </a:xfrm>
          <a:custGeom>
            <a:avLst/>
            <a:gdLst/>
            <a:ahLst/>
            <a:cxnLst/>
            <a:rect l="l" t="t" r="r" b="b"/>
            <a:pathLst>
              <a:path w="88900" h="104775">
                <a:moveTo>
                  <a:pt x="53632" y="0"/>
                </a:moveTo>
                <a:lnTo>
                  <a:pt x="0" y="0"/>
                </a:lnTo>
                <a:lnTo>
                  <a:pt x="0" y="104406"/>
                </a:lnTo>
                <a:lnTo>
                  <a:pt x="32410" y="104406"/>
                </a:lnTo>
                <a:lnTo>
                  <a:pt x="32410" y="65659"/>
                </a:lnTo>
                <a:lnTo>
                  <a:pt x="50076" y="65659"/>
                </a:lnTo>
                <a:lnTo>
                  <a:pt x="86218" y="46129"/>
                </a:lnTo>
                <a:lnTo>
                  <a:pt x="86656" y="44513"/>
                </a:lnTo>
                <a:lnTo>
                  <a:pt x="32410" y="44513"/>
                </a:lnTo>
                <a:lnTo>
                  <a:pt x="32410" y="21221"/>
                </a:lnTo>
                <a:lnTo>
                  <a:pt x="88396" y="21221"/>
                </a:lnTo>
                <a:lnTo>
                  <a:pt x="85686" y="13893"/>
                </a:lnTo>
                <a:lnTo>
                  <a:pt x="79844" y="8331"/>
                </a:lnTo>
                <a:lnTo>
                  <a:pt x="74949" y="4688"/>
                </a:lnTo>
                <a:lnTo>
                  <a:pt x="68948" y="2084"/>
                </a:lnTo>
                <a:lnTo>
                  <a:pt x="61842" y="521"/>
                </a:lnTo>
                <a:lnTo>
                  <a:pt x="53632" y="0"/>
                </a:lnTo>
                <a:close/>
              </a:path>
              <a:path w="88900" h="104775">
                <a:moveTo>
                  <a:pt x="88396" y="21221"/>
                </a:moveTo>
                <a:lnTo>
                  <a:pt x="47625" y="21221"/>
                </a:lnTo>
                <a:lnTo>
                  <a:pt x="51739" y="22364"/>
                </a:lnTo>
                <a:lnTo>
                  <a:pt x="56095" y="26924"/>
                </a:lnTo>
                <a:lnTo>
                  <a:pt x="57200" y="29692"/>
                </a:lnTo>
                <a:lnTo>
                  <a:pt x="57188" y="36347"/>
                </a:lnTo>
                <a:lnTo>
                  <a:pt x="55930" y="39128"/>
                </a:lnTo>
                <a:lnTo>
                  <a:pt x="50901" y="43446"/>
                </a:lnTo>
                <a:lnTo>
                  <a:pt x="46532" y="44513"/>
                </a:lnTo>
                <a:lnTo>
                  <a:pt x="86656" y="44513"/>
                </a:lnTo>
                <a:lnTo>
                  <a:pt x="88010" y="39522"/>
                </a:lnTo>
                <a:lnTo>
                  <a:pt x="88607" y="32054"/>
                </a:lnTo>
                <a:lnTo>
                  <a:pt x="88607" y="21793"/>
                </a:lnTo>
                <a:lnTo>
                  <a:pt x="88396" y="21221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055365" y="4813297"/>
            <a:ext cx="0" cy="92449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406"/>
                </a:lnTo>
              </a:path>
            </a:pathLst>
          </a:custGeom>
          <a:ln w="32334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120417" y="4836041"/>
            <a:ext cx="0" cy="69476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625"/>
                </a:lnTo>
              </a:path>
            </a:pathLst>
          </a:custGeom>
          <a:ln w="32258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077151" y="4824666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69" y="0"/>
                </a:lnTo>
              </a:path>
            </a:pathLst>
          </a:custGeom>
          <a:ln w="25781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215934" y="4836041"/>
            <a:ext cx="0" cy="69476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625"/>
                </a:lnTo>
              </a:path>
            </a:pathLst>
          </a:custGeom>
          <a:ln w="32258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172669" y="4824666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69" y="0"/>
                </a:lnTo>
              </a:path>
            </a:pathLst>
          </a:custGeom>
          <a:ln w="25781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4954692" y="4972010"/>
            <a:ext cx="305921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151" y="0"/>
                </a:lnTo>
              </a:path>
            </a:pathLst>
          </a:custGeom>
          <a:ln w="18046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4953890" y="4920248"/>
            <a:ext cx="23532" cy="26894"/>
          </a:xfrm>
          <a:custGeom>
            <a:avLst/>
            <a:gdLst/>
            <a:ahLst/>
            <a:cxnLst/>
            <a:rect l="l" t="t" r="r" b="b"/>
            <a:pathLst>
              <a:path w="26670" h="30479">
                <a:moveTo>
                  <a:pt x="18986" y="0"/>
                </a:moveTo>
                <a:lnTo>
                  <a:pt x="6718" y="0"/>
                </a:lnTo>
                <a:lnTo>
                  <a:pt x="0" y="6502"/>
                </a:lnTo>
                <a:lnTo>
                  <a:pt x="21" y="21564"/>
                </a:lnTo>
                <a:lnTo>
                  <a:pt x="4787" y="29946"/>
                </a:lnTo>
                <a:lnTo>
                  <a:pt x="20320" y="29946"/>
                </a:lnTo>
                <a:lnTo>
                  <a:pt x="23444" y="28879"/>
                </a:lnTo>
                <a:lnTo>
                  <a:pt x="26314" y="27381"/>
                </a:lnTo>
                <a:lnTo>
                  <a:pt x="26314" y="26098"/>
                </a:lnTo>
                <a:lnTo>
                  <a:pt x="9105" y="26098"/>
                </a:lnTo>
                <a:lnTo>
                  <a:pt x="4318" y="21564"/>
                </a:lnTo>
                <a:lnTo>
                  <a:pt x="4318" y="8597"/>
                </a:lnTo>
                <a:lnTo>
                  <a:pt x="9283" y="3848"/>
                </a:lnTo>
                <a:lnTo>
                  <a:pt x="26009" y="3848"/>
                </a:lnTo>
                <a:lnTo>
                  <a:pt x="26009" y="2400"/>
                </a:lnTo>
                <a:lnTo>
                  <a:pt x="22034" y="736"/>
                </a:lnTo>
                <a:lnTo>
                  <a:pt x="18986" y="0"/>
                </a:lnTo>
                <a:close/>
              </a:path>
              <a:path w="26670" h="30479">
                <a:moveTo>
                  <a:pt x="26314" y="22809"/>
                </a:moveTo>
                <a:lnTo>
                  <a:pt x="23012" y="24942"/>
                </a:lnTo>
                <a:lnTo>
                  <a:pt x="19418" y="26098"/>
                </a:lnTo>
                <a:lnTo>
                  <a:pt x="26314" y="26098"/>
                </a:lnTo>
                <a:lnTo>
                  <a:pt x="26314" y="22809"/>
                </a:lnTo>
                <a:close/>
              </a:path>
              <a:path w="26670" h="30479">
                <a:moveTo>
                  <a:pt x="26009" y="3848"/>
                </a:moveTo>
                <a:lnTo>
                  <a:pt x="19342" y="3848"/>
                </a:lnTo>
                <a:lnTo>
                  <a:pt x="22415" y="4787"/>
                </a:lnTo>
                <a:lnTo>
                  <a:pt x="26009" y="6883"/>
                </a:lnTo>
                <a:lnTo>
                  <a:pt x="26009" y="3848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4980144" y="4929053"/>
            <a:ext cx="18490" cy="17929"/>
          </a:xfrm>
          <a:custGeom>
            <a:avLst/>
            <a:gdLst/>
            <a:ahLst/>
            <a:cxnLst/>
            <a:rect l="l" t="t" r="r" b="b"/>
            <a:pathLst>
              <a:path w="20954" h="20320">
                <a:moveTo>
                  <a:pt x="16167" y="0"/>
                </a:moveTo>
                <a:lnTo>
                  <a:pt x="4406" y="0"/>
                </a:lnTo>
                <a:lnTo>
                  <a:pt x="0" y="4267"/>
                </a:lnTo>
                <a:lnTo>
                  <a:pt x="0" y="15697"/>
                </a:lnTo>
                <a:lnTo>
                  <a:pt x="4241" y="19977"/>
                </a:lnTo>
                <a:lnTo>
                  <a:pt x="16306" y="19977"/>
                </a:lnTo>
                <a:lnTo>
                  <a:pt x="19831" y="16548"/>
                </a:lnTo>
                <a:lnTo>
                  <a:pt x="6413" y="16548"/>
                </a:lnTo>
                <a:lnTo>
                  <a:pt x="4017" y="13982"/>
                </a:lnTo>
                <a:lnTo>
                  <a:pt x="3898" y="6108"/>
                </a:lnTo>
                <a:lnTo>
                  <a:pt x="6502" y="3416"/>
                </a:lnTo>
                <a:lnTo>
                  <a:pt x="19805" y="3416"/>
                </a:lnTo>
                <a:lnTo>
                  <a:pt x="16167" y="0"/>
                </a:lnTo>
                <a:close/>
              </a:path>
              <a:path w="20954" h="20320">
                <a:moveTo>
                  <a:pt x="19805" y="3416"/>
                </a:moveTo>
                <a:lnTo>
                  <a:pt x="13906" y="3416"/>
                </a:lnTo>
                <a:lnTo>
                  <a:pt x="16637" y="6108"/>
                </a:lnTo>
                <a:lnTo>
                  <a:pt x="16637" y="13982"/>
                </a:lnTo>
                <a:lnTo>
                  <a:pt x="14122" y="16548"/>
                </a:lnTo>
                <a:lnTo>
                  <a:pt x="19831" y="16548"/>
                </a:lnTo>
                <a:lnTo>
                  <a:pt x="20535" y="15862"/>
                </a:lnTo>
                <a:lnTo>
                  <a:pt x="20535" y="4102"/>
                </a:lnTo>
                <a:lnTo>
                  <a:pt x="19805" y="3416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001837" y="4929042"/>
            <a:ext cx="24653" cy="17369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3810" y="393"/>
                </a:moveTo>
                <a:lnTo>
                  <a:pt x="0" y="393"/>
                </a:lnTo>
                <a:lnTo>
                  <a:pt x="0" y="19596"/>
                </a:lnTo>
                <a:lnTo>
                  <a:pt x="3810" y="19596"/>
                </a:lnTo>
                <a:lnTo>
                  <a:pt x="3810" y="5651"/>
                </a:lnTo>
                <a:lnTo>
                  <a:pt x="5384" y="3810"/>
                </a:lnTo>
                <a:lnTo>
                  <a:pt x="6667" y="3213"/>
                </a:lnTo>
                <a:lnTo>
                  <a:pt x="14994" y="3213"/>
                </a:lnTo>
                <a:lnTo>
                  <a:pt x="14828" y="2921"/>
                </a:lnTo>
                <a:lnTo>
                  <a:pt x="3810" y="2921"/>
                </a:lnTo>
                <a:lnTo>
                  <a:pt x="3810" y="393"/>
                </a:lnTo>
                <a:close/>
              </a:path>
              <a:path w="27939" h="19685">
                <a:moveTo>
                  <a:pt x="14994" y="3213"/>
                </a:moveTo>
                <a:lnTo>
                  <a:pt x="10477" y="3213"/>
                </a:lnTo>
                <a:lnTo>
                  <a:pt x="12065" y="4546"/>
                </a:lnTo>
                <a:lnTo>
                  <a:pt x="12065" y="19596"/>
                </a:lnTo>
                <a:lnTo>
                  <a:pt x="15875" y="19596"/>
                </a:lnTo>
                <a:lnTo>
                  <a:pt x="15875" y="5651"/>
                </a:lnTo>
                <a:lnTo>
                  <a:pt x="17233" y="4241"/>
                </a:lnTo>
                <a:lnTo>
                  <a:pt x="18451" y="3467"/>
                </a:lnTo>
                <a:lnTo>
                  <a:pt x="15138" y="3467"/>
                </a:lnTo>
                <a:lnTo>
                  <a:pt x="14994" y="3213"/>
                </a:lnTo>
                <a:close/>
              </a:path>
              <a:path w="27939" h="19685">
                <a:moveTo>
                  <a:pt x="27927" y="3175"/>
                </a:moveTo>
                <a:lnTo>
                  <a:pt x="18910" y="3175"/>
                </a:lnTo>
                <a:lnTo>
                  <a:pt x="22326" y="3213"/>
                </a:lnTo>
                <a:lnTo>
                  <a:pt x="24130" y="4800"/>
                </a:lnTo>
                <a:lnTo>
                  <a:pt x="24130" y="19596"/>
                </a:lnTo>
                <a:lnTo>
                  <a:pt x="27927" y="19596"/>
                </a:lnTo>
                <a:lnTo>
                  <a:pt x="27927" y="3175"/>
                </a:lnTo>
                <a:close/>
              </a:path>
              <a:path w="27939" h="19685">
                <a:moveTo>
                  <a:pt x="25450" y="0"/>
                </a:moveTo>
                <a:lnTo>
                  <a:pt x="18821" y="0"/>
                </a:lnTo>
                <a:lnTo>
                  <a:pt x="16814" y="1587"/>
                </a:lnTo>
                <a:lnTo>
                  <a:pt x="15138" y="3467"/>
                </a:lnTo>
                <a:lnTo>
                  <a:pt x="18451" y="3467"/>
                </a:lnTo>
                <a:lnTo>
                  <a:pt x="18910" y="3175"/>
                </a:lnTo>
                <a:lnTo>
                  <a:pt x="27927" y="3175"/>
                </a:lnTo>
                <a:lnTo>
                  <a:pt x="27864" y="2921"/>
                </a:lnTo>
                <a:lnTo>
                  <a:pt x="25450" y="0"/>
                </a:lnTo>
                <a:close/>
              </a:path>
              <a:path w="27939" h="19685">
                <a:moveTo>
                  <a:pt x="11849" y="0"/>
                </a:moveTo>
                <a:lnTo>
                  <a:pt x="7620" y="0"/>
                </a:lnTo>
                <a:lnTo>
                  <a:pt x="5778" y="952"/>
                </a:lnTo>
                <a:lnTo>
                  <a:pt x="3810" y="2921"/>
                </a:lnTo>
                <a:lnTo>
                  <a:pt x="14828" y="2921"/>
                </a:lnTo>
                <a:lnTo>
                  <a:pt x="13855" y="1206"/>
                </a:lnTo>
                <a:lnTo>
                  <a:pt x="11849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030934" y="4929042"/>
            <a:ext cx="24653" cy="17369"/>
          </a:xfrm>
          <a:custGeom>
            <a:avLst/>
            <a:gdLst/>
            <a:ahLst/>
            <a:cxnLst/>
            <a:rect l="l" t="t" r="r" b="b"/>
            <a:pathLst>
              <a:path w="27939" h="19685">
                <a:moveTo>
                  <a:pt x="3810" y="393"/>
                </a:moveTo>
                <a:lnTo>
                  <a:pt x="0" y="393"/>
                </a:lnTo>
                <a:lnTo>
                  <a:pt x="0" y="19596"/>
                </a:lnTo>
                <a:lnTo>
                  <a:pt x="3810" y="19596"/>
                </a:lnTo>
                <a:lnTo>
                  <a:pt x="3810" y="5651"/>
                </a:lnTo>
                <a:lnTo>
                  <a:pt x="5384" y="3810"/>
                </a:lnTo>
                <a:lnTo>
                  <a:pt x="6680" y="3213"/>
                </a:lnTo>
                <a:lnTo>
                  <a:pt x="14994" y="3213"/>
                </a:lnTo>
                <a:lnTo>
                  <a:pt x="14828" y="2921"/>
                </a:lnTo>
                <a:lnTo>
                  <a:pt x="3810" y="2921"/>
                </a:lnTo>
                <a:lnTo>
                  <a:pt x="3810" y="393"/>
                </a:lnTo>
                <a:close/>
              </a:path>
              <a:path w="27939" h="19685">
                <a:moveTo>
                  <a:pt x="14994" y="3213"/>
                </a:moveTo>
                <a:lnTo>
                  <a:pt x="10477" y="3213"/>
                </a:lnTo>
                <a:lnTo>
                  <a:pt x="12065" y="4546"/>
                </a:lnTo>
                <a:lnTo>
                  <a:pt x="12065" y="19596"/>
                </a:lnTo>
                <a:lnTo>
                  <a:pt x="15875" y="19596"/>
                </a:lnTo>
                <a:lnTo>
                  <a:pt x="15875" y="5651"/>
                </a:lnTo>
                <a:lnTo>
                  <a:pt x="17233" y="4241"/>
                </a:lnTo>
                <a:lnTo>
                  <a:pt x="18451" y="3467"/>
                </a:lnTo>
                <a:lnTo>
                  <a:pt x="15138" y="3467"/>
                </a:lnTo>
                <a:lnTo>
                  <a:pt x="14994" y="3213"/>
                </a:lnTo>
                <a:close/>
              </a:path>
              <a:path w="27939" h="19685">
                <a:moveTo>
                  <a:pt x="27940" y="3175"/>
                </a:moveTo>
                <a:lnTo>
                  <a:pt x="18910" y="3175"/>
                </a:lnTo>
                <a:lnTo>
                  <a:pt x="22326" y="3213"/>
                </a:lnTo>
                <a:lnTo>
                  <a:pt x="24130" y="4800"/>
                </a:lnTo>
                <a:lnTo>
                  <a:pt x="24130" y="19596"/>
                </a:lnTo>
                <a:lnTo>
                  <a:pt x="27940" y="19596"/>
                </a:lnTo>
                <a:lnTo>
                  <a:pt x="27940" y="3175"/>
                </a:lnTo>
                <a:close/>
              </a:path>
              <a:path w="27939" h="19685">
                <a:moveTo>
                  <a:pt x="25450" y="0"/>
                </a:moveTo>
                <a:lnTo>
                  <a:pt x="18821" y="0"/>
                </a:lnTo>
                <a:lnTo>
                  <a:pt x="16814" y="1587"/>
                </a:lnTo>
                <a:lnTo>
                  <a:pt x="15138" y="3467"/>
                </a:lnTo>
                <a:lnTo>
                  <a:pt x="18451" y="3467"/>
                </a:lnTo>
                <a:lnTo>
                  <a:pt x="18910" y="3175"/>
                </a:lnTo>
                <a:lnTo>
                  <a:pt x="27940" y="3175"/>
                </a:lnTo>
                <a:lnTo>
                  <a:pt x="27876" y="2921"/>
                </a:lnTo>
                <a:lnTo>
                  <a:pt x="25450" y="0"/>
                </a:lnTo>
                <a:close/>
              </a:path>
              <a:path w="27939" h="19685">
                <a:moveTo>
                  <a:pt x="11849" y="0"/>
                </a:moveTo>
                <a:lnTo>
                  <a:pt x="7620" y="0"/>
                </a:lnTo>
                <a:lnTo>
                  <a:pt x="5778" y="952"/>
                </a:lnTo>
                <a:lnTo>
                  <a:pt x="3810" y="2921"/>
                </a:lnTo>
                <a:lnTo>
                  <a:pt x="14828" y="2921"/>
                </a:lnTo>
                <a:lnTo>
                  <a:pt x="13855" y="1206"/>
                </a:lnTo>
                <a:lnTo>
                  <a:pt x="11849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059690" y="4929392"/>
            <a:ext cx="14568" cy="17369"/>
          </a:xfrm>
          <a:custGeom>
            <a:avLst/>
            <a:gdLst/>
            <a:ahLst/>
            <a:cxnLst/>
            <a:rect l="l" t="t" r="r" b="b"/>
            <a:pathLst>
              <a:path w="16510" h="19685">
                <a:moveTo>
                  <a:pt x="3809" y="0"/>
                </a:moveTo>
                <a:lnTo>
                  <a:pt x="0" y="0"/>
                </a:lnTo>
                <a:lnTo>
                  <a:pt x="0" y="16802"/>
                </a:lnTo>
                <a:lnTo>
                  <a:pt x="2743" y="19583"/>
                </a:lnTo>
                <a:lnTo>
                  <a:pt x="8508" y="19583"/>
                </a:lnTo>
                <a:lnTo>
                  <a:pt x="10744" y="18478"/>
                </a:lnTo>
                <a:lnTo>
                  <a:pt x="12318" y="16764"/>
                </a:lnTo>
                <a:lnTo>
                  <a:pt x="16128" y="16764"/>
                </a:lnTo>
                <a:lnTo>
                  <a:pt x="16128" y="16421"/>
                </a:lnTo>
                <a:lnTo>
                  <a:pt x="5130" y="16421"/>
                </a:lnTo>
                <a:lnTo>
                  <a:pt x="3809" y="14884"/>
                </a:lnTo>
                <a:lnTo>
                  <a:pt x="3809" y="0"/>
                </a:lnTo>
                <a:close/>
              </a:path>
              <a:path w="16510" h="19685">
                <a:moveTo>
                  <a:pt x="16128" y="16764"/>
                </a:moveTo>
                <a:lnTo>
                  <a:pt x="12318" y="16764"/>
                </a:lnTo>
                <a:lnTo>
                  <a:pt x="12318" y="19202"/>
                </a:lnTo>
                <a:lnTo>
                  <a:pt x="16128" y="19202"/>
                </a:lnTo>
                <a:lnTo>
                  <a:pt x="16128" y="16764"/>
                </a:lnTo>
                <a:close/>
              </a:path>
              <a:path w="16510" h="19685">
                <a:moveTo>
                  <a:pt x="16128" y="0"/>
                </a:moveTo>
                <a:lnTo>
                  <a:pt x="12318" y="0"/>
                </a:lnTo>
                <a:lnTo>
                  <a:pt x="12318" y="13728"/>
                </a:lnTo>
                <a:lnTo>
                  <a:pt x="11087" y="15481"/>
                </a:lnTo>
                <a:lnTo>
                  <a:pt x="9448" y="16421"/>
                </a:lnTo>
                <a:lnTo>
                  <a:pt x="16128" y="16421"/>
                </a:lnTo>
                <a:lnTo>
                  <a:pt x="16128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078603" y="4929042"/>
            <a:ext cx="14568" cy="17369"/>
          </a:xfrm>
          <a:custGeom>
            <a:avLst/>
            <a:gdLst/>
            <a:ahLst/>
            <a:cxnLst/>
            <a:rect l="l" t="t" r="r" b="b"/>
            <a:pathLst>
              <a:path w="16510" h="19685">
                <a:moveTo>
                  <a:pt x="3810" y="393"/>
                </a:moveTo>
                <a:lnTo>
                  <a:pt x="0" y="393"/>
                </a:lnTo>
                <a:lnTo>
                  <a:pt x="0" y="19596"/>
                </a:lnTo>
                <a:lnTo>
                  <a:pt x="3810" y="19596"/>
                </a:lnTo>
                <a:lnTo>
                  <a:pt x="3810" y="5829"/>
                </a:lnTo>
                <a:lnTo>
                  <a:pt x="5600" y="3810"/>
                </a:lnTo>
                <a:lnTo>
                  <a:pt x="6934" y="3048"/>
                </a:lnTo>
                <a:lnTo>
                  <a:pt x="16167" y="3048"/>
                </a:lnTo>
                <a:lnTo>
                  <a:pt x="3898" y="2921"/>
                </a:lnTo>
                <a:lnTo>
                  <a:pt x="3810" y="393"/>
                </a:lnTo>
                <a:close/>
              </a:path>
              <a:path w="16510" h="19685">
                <a:moveTo>
                  <a:pt x="16167" y="3048"/>
                </a:moveTo>
                <a:lnTo>
                  <a:pt x="10909" y="3048"/>
                </a:lnTo>
                <a:lnTo>
                  <a:pt x="12369" y="4876"/>
                </a:lnTo>
                <a:lnTo>
                  <a:pt x="12369" y="19596"/>
                </a:lnTo>
                <a:lnTo>
                  <a:pt x="16167" y="19596"/>
                </a:lnTo>
                <a:lnTo>
                  <a:pt x="16167" y="3048"/>
                </a:lnTo>
                <a:close/>
              </a:path>
              <a:path w="16510" h="19685">
                <a:moveTo>
                  <a:pt x="13258" y="0"/>
                </a:moveTo>
                <a:lnTo>
                  <a:pt x="7493" y="0"/>
                </a:lnTo>
                <a:lnTo>
                  <a:pt x="5346" y="1079"/>
                </a:lnTo>
                <a:lnTo>
                  <a:pt x="3898" y="2921"/>
                </a:lnTo>
                <a:lnTo>
                  <a:pt x="16167" y="2921"/>
                </a:lnTo>
                <a:lnTo>
                  <a:pt x="16167" y="2489"/>
                </a:lnTo>
                <a:lnTo>
                  <a:pt x="13258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097332" y="4922258"/>
            <a:ext cx="4482" cy="24093"/>
          </a:xfrm>
          <a:custGeom>
            <a:avLst/>
            <a:gdLst/>
            <a:ahLst/>
            <a:cxnLst/>
            <a:rect l="l" t="t" r="r" b="b"/>
            <a:pathLst>
              <a:path w="5079" h="27304">
                <a:moveTo>
                  <a:pt x="3505" y="0"/>
                </a:moveTo>
                <a:lnTo>
                  <a:pt x="1028" y="0"/>
                </a:lnTo>
                <a:lnTo>
                  <a:pt x="0" y="1015"/>
                </a:lnTo>
                <a:lnTo>
                  <a:pt x="0" y="3505"/>
                </a:lnTo>
                <a:lnTo>
                  <a:pt x="1028" y="4533"/>
                </a:lnTo>
                <a:lnTo>
                  <a:pt x="3505" y="4533"/>
                </a:lnTo>
                <a:lnTo>
                  <a:pt x="4533" y="3505"/>
                </a:lnTo>
                <a:lnTo>
                  <a:pt x="4533" y="1015"/>
                </a:lnTo>
                <a:lnTo>
                  <a:pt x="3505" y="0"/>
                </a:lnTo>
                <a:close/>
              </a:path>
              <a:path w="5079" h="27304">
                <a:moveTo>
                  <a:pt x="4152" y="8077"/>
                </a:moveTo>
                <a:lnTo>
                  <a:pt x="342" y="8077"/>
                </a:lnTo>
                <a:lnTo>
                  <a:pt x="342" y="27279"/>
                </a:lnTo>
                <a:lnTo>
                  <a:pt x="4152" y="27279"/>
                </a:lnTo>
                <a:lnTo>
                  <a:pt x="4152" y="8077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103444" y="4925877"/>
            <a:ext cx="12886" cy="21291"/>
          </a:xfrm>
          <a:custGeom>
            <a:avLst/>
            <a:gdLst/>
            <a:ahLst/>
            <a:cxnLst/>
            <a:rect l="l" t="t" r="r" b="b"/>
            <a:pathLst>
              <a:path w="14604" h="24129">
                <a:moveTo>
                  <a:pt x="7137" y="7404"/>
                </a:moveTo>
                <a:lnTo>
                  <a:pt x="3327" y="7404"/>
                </a:lnTo>
                <a:lnTo>
                  <a:pt x="3327" y="21005"/>
                </a:lnTo>
                <a:lnTo>
                  <a:pt x="5422" y="23571"/>
                </a:lnTo>
                <a:lnTo>
                  <a:pt x="10820" y="23571"/>
                </a:lnTo>
                <a:lnTo>
                  <a:pt x="12865" y="23012"/>
                </a:lnTo>
                <a:lnTo>
                  <a:pt x="14198" y="22288"/>
                </a:lnTo>
                <a:lnTo>
                  <a:pt x="14198" y="20142"/>
                </a:lnTo>
                <a:lnTo>
                  <a:pt x="8763" y="20142"/>
                </a:lnTo>
                <a:lnTo>
                  <a:pt x="7137" y="19507"/>
                </a:lnTo>
                <a:lnTo>
                  <a:pt x="7137" y="7404"/>
                </a:lnTo>
                <a:close/>
              </a:path>
              <a:path w="14604" h="24129">
                <a:moveTo>
                  <a:pt x="14198" y="18732"/>
                </a:moveTo>
                <a:lnTo>
                  <a:pt x="12661" y="19685"/>
                </a:lnTo>
                <a:lnTo>
                  <a:pt x="11239" y="20142"/>
                </a:lnTo>
                <a:lnTo>
                  <a:pt x="14198" y="20142"/>
                </a:lnTo>
                <a:lnTo>
                  <a:pt x="14198" y="18732"/>
                </a:lnTo>
                <a:close/>
              </a:path>
              <a:path w="14604" h="24129">
                <a:moveTo>
                  <a:pt x="7137" y="0"/>
                </a:moveTo>
                <a:lnTo>
                  <a:pt x="0" y="6972"/>
                </a:lnTo>
                <a:lnTo>
                  <a:pt x="0" y="7404"/>
                </a:lnTo>
                <a:lnTo>
                  <a:pt x="13208" y="7404"/>
                </a:lnTo>
                <a:lnTo>
                  <a:pt x="13208" y="3975"/>
                </a:lnTo>
                <a:lnTo>
                  <a:pt x="7137" y="3975"/>
                </a:lnTo>
                <a:lnTo>
                  <a:pt x="7137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115992" y="4929390"/>
            <a:ext cx="16809" cy="25773"/>
          </a:xfrm>
          <a:custGeom>
            <a:avLst/>
            <a:gdLst/>
            <a:ahLst/>
            <a:cxnLst/>
            <a:rect l="l" t="t" r="r" b="b"/>
            <a:pathLst>
              <a:path w="19050" h="29210">
                <a:moveTo>
                  <a:pt x="4318" y="0"/>
                </a:moveTo>
                <a:lnTo>
                  <a:pt x="0" y="0"/>
                </a:lnTo>
                <a:lnTo>
                  <a:pt x="7442" y="15100"/>
                </a:lnTo>
                <a:lnTo>
                  <a:pt x="901" y="29044"/>
                </a:lnTo>
                <a:lnTo>
                  <a:pt x="5130" y="29044"/>
                </a:lnTo>
                <a:lnTo>
                  <a:pt x="13665" y="10820"/>
                </a:lnTo>
                <a:lnTo>
                  <a:pt x="9499" y="10820"/>
                </a:lnTo>
                <a:lnTo>
                  <a:pt x="4318" y="0"/>
                </a:lnTo>
                <a:close/>
              </a:path>
              <a:path w="19050" h="29210">
                <a:moveTo>
                  <a:pt x="18732" y="0"/>
                </a:moveTo>
                <a:lnTo>
                  <a:pt x="14452" y="0"/>
                </a:lnTo>
                <a:lnTo>
                  <a:pt x="9499" y="10820"/>
                </a:lnTo>
                <a:lnTo>
                  <a:pt x="13665" y="10820"/>
                </a:lnTo>
                <a:lnTo>
                  <a:pt x="18732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144818" y="4920248"/>
            <a:ext cx="23532" cy="26894"/>
          </a:xfrm>
          <a:custGeom>
            <a:avLst/>
            <a:gdLst/>
            <a:ahLst/>
            <a:cxnLst/>
            <a:rect l="l" t="t" r="r" b="b"/>
            <a:pathLst>
              <a:path w="26670" h="30479">
                <a:moveTo>
                  <a:pt x="18999" y="0"/>
                </a:moveTo>
                <a:lnTo>
                  <a:pt x="6718" y="0"/>
                </a:lnTo>
                <a:lnTo>
                  <a:pt x="0" y="6502"/>
                </a:lnTo>
                <a:lnTo>
                  <a:pt x="21" y="21564"/>
                </a:lnTo>
                <a:lnTo>
                  <a:pt x="4787" y="29946"/>
                </a:lnTo>
                <a:lnTo>
                  <a:pt x="20320" y="29946"/>
                </a:lnTo>
                <a:lnTo>
                  <a:pt x="23444" y="28879"/>
                </a:lnTo>
                <a:lnTo>
                  <a:pt x="26314" y="27381"/>
                </a:lnTo>
                <a:lnTo>
                  <a:pt x="26314" y="26098"/>
                </a:lnTo>
                <a:lnTo>
                  <a:pt x="9105" y="26098"/>
                </a:lnTo>
                <a:lnTo>
                  <a:pt x="4318" y="21564"/>
                </a:lnTo>
                <a:lnTo>
                  <a:pt x="4318" y="8597"/>
                </a:lnTo>
                <a:lnTo>
                  <a:pt x="9283" y="3848"/>
                </a:lnTo>
                <a:lnTo>
                  <a:pt x="26009" y="3848"/>
                </a:lnTo>
                <a:lnTo>
                  <a:pt x="26009" y="2400"/>
                </a:lnTo>
                <a:lnTo>
                  <a:pt x="22034" y="736"/>
                </a:lnTo>
                <a:lnTo>
                  <a:pt x="18999" y="0"/>
                </a:lnTo>
                <a:close/>
              </a:path>
              <a:path w="26670" h="30479">
                <a:moveTo>
                  <a:pt x="26314" y="22809"/>
                </a:moveTo>
                <a:lnTo>
                  <a:pt x="23012" y="24942"/>
                </a:lnTo>
                <a:lnTo>
                  <a:pt x="19418" y="26098"/>
                </a:lnTo>
                <a:lnTo>
                  <a:pt x="26314" y="26098"/>
                </a:lnTo>
                <a:lnTo>
                  <a:pt x="26314" y="22809"/>
                </a:lnTo>
                <a:close/>
              </a:path>
              <a:path w="26670" h="30479">
                <a:moveTo>
                  <a:pt x="26009" y="3848"/>
                </a:moveTo>
                <a:lnTo>
                  <a:pt x="19329" y="3848"/>
                </a:lnTo>
                <a:lnTo>
                  <a:pt x="22415" y="4787"/>
                </a:lnTo>
                <a:lnTo>
                  <a:pt x="26009" y="6883"/>
                </a:lnTo>
                <a:lnTo>
                  <a:pt x="26009" y="3848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171073" y="4929053"/>
            <a:ext cx="18490" cy="17929"/>
          </a:xfrm>
          <a:custGeom>
            <a:avLst/>
            <a:gdLst/>
            <a:ahLst/>
            <a:cxnLst/>
            <a:rect l="l" t="t" r="r" b="b"/>
            <a:pathLst>
              <a:path w="20954" h="20320">
                <a:moveTo>
                  <a:pt x="16167" y="0"/>
                </a:moveTo>
                <a:lnTo>
                  <a:pt x="4406" y="0"/>
                </a:lnTo>
                <a:lnTo>
                  <a:pt x="0" y="4267"/>
                </a:lnTo>
                <a:lnTo>
                  <a:pt x="0" y="15697"/>
                </a:lnTo>
                <a:lnTo>
                  <a:pt x="4241" y="19977"/>
                </a:lnTo>
                <a:lnTo>
                  <a:pt x="16294" y="19977"/>
                </a:lnTo>
                <a:lnTo>
                  <a:pt x="19828" y="16548"/>
                </a:lnTo>
                <a:lnTo>
                  <a:pt x="6413" y="16548"/>
                </a:lnTo>
                <a:lnTo>
                  <a:pt x="4005" y="13982"/>
                </a:lnTo>
                <a:lnTo>
                  <a:pt x="3886" y="6108"/>
                </a:lnTo>
                <a:lnTo>
                  <a:pt x="6502" y="3416"/>
                </a:lnTo>
                <a:lnTo>
                  <a:pt x="19805" y="3416"/>
                </a:lnTo>
                <a:lnTo>
                  <a:pt x="16167" y="0"/>
                </a:lnTo>
                <a:close/>
              </a:path>
              <a:path w="20954" h="20320">
                <a:moveTo>
                  <a:pt x="19805" y="3416"/>
                </a:moveTo>
                <a:lnTo>
                  <a:pt x="13906" y="3416"/>
                </a:lnTo>
                <a:lnTo>
                  <a:pt x="16637" y="6108"/>
                </a:lnTo>
                <a:lnTo>
                  <a:pt x="16637" y="13982"/>
                </a:lnTo>
                <a:lnTo>
                  <a:pt x="14109" y="16548"/>
                </a:lnTo>
                <a:lnTo>
                  <a:pt x="19828" y="16548"/>
                </a:lnTo>
                <a:lnTo>
                  <a:pt x="20535" y="15862"/>
                </a:lnTo>
                <a:lnTo>
                  <a:pt x="20535" y="4102"/>
                </a:lnTo>
                <a:lnTo>
                  <a:pt x="19805" y="3416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5192985" y="4933462"/>
            <a:ext cx="3362" cy="0"/>
          </a:xfrm>
          <a:custGeom>
            <a:avLst/>
            <a:gdLst/>
            <a:ahLst/>
            <a:cxnLst/>
            <a:rect l="l" t="t" r="r" b="b"/>
            <a:pathLst>
              <a:path w="3810">
                <a:moveTo>
                  <a:pt x="0" y="0"/>
                </a:moveTo>
                <a:lnTo>
                  <a:pt x="3810" y="0"/>
                </a:lnTo>
              </a:path>
            </a:pathLst>
          </a:custGeom>
          <a:ln w="29171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201244" y="4933462"/>
            <a:ext cx="3362" cy="0"/>
          </a:xfrm>
          <a:custGeom>
            <a:avLst/>
            <a:gdLst/>
            <a:ahLst/>
            <a:cxnLst/>
            <a:rect l="l" t="t" r="r" b="b"/>
            <a:pathLst>
              <a:path w="3810">
                <a:moveTo>
                  <a:pt x="0" y="0"/>
                </a:moveTo>
                <a:lnTo>
                  <a:pt x="3810" y="0"/>
                </a:lnTo>
              </a:path>
            </a:pathLst>
          </a:custGeom>
          <a:ln w="29171">
            <a:solidFill>
              <a:srgbClr val="0059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5208607" y="4929050"/>
            <a:ext cx="15688" cy="17929"/>
          </a:xfrm>
          <a:custGeom>
            <a:avLst/>
            <a:gdLst/>
            <a:ahLst/>
            <a:cxnLst/>
            <a:rect l="l" t="t" r="r" b="b"/>
            <a:pathLst>
              <a:path w="17779" h="20320">
                <a:moveTo>
                  <a:pt x="14071" y="0"/>
                </a:moveTo>
                <a:lnTo>
                  <a:pt x="3670" y="0"/>
                </a:lnTo>
                <a:lnTo>
                  <a:pt x="0" y="3937"/>
                </a:lnTo>
                <a:lnTo>
                  <a:pt x="0" y="15049"/>
                </a:lnTo>
                <a:lnTo>
                  <a:pt x="3327" y="19977"/>
                </a:lnTo>
                <a:lnTo>
                  <a:pt x="12572" y="19977"/>
                </a:lnTo>
                <a:lnTo>
                  <a:pt x="14668" y="19253"/>
                </a:lnTo>
                <a:lnTo>
                  <a:pt x="16979" y="17703"/>
                </a:lnTo>
                <a:lnTo>
                  <a:pt x="16979" y="16344"/>
                </a:lnTo>
                <a:lnTo>
                  <a:pt x="6578" y="16344"/>
                </a:lnTo>
                <a:lnTo>
                  <a:pt x="4394" y="14376"/>
                </a:lnTo>
                <a:lnTo>
                  <a:pt x="3797" y="10566"/>
                </a:lnTo>
                <a:lnTo>
                  <a:pt x="17322" y="10566"/>
                </a:lnTo>
                <a:lnTo>
                  <a:pt x="17322" y="8039"/>
                </a:lnTo>
                <a:lnTo>
                  <a:pt x="3886" y="8039"/>
                </a:lnTo>
                <a:lnTo>
                  <a:pt x="4394" y="5003"/>
                </a:lnTo>
                <a:lnTo>
                  <a:pt x="6146" y="3289"/>
                </a:lnTo>
                <a:lnTo>
                  <a:pt x="17167" y="3289"/>
                </a:lnTo>
                <a:lnTo>
                  <a:pt x="14071" y="0"/>
                </a:lnTo>
                <a:close/>
              </a:path>
              <a:path w="17779" h="20320">
                <a:moveTo>
                  <a:pt x="16979" y="14033"/>
                </a:moveTo>
                <a:lnTo>
                  <a:pt x="14757" y="15481"/>
                </a:lnTo>
                <a:lnTo>
                  <a:pt x="12572" y="16344"/>
                </a:lnTo>
                <a:lnTo>
                  <a:pt x="16979" y="16344"/>
                </a:lnTo>
                <a:lnTo>
                  <a:pt x="16979" y="14033"/>
                </a:lnTo>
                <a:close/>
              </a:path>
              <a:path w="17779" h="20320">
                <a:moveTo>
                  <a:pt x="17167" y="3289"/>
                </a:moveTo>
                <a:lnTo>
                  <a:pt x="11760" y="3289"/>
                </a:lnTo>
                <a:lnTo>
                  <a:pt x="13423" y="5130"/>
                </a:lnTo>
                <a:lnTo>
                  <a:pt x="13550" y="8039"/>
                </a:lnTo>
                <a:lnTo>
                  <a:pt x="17322" y="8039"/>
                </a:lnTo>
                <a:lnTo>
                  <a:pt x="17322" y="3454"/>
                </a:lnTo>
                <a:lnTo>
                  <a:pt x="17167" y="3289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5225118" y="4929388"/>
            <a:ext cx="16249" cy="25773"/>
          </a:xfrm>
          <a:custGeom>
            <a:avLst/>
            <a:gdLst/>
            <a:ahLst/>
            <a:cxnLst/>
            <a:rect l="l" t="t" r="r" b="b"/>
            <a:pathLst>
              <a:path w="18414" h="29210">
                <a:moveTo>
                  <a:pt x="18008" y="0"/>
                </a:moveTo>
                <a:lnTo>
                  <a:pt x="4927" y="0"/>
                </a:lnTo>
                <a:lnTo>
                  <a:pt x="1714" y="2527"/>
                </a:lnTo>
                <a:lnTo>
                  <a:pt x="1714" y="8039"/>
                </a:lnTo>
                <a:lnTo>
                  <a:pt x="2057" y="9232"/>
                </a:lnTo>
                <a:lnTo>
                  <a:pt x="3467" y="11252"/>
                </a:lnTo>
                <a:lnTo>
                  <a:pt x="4533" y="12065"/>
                </a:lnTo>
                <a:lnTo>
                  <a:pt x="5943" y="12661"/>
                </a:lnTo>
                <a:lnTo>
                  <a:pt x="4114" y="13169"/>
                </a:lnTo>
                <a:lnTo>
                  <a:pt x="2965" y="14198"/>
                </a:lnTo>
                <a:lnTo>
                  <a:pt x="2908" y="16344"/>
                </a:lnTo>
                <a:lnTo>
                  <a:pt x="3517" y="17106"/>
                </a:lnTo>
                <a:lnTo>
                  <a:pt x="4838" y="17919"/>
                </a:lnTo>
                <a:lnTo>
                  <a:pt x="1498" y="18732"/>
                </a:lnTo>
                <a:lnTo>
                  <a:pt x="0" y="20408"/>
                </a:lnTo>
                <a:lnTo>
                  <a:pt x="0" y="26606"/>
                </a:lnTo>
                <a:lnTo>
                  <a:pt x="3683" y="29044"/>
                </a:lnTo>
                <a:lnTo>
                  <a:pt x="14554" y="29044"/>
                </a:lnTo>
                <a:lnTo>
                  <a:pt x="17932" y="26733"/>
                </a:lnTo>
                <a:lnTo>
                  <a:pt x="17932" y="26009"/>
                </a:lnTo>
                <a:lnTo>
                  <a:pt x="5486" y="26009"/>
                </a:lnTo>
                <a:lnTo>
                  <a:pt x="3594" y="24980"/>
                </a:lnTo>
                <a:lnTo>
                  <a:pt x="3594" y="21348"/>
                </a:lnTo>
                <a:lnTo>
                  <a:pt x="5397" y="20142"/>
                </a:lnTo>
                <a:lnTo>
                  <a:pt x="17693" y="20142"/>
                </a:lnTo>
                <a:lnTo>
                  <a:pt x="16471" y="18389"/>
                </a:lnTo>
                <a:lnTo>
                  <a:pt x="8521" y="16814"/>
                </a:lnTo>
                <a:lnTo>
                  <a:pt x="6502" y="16167"/>
                </a:lnTo>
                <a:lnTo>
                  <a:pt x="6502" y="12839"/>
                </a:lnTo>
                <a:lnTo>
                  <a:pt x="12998" y="12839"/>
                </a:lnTo>
                <a:lnTo>
                  <a:pt x="14287" y="11468"/>
                </a:lnTo>
                <a:lnTo>
                  <a:pt x="15189" y="10566"/>
                </a:lnTo>
                <a:lnTo>
                  <a:pt x="15338" y="10261"/>
                </a:lnTo>
                <a:lnTo>
                  <a:pt x="6680" y="10261"/>
                </a:lnTo>
                <a:lnTo>
                  <a:pt x="5130" y="8851"/>
                </a:lnTo>
                <a:lnTo>
                  <a:pt x="5171" y="4838"/>
                </a:lnTo>
                <a:lnTo>
                  <a:pt x="6845" y="3289"/>
                </a:lnTo>
                <a:lnTo>
                  <a:pt x="14414" y="3289"/>
                </a:lnTo>
                <a:lnTo>
                  <a:pt x="14071" y="2946"/>
                </a:lnTo>
                <a:lnTo>
                  <a:pt x="18008" y="2946"/>
                </a:lnTo>
                <a:lnTo>
                  <a:pt x="18008" y="0"/>
                </a:lnTo>
                <a:close/>
              </a:path>
              <a:path w="18414" h="29210">
                <a:moveTo>
                  <a:pt x="17693" y="20142"/>
                </a:moveTo>
                <a:lnTo>
                  <a:pt x="10312" y="20142"/>
                </a:lnTo>
                <a:lnTo>
                  <a:pt x="14249" y="20789"/>
                </a:lnTo>
                <a:lnTo>
                  <a:pt x="14249" y="24980"/>
                </a:lnTo>
                <a:lnTo>
                  <a:pt x="12280" y="26009"/>
                </a:lnTo>
                <a:lnTo>
                  <a:pt x="17932" y="26009"/>
                </a:lnTo>
                <a:lnTo>
                  <a:pt x="17879" y="20408"/>
                </a:lnTo>
                <a:lnTo>
                  <a:pt x="17693" y="20142"/>
                </a:lnTo>
                <a:close/>
              </a:path>
              <a:path w="18414" h="29210">
                <a:moveTo>
                  <a:pt x="12998" y="12839"/>
                </a:moveTo>
                <a:lnTo>
                  <a:pt x="6502" y="12839"/>
                </a:lnTo>
                <a:lnTo>
                  <a:pt x="11722" y="14198"/>
                </a:lnTo>
                <a:lnTo>
                  <a:pt x="12998" y="12839"/>
                </a:lnTo>
                <a:close/>
              </a:path>
              <a:path w="18414" h="29210">
                <a:moveTo>
                  <a:pt x="14414" y="3289"/>
                </a:moveTo>
                <a:lnTo>
                  <a:pt x="10960" y="3289"/>
                </a:lnTo>
                <a:lnTo>
                  <a:pt x="12661" y="4838"/>
                </a:lnTo>
                <a:lnTo>
                  <a:pt x="12570" y="8851"/>
                </a:lnTo>
                <a:lnTo>
                  <a:pt x="11125" y="10261"/>
                </a:lnTo>
                <a:lnTo>
                  <a:pt x="15338" y="10261"/>
                </a:lnTo>
                <a:lnTo>
                  <a:pt x="16028" y="8851"/>
                </a:lnTo>
                <a:lnTo>
                  <a:pt x="16090" y="5511"/>
                </a:lnTo>
                <a:lnTo>
                  <a:pt x="15570" y="4445"/>
                </a:lnTo>
                <a:lnTo>
                  <a:pt x="14414" y="3289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242776" y="4929050"/>
            <a:ext cx="15688" cy="17929"/>
          </a:xfrm>
          <a:custGeom>
            <a:avLst/>
            <a:gdLst/>
            <a:ahLst/>
            <a:cxnLst/>
            <a:rect l="l" t="t" r="r" b="b"/>
            <a:pathLst>
              <a:path w="17779" h="20320">
                <a:moveTo>
                  <a:pt x="14071" y="0"/>
                </a:moveTo>
                <a:lnTo>
                  <a:pt x="3670" y="0"/>
                </a:lnTo>
                <a:lnTo>
                  <a:pt x="0" y="3937"/>
                </a:lnTo>
                <a:lnTo>
                  <a:pt x="0" y="15049"/>
                </a:lnTo>
                <a:lnTo>
                  <a:pt x="3327" y="19977"/>
                </a:lnTo>
                <a:lnTo>
                  <a:pt x="12572" y="19977"/>
                </a:lnTo>
                <a:lnTo>
                  <a:pt x="14668" y="19253"/>
                </a:lnTo>
                <a:lnTo>
                  <a:pt x="16979" y="17703"/>
                </a:lnTo>
                <a:lnTo>
                  <a:pt x="16979" y="16344"/>
                </a:lnTo>
                <a:lnTo>
                  <a:pt x="6578" y="16344"/>
                </a:lnTo>
                <a:lnTo>
                  <a:pt x="4394" y="14376"/>
                </a:lnTo>
                <a:lnTo>
                  <a:pt x="3797" y="10566"/>
                </a:lnTo>
                <a:lnTo>
                  <a:pt x="17322" y="10566"/>
                </a:lnTo>
                <a:lnTo>
                  <a:pt x="17322" y="8039"/>
                </a:lnTo>
                <a:lnTo>
                  <a:pt x="3886" y="8039"/>
                </a:lnTo>
                <a:lnTo>
                  <a:pt x="4394" y="5003"/>
                </a:lnTo>
                <a:lnTo>
                  <a:pt x="6146" y="3289"/>
                </a:lnTo>
                <a:lnTo>
                  <a:pt x="17167" y="3289"/>
                </a:lnTo>
                <a:lnTo>
                  <a:pt x="14071" y="0"/>
                </a:lnTo>
                <a:close/>
              </a:path>
              <a:path w="17779" h="20320">
                <a:moveTo>
                  <a:pt x="16979" y="14033"/>
                </a:moveTo>
                <a:lnTo>
                  <a:pt x="14757" y="15481"/>
                </a:lnTo>
                <a:lnTo>
                  <a:pt x="12572" y="16344"/>
                </a:lnTo>
                <a:lnTo>
                  <a:pt x="16979" y="16344"/>
                </a:lnTo>
                <a:lnTo>
                  <a:pt x="16979" y="14033"/>
                </a:lnTo>
                <a:close/>
              </a:path>
              <a:path w="17779" h="20320">
                <a:moveTo>
                  <a:pt x="17167" y="3289"/>
                </a:moveTo>
                <a:lnTo>
                  <a:pt x="11760" y="3289"/>
                </a:lnTo>
                <a:lnTo>
                  <a:pt x="13423" y="5130"/>
                </a:lnTo>
                <a:lnTo>
                  <a:pt x="13550" y="8039"/>
                </a:lnTo>
                <a:lnTo>
                  <a:pt x="17322" y="8039"/>
                </a:lnTo>
                <a:lnTo>
                  <a:pt x="17322" y="3454"/>
                </a:lnTo>
                <a:lnTo>
                  <a:pt x="17167" y="3289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264883" y="4965863"/>
            <a:ext cx="26334" cy="12326"/>
          </a:xfrm>
          <a:custGeom>
            <a:avLst/>
            <a:gdLst/>
            <a:ahLst/>
            <a:cxnLst/>
            <a:rect l="l" t="t" r="r" b="b"/>
            <a:pathLst>
              <a:path w="29845" h="13970">
                <a:moveTo>
                  <a:pt x="17665" y="0"/>
                </a:moveTo>
                <a:lnTo>
                  <a:pt x="13525" y="0"/>
                </a:lnTo>
                <a:lnTo>
                  <a:pt x="12496" y="13931"/>
                </a:lnTo>
                <a:lnTo>
                  <a:pt x="15163" y="13931"/>
                </a:lnTo>
                <a:lnTo>
                  <a:pt x="15604" y="6819"/>
                </a:lnTo>
                <a:lnTo>
                  <a:pt x="15698" y="4711"/>
                </a:lnTo>
                <a:lnTo>
                  <a:pt x="15773" y="1841"/>
                </a:lnTo>
                <a:lnTo>
                  <a:pt x="18317" y="1841"/>
                </a:lnTo>
                <a:lnTo>
                  <a:pt x="17665" y="0"/>
                </a:lnTo>
                <a:close/>
              </a:path>
              <a:path w="29845" h="13970">
                <a:moveTo>
                  <a:pt x="28565" y="1841"/>
                </a:moveTo>
                <a:lnTo>
                  <a:pt x="26111" y="1841"/>
                </a:lnTo>
                <a:lnTo>
                  <a:pt x="26195" y="4711"/>
                </a:lnTo>
                <a:lnTo>
                  <a:pt x="26733" y="13931"/>
                </a:lnTo>
                <a:lnTo>
                  <a:pt x="29502" y="13931"/>
                </a:lnTo>
                <a:lnTo>
                  <a:pt x="28565" y="1841"/>
                </a:lnTo>
                <a:close/>
              </a:path>
              <a:path w="29845" h="13970">
                <a:moveTo>
                  <a:pt x="18317" y="1841"/>
                </a:moveTo>
                <a:lnTo>
                  <a:pt x="15925" y="1841"/>
                </a:lnTo>
                <a:lnTo>
                  <a:pt x="16903" y="5791"/>
                </a:lnTo>
                <a:lnTo>
                  <a:pt x="19405" y="13728"/>
                </a:lnTo>
                <a:lnTo>
                  <a:pt x="22275" y="13728"/>
                </a:lnTo>
                <a:lnTo>
                  <a:pt x="23370" y="10350"/>
                </a:lnTo>
                <a:lnTo>
                  <a:pt x="20993" y="10350"/>
                </a:lnTo>
                <a:lnTo>
                  <a:pt x="20383" y="7886"/>
                </a:lnTo>
                <a:lnTo>
                  <a:pt x="20078" y="6819"/>
                </a:lnTo>
                <a:lnTo>
                  <a:pt x="18317" y="1841"/>
                </a:lnTo>
                <a:close/>
              </a:path>
              <a:path w="29845" h="13970">
                <a:moveTo>
                  <a:pt x="28422" y="0"/>
                </a:moveTo>
                <a:lnTo>
                  <a:pt x="24434" y="0"/>
                </a:lnTo>
                <a:lnTo>
                  <a:pt x="22021" y="6870"/>
                </a:lnTo>
                <a:lnTo>
                  <a:pt x="21717" y="7886"/>
                </a:lnTo>
                <a:lnTo>
                  <a:pt x="21412" y="9067"/>
                </a:lnTo>
                <a:lnTo>
                  <a:pt x="21043" y="10350"/>
                </a:lnTo>
                <a:lnTo>
                  <a:pt x="23370" y="10350"/>
                </a:lnTo>
                <a:lnTo>
                  <a:pt x="25196" y="4711"/>
                </a:lnTo>
                <a:lnTo>
                  <a:pt x="25603" y="3073"/>
                </a:lnTo>
                <a:lnTo>
                  <a:pt x="25971" y="1841"/>
                </a:lnTo>
                <a:lnTo>
                  <a:pt x="28565" y="1841"/>
                </a:lnTo>
                <a:lnTo>
                  <a:pt x="28422" y="0"/>
                </a:lnTo>
                <a:close/>
              </a:path>
              <a:path w="29845" h="13970">
                <a:moveTo>
                  <a:pt x="7226" y="2311"/>
                </a:moveTo>
                <a:lnTo>
                  <a:pt x="4457" y="2311"/>
                </a:lnTo>
                <a:lnTo>
                  <a:pt x="4457" y="13931"/>
                </a:lnTo>
                <a:lnTo>
                  <a:pt x="7226" y="13931"/>
                </a:lnTo>
                <a:lnTo>
                  <a:pt x="7226" y="2311"/>
                </a:lnTo>
                <a:close/>
              </a:path>
              <a:path w="29845" h="13970">
                <a:moveTo>
                  <a:pt x="11671" y="0"/>
                </a:moveTo>
                <a:lnTo>
                  <a:pt x="0" y="0"/>
                </a:lnTo>
                <a:lnTo>
                  <a:pt x="0" y="2311"/>
                </a:lnTo>
                <a:lnTo>
                  <a:pt x="11671" y="2311"/>
                </a:lnTo>
                <a:lnTo>
                  <a:pt x="11671" y="0"/>
                </a:lnTo>
                <a:close/>
              </a:path>
            </a:pathLst>
          </a:custGeom>
          <a:solidFill>
            <a:srgbClr val="0059B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2500590" y="5033796"/>
            <a:ext cx="5083549" cy="570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555" algn="ctr" defTabSz="806867">
              <a:lnSpc>
                <a:spcPts val="882"/>
              </a:lnSpc>
            </a:pPr>
            <a:r>
              <a:rPr sz="794" b="1" u="sng" spc="4" dirty="0">
                <a:solidFill>
                  <a:srgbClr val="0544AC"/>
                </a:solidFill>
                <a:latin typeface="Calibri"/>
                <a:cs typeface="Calibri"/>
                <a:hlinkClick r:id="rId43"/>
              </a:rPr>
              <a:t>BioWork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  <a:p>
            <a:pPr marL="4144156" defTabSz="806867">
              <a:lnSpc>
                <a:spcPts val="882"/>
              </a:lnSpc>
            </a:pPr>
            <a:r>
              <a:rPr sz="794" b="1" u="sng" spc="31" dirty="0">
                <a:solidFill>
                  <a:srgbClr val="0544AC"/>
                </a:solidFill>
                <a:latin typeface="Calibri"/>
                <a:cs typeface="Calibri"/>
                <a:hlinkClick r:id="rId44"/>
              </a:rPr>
              <a:t>AAS </a:t>
            </a:r>
            <a:r>
              <a:rPr sz="794" b="1" u="sng" dirty="0">
                <a:solidFill>
                  <a:srgbClr val="0544AC"/>
                </a:solidFill>
                <a:latin typeface="Calibri"/>
                <a:cs typeface="Calibri"/>
                <a:hlinkClick r:id="rId44"/>
              </a:rPr>
              <a:t>–</a:t>
            </a:r>
            <a:r>
              <a:rPr sz="794" b="1" u="sng" spc="-66" dirty="0">
                <a:solidFill>
                  <a:srgbClr val="0544AC"/>
                </a:solidFill>
                <a:latin typeface="Calibri"/>
                <a:cs typeface="Calibri"/>
                <a:hlinkClick r:id="rId44"/>
              </a:rPr>
              <a:t>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44"/>
              </a:rPr>
              <a:t>Biotechnology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  <a:p>
            <a:pPr defTabSz="806867">
              <a:spcBef>
                <a:spcPts val="44"/>
              </a:spcBef>
            </a:pP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/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45"/>
              </a:rPr>
              <a:t>Health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45"/>
              </a:rPr>
              <a:t>Science </a:t>
            </a:r>
            <a:r>
              <a:rPr sz="794" b="1" u="sng" spc="26" dirty="0">
                <a:solidFill>
                  <a:srgbClr val="0544AC"/>
                </a:solidFill>
                <a:latin typeface="Calibri"/>
                <a:cs typeface="Calibri"/>
                <a:hlinkClick r:id="rId45"/>
              </a:rPr>
              <a:t>and</a:t>
            </a:r>
            <a:r>
              <a:rPr sz="794" b="1" u="sng" spc="-93" dirty="0">
                <a:solidFill>
                  <a:srgbClr val="0544AC"/>
                </a:solidFill>
                <a:latin typeface="Calibri"/>
                <a:cs typeface="Calibri"/>
                <a:hlinkClick r:id="rId45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5"/>
              </a:rPr>
              <a:t>STEM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8821266" y="2713279"/>
            <a:ext cx="606087" cy="37485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513996" y="3144313"/>
            <a:ext cx="1238250" cy="369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 defTabSz="806867">
              <a:lnSpc>
                <a:spcPct val="101899"/>
              </a:lnSpc>
            </a:pP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Biomanufacturing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Training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</a:rPr>
              <a:t> </a:t>
            </a:r>
            <a:r>
              <a:rPr sz="794" b="1" u="sng" spc="26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and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Education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Center </a:t>
            </a:r>
            <a:r>
              <a:rPr sz="794" b="1" u="sng" spc="4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at </a:t>
            </a:r>
            <a:r>
              <a:rPr sz="794" b="1" u="sng" spc="4" dirty="0">
                <a:solidFill>
                  <a:srgbClr val="0544AC"/>
                </a:solidFill>
                <a:latin typeface="Calibri"/>
                <a:cs typeface="Calibri"/>
              </a:rPr>
              <a:t> </a:t>
            </a:r>
            <a:r>
              <a:rPr sz="794" b="1" u="sng" spc="31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NC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State</a:t>
            </a:r>
            <a:r>
              <a:rPr sz="794" b="1" u="sng" spc="-71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7"/>
              </a:rPr>
              <a:t>University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9065928" y="4116628"/>
            <a:ext cx="2241" cy="2801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403" y="0"/>
                </a:moveTo>
                <a:lnTo>
                  <a:pt x="0" y="0"/>
                </a:lnTo>
                <a:lnTo>
                  <a:pt x="90" y="2581"/>
                </a:lnTo>
                <a:lnTo>
                  <a:pt x="2405" y="52"/>
                </a:lnTo>
                <a:close/>
              </a:path>
            </a:pathLst>
          </a:custGeom>
          <a:solidFill>
            <a:srgbClr val="C37C1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9063771" y="4116628"/>
            <a:ext cx="2241" cy="5043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2403" y="0"/>
                </a:moveTo>
                <a:lnTo>
                  <a:pt x="0" y="0"/>
                </a:lnTo>
                <a:lnTo>
                  <a:pt x="180" y="5153"/>
                </a:lnTo>
                <a:lnTo>
                  <a:pt x="2495" y="2623"/>
                </a:lnTo>
                <a:lnTo>
                  <a:pt x="2403" y="0"/>
                </a:lnTo>
                <a:close/>
              </a:path>
            </a:pathLst>
          </a:custGeom>
          <a:solidFill>
            <a:srgbClr val="C37C14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9061617" y="4116627"/>
            <a:ext cx="2801" cy="7284"/>
          </a:xfrm>
          <a:custGeom>
            <a:avLst/>
            <a:gdLst/>
            <a:ahLst/>
            <a:cxnLst/>
            <a:rect l="l" t="t" r="r" b="b"/>
            <a:pathLst>
              <a:path w="3175" h="8254">
                <a:moveTo>
                  <a:pt x="2403" y="0"/>
                </a:moveTo>
                <a:lnTo>
                  <a:pt x="0" y="0"/>
                </a:lnTo>
                <a:lnTo>
                  <a:pt x="270" y="7723"/>
                </a:lnTo>
                <a:lnTo>
                  <a:pt x="2585" y="5194"/>
                </a:lnTo>
                <a:lnTo>
                  <a:pt x="2403" y="0"/>
                </a:lnTo>
                <a:close/>
              </a:path>
            </a:pathLst>
          </a:custGeom>
          <a:solidFill>
            <a:srgbClr val="C47D1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9059462" y="4116628"/>
            <a:ext cx="2801" cy="9525"/>
          </a:xfrm>
          <a:custGeom>
            <a:avLst/>
            <a:gdLst/>
            <a:ahLst/>
            <a:cxnLst/>
            <a:rect l="l" t="t" r="r" b="b"/>
            <a:pathLst>
              <a:path w="3175" h="10795">
                <a:moveTo>
                  <a:pt x="2403" y="0"/>
                </a:moveTo>
                <a:lnTo>
                  <a:pt x="0" y="0"/>
                </a:lnTo>
                <a:lnTo>
                  <a:pt x="360" y="10293"/>
                </a:lnTo>
                <a:lnTo>
                  <a:pt x="2675" y="7764"/>
                </a:lnTo>
                <a:lnTo>
                  <a:pt x="2403" y="0"/>
                </a:lnTo>
                <a:close/>
              </a:path>
            </a:pathLst>
          </a:custGeom>
          <a:solidFill>
            <a:srgbClr val="C47E1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057305" y="4116627"/>
            <a:ext cx="2801" cy="11766"/>
          </a:xfrm>
          <a:custGeom>
            <a:avLst/>
            <a:gdLst/>
            <a:ahLst/>
            <a:cxnLst/>
            <a:rect l="l" t="t" r="r" b="b"/>
            <a:pathLst>
              <a:path w="3175" h="13335">
                <a:moveTo>
                  <a:pt x="2403" y="0"/>
                </a:moveTo>
                <a:lnTo>
                  <a:pt x="0" y="0"/>
                </a:lnTo>
                <a:lnTo>
                  <a:pt x="450" y="12865"/>
                </a:lnTo>
                <a:lnTo>
                  <a:pt x="2765" y="10336"/>
                </a:lnTo>
                <a:lnTo>
                  <a:pt x="2403" y="0"/>
                </a:lnTo>
                <a:close/>
              </a:path>
            </a:pathLst>
          </a:custGeom>
          <a:solidFill>
            <a:srgbClr val="C57F1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9055150" y="4116628"/>
            <a:ext cx="2801" cy="14007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2403" y="0"/>
                </a:moveTo>
                <a:lnTo>
                  <a:pt x="0" y="0"/>
                </a:lnTo>
                <a:lnTo>
                  <a:pt x="540" y="15436"/>
                </a:lnTo>
                <a:lnTo>
                  <a:pt x="2855" y="12907"/>
                </a:lnTo>
                <a:lnTo>
                  <a:pt x="2403" y="0"/>
                </a:lnTo>
                <a:close/>
              </a:path>
            </a:pathLst>
          </a:custGeom>
          <a:solidFill>
            <a:srgbClr val="C5801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9052993" y="4116628"/>
            <a:ext cx="2801" cy="16249"/>
          </a:xfrm>
          <a:custGeom>
            <a:avLst/>
            <a:gdLst/>
            <a:ahLst/>
            <a:cxnLst/>
            <a:rect l="l" t="t" r="r" b="b"/>
            <a:pathLst>
              <a:path w="3175" h="18414">
                <a:moveTo>
                  <a:pt x="2403" y="0"/>
                </a:moveTo>
                <a:lnTo>
                  <a:pt x="0" y="0"/>
                </a:lnTo>
                <a:lnTo>
                  <a:pt x="630" y="18008"/>
                </a:lnTo>
                <a:lnTo>
                  <a:pt x="2945" y="15478"/>
                </a:lnTo>
                <a:lnTo>
                  <a:pt x="2403" y="0"/>
                </a:lnTo>
                <a:close/>
              </a:path>
            </a:pathLst>
          </a:custGeom>
          <a:solidFill>
            <a:srgbClr val="C6811D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9050838" y="4116627"/>
            <a:ext cx="2801" cy="18490"/>
          </a:xfrm>
          <a:custGeom>
            <a:avLst/>
            <a:gdLst/>
            <a:ahLst/>
            <a:cxnLst/>
            <a:rect l="l" t="t" r="r" b="b"/>
            <a:pathLst>
              <a:path w="3175" h="20954">
                <a:moveTo>
                  <a:pt x="2403" y="0"/>
                </a:moveTo>
                <a:lnTo>
                  <a:pt x="0" y="0"/>
                </a:lnTo>
                <a:lnTo>
                  <a:pt x="720" y="20578"/>
                </a:lnTo>
                <a:lnTo>
                  <a:pt x="3035" y="18049"/>
                </a:lnTo>
                <a:lnTo>
                  <a:pt x="2403" y="0"/>
                </a:lnTo>
                <a:close/>
              </a:path>
            </a:pathLst>
          </a:custGeom>
          <a:solidFill>
            <a:srgbClr val="C6811E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9048683" y="4116628"/>
            <a:ext cx="2801" cy="20731"/>
          </a:xfrm>
          <a:custGeom>
            <a:avLst/>
            <a:gdLst/>
            <a:ahLst/>
            <a:cxnLst/>
            <a:rect l="l" t="t" r="r" b="b"/>
            <a:pathLst>
              <a:path w="3175" h="23495">
                <a:moveTo>
                  <a:pt x="2403" y="0"/>
                </a:moveTo>
                <a:lnTo>
                  <a:pt x="0" y="0"/>
                </a:lnTo>
                <a:lnTo>
                  <a:pt x="810" y="23148"/>
                </a:lnTo>
                <a:lnTo>
                  <a:pt x="3124" y="20619"/>
                </a:lnTo>
                <a:lnTo>
                  <a:pt x="2403" y="0"/>
                </a:lnTo>
                <a:close/>
              </a:path>
            </a:pathLst>
          </a:custGeom>
          <a:solidFill>
            <a:srgbClr val="C782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9046525" y="4116628"/>
            <a:ext cx="3362" cy="22971"/>
          </a:xfrm>
          <a:custGeom>
            <a:avLst/>
            <a:gdLst/>
            <a:ahLst/>
            <a:cxnLst/>
            <a:rect l="l" t="t" r="r" b="b"/>
            <a:pathLst>
              <a:path w="3809" h="26035">
                <a:moveTo>
                  <a:pt x="2403" y="0"/>
                </a:moveTo>
                <a:lnTo>
                  <a:pt x="0" y="0"/>
                </a:lnTo>
                <a:lnTo>
                  <a:pt x="900" y="25720"/>
                </a:lnTo>
                <a:lnTo>
                  <a:pt x="3214" y="23191"/>
                </a:lnTo>
                <a:lnTo>
                  <a:pt x="2403" y="0"/>
                </a:lnTo>
                <a:close/>
              </a:path>
            </a:pathLst>
          </a:custGeom>
          <a:solidFill>
            <a:srgbClr val="C7832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9044369" y="4116628"/>
            <a:ext cx="3362" cy="25213"/>
          </a:xfrm>
          <a:custGeom>
            <a:avLst/>
            <a:gdLst/>
            <a:ahLst/>
            <a:cxnLst/>
            <a:rect l="l" t="t" r="r" b="b"/>
            <a:pathLst>
              <a:path w="3809" h="28575">
                <a:moveTo>
                  <a:pt x="2403" y="0"/>
                </a:moveTo>
                <a:lnTo>
                  <a:pt x="0" y="0"/>
                </a:lnTo>
                <a:lnTo>
                  <a:pt x="990" y="28291"/>
                </a:lnTo>
                <a:lnTo>
                  <a:pt x="3304" y="25762"/>
                </a:lnTo>
                <a:lnTo>
                  <a:pt x="2403" y="0"/>
                </a:lnTo>
                <a:close/>
              </a:path>
            </a:pathLst>
          </a:custGeom>
          <a:solidFill>
            <a:srgbClr val="C88424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9042214" y="4116627"/>
            <a:ext cx="3362" cy="27454"/>
          </a:xfrm>
          <a:custGeom>
            <a:avLst/>
            <a:gdLst/>
            <a:ahLst/>
            <a:cxnLst/>
            <a:rect l="l" t="t" r="r" b="b"/>
            <a:pathLst>
              <a:path w="3809" h="31114">
                <a:moveTo>
                  <a:pt x="2403" y="0"/>
                </a:moveTo>
                <a:lnTo>
                  <a:pt x="0" y="0"/>
                </a:lnTo>
                <a:lnTo>
                  <a:pt x="1080" y="30861"/>
                </a:lnTo>
                <a:lnTo>
                  <a:pt x="3394" y="28332"/>
                </a:lnTo>
                <a:lnTo>
                  <a:pt x="2403" y="0"/>
                </a:lnTo>
                <a:close/>
              </a:path>
            </a:pathLst>
          </a:custGeom>
          <a:solidFill>
            <a:srgbClr val="C8852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9040058" y="4116627"/>
            <a:ext cx="3362" cy="29696"/>
          </a:xfrm>
          <a:custGeom>
            <a:avLst/>
            <a:gdLst/>
            <a:ahLst/>
            <a:cxnLst/>
            <a:rect l="l" t="t" r="r" b="b"/>
            <a:pathLst>
              <a:path w="3809" h="33654">
                <a:moveTo>
                  <a:pt x="2403" y="0"/>
                </a:moveTo>
                <a:lnTo>
                  <a:pt x="0" y="0"/>
                </a:lnTo>
                <a:lnTo>
                  <a:pt x="1170" y="33433"/>
                </a:lnTo>
                <a:lnTo>
                  <a:pt x="3484" y="30904"/>
                </a:lnTo>
                <a:lnTo>
                  <a:pt x="2403" y="0"/>
                </a:lnTo>
                <a:close/>
              </a:path>
            </a:pathLst>
          </a:custGeom>
          <a:solidFill>
            <a:srgbClr val="C98628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9037902" y="413246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74" y="0"/>
                </a:lnTo>
              </a:path>
            </a:pathLst>
          </a:custGeom>
          <a:ln w="35910">
            <a:solidFill>
              <a:srgbClr val="C9872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9035746" y="413318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61" y="0"/>
                </a:lnTo>
              </a:path>
            </a:pathLst>
          </a:custGeom>
          <a:ln w="37524">
            <a:solidFill>
              <a:srgbClr val="CA872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9033591" y="413389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17" y="0"/>
                </a:lnTo>
              </a:path>
            </a:pathLst>
          </a:custGeom>
          <a:ln w="39130">
            <a:solidFill>
              <a:srgbClr val="CA882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9031435" y="4134602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73" y="0"/>
                </a:lnTo>
              </a:path>
            </a:pathLst>
          </a:custGeom>
          <a:ln w="40744">
            <a:solidFill>
              <a:srgbClr val="CA892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9029280" y="4135310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830" y="0"/>
                </a:lnTo>
              </a:path>
            </a:pathLst>
          </a:custGeom>
          <a:ln w="42351">
            <a:solidFill>
              <a:srgbClr val="CB8A3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9027124" y="4136023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886" y="0"/>
                </a:lnTo>
              </a:path>
            </a:pathLst>
          </a:custGeom>
          <a:ln w="43966">
            <a:solidFill>
              <a:srgbClr val="CB8B3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9024968" y="4136732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942" y="0"/>
                </a:lnTo>
              </a:path>
            </a:pathLst>
          </a:custGeom>
          <a:ln w="45572">
            <a:solidFill>
              <a:srgbClr val="CC8C3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9022813" y="4137444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999" y="0"/>
                </a:lnTo>
              </a:path>
            </a:pathLst>
          </a:custGeom>
          <a:ln w="47187">
            <a:solidFill>
              <a:srgbClr val="CC8D3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9020656" y="4138152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4055" y="0"/>
                </a:lnTo>
              </a:path>
            </a:pathLst>
          </a:custGeom>
          <a:ln w="48793">
            <a:solidFill>
              <a:srgbClr val="CD8E3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9018501" y="4138865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4111" y="0"/>
                </a:lnTo>
              </a:path>
            </a:pathLst>
          </a:custGeom>
          <a:ln w="50408">
            <a:solidFill>
              <a:srgbClr val="CD8E3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9018183" y="4116628"/>
            <a:ext cx="0" cy="45943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2013"/>
                </a:lnTo>
              </a:path>
            </a:pathLst>
          </a:custGeom>
          <a:ln w="4168">
            <a:solidFill>
              <a:srgbClr val="CE8F3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9016053" y="4116628"/>
            <a:ext cx="0" cy="4762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29"/>
                </a:lnTo>
              </a:path>
            </a:pathLst>
          </a:custGeom>
          <a:ln w="4224">
            <a:solidFill>
              <a:srgbClr val="CE903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9013924" y="4116627"/>
            <a:ext cx="0" cy="48745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5234"/>
                </a:lnTo>
              </a:path>
            </a:pathLst>
          </a:custGeom>
          <a:ln w="4275">
            <a:solidFill>
              <a:srgbClr val="CF913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9011825" y="4116794"/>
            <a:ext cx="0" cy="50426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654"/>
                </a:lnTo>
              </a:path>
            </a:pathLst>
          </a:custGeom>
          <a:ln w="4259">
            <a:solidFill>
              <a:srgbClr val="CF924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9009727" y="4118618"/>
            <a:ext cx="0" cy="4986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0"/>
                </a:moveTo>
                <a:lnTo>
                  <a:pt x="0" y="56197"/>
                </a:lnTo>
              </a:path>
            </a:pathLst>
          </a:custGeom>
          <a:ln w="4243">
            <a:solidFill>
              <a:srgbClr val="D0934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9007627" y="4120443"/>
            <a:ext cx="0" cy="49306"/>
          </a:xfrm>
          <a:custGeom>
            <a:avLst/>
            <a:gdLst/>
            <a:ahLst/>
            <a:cxnLst/>
            <a:rect l="l" t="t" r="r" b="b"/>
            <a:pathLst>
              <a:path h="55879">
                <a:moveTo>
                  <a:pt x="0" y="0"/>
                </a:moveTo>
                <a:lnTo>
                  <a:pt x="0" y="55740"/>
                </a:lnTo>
              </a:path>
            </a:pathLst>
          </a:custGeom>
          <a:ln w="4227">
            <a:solidFill>
              <a:srgbClr val="D0944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9005529" y="4122266"/>
            <a:ext cx="0" cy="49306"/>
          </a:xfrm>
          <a:custGeom>
            <a:avLst/>
            <a:gdLst/>
            <a:ahLst/>
            <a:cxnLst/>
            <a:rect l="l" t="t" r="r" b="b"/>
            <a:pathLst>
              <a:path h="55879">
                <a:moveTo>
                  <a:pt x="0" y="0"/>
                </a:moveTo>
                <a:lnTo>
                  <a:pt x="0" y="55283"/>
                </a:lnTo>
              </a:path>
            </a:pathLst>
          </a:custGeom>
          <a:ln w="4211">
            <a:solidFill>
              <a:srgbClr val="D1954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9003408" y="4124091"/>
            <a:ext cx="0" cy="48185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203"/>
                </a:lnTo>
              </a:path>
            </a:pathLst>
          </a:custGeom>
          <a:ln w="4145">
            <a:solidFill>
              <a:srgbClr val="D1964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9001320" y="4125914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3061"/>
                </a:lnTo>
              </a:path>
            </a:pathLst>
          </a:custGeom>
          <a:ln w="4157">
            <a:solidFill>
              <a:srgbClr val="D2974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8999211" y="4127740"/>
            <a:ext cx="0" cy="45943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920"/>
                </a:lnTo>
              </a:path>
            </a:pathLst>
          </a:custGeom>
          <a:ln w="4117">
            <a:solidFill>
              <a:srgbClr val="D2984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8995303" y="4151965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4077" y="0"/>
                </a:lnTo>
              </a:path>
            </a:pathLst>
          </a:custGeom>
          <a:ln w="50778">
            <a:solidFill>
              <a:srgbClr val="D3994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8993211" y="4153285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4037" y="0"/>
                </a:lnTo>
              </a:path>
            </a:pathLst>
          </a:custGeom>
          <a:ln w="49638">
            <a:solidFill>
              <a:srgbClr val="D39A4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8991120" y="4154605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997" y="0"/>
                </a:lnTo>
              </a:path>
            </a:pathLst>
          </a:custGeom>
          <a:ln w="48497">
            <a:solidFill>
              <a:srgbClr val="D49B5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8989028" y="4155926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957" y="0"/>
                </a:lnTo>
              </a:path>
            </a:pathLst>
          </a:custGeom>
          <a:ln w="47355">
            <a:solidFill>
              <a:srgbClr val="D49C5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8986935" y="4157246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917" y="0"/>
                </a:lnTo>
              </a:path>
            </a:pathLst>
          </a:custGeom>
          <a:ln w="46214">
            <a:solidFill>
              <a:srgbClr val="D59C5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8984843" y="4158567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877" y="0"/>
                </a:lnTo>
              </a:path>
            </a:pathLst>
          </a:custGeom>
          <a:ln w="45072">
            <a:solidFill>
              <a:srgbClr val="D59D5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8982752" y="4159887"/>
            <a:ext cx="3922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837" y="0"/>
                </a:lnTo>
              </a:path>
            </a:pathLst>
          </a:custGeom>
          <a:ln w="43932">
            <a:solidFill>
              <a:srgbClr val="D69E5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8980660" y="4161208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97" y="0"/>
                </a:lnTo>
              </a:path>
            </a:pathLst>
          </a:custGeom>
          <a:ln w="42790">
            <a:solidFill>
              <a:srgbClr val="D69F5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8978560" y="416252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66" y="0"/>
                </a:lnTo>
              </a:path>
            </a:pathLst>
          </a:custGeom>
          <a:ln w="41649">
            <a:solidFill>
              <a:srgbClr val="D7A05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8976438" y="4163735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60" y="0"/>
                </a:lnTo>
              </a:path>
            </a:pathLst>
          </a:custGeom>
          <a:ln w="40767">
            <a:solidFill>
              <a:srgbClr val="D7A15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8974313" y="4164634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58" y="0"/>
                </a:lnTo>
              </a:path>
            </a:pathLst>
          </a:custGeom>
          <a:ln w="40591">
            <a:solidFill>
              <a:srgbClr val="D8A25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8972195" y="4165528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47" y="0"/>
                </a:lnTo>
              </a:path>
            </a:pathLst>
          </a:custGeom>
          <a:ln w="40407">
            <a:solidFill>
              <a:srgbClr val="D8A36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8970070" y="4166426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46" y="0"/>
                </a:lnTo>
              </a:path>
            </a:pathLst>
          </a:custGeom>
          <a:ln w="40231">
            <a:solidFill>
              <a:srgbClr val="D9A46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967952" y="416732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34" y="0"/>
                </a:lnTo>
              </a:path>
            </a:pathLst>
          </a:custGeom>
          <a:ln w="40047">
            <a:solidFill>
              <a:srgbClr val="D9A56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8965825" y="4168198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34" y="0"/>
                </a:lnTo>
              </a:path>
            </a:pathLst>
          </a:custGeom>
          <a:ln w="39824">
            <a:solidFill>
              <a:srgbClr val="DAA66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8963710" y="4168852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20" y="0"/>
                </a:lnTo>
              </a:path>
            </a:pathLst>
          </a:custGeom>
          <a:ln w="39093">
            <a:solidFill>
              <a:srgbClr val="DAA76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8961581" y="4169507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701" y="0"/>
                </a:lnTo>
              </a:path>
            </a:pathLst>
          </a:custGeom>
          <a:ln w="38366">
            <a:solidFill>
              <a:srgbClr val="DBA86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8959465" y="417016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69" y="0"/>
                </a:lnTo>
              </a:path>
            </a:pathLst>
          </a:custGeom>
          <a:ln w="37634">
            <a:solidFill>
              <a:srgbClr val="DBA96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8957338" y="4170815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0" y="0"/>
                </a:lnTo>
              </a:path>
            </a:pathLst>
          </a:custGeom>
          <a:ln w="36907">
            <a:solidFill>
              <a:srgbClr val="DCAA6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8955221" y="4171468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18" y="0"/>
                </a:lnTo>
              </a:path>
            </a:pathLst>
          </a:custGeom>
          <a:ln w="36175">
            <a:solidFill>
              <a:srgbClr val="DCAB6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8953096" y="4172123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99" y="0"/>
                </a:lnTo>
              </a:path>
            </a:pathLst>
          </a:custGeom>
          <a:ln w="35448">
            <a:solidFill>
              <a:srgbClr val="DDAC6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8950980" y="4172776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67" y="0"/>
                </a:lnTo>
              </a:path>
            </a:pathLst>
          </a:custGeom>
          <a:ln w="34717">
            <a:solidFill>
              <a:srgbClr val="DDAD7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8948858" y="417343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41" y="0"/>
                </a:lnTo>
              </a:path>
            </a:pathLst>
          </a:custGeom>
          <a:ln w="33987">
            <a:solidFill>
              <a:srgbClr val="DDAE7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8946736" y="4174084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16" y="0"/>
                </a:lnTo>
              </a:path>
            </a:pathLst>
          </a:custGeom>
          <a:ln w="33258">
            <a:solidFill>
              <a:srgbClr val="DEAF7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8944615" y="4174738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90" y="0"/>
                </a:lnTo>
              </a:path>
            </a:pathLst>
          </a:custGeom>
          <a:ln w="32529">
            <a:solidFill>
              <a:srgbClr val="DEB07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8942493" y="4175393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65" y="0"/>
                </a:lnTo>
              </a:path>
            </a:pathLst>
          </a:custGeom>
          <a:ln w="31799">
            <a:solidFill>
              <a:srgbClr val="DFB17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8940371" y="4176047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39" y="0"/>
                </a:lnTo>
              </a:path>
            </a:pathLst>
          </a:custGeom>
          <a:ln w="31070">
            <a:solidFill>
              <a:srgbClr val="DFB27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8938228" y="4163315"/>
            <a:ext cx="3362" cy="26894"/>
          </a:xfrm>
          <a:custGeom>
            <a:avLst/>
            <a:gdLst/>
            <a:ahLst/>
            <a:cxnLst/>
            <a:rect l="l" t="t" r="r" b="b"/>
            <a:pathLst>
              <a:path w="3809" h="30479">
                <a:moveTo>
                  <a:pt x="2389" y="0"/>
                </a:moveTo>
                <a:lnTo>
                  <a:pt x="2257" y="60"/>
                </a:lnTo>
                <a:lnTo>
                  <a:pt x="0" y="406"/>
                </a:lnTo>
                <a:lnTo>
                  <a:pt x="1047" y="30340"/>
                </a:lnTo>
                <a:lnTo>
                  <a:pt x="3437" y="29970"/>
                </a:lnTo>
                <a:lnTo>
                  <a:pt x="2389" y="0"/>
                </a:lnTo>
                <a:close/>
              </a:path>
            </a:pathLst>
          </a:custGeom>
          <a:solidFill>
            <a:srgbClr val="E0B37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8936085" y="417704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38" y="0"/>
                </a:lnTo>
              </a:path>
            </a:pathLst>
          </a:custGeom>
          <a:ln w="30304">
            <a:solidFill>
              <a:srgbClr val="E0B4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8933941" y="417738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38" y="0"/>
                </a:lnTo>
              </a:path>
            </a:pathLst>
          </a:custGeom>
          <a:ln w="30308">
            <a:solidFill>
              <a:srgbClr val="E1B57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8931796" y="417771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38" y="0"/>
                </a:lnTo>
              </a:path>
            </a:pathLst>
          </a:custGeom>
          <a:ln w="30312">
            <a:solidFill>
              <a:srgbClr val="E1B68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8929652" y="417804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38" y="0"/>
                </a:lnTo>
              </a:path>
            </a:pathLst>
          </a:custGeom>
          <a:ln w="30316">
            <a:solidFill>
              <a:srgbClr val="E2B78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8927508" y="417837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38" y="0"/>
                </a:lnTo>
              </a:path>
            </a:pathLst>
          </a:custGeom>
          <a:ln w="30321">
            <a:solidFill>
              <a:srgbClr val="E2B8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8925363" y="4165323"/>
            <a:ext cx="3362" cy="26894"/>
          </a:xfrm>
          <a:custGeom>
            <a:avLst/>
            <a:gdLst/>
            <a:ahLst/>
            <a:cxnLst/>
            <a:rect l="l" t="t" r="r" b="b"/>
            <a:pathLst>
              <a:path w="3809" h="30479">
                <a:moveTo>
                  <a:pt x="2390" y="0"/>
                </a:moveTo>
                <a:lnTo>
                  <a:pt x="0" y="366"/>
                </a:lnTo>
                <a:lnTo>
                  <a:pt x="1044" y="30207"/>
                </a:lnTo>
                <a:lnTo>
                  <a:pt x="1631" y="30234"/>
                </a:lnTo>
                <a:lnTo>
                  <a:pt x="3438" y="29954"/>
                </a:lnTo>
                <a:lnTo>
                  <a:pt x="2390" y="0"/>
                </a:lnTo>
                <a:close/>
              </a:path>
            </a:pathLst>
          </a:custGeom>
          <a:solidFill>
            <a:srgbClr val="E3B98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8923219" y="4178813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34" y="0"/>
                </a:lnTo>
              </a:path>
            </a:pathLst>
          </a:custGeom>
          <a:ln w="29833">
            <a:solidFill>
              <a:srgbClr val="E3BA8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8921074" y="4178927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17" y="0"/>
                </a:lnTo>
              </a:path>
            </a:pathLst>
          </a:custGeom>
          <a:ln w="29347">
            <a:solidFill>
              <a:srgbClr val="E4BB8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8918931" y="417904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00" y="0"/>
                </a:lnTo>
              </a:path>
            </a:pathLst>
          </a:custGeom>
          <a:ln w="28861">
            <a:solidFill>
              <a:srgbClr val="E4BD8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8916786" y="4179155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83" y="0"/>
                </a:lnTo>
              </a:path>
            </a:pathLst>
          </a:custGeom>
          <a:ln w="28374">
            <a:solidFill>
              <a:srgbClr val="E5BE8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8914642" y="417926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66" y="0"/>
                </a:lnTo>
              </a:path>
            </a:pathLst>
          </a:custGeom>
          <a:ln w="27888">
            <a:solidFill>
              <a:srgbClr val="E5BF8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8912491" y="4179383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57" y="0"/>
                </a:lnTo>
              </a:path>
            </a:pathLst>
          </a:custGeom>
          <a:ln w="27402">
            <a:solidFill>
              <a:srgbClr val="E6C09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8910354" y="4179497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32" y="0"/>
                </a:lnTo>
              </a:path>
            </a:pathLst>
          </a:custGeom>
          <a:ln w="26916">
            <a:solidFill>
              <a:srgbClr val="E6C19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8908203" y="417961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3" y="0"/>
                </a:lnTo>
              </a:path>
            </a:pathLst>
          </a:custGeom>
          <a:ln w="26430">
            <a:solidFill>
              <a:srgbClr val="E7C29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8906066" y="4179725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298" y="0"/>
                </a:lnTo>
              </a:path>
            </a:pathLst>
          </a:custGeom>
          <a:ln w="25944">
            <a:solidFill>
              <a:srgbClr val="E7C39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8903913" y="417983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289" y="0"/>
                </a:lnTo>
              </a:path>
            </a:pathLst>
          </a:custGeom>
          <a:ln w="25457">
            <a:solidFill>
              <a:srgbClr val="E8C49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8901777" y="4168937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971"/>
                </a:moveTo>
                <a:lnTo>
                  <a:pt x="3264" y="24971"/>
                </a:lnTo>
                <a:lnTo>
                  <a:pt x="3264" y="0"/>
                </a:lnTo>
                <a:lnTo>
                  <a:pt x="0" y="0"/>
                </a:lnTo>
                <a:lnTo>
                  <a:pt x="0" y="24971"/>
                </a:lnTo>
                <a:close/>
              </a:path>
            </a:pathLst>
          </a:custGeom>
          <a:solidFill>
            <a:srgbClr val="E8C59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8899624" y="4169268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485"/>
                </a:moveTo>
                <a:lnTo>
                  <a:pt x="3256" y="24485"/>
                </a:lnTo>
                <a:lnTo>
                  <a:pt x="3256" y="0"/>
                </a:lnTo>
                <a:lnTo>
                  <a:pt x="0" y="0"/>
                </a:lnTo>
                <a:lnTo>
                  <a:pt x="0" y="24485"/>
                </a:lnTo>
                <a:close/>
              </a:path>
            </a:pathLst>
          </a:custGeom>
          <a:solidFill>
            <a:srgbClr val="E9C69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8897480" y="4169595"/>
            <a:ext cx="3362" cy="21291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0" y="140"/>
                </a:moveTo>
                <a:lnTo>
                  <a:pt x="831" y="23887"/>
                </a:lnTo>
                <a:lnTo>
                  <a:pt x="3238" y="23999"/>
                </a:lnTo>
                <a:lnTo>
                  <a:pt x="2407" y="244"/>
                </a:lnTo>
                <a:lnTo>
                  <a:pt x="805" y="244"/>
                </a:lnTo>
                <a:lnTo>
                  <a:pt x="1156" y="190"/>
                </a:lnTo>
                <a:lnTo>
                  <a:pt x="0" y="140"/>
                </a:lnTo>
                <a:close/>
              </a:path>
              <a:path w="3809" h="24129">
                <a:moveTo>
                  <a:pt x="1156" y="190"/>
                </a:moveTo>
                <a:lnTo>
                  <a:pt x="805" y="244"/>
                </a:lnTo>
                <a:lnTo>
                  <a:pt x="2407" y="244"/>
                </a:lnTo>
                <a:lnTo>
                  <a:pt x="1156" y="190"/>
                </a:lnTo>
                <a:close/>
              </a:path>
              <a:path w="3809" h="24129">
                <a:moveTo>
                  <a:pt x="2398" y="0"/>
                </a:moveTo>
                <a:lnTo>
                  <a:pt x="1156" y="190"/>
                </a:lnTo>
                <a:lnTo>
                  <a:pt x="2407" y="244"/>
                </a:lnTo>
                <a:lnTo>
                  <a:pt x="2398" y="0"/>
                </a:lnTo>
                <a:close/>
              </a:path>
            </a:pathLst>
          </a:custGeom>
          <a:solidFill>
            <a:srgbClr val="E9C79D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8895309" y="4169441"/>
            <a:ext cx="3362" cy="21291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0" y="24060"/>
                </a:moveTo>
                <a:lnTo>
                  <a:pt x="3253" y="24060"/>
                </a:lnTo>
                <a:lnTo>
                  <a:pt x="3253" y="0"/>
                </a:lnTo>
                <a:lnTo>
                  <a:pt x="0" y="0"/>
                </a:lnTo>
                <a:lnTo>
                  <a:pt x="0" y="24060"/>
                </a:lnTo>
                <a:close/>
              </a:path>
            </a:pathLst>
          </a:custGeom>
          <a:solidFill>
            <a:srgbClr val="EAC89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8893150" y="4169164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260"/>
                </a:moveTo>
                <a:lnTo>
                  <a:pt x="3252" y="24260"/>
                </a:lnTo>
                <a:lnTo>
                  <a:pt x="3252" y="0"/>
                </a:lnTo>
                <a:lnTo>
                  <a:pt x="0" y="0"/>
                </a:lnTo>
                <a:lnTo>
                  <a:pt x="0" y="24260"/>
                </a:lnTo>
                <a:close/>
              </a:path>
            </a:pathLst>
          </a:custGeom>
          <a:solidFill>
            <a:srgbClr val="EAC9A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8890978" y="4168885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463"/>
                </a:moveTo>
                <a:lnTo>
                  <a:pt x="3267" y="24463"/>
                </a:lnTo>
                <a:lnTo>
                  <a:pt x="3267" y="0"/>
                </a:lnTo>
                <a:lnTo>
                  <a:pt x="0" y="0"/>
                </a:lnTo>
                <a:lnTo>
                  <a:pt x="0" y="24463"/>
                </a:lnTo>
                <a:close/>
              </a:path>
            </a:pathLst>
          </a:custGeom>
          <a:solidFill>
            <a:srgbClr val="EACBA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8888812" y="4168607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664"/>
                </a:moveTo>
                <a:lnTo>
                  <a:pt x="3274" y="24664"/>
                </a:lnTo>
                <a:lnTo>
                  <a:pt x="3274" y="0"/>
                </a:lnTo>
                <a:lnTo>
                  <a:pt x="0" y="0"/>
                </a:lnTo>
                <a:lnTo>
                  <a:pt x="0" y="24664"/>
                </a:lnTo>
                <a:close/>
              </a:path>
            </a:pathLst>
          </a:custGeom>
          <a:solidFill>
            <a:srgbClr val="EBCCA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8886654" y="4168328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865"/>
                </a:moveTo>
                <a:lnTo>
                  <a:pt x="3273" y="24865"/>
                </a:lnTo>
                <a:lnTo>
                  <a:pt x="3273" y="0"/>
                </a:lnTo>
                <a:lnTo>
                  <a:pt x="0" y="0"/>
                </a:lnTo>
                <a:lnTo>
                  <a:pt x="0" y="24865"/>
                </a:lnTo>
                <a:close/>
              </a:path>
            </a:pathLst>
          </a:custGeom>
          <a:solidFill>
            <a:srgbClr val="EBCDA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8884488" y="4168050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5066"/>
                </a:moveTo>
                <a:lnTo>
                  <a:pt x="3280" y="25066"/>
                </a:lnTo>
                <a:lnTo>
                  <a:pt x="3280" y="0"/>
                </a:lnTo>
                <a:lnTo>
                  <a:pt x="0" y="0"/>
                </a:lnTo>
                <a:lnTo>
                  <a:pt x="0" y="25066"/>
                </a:lnTo>
                <a:close/>
              </a:path>
            </a:pathLst>
          </a:custGeom>
          <a:solidFill>
            <a:srgbClr val="ECCEA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8882323" y="4167772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5248"/>
                </a:moveTo>
                <a:lnTo>
                  <a:pt x="3286" y="25248"/>
                </a:lnTo>
                <a:lnTo>
                  <a:pt x="3286" y="0"/>
                </a:lnTo>
                <a:lnTo>
                  <a:pt x="0" y="0"/>
                </a:lnTo>
                <a:lnTo>
                  <a:pt x="0" y="25248"/>
                </a:lnTo>
                <a:close/>
              </a:path>
            </a:pathLst>
          </a:custGeom>
          <a:solidFill>
            <a:srgbClr val="ECCFA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8880157" y="4167494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965"/>
                </a:moveTo>
                <a:lnTo>
                  <a:pt x="3277" y="24965"/>
                </a:lnTo>
                <a:lnTo>
                  <a:pt x="3277" y="0"/>
                </a:lnTo>
                <a:lnTo>
                  <a:pt x="0" y="0"/>
                </a:lnTo>
                <a:lnTo>
                  <a:pt x="0" y="24965"/>
                </a:lnTo>
                <a:close/>
              </a:path>
            </a:pathLst>
          </a:custGeom>
          <a:solidFill>
            <a:srgbClr val="EDD0AC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8877992" y="4167217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682"/>
                </a:moveTo>
                <a:lnTo>
                  <a:pt x="3267" y="24682"/>
                </a:lnTo>
                <a:lnTo>
                  <a:pt x="3267" y="0"/>
                </a:lnTo>
                <a:lnTo>
                  <a:pt x="0" y="0"/>
                </a:lnTo>
                <a:lnTo>
                  <a:pt x="0" y="24682"/>
                </a:lnTo>
                <a:close/>
              </a:path>
            </a:pathLst>
          </a:custGeom>
          <a:solidFill>
            <a:srgbClr val="EDD1AE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8875820" y="4166938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401"/>
                </a:moveTo>
                <a:lnTo>
                  <a:pt x="3265" y="24401"/>
                </a:lnTo>
                <a:lnTo>
                  <a:pt x="3265" y="0"/>
                </a:lnTo>
                <a:lnTo>
                  <a:pt x="0" y="0"/>
                </a:lnTo>
                <a:lnTo>
                  <a:pt x="0" y="24401"/>
                </a:lnTo>
                <a:close/>
              </a:path>
            </a:pathLst>
          </a:custGeom>
          <a:solidFill>
            <a:srgbClr val="EED2B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8873661" y="4166661"/>
            <a:ext cx="3362" cy="21291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0" y="24117"/>
                </a:moveTo>
                <a:lnTo>
                  <a:pt x="3247" y="24117"/>
                </a:lnTo>
                <a:lnTo>
                  <a:pt x="3247" y="0"/>
                </a:lnTo>
                <a:lnTo>
                  <a:pt x="0" y="0"/>
                </a:lnTo>
                <a:lnTo>
                  <a:pt x="0" y="24117"/>
                </a:lnTo>
                <a:close/>
              </a:path>
            </a:pathLst>
          </a:custGeom>
          <a:solidFill>
            <a:srgbClr val="EED3B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8871496" y="4166383"/>
            <a:ext cx="3362" cy="21291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0" y="23834"/>
                </a:moveTo>
                <a:lnTo>
                  <a:pt x="3237" y="23834"/>
                </a:lnTo>
                <a:lnTo>
                  <a:pt x="3237" y="0"/>
                </a:lnTo>
                <a:lnTo>
                  <a:pt x="0" y="0"/>
                </a:lnTo>
                <a:lnTo>
                  <a:pt x="0" y="23834"/>
                </a:lnTo>
                <a:close/>
              </a:path>
            </a:pathLst>
          </a:custGeom>
          <a:solidFill>
            <a:srgbClr val="EED4B4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8869330" y="4166105"/>
            <a:ext cx="3362" cy="21291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0" y="23551"/>
                </a:moveTo>
                <a:lnTo>
                  <a:pt x="3227" y="23551"/>
                </a:lnTo>
                <a:lnTo>
                  <a:pt x="3227" y="0"/>
                </a:lnTo>
                <a:lnTo>
                  <a:pt x="0" y="0"/>
                </a:lnTo>
                <a:lnTo>
                  <a:pt x="0" y="23551"/>
                </a:lnTo>
                <a:close/>
              </a:path>
            </a:pathLst>
          </a:custGeom>
          <a:solidFill>
            <a:srgbClr val="EFD5B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8867165" y="4165826"/>
            <a:ext cx="3362" cy="20731"/>
          </a:xfrm>
          <a:custGeom>
            <a:avLst/>
            <a:gdLst/>
            <a:ahLst/>
            <a:cxnLst/>
            <a:rect l="l" t="t" r="r" b="b"/>
            <a:pathLst>
              <a:path w="3809" h="23495">
                <a:moveTo>
                  <a:pt x="0" y="23269"/>
                </a:moveTo>
                <a:lnTo>
                  <a:pt x="3217" y="23269"/>
                </a:lnTo>
                <a:lnTo>
                  <a:pt x="3217" y="0"/>
                </a:lnTo>
                <a:lnTo>
                  <a:pt x="0" y="0"/>
                </a:lnTo>
                <a:lnTo>
                  <a:pt x="0" y="23269"/>
                </a:lnTo>
                <a:close/>
              </a:path>
            </a:pathLst>
          </a:custGeom>
          <a:solidFill>
            <a:srgbClr val="EFD7B8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8864999" y="4165549"/>
            <a:ext cx="3362" cy="20731"/>
          </a:xfrm>
          <a:custGeom>
            <a:avLst/>
            <a:gdLst/>
            <a:ahLst/>
            <a:cxnLst/>
            <a:rect l="l" t="t" r="r" b="b"/>
            <a:pathLst>
              <a:path w="3809" h="23495">
                <a:moveTo>
                  <a:pt x="0" y="22986"/>
                </a:moveTo>
                <a:lnTo>
                  <a:pt x="3207" y="22986"/>
                </a:lnTo>
                <a:lnTo>
                  <a:pt x="3207" y="0"/>
                </a:lnTo>
                <a:lnTo>
                  <a:pt x="0" y="0"/>
                </a:lnTo>
                <a:lnTo>
                  <a:pt x="0" y="22986"/>
                </a:lnTo>
                <a:close/>
              </a:path>
            </a:pathLst>
          </a:custGeom>
          <a:solidFill>
            <a:srgbClr val="F0D8B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8862834" y="4165270"/>
            <a:ext cx="3362" cy="20171"/>
          </a:xfrm>
          <a:custGeom>
            <a:avLst/>
            <a:gdLst/>
            <a:ahLst/>
            <a:cxnLst/>
            <a:rect l="l" t="t" r="r" b="b"/>
            <a:pathLst>
              <a:path w="3809" h="22860">
                <a:moveTo>
                  <a:pt x="0" y="22703"/>
                </a:moveTo>
                <a:lnTo>
                  <a:pt x="3197" y="22703"/>
                </a:lnTo>
                <a:lnTo>
                  <a:pt x="3197" y="0"/>
                </a:lnTo>
                <a:lnTo>
                  <a:pt x="0" y="0"/>
                </a:lnTo>
                <a:lnTo>
                  <a:pt x="0" y="22703"/>
                </a:lnTo>
                <a:close/>
              </a:path>
            </a:pathLst>
          </a:custGeom>
          <a:solidFill>
            <a:srgbClr val="F0D9BC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8860668" y="4164992"/>
            <a:ext cx="3362" cy="20171"/>
          </a:xfrm>
          <a:custGeom>
            <a:avLst/>
            <a:gdLst/>
            <a:ahLst/>
            <a:cxnLst/>
            <a:rect l="l" t="t" r="r" b="b"/>
            <a:pathLst>
              <a:path w="3809" h="22860">
                <a:moveTo>
                  <a:pt x="0" y="22421"/>
                </a:moveTo>
                <a:lnTo>
                  <a:pt x="3188" y="22421"/>
                </a:lnTo>
                <a:lnTo>
                  <a:pt x="3188" y="0"/>
                </a:lnTo>
                <a:lnTo>
                  <a:pt x="0" y="0"/>
                </a:lnTo>
                <a:lnTo>
                  <a:pt x="0" y="22421"/>
                </a:lnTo>
                <a:close/>
              </a:path>
            </a:pathLst>
          </a:custGeom>
          <a:solidFill>
            <a:srgbClr val="F1DABE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8858504" y="4164714"/>
            <a:ext cx="2801" cy="19610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0" y="22138"/>
                </a:moveTo>
                <a:lnTo>
                  <a:pt x="3178" y="22138"/>
                </a:lnTo>
                <a:lnTo>
                  <a:pt x="3178" y="0"/>
                </a:lnTo>
                <a:lnTo>
                  <a:pt x="0" y="0"/>
                </a:lnTo>
                <a:lnTo>
                  <a:pt x="0" y="22138"/>
                </a:lnTo>
                <a:close/>
              </a:path>
            </a:pathLst>
          </a:custGeom>
          <a:solidFill>
            <a:srgbClr val="F1DBC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8856339" y="4164436"/>
            <a:ext cx="2801" cy="19610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0" y="21855"/>
                </a:moveTo>
                <a:lnTo>
                  <a:pt x="3168" y="21855"/>
                </a:lnTo>
                <a:lnTo>
                  <a:pt x="3168" y="0"/>
                </a:lnTo>
                <a:lnTo>
                  <a:pt x="0" y="0"/>
                </a:lnTo>
                <a:lnTo>
                  <a:pt x="0" y="21855"/>
                </a:lnTo>
                <a:close/>
              </a:path>
            </a:pathLst>
          </a:custGeom>
          <a:solidFill>
            <a:srgbClr val="F2DCC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8854158" y="4163693"/>
            <a:ext cx="2801" cy="19610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0" y="0"/>
                </a:moveTo>
                <a:lnTo>
                  <a:pt x="752" y="21511"/>
                </a:lnTo>
                <a:lnTo>
                  <a:pt x="3176" y="22099"/>
                </a:lnTo>
                <a:lnTo>
                  <a:pt x="2432" y="836"/>
                </a:lnTo>
                <a:lnTo>
                  <a:pt x="1678" y="739"/>
                </a:lnTo>
                <a:lnTo>
                  <a:pt x="0" y="0"/>
                </a:lnTo>
                <a:close/>
              </a:path>
            </a:pathLst>
          </a:custGeom>
          <a:solidFill>
            <a:srgbClr val="F2DDC4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8851966" y="4162727"/>
            <a:ext cx="3362" cy="20171"/>
          </a:xfrm>
          <a:custGeom>
            <a:avLst/>
            <a:gdLst/>
            <a:ahLst/>
            <a:cxnLst/>
            <a:rect l="l" t="t" r="r" b="b"/>
            <a:pathLst>
              <a:path w="3809" h="22860">
                <a:moveTo>
                  <a:pt x="0" y="22596"/>
                </a:moveTo>
                <a:lnTo>
                  <a:pt x="3194" y="22596"/>
                </a:lnTo>
                <a:lnTo>
                  <a:pt x="3194" y="0"/>
                </a:lnTo>
                <a:lnTo>
                  <a:pt x="0" y="0"/>
                </a:lnTo>
                <a:lnTo>
                  <a:pt x="0" y="22596"/>
                </a:lnTo>
                <a:close/>
              </a:path>
            </a:pathLst>
          </a:custGeom>
          <a:solidFill>
            <a:srgbClr val="F3DFC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8849777" y="4161763"/>
            <a:ext cx="3362" cy="20731"/>
          </a:xfrm>
          <a:custGeom>
            <a:avLst/>
            <a:gdLst/>
            <a:ahLst/>
            <a:cxnLst/>
            <a:rect l="l" t="t" r="r" b="b"/>
            <a:pathLst>
              <a:path w="3809" h="23495">
                <a:moveTo>
                  <a:pt x="0" y="23092"/>
                </a:moveTo>
                <a:lnTo>
                  <a:pt x="3211" y="23092"/>
                </a:lnTo>
                <a:lnTo>
                  <a:pt x="3211" y="0"/>
                </a:lnTo>
                <a:lnTo>
                  <a:pt x="0" y="0"/>
                </a:lnTo>
                <a:lnTo>
                  <a:pt x="0" y="23092"/>
                </a:lnTo>
                <a:close/>
              </a:path>
            </a:pathLst>
          </a:custGeom>
          <a:solidFill>
            <a:srgbClr val="F3E0C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8847587" y="4160797"/>
            <a:ext cx="3362" cy="21291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0" y="23588"/>
                </a:moveTo>
                <a:lnTo>
                  <a:pt x="3228" y="23588"/>
                </a:lnTo>
                <a:lnTo>
                  <a:pt x="3228" y="0"/>
                </a:lnTo>
                <a:lnTo>
                  <a:pt x="0" y="0"/>
                </a:lnTo>
                <a:lnTo>
                  <a:pt x="0" y="23588"/>
                </a:lnTo>
                <a:close/>
              </a:path>
            </a:pathLst>
          </a:custGeom>
          <a:solidFill>
            <a:srgbClr val="F3E1C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8845398" y="4159832"/>
            <a:ext cx="3362" cy="21291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0" y="24084"/>
                </a:moveTo>
                <a:lnTo>
                  <a:pt x="3246" y="24084"/>
                </a:lnTo>
                <a:lnTo>
                  <a:pt x="3246" y="0"/>
                </a:lnTo>
                <a:lnTo>
                  <a:pt x="0" y="0"/>
                </a:lnTo>
                <a:lnTo>
                  <a:pt x="0" y="24084"/>
                </a:lnTo>
                <a:close/>
              </a:path>
            </a:pathLst>
          </a:custGeom>
          <a:solidFill>
            <a:srgbClr val="F4E2CD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8843208" y="4158867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0"/>
                </a:moveTo>
                <a:lnTo>
                  <a:pt x="838" y="23955"/>
                </a:lnTo>
                <a:lnTo>
                  <a:pt x="1010" y="24033"/>
                </a:lnTo>
                <a:lnTo>
                  <a:pt x="3263" y="24580"/>
                </a:lnTo>
                <a:lnTo>
                  <a:pt x="2441" y="1076"/>
                </a:lnTo>
                <a:lnTo>
                  <a:pt x="0" y="0"/>
                </a:lnTo>
                <a:close/>
              </a:path>
            </a:pathLst>
          </a:custGeom>
          <a:solidFill>
            <a:srgbClr val="F4E3C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8841013" y="4157898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5033"/>
                </a:moveTo>
                <a:lnTo>
                  <a:pt x="3285" y="25033"/>
                </a:lnTo>
                <a:lnTo>
                  <a:pt x="3285" y="0"/>
                </a:lnTo>
                <a:lnTo>
                  <a:pt x="0" y="0"/>
                </a:lnTo>
                <a:lnTo>
                  <a:pt x="0" y="25033"/>
                </a:lnTo>
                <a:close/>
              </a:path>
            </a:pathLst>
          </a:custGeom>
          <a:solidFill>
            <a:srgbClr val="F5E5D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8838829" y="4156935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998"/>
                </a:moveTo>
                <a:lnTo>
                  <a:pt x="3278" y="24998"/>
                </a:lnTo>
                <a:lnTo>
                  <a:pt x="3278" y="0"/>
                </a:lnTo>
                <a:lnTo>
                  <a:pt x="0" y="0"/>
                </a:lnTo>
                <a:lnTo>
                  <a:pt x="0" y="24998"/>
                </a:lnTo>
                <a:close/>
              </a:path>
            </a:pathLst>
          </a:custGeom>
          <a:solidFill>
            <a:srgbClr val="F5E6D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8836635" y="4155968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968"/>
                </a:moveTo>
                <a:lnTo>
                  <a:pt x="3283" y="24968"/>
                </a:lnTo>
                <a:lnTo>
                  <a:pt x="3283" y="0"/>
                </a:lnTo>
                <a:lnTo>
                  <a:pt x="0" y="0"/>
                </a:lnTo>
                <a:lnTo>
                  <a:pt x="0" y="24968"/>
                </a:lnTo>
                <a:close/>
              </a:path>
            </a:pathLst>
          </a:custGeom>
          <a:solidFill>
            <a:srgbClr val="F6E7D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8834445" y="4155003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935"/>
                </a:moveTo>
                <a:lnTo>
                  <a:pt x="3281" y="24935"/>
                </a:lnTo>
                <a:lnTo>
                  <a:pt x="3281" y="0"/>
                </a:lnTo>
                <a:lnTo>
                  <a:pt x="0" y="0"/>
                </a:lnTo>
                <a:lnTo>
                  <a:pt x="0" y="24935"/>
                </a:lnTo>
                <a:close/>
              </a:path>
            </a:pathLst>
          </a:custGeom>
          <a:solidFill>
            <a:srgbClr val="F6E8D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8832261" y="4154040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900"/>
                </a:moveTo>
                <a:lnTo>
                  <a:pt x="3274" y="24900"/>
                </a:lnTo>
                <a:lnTo>
                  <a:pt x="3274" y="0"/>
                </a:lnTo>
                <a:lnTo>
                  <a:pt x="0" y="0"/>
                </a:lnTo>
                <a:lnTo>
                  <a:pt x="0" y="24900"/>
                </a:lnTo>
                <a:close/>
              </a:path>
            </a:pathLst>
          </a:custGeom>
          <a:solidFill>
            <a:srgbClr val="F7E9D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830066" y="4153072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870"/>
                </a:moveTo>
                <a:lnTo>
                  <a:pt x="3279" y="24870"/>
                </a:lnTo>
                <a:lnTo>
                  <a:pt x="3279" y="0"/>
                </a:lnTo>
                <a:lnTo>
                  <a:pt x="0" y="0"/>
                </a:lnTo>
                <a:lnTo>
                  <a:pt x="0" y="24870"/>
                </a:lnTo>
                <a:close/>
              </a:path>
            </a:pathLst>
          </a:custGeom>
          <a:solidFill>
            <a:srgbClr val="F7EBDC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8827878" y="4152108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838"/>
                </a:moveTo>
                <a:lnTo>
                  <a:pt x="3277" y="24838"/>
                </a:lnTo>
                <a:lnTo>
                  <a:pt x="3277" y="0"/>
                </a:lnTo>
                <a:lnTo>
                  <a:pt x="0" y="0"/>
                </a:lnTo>
                <a:lnTo>
                  <a:pt x="0" y="24838"/>
                </a:lnTo>
                <a:close/>
              </a:path>
            </a:pathLst>
          </a:custGeom>
          <a:solidFill>
            <a:srgbClr val="F8ECDE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8825688" y="4151142"/>
            <a:ext cx="3362" cy="22412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0" y="24805"/>
                </a:moveTo>
                <a:lnTo>
                  <a:pt x="3276" y="24805"/>
                </a:lnTo>
                <a:lnTo>
                  <a:pt x="3276" y="0"/>
                </a:lnTo>
                <a:lnTo>
                  <a:pt x="0" y="0"/>
                </a:lnTo>
                <a:lnTo>
                  <a:pt x="0" y="24805"/>
                </a:lnTo>
                <a:close/>
              </a:path>
            </a:pathLst>
          </a:custGeom>
          <a:solidFill>
            <a:srgbClr val="F8EDE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8823503" y="4150181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770"/>
                </a:moveTo>
                <a:lnTo>
                  <a:pt x="3270" y="24770"/>
                </a:lnTo>
                <a:lnTo>
                  <a:pt x="3270" y="0"/>
                </a:lnTo>
                <a:lnTo>
                  <a:pt x="0" y="0"/>
                </a:lnTo>
                <a:lnTo>
                  <a:pt x="0" y="24770"/>
                </a:lnTo>
                <a:close/>
              </a:path>
            </a:pathLst>
          </a:custGeom>
          <a:solidFill>
            <a:srgbClr val="F9EEE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8821313" y="4149215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738"/>
                </a:moveTo>
                <a:lnTo>
                  <a:pt x="3269" y="24738"/>
                </a:lnTo>
                <a:lnTo>
                  <a:pt x="3269" y="0"/>
                </a:lnTo>
                <a:lnTo>
                  <a:pt x="0" y="0"/>
                </a:lnTo>
                <a:lnTo>
                  <a:pt x="0" y="24738"/>
                </a:lnTo>
                <a:close/>
              </a:path>
            </a:pathLst>
          </a:custGeom>
          <a:solidFill>
            <a:srgbClr val="F9F0E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8819123" y="4148250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705"/>
                </a:moveTo>
                <a:lnTo>
                  <a:pt x="3267" y="24705"/>
                </a:lnTo>
                <a:lnTo>
                  <a:pt x="3267" y="0"/>
                </a:lnTo>
                <a:lnTo>
                  <a:pt x="0" y="0"/>
                </a:lnTo>
                <a:lnTo>
                  <a:pt x="0" y="24705"/>
                </a:lnTo>
                <a:close/>
              </a:path>
            </a:pathLst>
          </a:custGeom>
          <a:solidFill>
            <a:srgbClr val="FAF1E8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8816930" y="4147284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0" y="24675"/>
                </a:moveTo>
                <a:lnTo>
                  <a:pt x="3271" y="24675"/>
                </a:lnTo>
                <a:lnTo>
                  <a:pt x="3271" y="0"/>
                </a:lnTo>
                <a:lnTo>
                  <a:pt x="0" y="0"/>
                </a:lnTo>
                <a:lnTo>
                  <a:pt x="0" y="24675"/>
                </a:lnTo>
                <a:close/>
              </a:path>
            </a:pathLst>
          </a:custGeom>
          <a:solidFill>
            <a:srgbClr val="FAF3E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8814772" y="4146513"/>
            <a:ext cx="3362" cy="21851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468" y="0"/>
                </a:moveTo>
                <a:lnTo>
                  <a:pt x="0" y="686"/>
                </a:lnTo>
                <a:lnTo>
                  <a:pt x="791" y="23312"/>
                </a:lnTo>
                <a:lnTo>
                  <a:pt x="3233" y="24420"/>
                </a:lnTo>
                <a:lnTo>
                  <a:pt x="2409" y="855"/>
                </a:lnTo>
                <a:lnTo>
                  <a:pt x="468" y="0"/>
                </a:lnTo>
                <a:close/>
              </a:path>
            </a:pathLst>
          </a:custGeom>
          <a:solidFill>
            <a:srgbClr val="FBF4ED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8812720" y="4147167"/>
            <a:ext cx="2801" cy="20171"/>
          </a:xfrm>
          <a:custGeom>
            <a:avLst/>
            <a:gdLst/>
            <a:ahLst/>
            <a:cxnLst/>
            <a:rect l="l" t="t" r="r" b="b"/>
            <a:pathLst>
              <a:path w="3175" h="22860">
                <a:moveTo>
                  <a:pt x="2290" y="0"/>
                </a:moveTo>
                <a:lnTo>
                  <a:pt x="0" y="3358"/>
                </a:lnTo>
                <a:lnTo>
                  <a:pt x="629" y="21440"/>
                </a:lnTo>
                <a:lnTo>
                  <a:pt x="3079" y="22552"/>
                </a:lnTo>
                <a:lnTo>
                  <a:pt x="2290" y="0"/>
                </a:lnTo>
                <a:close/>
              </a:path>
            </a:pathLst>
          </a:custGeom>
          <a:solidFill>
            <a:srgbClr val="FCF6F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8810673" y="4150176"/>
            <a:ext cx="2801" cy="16249"/>
          </a:xfrm>
          <a:custGeom>
            <a:avLst/>
            <a:gdLst/>
            <a:ahLst/>
            <a:cxnLst/>
            <a:rect l="l" t="t" r="r" b="b"/>
            <a:pathLst>
              <a:path w="3175" h="18414">
                <a:moveTo>
                  <a:pt x="2286" y="0"/>
                </a:moveTo>
                <a:lnTo>
                  <a:pt x="0" y="3352"/>
                </a:lnTo>
                <a:lnTo>
                  <a:pt x="474" y="16908"/>
                </a:lnTo>
                <a:lnTo>
                  <a:pt x="2916" y="18016"/>
                </a:lnTo>
                <a:lnTo>
                  <a:pt x="2286" y="0"/>
                </a:lnTo>
                <a:close/>
              </a:path>
            </a:pathLst>
          </a:custGeom>
          <a:solidFill>
            <a:srgbClr val="FDF8F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8808622" y="4153180"/>
            <a:ext cx="2801" cy="12326"/>
          </a:xfrm>
          <a:custGeom>
            <a:avLst/>
            <a:gdLst/>
            <a:ahLst/>
            <a:cxnLst/>
            <a:rect l="l" t="t" r="r" b="b"/>
            <a:pathLst>
              <a:path w="3175" h="13970">
                <a:moveTo>
                  <a:pt x="2286" y="0"/>
                </a:moveTo>
                <a:lnTo>
                  <a:pt x="0" y="3352"/>
                </a:lnTo>
                <a:lnTo>
                  <a:pt x="315" y="12375"/>
                </a:lnTo>
                <a:lnTo>
                  <a:pt x="2757" y="13484"/>
                </a:lnTo>
                <a:lnTo>
                  <a:pt x="2286" y="0"/>
                </a:lnTo>
                <a:close/>
              </a:path>
            </a:pathLst>
          </a:custGeom>
          <a:solidFill>
            <a:srgbClr val="FDFAF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8806572" y="4156187"/>
            <a:ext cx="2801" cy="8404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2286" y="0"/>
                </a:moveTo>
                <a:lnTo>
                  <a:pt x="0" y="3352"/>
                </a:lnTo>
                <a:lnTo>
                  <a:pt x="157" y="7843"/>
                </a:lnTo>
                <a:lnTo>
                  <a:pt x="2599" y="8951"/>
                </a:lnTo>
                <a:lnTo>
                  <a:pt x="2286" y="0"/>
                </a:lnTo>
                <a:close/>
              </a:path>
            </a:pathLst>
          </a:custGeom>
          <a:solidFill>
            <a:srgbClr val="FEFDF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8777441" y="4195975"/>
            <a:ext cx="4482" cy="2241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543" y="0"/>
                </a:moveTo>
                <a:lnTo>
                  <a:pt x="0" y="158"/>
                </a:lnTo>
                <a:lnTo>
                  <a:pt x="2835" y="2503"/>
                </a:lnTo>
                <a:lnTo>
                  <a:pt x="4543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8774939" y="4193766"/>
            <a:ext cx="8404" cy="2801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086" y="0"/>
                </a:moveTo>
                <a:lnTo>
                  <a:pt x="0" y="317"/>
                </a:lnTo>
                <a:lnTo>
                  <a:pt x="2951" y="2757"/>
                </a:lnTo>
                <a:lnTo>
                  <a:pt x="7309" y="2605"/>
                </a:lnTo>
                <a:lnTo>
                  <a:pt x="9086" y="0"/>
                </a:lnTo>
                <a:close/>
              </a:path>
            </a:pathLst>
          </a:custGeom>
          <a:solidFill>
            <a:srgbClr val="910028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8772435" y="4191557"/>
            <a:ext cx="12326" cy="2801"/>
          </a:xfrm>
          <a:custGeom>
            <a:avLst/>
            <a:gdLst/>
            <a:ahLst/>
            <a:cxnLst/>
            <a:rect l="l" t="t" r="r" b="b"/>
            <a:pathLst>
              <a:path w="13970" h="3175">
                <a:moveTo>
                  <a:pt x="13632" y="0"/>
                </a:moveTo>
                <a:lnTo>
                  <a:pt x="0" y="476"/>
                </a:lnTo>
                <a:lnTo>
                  <a:pt x="2951" y="2916"/>
                </a:lnTo>
                <a:lnTo>
                  <a:pt x="11855" y="2605"/>
                </a:lnTo>
                <a:lnTo>
                  <a:pt x="13632" y="0"/>
                </a:lnTo>
                <a:close/>
              </a:path>
            </a:pathLst>
          </a:custGeom>
          <a:solidFill>
            <a:srgbClr val="92032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8769934" y="4189347"/>
            <a:ext cx="16249" cy="2801"/>
          </a:xfrm>
          <a:custGeom>
            <a:avLst/>
            <a:gdLst/>
            <a:ahLst/>
            <a:cxnLst/>
            <a:rect l="l" t="t" r="r" b="b"/>
            <a:pathLst>
              <a:path w="18415" h="3175">
                <a:moveTo>
                  <a:pt x="18175" y="0"/>
                </a:moveTo>
                <a:lnTo>
                  <a:pt x="0" y="634"/>
                </a:lnTo>
                <a:lnTo>
                  <a:pt x="2951" y="3074"/>
                </a:lnTo>
                <a:lnTo>
                  <a:pt x="16398" y="2605"/>
                </a:lnTo>
                <a:lnTo>
                  <a:pt x="18175" y="0"/>
                </a:lnTo>
                <a:close/>
              </a:path>
            </a:pathLst>
          </a:custGeom>
          <a:solidFill>
            <a:srgbClr val="93072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8767430" y="4187135"/>
            <a:ext cx="20171" cy="3362"/>
          </a:xfrm>
          <a:custGeom>
            <a:avLst/>
            <a:gdLst/>
            <a:ahLst/>
            <a:cxnLst/>
            <a:rect l="l" t="t" r="r" b="b"/>
            <a:pathLst>
              <a:path w="22859" h="3810">
                <a:moveTo>
                  <a:pt x="22721" y="0"/>
                </a:moveTo>
                <a:lnTo>
                  <a:pt x="0" y="793"/>
                </a:lnTo>
                <a:lnTo>
                  <a:pt x="2951" y="3233"/>
                </a:lnTo>
                <a:lnTo>
                  <a:pt x="20945" y="2605"/>
                </a:lnTo>
                <a:lnTo>
                  <a:pt x="22721" y="0"/>
                </a:lnTo>
                <a:close/>
              </a:path>
            </a:pathLst>
          </a:custGeom>
          <a:solidFill>
            <a:srgbClr val="930B2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8764927" y="4184927"/>
            <a:ext cx="24093" cy="3362"/>
          </a:xfrm>
          <a:custGeom>
            <a:avLst/>
            <a:gdLst/>
            <a:ahLst/>
            <a:cxnLst/>
            <a:rect l="l" t="t" r="r" b="b"/>
            <a:pathLst>
              <a:path w="27304" h="3810">
                <a:moveTo>
                  <a:pt x="27265" y="0"/>
                </a:moveTo>
                <a:lnTo>
                  <a:pt x="0" y="952"/>
                </a:lnTo>
                <a:lnTo>
                  <a:pt x="2951" y="3392"/>
                </a:lnTo>
                <a:lnTo>
                  <a:pt x="25488" y="2605"/>
                </a:lnTo>
                <a:lnTo>
                  <a:pt x="27265" y="0"/>
                </a:lnTo>
                <a:close/>
              </a:path>
            </a:pathLst>
          </a:custGeom>
          <a:solidFill>
            <a:srgbClr val="940E2C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762423" y="4182716"/>
            <a:ext cx="28574" cy="3362"/>
          </a:xfrm>
          <a:custGeom>
            <a:avLst/>
            <a:gdLst/>
            <a:ahLst/>
            <a:cxnLst/>
            <a:rect l="l" t="t" r="r" b="b"/>
            <a:pathLst>
              <a:path w="32384" h="3810">
                <a:moveTo>
                  <a:pt x="31811" y="0"/>
                </a:moveTo>
                <a:lnTo>
                  <a:pt x="0" y="1110"/>
                </a:lnTo>
                <a:lnTo>
                  <a:pt x="2951" y="3550"/>
                </a:lnTo>
                <a:lnTo>
                  <a:pt x="30034" y="2605"/>
                </a:lnTo>
                <a:lnTo>
                  <a:pt x="31811" y="0"/>
                </a:lnTo>
                <a:close/>
              </a:path>
            </a:pathLst>
          </a:custGeom>
          <a:solidFill>
            <a:srgbClr val="95122D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8759921" y="4180506"/>
            <a:ext cx="32497" cy="3362"/>
          </a:xfrm>
          <a:custGeom>
            <a:avLst/>
            <a:gdLst/>
            <a:ahLst/>
            <a:cxnLst/>
            <a:rect l="l" t="t" r="r" b="b"/>
            <a:pathLst>
              <a:path w="36829" h="3810">
                <a:moveTo>
                  <a:pt x="36357" y="0"/>
                </a:moveTo>
                <a:lnTo>
                  <a:pt x="0" y="1269"/>
                </a:lnTo>
                <a:lnTo>
                  <a:pt x="2951" y="3709"/>
                </a:lnTo>
                <a:lnTo>
                  <a:pt x="34580" y="2605"/>
                </a:lnTo>
                <a:lnTo>
                  <a:pt x="36357" y="0"/>
                </a:lnTo>
                <a:close/>
              </a:path>
            </a:pathLst>
          </a:custGeom>
          <a:solidFill>
            <a:srgbClr val="96152E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8757419" y="4180003"/>
            <a:ext cx="36419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900" y="0"/>
                </a:lnTo>
              </a:path>
            </a:pathLst>
          </a:custGeom>
          <a:ln w="3868">
            <a:solidFill>
              <a:srgbClr val="97182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8754915" y="4177864"/>
            <a:ext cx="40341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446" y="0"/>
                </a:lnTo>
              </a:path>
            </a:pathLst>
          </a:custGeom>
          <a:ln w="4027">
            <a:solidFill>
              <a:srgbClr val="971A3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8752412" y="4175724"/>
            <a:ext cx="44263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992" y="0"/>
                </a:lnTo>
              </a:path>
            </a:pathLst>
          </a:custGeom>
          <a:ln w="4185">
            <a:solidFill>
              <a:srgbClr val="981D3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8749909" y="4173584"/>
            <a:ext cx="48185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535" y="0"/>
                </a:lnTo>
              </a:path>
            </a:pathLst>
          </a:custGeom>
          <a:ln w="4344">
            <a:solidFill>
              <a:srgbClr val="991F3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8747930" y="4171444"/>
            <a:ext cx="52107" cy="0"/>
          </a:xfrm>
          <a:custGeom>
            <a:avLst/>
            <a:gdLst/>
            <a:ahLst/>
            <a:cxnLst/>
            <a:rect l="l" t="t" r="r" b="b"/>
            <a:pathLst>
              <a:path w="59054">
                <a:moveTo>
                  <a:pt x="0" y="0"/>
                </a:moveTo>
                <a:lnTo>
                  <a:pt x="58487" y="0"/>
                </a:lnTo>
              </a:path>
            </a:pathLst>
          </a:custGeom>
          <a:ln w="4503">
            <a:solidFill>
              <a:srgbClr val="9A213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8746218" y="4169297"/>
            <a:ext cx="54909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2134" y="0"/>
                </a:lnTo>
              </a:path>
            </a:pathLst>
          </a:custGeom>
          <a:ln w="4642">
            <a:solidFill>
              <a:srgbClr val="9A233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8744507" y="4167144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82" y="0"/>
                </a:lnTo>
              </a:path>
            </a:pathLst>
          </a:custGeom>
          <a:ln w="4769">
            <a:solidFill>
              <a:srgbClr val="9B253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8742793" y="4164990"/>
            <a:ext cx="61632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431" y="0"/>
                </a:lnTo>
              </a:path>
            </a:pathLst>
          </a:custGeom>
          <a:ln w="4897">
            <a:solidFill>
              <a:srgbClr val="9C273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8741081" y="4162836"/>
            <a:ext cx="64994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081" y="0"/>
                </a:lnTo>
              </a:path>
            </a:pathLst>
          </a:custGeom>
          <a:ln w="5024">
            <a:solidFill>
              <a:srgbClr val="9D293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8739367" y="4160682"/>
            <a:ext cx="67796" cy="0"/>
          </a:xfrm>
          <a:custGeom>
            <a:avLst/>
            <a:gdLst/>
            <a:ahLst/>
            <a:cxnLst/>
            <a:rect l="l" t="t" r="r" b="b"/>
            <a:pathLst>
              <a:path w="76834">
                <a:moveTo>
                  <a:pt x="0" y="0"/>
                </a:moveTo>
                <a:lnTo>
                  <a:pt x="76730" y="0"/>
                </a:lnTo>
              </a:path>
            </a:pathLst>
          </a:custGeom>
          <a:ln w="5152">
            <a:solidFill>
              <a:srgbClr val="9D2B3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8737657" y="4158529"/>
            <a:ext cx="71157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378" y="0"/>
                </a:lnTo>
              </a:path>
            </a:pathLst>
          </a:custGeom>
          <a:ln w="5279">
            <a:solidFill>
              <a:srgbClr val="9E2D3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8735946" y="4156376"/>
            <a:ext cx="74519" cy="0"/>
          </a:xfrm>
          <a:custGeom>
            <a:avLst/>
            <a:gdLst/>
            <a:ahLst/>
            <a:cxnLst/>
            <a:rect l="l" t="t" r="r" b="b"/>
            <a:pathLst>
              <a:path w="84454">
                <a:moveTo>
                  <a:pt x="0" y="0"/>
                </a:moveTo>
                <a:lnTo>
                  <a:pt x="84025" y="0"/>
                </a:lnTo>
              </a:path>
            </a:pathLst>
          </a:custGeom>
          <a:ln w="5406">
            <a:solidFill>
              <a:srgbClr val="9F2F3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8734232" y="4154223"/>
            <a:ext cx="77881" cy="0"/>
          </a:xfrm>
          <a:custGeom>
            <a:avLst/>
            <a:gdLst/>
            <a:ahLst/>
            <a:cxnLst/>
            <a:rect l="l" t="t" r="r" b="b"/>
            <a:pathLst>
              <a:path w="88265">
                <a:moveTo>
                  <a:pt x="0" y="0"/>
                </a:moveTo>
                <a:lnTo>
                  <a:pt x="87675" y="0"/>
                </a:lnTo>
              </a:path>
            </a:pathLst>
          </a:custGeom>
          <a:ln w="5534">
            <a:solidFill>
              <a:srgbClr val="A0313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8732518" y="4152069"/>
            <a:ext cx="80682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324" y="0"/>
                </a:lnTo>
              </a:path>
            </a:pathLst>
          </a:custGeom>
          <a:ln w="5661">
            <a:solidFill>
              <a:srgbClr val="A1333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8730807" y="4149916"/>
            <a:ext cx="84044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4972" y="0"/>
                </a:lnTo>
              </a:path>
            </a:pathLst>
          </a:custGeom>
          <a:ln w="5789">
            <a:solidFill>
              <a:srgbClr val="A1353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8729096" y="4147812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69" y="0"/>
                </a:lnTo>
              </a:path>
            </a:pathLst>
          </a:custGeom>
          <a:ln w="5800">
            <a:solidFill>
              <a:srgbClr val="A2374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8727383" y="4145740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393" y="0"/>
                </a:lnTo>
              </a:path>
            </a:pathLst>
          </a:custGeom>
          <a:ln w="5746">
            <a:solidFill>
              <a:srgbClr val="A3384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8725671" y="4143657"/>
            <a:ext cx="84604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833" y="0"/>
                </a:lnTo>
              </a:path>
            </a:pathLst>
          </a:custGeom>
          <a:ln w="5712">
            <a:solidFill>
              <a:srgbClr val="A43A4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8724134" y="4141568"/>
            <a:ext cx="83484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623" y="0"/>
                </a:lnTo>
              </a:path>
            </a:pathLst>
          </a:custGeom>
          <a:ln w="5692">
            <a:solidFill>
              <a:srgbClr val="A53C4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8722995" y="4139478"/>
            <a:ext cx="82924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407" y="0"/>
                </a:lnTo>
              </a:path>
            </a:pathLst>
          </a:custGeom>
          <a:ln w="5667">
            <a:solidFill>
              <a:srgbClr val="A53E4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8721858" y="4137379"/>
            <a:ext cx="81803" cy="0"/>
          </a:xfrm>
          <a:custGeom>
            <a:avLst/>
            <a:gdLst/>
            <a:ahLst/>
            <a:cxnLst/>
            <a:rect l="l" t="t" r="r" b="b"/>
            <a:pathLst>
              <a:path w="92709">
                <a:moveTo>
                  <a:pt x="0" y="0"/>
                </a:moveTo>
                <a:lnTo>
                  <a:pt x="92191" y="0"/>
                </a:lnTo>
              </a:path>
            </a:pathLst>
          </a:custGeom>
          <a:ln w="5624">
            <a:solidFill>
              <a:srgbClr val="A63F4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8720719" y="4135281"/>
            <a:ext cx="80682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0975" y="0"/>
                </a:lnTo>
              </a:path>
            </a:pathLst>
          </a:custGeom>
          <a:ln w="5582">
            <a:solidFill>
              <a:srgbClr val="A7414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8719580" y="4133182"/>
            <a:ext cx="79562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758" y="0"/>
                </a:lnTo>
              </a:path>
            </a:pathLst>
          </a:custGeom>
          <a:ln w="5539">
            <a:solidFill>
              <a:srgbClr val="A8434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8718443" y="4131084"/>
            <a:ext cx="78441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542" y="0"/>
                </a:lnTo>
              </a:path>
            </a:pathLst>
          </a:custGeom>
          <a:ln w="5497">
            <a:solidFill>
              <a:srgbClr val="A9444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8717304" y="4128985"/>
            <a:ext cx="77321" cy="0"/>
          </a:xfrm>
          <a:custGeom>
            <a:avLst/>
            <a:gdLst/>
            <a:ahLst/>
            <a:cxnLst/>
            <a:rect l="l" t="t" r="r" b="b"/>
            <a:pathLst>
              <a:path w="87629">
                <a:moveTo>
                  <a:pt x="0" y="0"/>
                </a:moveTo>
                <a:lnTo>
                  <a:pt x="87326" y="0"/>
                </a:lnTo>
              </a:path>
            </a:pathLst>
          </a:custGeom>
          <a:ln w="5454">
            <a:solidFill>
              <a:srgbClr val="A9464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8716166" y="4126886"/>
            <a:ext cx="76200" cy="0"/>
          </a:xfrm>
          <a:custGeom>
            <a:avLst/>
            <a:gdLst/>
            <a:ahLst/>
            <a:cxnLst/>
            <a:rect l="l" t="t" r="r" b="b"/>
            <a:pathLst>
              <a:path w="86359">
                <a:moveTo>
                  <a:pt x="0" y="0"/>
                </a:moveTo>
                <a:lnTo>
                  <a:pt x="86109" y="0"/>
                </a:lnTo>
              </a:path>
            </a:pathLst>
          </a:custGeom>
          <a:ln w="5412">
            <a:solidFill>
              <a:srgbClr val="AA484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8715029" y="4124788"/>
            <a:ext cx="75079" cy="0"/>
          </a:xfrm>
          <a:custGeom>
            <a:avLst/>
            <a:gdLst/>
            <a:ahLst/>
            <a:cxnLst/>
            <a:rect l="l" t="t" r="r" b="b"/>
            <a:pathLst>
              <a:path w="85090">
                <a:moveTo>
                  <a:pt x="0" y="0"/>
                </a:moveTo>
                <a:lnTo>
                  <a:pt x="84893" y="0"/>
                </a:lnTo>
              </a:path>
            </a:pathLst>
          </a:custGeom>
          <a:ln w="5369">
            <a:solidFill>
              <a:srgbClr val="AB494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8713889" y="4122689"/>
            <a:ext cx="73959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676" y="0"/>
                </a:lnTo>
              </a:path>
            </a:pathLst>
          </a:custGeom>
          <a:ln w="5327">
            <a:solidFill>
              <a:srgbClr val="AC4B4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8712751" y="4120591"/>
            <a:ext cx="72838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460" y="0"/>
                </a:lnTo>
              </a:path>
            </a:pathLst>
          </a:custGeom>
          <a:ln w="5284">
            <a:solidFill>
              <a:srgbClr val="AD4D4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8711612" y="4118492"/>
            <a:ext cx="71718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1244" y="0"/>
                </a:lnTo>
              </a:path>
            </a:pathLst>
          </a:custGeom>
          <a:ln w="5242">
            <a:solidFill>
              <a:srgbClr val="AE4E5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8710475" y="4116393"/>
            <a:ext cx="71157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027" y="0"/>
                </a:lnTo>
              </a:path>
            </a:pathLst>
          </a:custGeom>
          <a:ln w="5199">
            <a:solidFill>
              <a:srgbClr val="AE505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8709337" y="4114295"/>
            <a:ext cx="70037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8811" y="0"/>
                </a:lnTo>
              </a:path>
            </a:pathLst>
          </a:custGeom>
          <a:ln w="5157">
            <a:solidFill>
              <a:srgbClr val="AF525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8708198" y="4112179"/>
            <a:ext cx="68916" cy="0"/>
          </a:xfrm>
          <a:custGeom>
            <a:avLst/>
            <a:gdLst/>
            <a:ahLst/>
            <a:cxnLst/>
            <a:rect l="l" t="t" r="r" b="b"/>
            <a:pathLst>
              <a:path w="78104">
                <a:moveTo>
                  <a:pt x="0" y="0"/>
                </a:moveTo>
                <a:lnTo>
                  <a:pt x="77594" y="0"/>
                </a:lnTo>
              </a:path>
            </a:pathLst>
          </a:custGeom>
          <a:ln w="5152">
            <a:solidFill>
              <a:srgbClr val="B0535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8707059" y="4110064"/>
            <a:ext cx="68356" cy="0"/>
          </a:xfrm>
          <a:custGeom>
            <a:avLst/>
            <a:gdLst/>
            <a:ahLst/>
            <a:cxnLst/>
            <a:rect l="l" t="t" r="r" b="b"/>
            <a:pathLst>
              <a:path w="77470">
                <a:moveTo>
                  <a:pt x="0" y="0"/>
                </a:moveTo>
                <a:lnTo>
                  <a:pt x="77406" y="0"/>
                </a:lnTo>
              </a:path>
            </a:pathLst>
          </a:custGeom>
          <a:ln w="5148">
            <a:solidFill>
              <a:srgbClr val="B1555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8706114" y="4107949"/>
            <a:ext cx="68356" cy="0"/>
          </a:xfrm>
          <a:custGeom>
            <a:avLst/>
            <a:gdLst/>
            <a:ahLst/>
            <a:cxnLst/>
            <a:rect l="l" t="t" r="r" b="b"/>
            <a:pathLst>
              <a:path w="77470">
                <a:moveTo>
                  <a:pt x="0" y="0"/>
                </a:moveTo>
                <a:lnTo>
                  <a:pt x="77073" y="0"/>
                </a:lnTo>
              </a:path>
            </a:pathLst>
          </a:custGeom>
          <a:ln w="5144">
            <a:solidFill>
              <a:srgbClr val="B2565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8705442" y="4105831"/>
            <a:ext cx="67796" cy="0"/>
          </a:xfrm>
          <a:custGeom>
            <a:avLst/>
            <a:gdLst/>
            <a:ahLst/>
            <a:cxnLst/>
            <a:rect l="l" t="t" r="r" b="b"/>
            <a:pathLst>
              <a:path w="76834">
                <a:moveTo>
                  <a:pt x="0" y="0"/>
                </a:moveTo>
                <a:lnTo>
                  <a:pt x="76432" y="0"/>
                </a:lnTo>
              </a:path>
            </a:pathLst>
          </a:custGeom>
          <a:ln w="5133">
            <a:solidFill>
              <a:srgbClr val="B3585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8704770" y="4103707"/>
            <a:ext cx="67235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790" y="0"/>
                </a:lnTo>
              </a:path>
            </a:pathLst>
          </a:custGeom>
          <a:ln w="5111">
            <a:solidFill>
              <a:srgbClr val="B35A5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8704098" y="4101582"/>
            <a:ext cx="66675" cy="0"/>
          </a:xfrm>
          <a:custGeom>
            <a:avLst/>
            <a:gdLst/>
            <a:ahLst/>
            <a:cxnLst/>
            <a:rect l="l" t="t" r="r" b="b"/>
            <a:pathLst>
              <a:path w="75565">
                <a:moveTo>
                  <a:pt x="0" y="0"/>
                </a:moveTo>
                <a:lnTo>
                  <a:pt x="75149" y="0"/>
                </a:lnTo>
              </a:path>
            </a:pathLst>
          </a:custGeom>
          <a:ln w="5088">
            <a:solidFill>
              <a:srgbClr val="B45B5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8703424" y="4099459"/>
            <a:ext cx="66115" cy="0"/>
          </a:xfrm>
          <a:custGeom>
            <a:avLst/>
            <a:gdLst/>
            <a:ahLst/>
            <a:cxnLst/>
            <a:rect l="l" t="t" r="r" b="b"/>
            <a:pathLst>
              <a:path w="74929">
                <a:moveTo>
                  <a:pt x="0" y="0"/>
                </a:moveTo>
                <a:lnTo>
                  <a:pt x="74507" y="0"/>
                </a:lnTo>
              </a:path>
            </a:pathLst>
          </a:custGeom>
          <a:ln w="5066">
            <a:solidFill>
              <a:srgbClr val="B55D5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8702752" y="4097336"/>
            <a:ext cx="65554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3866" y="0"/>
                </a:lnTo>
              </a:path>
            </a:pathLst>
          </a:custGeom>
          <a:ln w="5043">
            <a:solidFill>
              <a:srgbClr val="B65E5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8702078" y="4095213"/>
            <a:ext cx="64994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225" y="0"/>
                </a:lnTo>
              </a:path>
            </a:pathLst>
          </a:custGeom>
          <a:ln w="5021">
            <a:solidFill>
              <a:srgbClr val="B760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8701406" y="4093088"/>
            <a:ext cx="64434" cy="0"/>
          </a:xfrm>
          <a:custGeom>
            <a:avLst/>
            <a:gdLst/>
            <a:ahLst/>
            <a:cxnLst/>
            <a:rect l="l" t="t" r="r" b="b"/>
            <a:pathLst>
              <a:path w="73025">
                <a:moveTo>
                  <a:pt x="0" y="0"/>
                </a:moveTo>
                <a:lnTo>
                  <a:pt x="72583" y="0"/>
                </a:lnTo>
              </a:path>
            </a:pathLst>
          </a:custGeom>
          <a:ln w="4999">
            <a:solidFill>
              <a:srgbClr val="B8626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8700732" y="4090964"/>
            <a:ext cx="63874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42" y="0"/>
                </a:lnTo>
              </a:path>
            </a:pathLst>
          </a:custGeom>
          <a:ln w="4976">
            <a:solidFill>
              <a:srgbClr val="B9636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8700062" y="4088841"/>
            <a:ext cx="63313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300" y="0"/>
                </a:lnTo>
              </a:path>
            </a:pathLst>
          </a:custGeom>
          <a:ln w="4954">
            <a:solidFill>
              <a:srgbClr val="B9656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8699389" y="4086716"/>
            <a:ext cx="62753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659" y="0"/>
                </a:lnTo>
              </a:path>
            </a:pathLst>
          </a:custGeom>
          <a:ln w="4931">
            <a:solidFill>
              <a:srgbClr val="BA666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8698716" y="4084594"/>
            <a:ext cx="62193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018" y="0"/>
                </a:lnTo>
              </a:path>
            </a:pathLst>
          </a:custGeom>
          <a:ln w="4909">
            <a:solidFill>
              <a:srgbClr val="BB686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8698043" y="4082470"/>
            <a:ext cx="61632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376" y="0"/>
                </a:lnTo>
              </a:path>
            </a:pathLst>
          </a:custGeom>
          <a:ln w="4887">
            <a:solidFill>
              <a:srgbClr val="BC6A6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8697370" y="4080346"/>
            <a:ext cx="61072" cy="0"/>
          </a:xfrm>
          <a:custGeom>
            <a:avLst/>
            <a:gdLst/>
            <a:ahLst/>
            <a:cxnLst/>
            <a:rect l="l" t="t" r="r" b="b"/>
            <a:pathLst>
              <a:path w="69215">
                <a:moveTo>
                  <a:pt x="0" y="0"/>
                </a:moveTo>
                <a:lnTo>
                  <a:pt x="68735" y="0"/>
                </a:lnTo>
              </a:path>
            </a:pathLst>
          </a:custGeom>
          <a:ln w="4864">
            <a:solidFill>
              <a:srgbClr val="BD6B6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8696696" y="4078222"/>
            <a:ext cx="60512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8094" y="0"/>
                </a:lnTo>
              </a:path>
            </a:pathLst>
          </a:custGeom>
          <a:ln w="4842">
            <a:solidFill>
              <a:srgbClr val="BE6D6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8696027" y="4076092"/>
            <a:ext cx="59951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0" y="0"/>
                </a:moveTo>
                <a:lnTo>
                  <a:pt x="67452" y="0"/>
                </a:lnTo>
              </a:path>
            </a:pathLst>
          </a:custGeom>
          <a:ln w="4835">
            <a:solidFill>
              <a:srgbClr val="BF6F6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8695353" y="4073957"/>
            <a:ext cx="59391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231" y="0"/>
                </a:lnTo>
              </a:path>
            </a:pathLst>
          </a:custGeom>
          <a:ln w="4840">
            <a:solidFill>
              <a:srgbClr val="BF706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8694879" y="4071820"/>
            <a:ext cx="59391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144" y="0"/>
                </a:lnTo>
              </a:path>
            </a:pathLst>
          </a:custGeom>
          <a:ln w="4845">
            <a:solidFill>
              <a:srgbClr val="C0727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8694621" y="4069681"/>
            <a:ext cx="59391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6811" y="0"/>
                </a:lnTo>
              </a:path>
            </a:pathLst>
          </a:custGeom>
          <a:ln w="4843">
            <a:solidFill>
              <a:srgbClr val="C1747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8694366" y="4067539"/>
            <a:ext cx="58831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479" y="0"/>
                </a:lnTo>
              </a:path>
            </a:pathLst>
          </a:custGeom>
          <a:ln w="4831">
            <a:solidFill>
              <a:srgbClr val="C2757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8694108" y="4065396"/>
            <a:ext cx="58831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146" y="0"/>
                </a:lnTo>
              </a:path>
            </a:pathLst>
          </a:custGeom>
          <a:ln w="4819">
            <a:solidFill>
              <a:srgbClr val="C3777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8693850" y="4063253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813" y="0"/>
                </a:lnTo>
              </a:path>
            </a:pathLst>
          </a:custGeom>
          <a:ln w="4808">
            <a:solidFill>
              <a:srgbClr val="C4797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8693593" y="4061111"/>
            <a:ext cx="58271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481" y="0"/>
                </a:lnTo>
              </a:path>
            </a:pathLst>
          </a:custGeom>
          <a:ln w="4796">
            <a:solidFill>
              <a:srgbClr val="C47A7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8693336" y="4058967"/>
            <a:ext cx="57710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148" y="0"/>
                </a:lnTo>
              </a:path>
            </a:pathLst>
          </a:custGeom>
          <a:ln w="4784">
            <a:solidFill>
              <a:srgbClr val="C57C7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8693079" y="4056824"/>
            <a:ext cx="57710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15" y="0"/>
                </a:lnTo>
              </a:path>
            </a:pathLst>
          </a:custGeom>
          <a:ln w="4773">
            <a:solidFill>
              <a:srgbClr val="C67E7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8692823" y="4054681"/>
            <a:ext cx="5714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483" y="0"/>
                </a:lnTo>
              </a:path>
            </a:pathLst>
          </a:custGeom>
          <a:ln w="4761">
            <a:solidFill>
              <a:srgbClr val="C77F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8692566" y="4052539"/>
            <a:ext cx="57149" cy="0"/>
          </a:xfrm>
          <a:custGeom>
            <a:avLst/>
            <a:gdLst/>
            <a:ahLst/>
            <a:cxnLst/>
            <a:rect l="l" t="t" r="r" b="b"/>
            <a:pathLst>
              <a:path w="64770">
                <a:moveTo>
                  <a:pt x="0" y="0"/>
                </a:moveTo>
                <a:lnTo>
                  <a:pt x="64150" y="0"/>
                </a:lnTo>
              </a:path>
            </a:pathLst>
          </a:custGeom>
          <a:ln w="4750">
            <a:solidFill>
              <a:srgbClr val="C8817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8692308" y="4050395"/>
            <a:ext cx="56590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817" y="0"/>
                </a:lnTo>
              </a:path>
            </a:pathLst>
          </a:custGeom>
          <a:ln w="4738">
            <a:solidFill>
              <a:srgbClr val="C983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8692051" y="4048252"/>
            <a:ext cx="56029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485" y="0"/>
                </a:lnTo>
              </a:path>
            </a:pathLst>
          </a:custGeom>
          <a:ln w="4726">
            <a:solidFill>
              <a:srgbClr val="CA858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8691794" y="4046109"/>
            <a:ext cx="56029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52" y="0"/>
                </a:lnTo>
              </a:path>
            </a:pathLst>
          </a:custGeom>
          <a:ln w="4715">
            <a:solidFill>
              <a:srgbClr val="CB868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8691538" y="4043966"/>
            <a:ext cx="55469" cy="0"/>
          </a:xfrm>
          <a:custGeom>
            <a:avLst/>
            <a:gdLst/>
            <a:ahLst/>
            <a:cxnLst/>
            <a:rect l="l" t="t" r="r" b="b"/>
            <a:pathLst>
              <a:path w="62865">
                <a:moveTo>
                  <a:pt x="0" y="0"/>
                </a:moveTo>
                <a:lnTo>
                  <a:pt x="62819" y="0"/>
                </a:lnTo>
              </a:path>
            </a:pathLst>
          </a:custGeom>
          <a:ln w="4703">
            <a:solidFill>
              <a:srgbClr val="CB888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8691280" y="4041823"/>
            <a:ext cx="55469" cy="0"/>
          </a:xfrm>
          <a:custGeom>
            <a:avLst/>
            <a:gdLst/>
            <a:ahLst/>
            <a:cxnLst/>
            <a:rect l="l" t="t" r="r" b="b"/>
            <a:pathLst>
              <a:path w="62865">
                <a:moveTo>
                  <a:pt x="0" y="0"/>
                </a:moveTo>
                <a:lnTo>
                  <a:pt x="62487" y="0"/>
                </a:lnTo>
              </a:path>
            </a:pathLst>
          </a:custGeom>
          <a:ln w="4691">
            <a:solidFill>
              <a:srgbClr val="CC8A8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8691023" y="4039681"/>
            <a:ext cx="54909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2154" y="0"/>
                </a:lnTo>
              </a:path>
            </a:pathLst>
          </a:custGeom>
          <a:ln w="4680">
            <a:solidFill>
              <a:srgbClr val="CD8C8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8690765" y="4037538"/>
            <a:ext cx="54909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821" y="0"/>
                </a:lnTo>
              </a:path>
            </a:pathLst>
          </a:custGeom>
          <a:ln w="4668">
            <a:solidFill>
              <a:srgbClr val="CE8E8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8690507" y="4035388"/>
            <a:ext cx="54348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0" y="0"/>
                </a:moveTo>
                <a:lnTo>
                  <a:pt x="61489" y="0"/>
                </a:lnTo>
              </a:path>
            </a:pathLst>
          </a:custGeom>
          <a:ln w="4669">
            <a:solidFill>
              <a:srgbClr val="CF8F8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8690517" y="4033236"/>
            <a:ext cx="54348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0" y="0"/>
                </a:moveTo>
                <a:lnTo>
                  <a:pt x="61234" y="0"/>
                </a:lnTo>
              </a:path>
            </a:pathLst>
          </a:custGeom>
          <a:ln w="4681">
            <a:solidFill>
              <a:srgbClr val="D0918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8690642" y="4031075"/>
            <a:ext cx="54348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0" y="0"/>
                </a:moveTo>
                <a:lnTo>
                  <a:pt x="61151" y="0"/>
                </a:lnTo>
              </a:path>
            </a:pathLst>
          </a:custGeom>
          <a:ln w="4678">
            <a:solidFill>
              <a:srgbClr val="D0938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8690790" y="4028915"/>
            <a:ext cx="54348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0" y="0"/>
                </a:moveTo>
                <a:lnTo>
                  <a:pt x="61041" y="0"/>
                </a:lnTo>
              </a:path>
            </a:pathLst>
          </a:custGeom>
          <a:ln w="4674">
            <a:solidFill>
              <a:srgbClr val="D1959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8690937" y="4026754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31" y="0"/>
                </a:lnTo>
              </a:path>
            </a:pathLst>
          </a:custGeom>
          <a:ln w="4670">
            <a:solidFill>
              <a:srgbClr val="D2979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8691086" y="4024594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821" y="0"/>
                </a:lnTo>
              </a:path>
            </a:pathLst>
          </a:custGeom>
          <a:ln w="4667">
            <a:solidFill>
              <a:srgbClr val="D3999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8691233" y="4022434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711" y="0"/>
                </a:lnTo>
              </a:path>
            </a:pathLst>
          </a:custGeom>
          <a:ln w="4663">
            <a:solidFill>
              <a:srgbClr val="D49B9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8691381" y="4020273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601" y="0"/>
                </a:lnTo>
              </a:path>
            </a:pathLst>
          </a:custGeom>
          <a:ln w="4659">
            <a:solidFill>
              <a:srgbClr val="D59D9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8691529" y="4018113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491" y="0"/>
                </a:lnTo>
              </a:path>
            </a:pathLst>
          </a:custGeom>
          <a:ln w="4655">
            <a:solidFill>
              <a:srgbClr val="D69E9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8691677" y="4015952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381" y="0"/>
                </a:lnTo>
              </a:path>
            </a:pathLst>
          </a:custGeom>
          <a:ln w="4651">
            <a:solidFill>
              <a:srgbClr val="D7A09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8691825" y="4013792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271" y="0"/>
                </a:lnTo>
              </a:path>
            </a:pathLst>
          </a:custGeom>
          <a:ln w="4647">
            <a:solidFill>
              <a:srgbClr val="D8A29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8691974" y="4011631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61" y="0"/>
                </a:lnTo>
              </a:path>
            </a:pathLst>
          </a:custGeom>
          <a:ln w="4644">
            <a:solidFill>
              <a:srgbClr val="D8A49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8692121" y="4009470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050" y="0"/>
                </a:lnTo>
              </a:path>
            </a:pathLst>
          </a:custGeom>
          <a:ln w="4640">
            <a:solidFill>
              <a:srgbClr val="D9A6A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8692268" y="4007310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940" y="0"/>
                </a:lnTo>
              </a:path>
            </a:pathLst>
          </a:custGeom>
          <a:ln w="4636">
            <a:solidFill>
              <a:srgbClr val="DAA8A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8692417" y="4005149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830" y="0"/>
                </a:lnTo>
              </a:path>
            </a:pathLst>
          </a:custGeom>
          <a:ln w="4632">
            <a:solidFill>
              <a:srgbClr val="DBAAA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8692565" y="4002989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720" y="0"/>
                </a:lnTo>
              </a:path>
            </a:pathLst>
          </a:custGeom>
          <a:ln w="4628">
            <a:solidFill>
              <a:srgbClr val="DCACA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8692712" y="4000828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610" y="0"/>
                </a:lnTo>
              </a:path>
            </a:pathLst>
          </a:custGeom>
          <a:ln w="4624">
            <a:solidFill>
              <a:srgbClr val="DDAEA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8692859" y="3998668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500" y="0"/>
                </a:lnTo>
              </a:path>
            </a:pathLst>
          </a:custGeom>
          <a:ln w="4620">
            <a:solidFill>
              <a:srgbClr val="DEB0A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8693008" y="3996507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390" y="0"/>
                </a:lnTo>
              </a:path>
            </a:pathLst>
          </a:custGeom>
          <a:ln w="4617">
            <a:solidFill>
              <a:srgbClr val="DFB2A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8693315" y="3994344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00" y="0"/>
                </a:lnTo>
              </a:path>
            </a:pathLst>
          </a:custGeom>
          <a:ln w="4606">
            <a:solidFill>
              <a:srgbClr val="DFB4A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8693890" y="3992165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91" y="0"/>
                </a:lnTo>
              </a:path>
            </a:pathLst>
          </a:custGeom>
          <a:ln w="4610">
            <a:solidFill>
              <a:srgbClr val="E0B6B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8694468" y="3989986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314" y="0"/>
                </a:lnTo>
              </a:path>
            </a:pathLst>
          </a:custGeom>
          <a:ln w="4614">
            <a:solidFill>
              <a:srgbClr val="E1B8B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8695045" y="3987806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438" y="0"/>
                </a:lnTo>
              </a:path>
            </a:pathLst>
          </a:custGeom>
          <a:ln w="4618">
            <a:solidFill>
              <a:srgbClr val="E2BAB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8695621" y="3985628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561" y="0"/>
                </a:lnTo>
              </a:path>
            </a:pathLst>
          </a:custGeom>
          <a:ln w="4623">
            <a:solidFill>
              <a:srgbClr val="E3BC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8696198" y="3983449"/>
            <a:ext cx="5266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685" y="0"/>
                </a:lnTo>
              </a:path>
            </a:pathLst>
          </a:custGeom>
          <a:ln w="4627">
            <a:solidFill>
              <a:srgbClr val="E4BEB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8696775" y="3981270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808" y="0"/>
                </a:lnTo>
              </a:path>
            </a:pathLst>
          </a:custGeom>
          <a:ln w="4631">
            <a:solidFill>
              <a:srgbClr val="E5C0B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8697352" y="3979091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931" y="0"/>
                </a:lnTo>
              </a:path>
            </a:pathLst>
          </a:custGeom>
          <a:ln w="4636">
            <a:solidFill>
              <a:srgbClr val="E6C2B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8697928" y="3976912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055" y="0"/>
                </a:lnTo>
              </a:path>
            </a:pathLst>
          </a:custGeom>
          <a:ln w="4640">
            <a:solidFill>
              <a:srgbClr val="E7C4B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8698506" y="3974733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78" y="0"/>
                </a:lnTo>
              </a:path>
            </a:pathLst>
          </a:custGeom>
          <a:ln w="4644">
            <a:solidFill>
              <a:srgbClr val="E8C6C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8699082" y="3972554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301" y="0"/>
                </a:lnTo>
              </a:path>
            </a:pathLst>
          </a:custGeom>
          <a:ln w="4648">
            <a:solidFill>
              <a:srgbClr val="E8C9C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8699658" y="3970375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425" y="0"/>
                </a:lnTo>
              </a:path>
            </a:pathLst>
          </a:custGeom>
          <a:ln w="4653">
            <a:solidFill>
              <a:srgbClr val="E9CBC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8700235" y="3968196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548" y="0"/>
                </a:lnTo>
              </a:path>
            </a:pathLst>
          </a:custGeom>
          <a:ln w="4657">
            <a:solidFill>
              <a:srgbClr val="EACDC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8700812" y="3966017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672" y="0"/>
                </a:lnTo>
              </a:path>
            </a:pathLst>
          </a:custGeom>
          <a:ln w="4661">
            <a:solidFill>
              <a:srgbClr val="EBCFC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8701389" y="3963837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795" y="0"/>
                </a:lnTo>
              </a:path>
            </a:pathLst>
          </a:custGeom>
          <a:ln w="4666">
            <a:solidFill>
              <a:srgbClr val="ECD1C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8701965" y="3961659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18" y="0"/>
                </a:lnTo>
              </a:path>
            </a:pathLst>
          </a:custGeom>
          <a:ln w="4670">
            <a:solidFill>
              <a:srgbClr val="EDD3C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8702541" y="3959479"/>
            <a:ext cx="54348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0" y="0"/>
                </a:moveTo>
                <a:lnTo>
                  <a:pt x="61042" y="0"/>
                </a:lnTo>
              </a:path>
            </a:pathLst>
          </a:custGeom>
          <a:ln w="4674">
            <a:solidFill>
              <a:srgbClr val="EED5D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8703225" y="3957299"/>
            <a:ext cx="54348" cy="0"/>
          </a:xfrm>
          <a:custGeom>
            <a:avLst/>
            <a:gdLst/>
            <a:ahLst/>
            <a:cxnLst/>
            <a:rect l="l" t="t" r="r" b="b"/>
            <a:pathLst>
              <a:path w="61595">
                <a:moveTo>
                  <a:pt x="0" y="0"/>
                </a:moveTo>
                <a:lnTo>
                  <a:pt x="61045" y="0"/>
                </a:lnTo>
              </a:path>
            </a:pathLst>
          </a:custGeom>
          <a:ln w="4674">
            <a:solidFill>
              <a:srgbClr val="EED7D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8704294" y="3955110"/>
            <a:ext cx="53788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609" y="0"/>
                </a:lnTo>
              </a:path>
            </a:pathLst>
          </a:custGeom>
          <a:ln w="4659">
            <a:solidFill>
              <a:srgbClr val="EFD9D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8705364" y="3952928"/>
            <a:ext cx="53228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00" y="0"/>
                </a:lnTo>
              </a:path>
            </a:pathLst>
          </a:custGeom>
          <a:ln w="4630">
            <a:solidFill>
              <a:srgbClr val="F0DCD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8706436" y="3950804"/>
            <a:ext cx="52107" cy="0"/>
          </a:xfrm>
          <a:custGeom>
            <a:avLst/>
            <a:gdLst/>
            <a:ahLst/>
            <a:cxnLst/>
            <a:rect l="l" t="t" r="r" b="b"/>
            <a:pathLst>
              <a:path w="59054">
                <a:moveTo>
                  <a:pt x="0" y="0"/>
                </a:moveTo>
                <a:lnTo>
                  <a:pt x="58707" y="0"/>
                </a:lnTo>
              </a:path>
            </a:pathLst>
          </a:custGeom>
          <a:ln w="4473">
            <a:solidFill>
              <a:srgbClr val="F1DED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8707506" y="3948679"/>
            <a:ext cx="48185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203" y="0"/>
                </a:lnTo>
              </a:path>
            </a:pathLst>
          </a:custGeom>
          <a:ln w="4316">
            <a:solidFill>
              <a:srgbClr val="F2E0D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8708575" y="3946554"/>
            <a:ext cx="44263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702" y="0"/>
                </a:lnTo>
              </a:path>
            </a:pathLst>
          </a:custGeom>
          <a:ln w="4159">
            <a:solidFill>
              <a:srgbClr val="F3E2D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8709645" y="3944428"/>
            <a:ext cx="40341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198" y="0"/>
                </a:lnTo>
              </a:path>
            </a:pathLst>
          </a:custGeom>
          <a:ln w="4002">
            <a:solidFill>
              <a:srgbClr val="F4E4E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8710715" y="3942304"/>
            <a:ext cx="36419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697" y="0"/>
                </a:lnTo>
              </a:path>
            </a:pathLst>
          </a:custGeom>
          <a:ln w="3844">
            <a:solidFill>
              <a:srgbClr val="F5E7E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8711785" y="3938552"/>
            <a:ext cx="31937" cy="3362"/>
          </a:xfrm>
          <a:custGeom>
            <a:avLst/>
            <a:gdLst/>
            <a:ahLst/>
            <a:cxnLst/>
            <a:rect l="l" t="t" r="r" b="b"/>
            <a:pathLst>
              <a:path w="36195" h="3810">
                <a:moveTo>
                  <a:pt x="32771" y="0"/>
                </a:moveTo>
                <a:lnTo>
                  <a:pt x="1261" y="1100"/>
                </a:lnTo>
                <a:lnTo>
                  <a:pt x="0" y="3687"/>
                </a:lnTo>
                <a:lnTo>
                  <a:pt x="36194" y="2423"/>
                </a:lnTo>
                <a:lnTo>
                  <a:pt x="32771" y="0"/>
                </a:lnTo>
                <a:close/>
              </a:path>
            </a:pathLst>
          </a:custGeom>
          <a:solidFill>
            <a:srgbClr val="F6E9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8712854" y="3936496"/>
            <a:ext cx="28015" cy="3362"/>
          </a:xfrm>
          <a:custGeom>
            <a:avLst/>
            <a:gdLst/>
            <a:ahLst/>
            <a:cxnLst/>
            <a:rect l="l" t="t" r="r" b="b"/>
            <a:pathLst>
              <a:path w="31750" h="3810">
                <a:moveTo>
                  <a:pt x="28268" y="0"/>
                </a:moveTo>
                <a:lnTo>
                  <a:pt x="1261" y="943"/>
                </a:lnTo>
                <a:lnTo>
                  <a:pt x="0" y="3530"/>
                </a:lnTo>
                <a:lnTo>
                  <a:pt x="31691" y="2423"/>
                </a:lnTo>
                <a:lnTo>
                  <a:pt x="28268" y="0"/>
                </a:lnTo>
                <a:close/>
              </a:path>
            </a:pathLst>
          </a:custGeom>
          <a:solidFill>
            <a:srgbClr val="F7ECE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8713924" y="3934441"/>
            <a:ext cx="24093" cy="3362"/>
          </a:xfrm>
          <a:custGeom>
            <a:avLst/>
            <a:gdLst/>
            <a:ahLst/>
            <a:cxnLst/>
            <a:rect l="l" t="t" r="r" b="b"/>
            <a:pathLst>
              <a:path w="27304" h="3810">
                <a:moveTo>
                  <a:pt x="23767" y="0"/>
                </a:moveTo>
                <a:lnTo>
                  <a:pt x="1261" y="785"/>
                </a:lnTo>
                <a:lnTo>
                  <a:pt x="0" y="3373"/>
                </a:lnTo>
                <a:lnTo>
                  <a:pt x="27190" y="2423"/>
                </a:lnTo>
                <a:lnTo>
                  <a:pt x="23767" y="0"/>
                </a:lnTo>
                <a:close/>
              </a:path>
            </a:pathLst>
          </a:custGeom>
          <a:solidFill>
            <a:srgbClr val="F8EEEC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8714994" y="3932384"/>
            <a:ext cx="20171" cy="3362"/>
          </a:xfrm>
          <a:custGeom>
            <a:avLst/>
            <a:gdLst/>
            <a:ahLst/>
            <a:cxnLst/>
            <a:rect l="l" t="t" r="r" b="b"/>
            <a:pathLst>
              <a:path w="22859" h="3810">
                <a:moveTo>
                  <a:pt x="19263" y="0"/>
                </a:moveTo>
                <a:lnTo>
                  <a:pt x="1261" y="628"/>
                </a:lnTo>
                <a:lnTo>
                  <a:pt x="0" y="3215"/>
                </a:lnTo>
                <a:lnTo>
                  <a:pt x="22686" y="2423"/>
                </a:lnTo>
                <a:lnTo>
                  <a:pt x="19263" y="0"/>
                </a:lnTo>
                <a:close/>
              </a:path>
            </a:pathLst>
          </a:custGeom>
          <a:solidFill>
            <a:srgbClr val="F9F1E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8716064" y="3930331"/>
            <a:ext cx="16249" cy="2801"/>
          </a:xfrm>
          <a:custGeom>
            <a:avLst/>
            <a:gdLst/>
            <a:ahLst/>
            <a:cxnLst/>
            <a:rect l="l" t="t" r="r" b="b"/>
            <a:pathLst>
              <a:path w="18415" h="3175">
                <a:moveTo>
                  <a:pt x="14762" y="0"/>
                </a:moveTo>
                <a:lnTo>
                  <a:pt x="1261" y="471"/>
                </a:lnTo>
                <a:lnTo>
                  <a:pt x="0" y="3058"/>
                </a:lnTo>
                <a:lnTo>
                  <a:pt x="18185" y="2423"/>
                </a:lnTo>
                <a:lnTo>
                  <a:pt x="14762" y="0"/>
                </a:lnTo>
                <a:close/>
              </a:path>
            </a:pathLst>
          </a:custGeom>
          <a:solidFill>
            <a:srgbClr val="FAF3F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8717133" y="3928275"/>
            <a:ext cx="12326" cy="2801"/>
          </a:xfrm>
          <a:custGeom>
            <a:avLst/>
            <a:gdLst/>
            <a:ahLst/>
            <a:cxnLst/>
            <a:rect l="l" t="t" r="r" b="b"/>
            <a:pathLst>
              <a:path w="13970" h="3175">
                <a:moveTo>
                  <a:pt x="10259" y="0"/>
                </a:moveTo>
                <a:lnTo>
                  <a:pt x="1261" y="314"/>
                </a:lnTo>
                <a:lnTo>
                  <a:pt x="0" y="2901"/>
                </a:lnTo>
                <a:lnTo>
                  <a:pt x="13681" y="2423"/>
                </a:lnTo>
                <a:lnTo>
                  <a:pt x="10259" y="0"/>
                </a:lnTo>
                <a:close/>
              </a:path>
            </a:pathLst>
          </a:custGeom>
          <a:solidFill>
            <a:srgbClr val="FCF7F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8718204" y="3926219"/>
            <a:ext cx="8404" cy="2801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5755" y="0"/>
                </a:moveTo>
                <a:lnTo>
                  <a:pt x="1261" y="156"/>
                </a:lnTo>
                <a:lnTo>
                  <a:pt x="0" y="2744"/>
                </a:lnTo>
                <a:lnTo>
                  <a:pt x="9178" y="2423"/>
                </a:lnTo>
                <a:lnTo>
                  <a:pt x="5755" y="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8681692" y="3894079"/>
            <a:ext cx="2801" cy="4482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2614" y="0"/>
                </a:moveTo>
                <a:lnTo>
                  <a:pt x="0" y="3046"/>
                </a:lnTo>
                <a:lnTo>
                  <a:pt x="2700" y="4958"/>
                </a:lnTo>
                <a:lnTo>
                  <a:pt x="2614" y="0"/>
                </a:lnTo>
                <a:close/>
              </a:path>
            </a:pathLst>
          </a:custGeom>
          <a:solidFill>
            <a:srgbClr val="ABC27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8683951" y="3891370"/>
            <a:ext cx="2801" cy="8965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2689" y="0"/>
                </a:moveTo>
                <a:lnTo>
                  <a:pt x="0" y="3133"/>
                </a:lnTo>
                <a:lnTo>
                  <a:pt x="84" y="7991"/>
                </a:lnTo>
                <a:lnTo>
                  <a:pt x="2863" y="9958"/>
                </a:lnTo>
                <a:lnTo>
                  <a:pt x="2689" y="0"/>
                </a:lnTo>
                <a:close/>
              </a:path>
            </a:pathLst>
          </a:custGeom>
          <a:solidFill>
            <a:srgbClr val="ABC27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8686276" y="3888662"/>
            <a:ext cx="2801" cy="13447"/>
          </a:xfrm>
          <a:custGeom>
            <a:avLst/>
            <a:gdLst/>
            <a:ahLst/>
            <a:cxnLst/>
            <a:rect l="l" t="t" r="r" b="b"/>
            <a:pathLst>
              <a:path w="3175" h="15239">
                <a:moveTo>
                  <a:pt x="2689" y="0"/>
                </a:moveTo>
                <a:lnTo>
                  <a:pt x="0" y="3133"/>
                </a:lnTo>
                <a:lnTo>
                  <a:pt x="172" y="12987"/>
                </a:lnTo>
                <a:lnTo>
                  <a:pt x="2950" y="14954"/>
                </a:lnTo>
                <a:lnTo>
                  <a:pt x="2689" y="0"/>
                </a:lnTo>
                <a:close/>
              </a:path>
            </a:pathLst>
          </a:custGeom>
          <a:solidFill>
            <a:srgbClr val="ACC37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8688603" y="3885950"/>
            <a:ext cx="2801" cy="17929"/>
          </a:xfrm>
          <a:custGeom>
            <a:avLst/>
            <a:gdLst/>
            <a:ahLst/>
            <a:cxnLst/>
            <a:rect l="l" t="t" r="r" b="b"/>
            <a:pathLst>
              <a:path w="3175" h="20320">
                <a:moveTo>
                  <a:pt x="2689" y="0"/>
                </a:moveTo>
                <a:lnTo>
                  <a:pt x="0" y="3133"/>
                </a:lnTo>
                <a:lnTo>
                  <a:pt x="259" y="17990"/>
                </a:lnTo>
                <a:lnTo>
                  <a:pt x="3037" y="19957"/>
                </a:lnTo>
                <a:lnTo>
                  <a:pt x="2689" y="0"/>
                </a:lnTo>
                <a:close/>
              </a:path>
            </a:pathLst>
          </a:custGeom>
          <a:solidFill>
            <a:srgbClr val="ACC37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8690927" y="3883240"/>
            <a:ext cx="2801" cy="22412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2689" y="0"/>
                </a:moveTo>
                <a:lnTo>
                  <a:pt x="0" y="3133"/>
                </a:lnTo>
                <a:lnTo>
                  <a:pt x="346" y="22986"/>
                </a:lnTo>
                <a:lnTo>
                  <a:pt x="3125" y="24953"/>
                </a:lnTo>
                <a:lnTo>
                  <a:pt x="2689" y="0"/>
                </a:lnTo>
                <a:close/>
              </a:path>
            </a:pathLst>
          </a:custGeom>
          <a:solidFill>
            <a:srgbClr val="ADC37C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8693251" y="3880531"/>
            <a:ext cx="3362" cy="26894"/>
          </a:xfrm>
          <a:custGeom>
            <a:avLst/>
            <a:gdLst/>
            <a:ahLst/>
            <a:cxnLst/>
            <a:rect l="l" t="t" r="r" b="b"/>
            <a:pathLst>
              <a:path w="3809" h="30479">
                <a:moveTo>
                  <a:pt x="2689" y="0"/>
                </a:moveTo>
                <a:lnTo>
                  <a:pt x="0" y="3133"/>
                </a:lnTo>
                <a:lnTo>
                  <a:pt x="434" y="27986"/>
                </a:lnTo>
                <a:lnTo>
                  <a:pt x="3212" y="29954"/>
                </a:lnTo>
                <a:lnTo>
                  <a:pt x="2689" y="0"/>
                </a:lnTo>
                <a:close/>
              </a:path>
            </a:pathLst>
          </a:custGeom>
          <a:solidFill>
            <a:srgbClr val="ADC47C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8695576" y="389324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299" y="0"/>
                </a:lnTo>
              </a:path>
            </a:pathLst>
          </a:custGeom>
          <a:ln w="34952">
            <a:solidFill>
              <a:srgbClr val="AEC47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8697901" y="3892737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87" y="0"/>
                </a:lnTo>
              </a:path>
            </a:pathLst>
          </a:custGeom>
          <a:ln w="39950">
            <a:solidFill>
              <a:srgbClr val="AEC47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8700227" y="3892233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74" y="0"/>
                </a:lnTo>
              </a:path>
            </a:pathLst>
          </a:custGeom>
          <a:ln w="44950">
            <a:solidFill>
              <a:srgbClr val="AEC57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8702553" y="389172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61" y="0"/>
                </a:lnTo>
              </a:path>
            </a:pathLst>
          </a:custGeom>
          <a:ln w="49949">
            <a:solidFill>
              <a:srgbClr val="AFC5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8706488" y="3866983"/>
            <a:ext cx="0" cy="48745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949"/>
                </a:lnTo>
              </a:path>
            </a:pathLst>
          </a:custGeom>
          <a:ln w="3649">
            <a:solidFill>
              <a:srgbClr val="AFC58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8708853" y="3864861"/>
            <a:ext cx="0" cy="52668"/>
          </a:xfrm>
          <a:custGeom>
            <a:avLst/>
            <a:gdLst/>
            <a:ahLst/>
            <a:cxnLst/>
            <a:rect l="l" t="t" r="r" b="b"/>
            <a:pathLst>
              <a:path h="59689">
                <a:moveTo>
                  <a:pt x="0" y="0"/>
                </a:moveTo>
                <a:lnTo>
                  <a:pt x="0" y="59280"/>
                </a:lnTo>
              </a:path>
            </a:pathLst>
          </a:custGeom>
          <a:ln w="3736">
            <a:solidFill>
              <a:srgbClr val="B0C68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8711222" y="3863028"/>
            <a:ext cx="0" cy="56029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288"/>
                </a:lnTo>
              </a:path>
            </a:pathLst>
          </a:custGeom>
          <a:ln w="3812">
            <a:solidFill>
              <a:srgbClr val="B0C68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8713592" y="3861195"/>
            <a:ext cx="0" cy="59391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293"/>
                </a:lnTo>
              </a:path>
            </a:pathLst>
          </a:custGeom>
          <a:ln w="3882">
            <a:solidFill>
              <a:srgbClr val="B1C68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8715964" y="3859361"/>
            <a:ext cx="0" cy="63313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299"/>
                </a:lnTo>
              </a:path>
            </a:pathLst>
          </a:custGeom>
          <a:ln w="3952">
            <a:solidFill>
              <a:srgbClr val="B1C78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8718336" y="3857527"/>
            <a:ext cx="0" cy="6667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307"/>
                </a:lnTo>
              </a:path>
            </a:pathLst>
          </a:custGeom>
          <a:ln w="4022">
            <a:solidFill>
              <a:srgbClr val="B2C78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8720707" y="3855693"/>
            <a:ext cx="0" cy="70037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13"/>
                </a:lnTo>
              </a:path>
            </a:pathLst>
          </a:custGeom>
          <a:ln w="4092">
            <a:solidFill>
              <a:srgbClr val="B2C78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8723080" y="3853857"/>
            <a:ext cx="0" cy="73959"/>
          </a:xfrm>
          <a:custGeom>
            <a:avLst/>
            <a:gdLst/>
            <a:ahLst/>
            <a:cxnLst/>
            <a:rect l="l" t="t" r="r" b="b"/>
            <a:pathLst>
              <a:path h="83820">
                <a:moveTo>
                  <a:pt x="0" y="0"/>
                </a:moveTo>
                <a:lnTo>
                  <a:pt x="0" y="83321"/>
                </a:lnTo>
              </a:path>
            </a:pathLst>
          </a:custGeom>
          <a:ln w="4162">
            <a:solidFill>
              <a:srgbClr val="B3C88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8725451" y="3852025"/>
            <a:ext cx="0" cy="77321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325"/>
                </a:lnTo>
              </a:path>
            </a:pathLst>
          </a:custGeom>
          <a:ln w="4232">
            <a:solidFill>
              <a:srgbClr val="B3C88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8727821" y="3850190"/>
            <a:ext cx="0" cy="80682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333"/>
                </a:lnTo>
              </a:path>
            </a:pathLst>
          </a:custGeom>
          <a:ln w="4302">
            <a:solidFill>
              <a:srgbClr val="B4C88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8730194" y="3848356"/>
            <a:ext cx="0" cy="84604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339"/>
                </a:lnTo>
              </a:path>
            </a:pathLst>
          </a:custGeom>
          <a:ln w="4372">
            <a:solidFill>
              <a:srgbClr val="B4C98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8732564" y="3846523"/>
            <a:ext cx="0" cy="87966"/>
          </a:xfrm>
          <a:custGeom>
            <a:avLst/>
            <a:gdLst/>
            <a:ahLst/>
            <a:cxnLst/>
            <a:rect l="l" t="t" r="r" b="b"/>
            <a:pathLst>
              <a:path h="99695">
                <a:moveTo>
                  <a:pt x="0" y="0"/>
                </a:moveTo>
                <a:lnTo>
                  <a:pt x="0" y="99345"/>
                </a:lnTo>
              </a:path>
            </a:pathLst>
          </a:custGeom>
          <a:ln w="4442">
            <a:solidFill>
              <a:srgbClr val="B5C98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8734936" y="3844687"/>
            <a:ext cx="0" cy="91328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352"/>
                </a:lnTo>
              </a:path>
            </a:pathLst>
          </a:custGeom>
          <a:ln w="4512">
            <a:solidFill>
              <a:srgbClr val="B5C98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8737309" y="3842854"/>
            <a:ext cx="0" cy="95250"/>
          </a:xfrm>
          <a:custGeom>
            <a:avLst/>
            <a:gdLst/>
            <a:ahLst/>
            <a:cxnLst/>
            <a:rect l="l" t="t" r="r" b="b"/>
            <a:pathLst>
              <a:path h="107950">
                <a:moveTo>
                  <a:pt x="0" y="0"/>
                </a:moveTo>
                <a:lnTo>
                  <a:pt x="0" y="107359"/>
                </a:lnTo>
              </a:path>
            </a:pathLst>
          </a:custGeom>
          <a:ln w="4582">
            <a:solidFill>
              <a:srgbClr val="B6CA8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8739680" y="3841331"/>
            <a:ext cx="0" cy="98051"/>
          </a:xfrm>
          <a:custGeom>
            <a:avLst/>
            <a:gdLst/>
            <a:ahLst/>
            <a:cxnLst/>
            <a:rect l="l" t="t" r="r" b="b"/>
            <a:pathLst>
              <a:path h="111125">
                <a:moveTo>
                  <a:pt x="0" y="0"/>
                </a:moveTo>
                <a:lnTo>
                  <a:pt x="0" y="111015"/>
                </a:lnTo>
              </a:path>
            </a:pathLst>
          </a:custGeom>
          <a:ln w="4652">
            <a:solidFill>
              <a:srgbClr val="B6CA8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8742054" y="3840131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2"/>
                </a:lnTo>
              </a:path>
            </a:pathLst>
          </a:custGeom>
          <a:ln w="4716">
            <a:solidFill>
              <a:srgbClr val="B7CA8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8744433" y="3838931"/>
            <a:ext cx="0" cy="104215"/>
          </a:xfrm>
          <a:custGeom>
            <a:avLst/>
            <a:gdLst/>
            <a:ahLst/>
            <a:cxnLst/>
            <a:rect l="l" t="t" r="r" b="b"/>
            <a:pathLst>
              <a:path h="118110">
                <a:moveTo>
                  <a:pt x="0" y="0"/>
                </a:moveTo>
                <a:lnTo>
                  <a:pt x="0" y="117591"/>
                </a:lnTo>
              </a:path>
            </a:pathLst>
          </a:custGeom>
          <a:ln w="4774">
            <a:solidFill>
              <a:srgbClr val="B7CB8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8746808" y="3837731"/>
            <a:ext cx="0" cy="107016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877"/>
                </a:lnTo>
              </a:path>
            </a:pathLst>
          </a:custGeom>
          <a:ln w="4831">
            <a:solidFill>
              <a:srgbClr val="B8CB8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8749186" y="3836531"/>
            <a:ext cx="0" cy="109818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164"/>
                </a:lnTo>
              </a:path>
            </a:pathLst>
          </a:custGeom>
          <a:ln w="4888">
            <a:solidFill>
              <a:srgbClr val="B8CB8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8751563" y="3835334"/>
            <a:ext cx="0" cy="112619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0"/>
                </a:moveTo>
                <a:lnTo>
                  <a:pt x="0" y="127452"/>
                </a:lnTo>
              </a:path>
            </a:pathLst>
          </a:custGeom>
          <a:ln w="4946">
            <a:solidFill>
              <a:srgbClr val="B9CC8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8753939" y="3834134"/>
            <a:ext cx="0" cy="115421"/>
          </a:xfrm>
          <a:custGeom>
            <a:avLst/>
            <a:gdLst/>
            <a:ahLst/>
            <a:cxnLst/>
            <a:rect l="l" t="t" r="r" b="b"/>
            <a:pathLst>
              <a:path h="130810">
                <a:moveTo>
                  <a:pt x="0" y="0"/>
                </a:moveTo>
                <a:lnTo>
                  <a:pt x="0" y="130737"/>
                </a:lnTo>
              </a:path>
            </a:pathLst>
          </a:custGeom>
          <a:ln w="5003">
            <a:solidFill>
              <a:srgbClr val="B9CC8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8756314" y="3832935"/>
            <a:ext cx="0" cy="118222"/>
          </a:xfrm>
          <a:custGeom>
            <a:avLst/>
            <a:gdLst/>
            <a:ahLst/>
            <a:cxnLst/>
            <a:rect l="l" t="t" r="r" b="b"/>
            <a:pathLst>
              <a:path h="133985">
                <a:moveTo>
                  <a:pt x="0" y="0"/>
                </a:moveTo>
                <a:lnTo>
                  <a:pt x="0" y="133900"/>
                </a:lnTo>
              </a:path>
            </a:pathLst>
          </a:custGeom>
          <a:ln w="5053">
            <a:solidFill>
              <a:srgbClr val="BACC9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8758636" y="3831735"/>
            <a:ext cx="0" cy="119343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5032"/>
                </a:lnTo>
              </a:path>
            </a:pathLst>
          </a:custGeom>
          <a:ln w="4987">
            <a:solidFill>
              <a:srgbClr val="BACD9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8760962" y="3830536"/>
            <a:ext cx="0" cy="115981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249"/>
                </a:lnTo>
              </a:path>
            </a:pathLst>
          </a:custGeom>
          <a:ln w="4927">
            <a:solidFill>
              <a:srgbClr val="BACD9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8763290" y="3829337"/>
            <a:ext cx="0" cy="113179"/>
          </a:xfrm>
          <a:custGeom>
            <a:avLst/>
            <a:gdLst/>
            <a:ahLst/>
            <a:cxnLst/>
            <a:rect l="l" t="t" r="r" b="b"/>
            <a:pathLst>
              <a:path h="128270">
                <a:moveTo>
                  <a:pt x="0" y="0"/>
                </a:moveTo>
                <a:lnTo>
                  <a:pt x="0" y="127849"/>
                </a:lnTo>
              </a:path>
            </a:pathLst>
          </a:custGeom>
          <a:ln w="4873">
            <a:solidFill>
              <a:srgbClr val="BBCD9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8765619" y="3828137"/>
            <a:ext cx="0" cy="110378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4734"/>
                </a:lnTo>
              </a:path>
            </a:pathLst>
          </a:custGeom>
          <a:ln w="4823">
            <a:solidFill>
              <a:srgbClr val="BBCE9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8767952" y="3826937"/>
            <a:ext cx="0" cy="107576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845"/>
                </a:lnTo>
              </a:path>
            </a:pathLst>
          </a:custGeom>
          <a:ln w="4778">
            <a:solidFill>
              <a:srgbClr val="BCCE9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8770287" y="3825739"/>
            <a:ext cx="0" cy="105335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296"/>
                </a:lnTo>
              </a:path>
            </a:pathLst>
          </a:custGeom>
          <a:ln w="4743">
            <a:solidFill>
              <a:srgbClr val="BCCE9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8772628" y="3824539"/>
            <a:ext cx="0" cy="103654"/>
          </a:xfrm>
          <a:custGeom>
            <a:avLst/>
            <a:gdLst/>
            <a:ahLst/>
            <a:cxnLst/>
            <a:rect l="l" t="t" r="r" b="b"/>
            <a:pathLst>
              <a:path h="117475">
                <a:moveTo>
                  <a:pt x="0" y="0"/>
                </a:moveTo>
                <a:lnTo>
                  <a:pt x="0" y="117289"/>
                </a:lnTo>
              </a:path>
            </a:pathLst>
          </a:custGeom>
          <a:ln w="4717">
            <a:solidFill>
              <a:srgbClr val="BDCF9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8774969" y="3823798"/>
            <a:ext cx="0" cy="101974"/>
          </a:xfrm>
          <a:custGeom>
            <a:avLst/>
            <a:gdLst/>
            <a:ahLst/>
            <a:cxnLst/>
            <a:rect l="l" t="t" r="r" b="b"/>
            <a:pathLst>
              <a:path h="115570">
                <a:moveTo>
                  <a:pt x="0" y="0"/>
                </a:moveTo>
                <a:lnTo>
                  <a:pt x="0" y="115262"/>
                </a:lnTo>
              </a:path>
            </a:pathLst>
          </a:custGeom>
          <a:ln w="4691">
            <a:solidFill>
              <a:srgbClr val="BDCF9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8777314" y="3823114"/>
            <a:ext cx="0" cy="100292"/>
          </a:xfrm>
          <a:custGeom>
            <a:avLst/>
            <a:gdLst/>
            <a:ahLst/>
            <a:cxnLst/>
            <a:rect l="l" t="t" r="r" b="b"/>
            <a:pathLst>
              <a:path h="113664">
                <a:moveTo>
                  <a:pt x="0" y="0"/>
                </a:moveTo>
                <a:lnTo>
                  <a:pt x="0" y="113173"/>
                </a:lnTo>
              </a:path>
            </a:pathLst>
          </a:custGeom>
          <a:ln w="4656">
            <a:solidFill>
              <a:srgbClr val="BED09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8779657" y="3822431"/>
            <a:ext cx="0" cy="98051"/>
          </a:xfrm>
          <a:custGeom>
            <a:avLst/>
            <a:gdLst/>
            <a:ahLst/>
            <a:cxnLst/>
            <a:rect l="l" t="t" r="r" b="b"/>
            <a:pathLst>
              <a:path h="111125">
                <a:moveTo>
                  <a:pt x="0" y="0"/>
                </a:moveTo>
                <a:lnTo>
                  <a:pt x="0" y="111084"/>
                </a:lnTo>
              </a:path>
            </a:pathLst>
          </a:custGeom>
          <a:ln w="4619">
            <a:solidFill>
              <a:srgbClr val="BED09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8782001" y="3821747"/>
            <a:ext cx="0" cy="96371"/>
          </a:xfrm>
          <a:custGeom>
            <a:avLst/>
            <a:gdLst/>
            <a:ahLst/>
            <a:cxnLst/>
            <a:rect l="l" t="t" r="r" b="b"/>
            <a:pathLst>
              <a:path h="109220">
                <a:moveTo>
                  <a:pt x="0" y="0"/>
                </a:moveTo>
                <a:lnTo>
                  <a:pt x="0" y="108994"/>
                </a:lnTo>
              </a:path>
            </a:pathLst>
          </a:custGeom>
          <a:ln w="4583">
            <a:solidFill>
              <a:srgbClr val="BFD09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8784347" y="3821062"/>
            <a:ext cx="0" cy="94689"/>
          </a:xfrm>
          <a:custGeom>
            <a:avLst/>
            <a:gdLst/>
            <a:ahLst/>
            <a:cxnLst/>
            <a:rect l="l" t="t" r="r" b="b"/>
            <a:pathLst>
              <a:path h="107314">
                <a:moveTo>
                  <a:pt x="0" y="0"/>
                </a:moveTo>
                <a:lnTo>
                  <a:pt x="0" y="106904"/>
                </a:lnTo>
              </a:path>
            </a:pathLst>
          </a:custGeom>
          <a:ln w="4546">
            <a:solidFill>
              <a:srgbClr val="BFD19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8786692" y="3820378"/>
            <a:ext cx="0" cy="93009"/>
          </a:xfrm>
          <a:custGeom>
            <a:avLst/>
            <a:gdLst/>
            <a:ahLst/>
            <a:cxnLst/>
            <a:rect l="l" t="t" r="r" b="b"/>
            <a:pathLst>
              <a:path h="105410">
                <a:moveTo>
                  <a:pt x="0" y="0"/>
                </a:moveTo>
                <a:lnTo>
                  <a:pt x="0" y="104815"/>
                </a:lnTo>
              </a:path>
            </a:pathLst>
          </a:custGeom>
          <a:ln w="4510">
            <a:solidFill>
              <a:srgbClr val="C0D19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8789037" y="3819693"/>
            <a:ext cx="0" cy="90768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25"/>
                </a:lnTo>
              </a:path>
            </a:pathLst>
          </a:custGeom>
          <a:ln w="4473">
            <a:solidFill>
              <a:srgbClr val="C0D19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8791381" y="3819011"/>
            <a:ext cx="0" cy="89087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637"/>
                </a:lnTo>
              </a:path>
            </a:pathLst>
          </a:custGeom>
          <a:ln w="4437">
            <a:solidFill>
              <a:srgbClr val="C1D29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8793725" y="3818325"/>
            <a:ext cx="0" cy="87406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8547"/>
                </a:lnTo>
              </a:path>
            </a:pathLst>
          </a:custGeom>
          <a:ln w="4400">
            <a:solidFill>
              <a:srgbClr val="C1D29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8796071" y="3817641"/>
            <a:ext cx="0" cy="85165"/>
          </a:xfrm>
          <a:custGeom>
            <a:avLst/>
            <a:gdLst/>
            <a:ahLst/>
            <a:cxnLst/>
            <a:rect l="l" t="t" r="r" b="b"/>
            <a:pathLst>
              <a:path h="96520">
                <a:moveTo>
                  <a:pt x="0" y="0"/>
                </a:moveTo>
                <a:lnTo>
                  <a:pt x="0" y="96458"/>
                </a:lnTo>
              </a:path>
            </a:pathLst>
          </a:custGeom>
          <a:ln w="4364">
            <a:solidFill>
              <a:srgbClr val="C2D29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8798420" y="3816958"/>
            <a:ext cx="0" cy="83484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369"/>
                </a:lnTo>
              </a:path>
            </a:pathLst>
          </a:custGeom>
          <a:ln w="4340">
            <a:solidFill>
              <a:srgbClr val="C2D39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8800775" y="3816274"/>
            <a:ext cx="0" cy="82363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86"/>
                </a:lnTo>
              </a:path>
            </a:pathLst>
          </a:custGeom>
          <a:ln w="4324">
            <a:solidFill>
              <a:srgbClr val="C3D39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8803129" y="3815590"/>
            <a:ext cx="0" cy="81803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091"/>
                </a:lnTo>
              </a:path>
            </a:pathLst>
          </a:custGeom>
          <a:ln w="4309">
            <a:solidFill>
              <a:srgbClr val="C3D3A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8805483" y="3814904"/>
            <a:ext cx="0" cy="80682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196"/>
                </a:lnTo>
              </a:path>
            </a:pathLst>
          </a:custGeom>
          <a:ln w="4293">
            <a:solidFill>
              <a:srgbClr val="C4D4A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8807837" y="3814221"/>
            <a:ext cx="0" cy="80122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302"/>
                </a:lnTo>
              </a:path>
            </a:pathLst>
          </a:custGeom>
          <a:ln w="4277">
            <a:solidFill>
              <a:srgbClr val="C4D4A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8810191" y="3813693"/>
            <a:ext cx="0" cy="79001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30"/>
                </a:lnTo>
              </a:path>
            </a:pathLst>
          </a:custGeom>
          <a:ln w="4262">
            <a:solidFill>
              <a:srgbClr val="C5D5A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8812545" y="3813470"/>
            <a:ext cx="0" cy="77881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7813"/>
                </a:lnTo>
              </a:path>
            </a:pathLst>
          </a:custGeom>
          <a:ln w="4243">
            <a:solidFill>
              <a:srgbClr val="C5D5A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8814904" y="3813246"/>
            <a:ext cx="0" cy="76760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397"/>
                </a:lnTo>
              </a:path>
            </a:pathLst>
          </a:custGeom>
          <a:ln w="4219">
            <a:solidFill>
              <a:srgbClr val="C6D5A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8817262" y="3813022"/>
            <a:ext cx="0" cy="75079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980"/>
                </a:lnTo>
              </a:path>
            </a:pathLst>
          </a:custGeom>
          <a:ln w="4194">
            <a:solidFill>
              <a:srgbClr val="C6D6A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8819619" y="3812799"/>
            <a:ext cx="0" cy="73959"/>
          </a:xfrm>
          <a:custGeom>
            <a:avLst/>
            <a:gdLst/>
            <a:ahLst/>
            <a:cxnLst/>
            <a:rect l="l" t="t" r="r" b="b"/>
            <a:pathLst>
              <a:path h="83820">
                <a:moveTo>
                  <a:pt x="0" y="0"/>
                </a:moveTo>
                <a:lnTo>
                  <a:pt x="0" y="83564"/>
                </a:lnTo>
              </a:path>
            </a:pathLst>
          </a:custGeom>
          <a:ln w="4169">
            <a:solidFill>
              <a:srgbClr val="C7D6A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8821976" y="3812575"/>
            <a:ext cx="0" cy="72838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147"/>
                </a:lnTo>
              </a:path>
            </a:pathLst>
          </a:custGeom>
          <a:ln w="4144">
            <a:solidFill>
              <a:srgbClr val="C7D6A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8824335" y="3812350"/>
            <a:ext cx="0" cy="717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0730"/>
                </a:lnTo>
              </a:path>
            </a:pathLst>
          </a:custGeom>
          <a:ln w="4120">
            <a:solidFill>
              <a:srgbClr val="C8D7A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8826694" y="3812129"/>
            <a:ext cx="0" cy="70037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313"/>
                </a:lnTo>
              </a:path>
            </a:pathLst>
          </a:custGeom>
          <a:ln w="4095">
            <a:solidFill>
              <a:srgbClr val="C8D7A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8829051" y="3811905"/>
            <a:ext cx="0" cy="68916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96"/>
                </a:lnTo>
              </a:path>
            </a:pathLst>
          </a:custGeom>
          <a:ln w="4070">
            <a:solidFill>
              <a:srgbClr val="C9D7A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8831411" y="3811680"/>
            <a:ext cx="0" cy="67796"/>
          </a:xfrm>
          <a:custGeom>
            <a:avLst/>
            <a:gdLst/>
            <a:ahLst/>
            <a:cxnLst/>
            <a:rect l="l" t="t" r="r" b="b"/>
            <a:pathLst>
              <a:path h="76835">
                <a:moveTo>
                  <a:pt x="0" y="0"/>
                </a:moveTo>
                <a:lnTo>
                  <a:pt x="0" y="76480"/>
                </a:lnTo>
              </a:path>
            </a:pathLst>
          </a:custGeom>
          <a:ln w="4050">
            <a:solidFill>
              <a:srgbClr val="C9D8A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8833775" y="3811458"/>
            <a:ext cx="0" cy="6667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307"/>
                </a:lnTo>
              </a:path>
            </a:pathLst>
          </a:custGeom>
          <a:ln w="4040">
            <a:solidFill>
              <a:srgbClr val="CAD8A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8836140" y="3811234"/>
            <a:ext cx="0" cy="66115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727"/>
                </a:lnTo>
              </a:path>
            </a:pathLst>
          </a:custGeom>
          <a:ln w="4030">
            <a:solidFill>
              <a:srgbClr val="CAD9A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8838505" y="3811010"/>
            <a:ext cx="0" cy="65554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46"/>
                </a:lnTo>
              </a:path>
            </a:pathLst>
          </a:custGeom>
          <a:ln w="4019">
            <a:solidFill>
              <a:srgbClr val="CBD9A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8840869" y="3810786"/>
            <a:ext cx="0" cy="64994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565"/>
                </a:lnTo>
              </a:path>
            </a:pathLst>
          </a:custGeom>
          <a:ln w="4009">
            <a:solidFill>
              <a:srgbClr val="CBD9A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8843234" y="3810562"/>
            <a:ext cx="0" cy="64434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985"/>
                </a:lnTo>
              </a:path>
            </a:pathLst>
          </a:custGeom>
          <a:ln w="3999">
            <a:solidFill>
              <a:srgbClr val="CCDAA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8845597" y="3810339"/>
            <a:ext cx="0" cy="64434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04"/>
                </a:lnTo>
              </a:path>
            </a:pathLst>
          </a:custGeom>
          <a:ln w="3989">
            <a:solidFill>
              <a:srgbClr val="CCDAA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8847963" y="3810255"/>
            <a:ext cx="0" cy="63313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68"/>
                </a:lnTo>
              </a:path>
            </a:pathLst>
          </a:custGeom>
          <a:ln w="3979">
            <a:solidFill>
              <a:srgbClr val="CDDAB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8850328" y="3810252"/>
            <a:ext cx="0" cy="62753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837"/>
                </a:lnTo>
              </a:path>
            </a:pathLst>
          </a:custGeom>
          <a:ln w="3966">
            <a:solidFill>
              <a:srgbClr val="CDDBB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8852695" y="3810403"/>
            <a:ext cx="0" cy="61632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830"/>
                </a:lnTo>
              </a:path>
            </a:pathLst>
          </a:custGeom>
          <a:ln w="3949">
            <a:solidFill>
              <a:srgbClr val="CEDBB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8855064" y="3810581"/>
            <a:ext cx="0" cy="61072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0"/>
                </a:moveTo>
                <a:lnTo>
                  <a:pt x="0" y="68795"/>
                </a:lnTo>
              </a:path>
            </a:pathLst>
          </a:custGeom>
          <a:ln w="3930">
            <a:solidFill>
              <a:srgbClr val="CEDBB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8857431" y="3810759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760"/>
                </a:lnTo>
              </a:path>
            </a:pathLst>
          </a:custGeom>
          <a:ln w="3912">
            <a:solidFill>
              <a:srgbClr val="CFDCB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8859799" y="3810936"/>
            <a:ext cx="0" cy="59391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6725"/>
                </a:lnTo>
              </a:path>
            </a:pathLst>
          </a:custGeom>
          <a:ln w="3894">
            <a:solidFill>
              <a:srgbClr val="CFDCB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8862168" y="3811113"/>
            <a:ext cx="0" cy="58271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0"/>
                </a:moveTo>
                <a:lnTo>
                  <a:pt x="0" y="65690"/>
                </a:lnTo>
              </a:path>
            </a:pathLst>
          </a:custGeom>
          <a:ln w="3876">
            <a:solidFill>
              <a:srgbClr val="D0DCB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8864535" y="3811292"/>
            <a:ext cx="0" cy="5714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655"/>
                </a:lnTo>
              </a:path>
            </a:pathLst>
          </a:custGeom>
          <a:ln w="3858">
            <a:solidFill>
              <a:srgbClr val="D0DDB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8866903" y="3811468"/>
            <a:ext cx="0" cy="56590"/>
          </a:xfrm>
          <a:custGeom>
            <a:avLst/>
            <a:gdLst/>
            <a:ahLst/>
            <a:cxnLst/>
            <a:rect l="l" t="t" r="r" b="b"/>
            <a:pathLst>
              <a:path h="64135">
                <a:moveTo>
                  <a:pt x="0" y="0"/>
                </a:moveTo>
                <a:lnTo>
                  <a:pt x="0" y="63620"/>
                </a:lnTo>
              </a:path>
            </a:pathLst>
          </a:custGeom>
          <a:ln w="3840">
            <a:solidFill>
              <a:srgbClr val="D1DDB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8869274" y="3811646"/>
            <a:ext cx="0" cy="55469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585"/>
                </a:lnTo>
              </a:path>
            </a:pathLst>
          </a:custGeom>
          <a:ln w="3828">
            <a:solidFill>
              <a:srgbClr val="D1DEB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8871647" y="3811823"/>
            <a:ext cx="0" cy="54909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1890"/>
                </a:lnTo>
              </a:path>
            </a:pathLst>
          </a:custGeom>
          <a:ln w="3822">
            <a:solidFill>
              <a:srgbClr val="D2DEB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8874020" y="3811999"/>
            <a:ext cx="0" cy="54348"/>
          </a:xfrm>
          <a:custGeom>
            <a:avLst/>
            <a:gdLst/>
            <a:ahLst/>
            <a:cxnLst/>
            <a:rect l="l" t="t" r="r" b="b"/>
            <a:pathLst>
              <a:path h="61595">
                <a:moveTo>
                  <a:pt x="0" y="0"/>
                </a:moveTo>
                <a:lnTo>
                  <a:pt x="0" y="61562"/>
                </a:lnTo>
              </a:path>
            </a:pathLst>
          </a:custGeom>
          <a:ln w="3817">
            <a:solidFill>
              <a:srgbClr val="D2DEB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8876394" y="3812177"/>
            <a:ext cx="0" cy="54348"/>
          </a:xfrm>
          <a:custGeom>
            <a:avLst/>
            <a:gdLst/>
            <a:ahLst/>
            <a:cxnLst/>
            <a:rect l="l" t="t" r="r" b="b"/>
            <a:pathLst>
              <a:path h="61595">
                <a:moveTo>
                  <a:pt x="0" y="0"/>
                </a:moveTo>
                <a:lnTo>
                  <a:pt x="0" y="61234"/>
                </a:lnTo>
              </a:path>
            </a:pathLst>
          </a:custGeom>
          <a:ln w="3811">
            <a:solidFill>
              <a:srgbClr val="D3DFB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8878766" y="3812354"/>
            <a:ext cx="0" cy="53788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907"/>
                </a:lnTo>
              </a:path>
            </a:pathLst>
          </a:custGeom>
          <a:ln w="3805">
            <a:solidFill>
              <a:srgbClr val="D3DFB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8881142" y="3812755"/>
            <a:ext cx="0" cy="53228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325"/>
                </a:lnTo>
              </a:path>
            </a:pathLst>
          </a:custGeom>
          <a:ln w="3795">
            <a:solidFill>
              <a:srgbClr val="D4DFB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8883518" y="3813300"/>
            <a:ext cx="0" cy="52668"/>
          </a:xfrm>
          <a:custGeom>
            <a:avLst/>
            <a:gdLst/>
            <a:ahLst/>
            <a:cxnLst/>
            <a:rect l="l" t="t" r="r" b="b"/>
            <a:pathLst>
              <a:path h="59689">
                <a:moveTo>
                  <a:pt x="0" y="0"/>
                </a:moveTo>
                <a:lnTo>
                  <a:pt x="0" y="59581"/>
                </a:lnTo>
              </a:path>
            </a:pathLst>
          </a:custGeom>
          <a:ln w="3782">
            <a:solidFill>
              <a:srgbClr val="D4E0B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8885896" y="3813846"/>
            <a:ext cx="0" cy="52107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58837"/>
                </a:lnTo>
              </a:path>
            </a:pathLst>
          </a:custGeom>
          <a:ln w="3769">
            <a:solidFill>
              <a:srgbClr val="D5E0B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8888272" y="3814390"/>
            <a:ext cx="0" cy="51546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092"/>
                </a:lnTo>
              </a:path>
            </a:pathLst>
          </a:custGeom>
          <a:ln w="3756">
            <a:solidFill>
              <a:srgbClr val="D5E0B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8890647" y="3814936"/>
            <a:ext cx="0" cy="50987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348"/>
                </a:lnTo>
              </a:path>
            </a:pathLst>
          </a:custGeom>
          <a:ln w="3743">
            <a:solidFill>
              <a:srgbClr val="D6E1B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8893024" y="3815481"/>
            <a:ext cx="0" cy="50426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604"/>
                </a:lnTo>
              </a:path>
            </a:pathLst>
          </a:custGeom>
          <a:ln w="3730">
            <a:solidFill>
              <a:srgbClr val="D6E1C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8895401" y="3816025"/>
            <a:ext cx="0" cy="49306"/>
          </a:xfrm>
          <a:custGeom>
            <a:avLst/>
            <a:gdLst/>
            <a:ahLst/>
            <a:cxnLst/>
            <a:rect l="l" t="t" r="r" b="b"/>
            <a:pathLst>
              <a:path h="55879">
                <a:moveTo>
                  <a:pt x="0" y="0"/>
                </a:moveTo>
                <a:lnTo>
                  <a:pt x="0" y="55859"/>
                </a:lnTo>
              </a:path>
            </a:pathLst>
          </a:custGeom>
          <a:ln w="3717">
            <a:solidFill>
              <a:srgbClr val="D7E2C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8897778" y="3816571"/>
            <a:ext cx="0" cy="48745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5115"/>
                </a:lnTo>
              </a:path>
            </a:pathLst>
          </a:custGeom>
          <a:ln w="3704">
            <a:solidFill>
              <a:srgbClr val="D7E2C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8900154" y="3817116"/>
            <a:ext cx="0" cy="48185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371"/>
                </a:lnTo>
              </a:path>
            </a:pathLst>
          </a:custGeom>
          <a:ln w="3691">
            <a:solidFill>
              <a:srgbClr val="D8E2C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8902531" y="3817661"/>
            <a:ext cx="0" cy="4762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26"/>
                </a:lnTo>
              </a:path>
            </a:pathLst>
          </a:custGeom>
          <a:ln w="3678">
            <a:solidFill>
              <a:srgbClr val="D8E3C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8904907" y="3818206"/>
            <a:ext cx="0" cy="47065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0"/>
                </a:moveTo>
                <a:lnTo>
                  <a:pt x="0" y="52882"/>
                </a:lnTo>
              </a:path>
            </a:pathLst>
          </a:custGeom>
          <a:ln w="3665">
            <a:solidFill>
              <a:srgbClr val="D9E3C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8907284" y="3818751"/>
            <a:ext cx="0" cy="46504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3652">
            <a:solidFill>
              <a:srgbClr val="D9E4C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8908056" y="3819355"/>
            <a:ext cx="3362" cy="45943"/>
          </a:xfrm>
          <a:custGeom>
            <a:avLst/>
            <a:gdLst/>
            <a:ahLst/>
            <a:cxnLst/>
            <a:rect l="l" t="t" r="r" b="b"/>
            <a:pathLst>
              <a:path w="3809" h="52070">
                <a:moveTo>
                  <a:pt x="3640" y="51328"/>
                </a:moveTo>
                <a:lnTo>
                  <a:pt x="896" y="51334"/>
                </a:lnTo>
                <a:lnTo>
                  <a:pt x="3651" y="51925"/>
                </a:lnTo>
                <a:lnTo>
                  <a:pt x="3640" y="51328"/>
                </a:lnTo>
                <a:close/>
              </a:path>
              <a:path w="3809" h="52070">
                <a:moveTo>
                  <a:pt x="0" y="0"/>
                </a:moveTo>
                <a:lnTo>
                  <a:pt x="896" y="51328"/>
                </a:lnTo>
                <a:lnTo>
                  <a:pt x="3640" y="51328"/>
                </a:lnTo>
                <a:lnTo>
                  <a:pt x="2763" y="1096"/>
                </a:lnTo>
                <a:lnTo>
                  <a:pt x="0" y="0"/>
                </a:lnTo>
                <a:close/>
              </a:path>
            </a:pathLst>
          </a:custGeom>
          <a:solidFill>
            <a:srgbClr val="DAE4C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8912052" y="3820302"/>
            <a:ext cx="0" cy="45384"/>
          </a:xfrm>
          <a:custGeom>
            <a:avLst/>
            <a:gdLst/>
            <a:ahLst/>
            <a:cxnLst/>
            <a:rect l="l" t="t" r="r" b="b"/>
            <a:pathLst>
              <a:path h="51435">
                <a:moveTo>
                  <a:pt x="0" y="0"/>
                </a:moveTo>
                <a:lnTo>
                  <a:pt x="0" y="51430"/>
                </a:lnTo>
              </a:path>
            </a:pathLst>
          </a:custGeom>
          <a:ln w="3642">
            <a:solidFill>
              <a:srgbClr val="DAE4C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8914437" y="3821250"/>
            <a:ext cx="0" cy="45384"/>
          </a:xfrm>
          <a:custGeom>
            <a:avLst/>
            <a:gdLst/>
            <a:ahLst/>
            <a:cxnLst/>
            <a:rect l="l" t="t" r="r" b="b"/>
            <a:pathLst>
              <a:path h="51435">
                <a:moveTo>
                  <a:pt x="0" y="0"/>
                </a:moveTo>
                <a:lnTo>
                  <a:pt x="0" y="50934"/>
                </a:lnTo>
              </a:path>
            </a:pathLst>
          </a:custGeom>
          <a:ln w="3633">
            <a:solidFill>
              <a:srgbClr val="DBE5C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8915224" y="384445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25" y="0"/>
                </a:lnTo>
              </a:path>
            </a:pathLst>
          </a:custGeom>
          <a:ln w="50438">
            <a:solidFill>
              <a:srgbClr val="DCE5C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8917613" y="384518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16" y="0"/>
                </a:lnTo>
              </a:path>
            </a:pathLst>
          </a:custGeom>
          <a:ln w="49942">
            <a:solidFill>
              <a:srgbClr val="DCE5C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8920003" y="384591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07" y="0"/>
                </a:lnTo>
              </a:path>
            </a:pathLst>
          </a:custGeom>
          <a:ln w="49446">
            <a:solidFill>
              <a:srgbClr val="DDE6C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8922392" y="384664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99" y="0"/>
                </a:lnTo>
              </a:path>
            </a:pathLst>
          </a:custGeom>
          <a:ln w="48951">
            <a:solidFill>
              <a:srgbClr val="DDE6C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8924781" y="384736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90" y="0"/>
                </a:lnTo>
              </a:path>
            </a:pathLst>
          </a:custGeom>
          <a:ln w="48455">
            <a:solidFill>
              <a:srgbClr val="DEE7C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8927170" y="384809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81" y="0"/>
                </a:lnTo>
              </a:path>
            </a:pathLst>
          </a:custGeom>
          <a:ln w="47959">
            <a:solidFill>
              <a:srgbClr val="DEE7C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8929561" y="384883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73" y="0"/>
                </a:lnTo>
              </a:path>
            </a:pathLst>
          </a:custGeom>
          <a:ln w="47463">
            <a:solidFill>
              <a:srgbClr val="DFE7C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8931948" y="384955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64" y="0"/>
                </a:lnTo>
              </a:path>
            </a:pathLst>
          </a:custGeom>
          <a:ln w="46967">
            <a:solidFill>
              <a:srgbClr val="DFE8C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8934340" y="385028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55" y="0"/>
                </a:lnTo>
              </a:path>
            </a:pathLst>
          </a:custGeom>
          <a:ln w="46471">
            <a:solidFill>
              <a:srgbClr val="E0E8C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8936728" y="385104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46" y="0"/>
                </a:lnTo>
              </a:path>
            </a:pathLst>
          </a:custGeom>
          <a:ln w="45928">
            <a:solidFill>
              <a:srgbClr val="E0E9D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8939126" y="3852003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28" y="0"/>
                </a:lnTo>
              </a:path>
            </a:pathLst>
          </a:custGeom>
          <a:ln w="44903">
            <a:solidFill>
              <a:srgbClr val="E1E9D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8941524" y="3852966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10" y="0"/>
                </a:lnTo>
              </a:path>
            </a:pathLst>
          </a:custGeom>
          <a:ln w="43879">
            <a:solidFill>
              <a:srgbClr val="E1E9D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8943921" y="3853928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92" y="0"/>
                </a:lnTo>
              </a:path>
            </a:pathLst>
          </a:custGeom>
          <a:ln w="42855">
            <a:solidFill>
              <a:srgbClr val="E2EAD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8946318" y="385516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85" y="0"/>
                </a:lnTo>
              </a:path>
            </a:pathLst>
          </a:custGeom>
          <a:ln w="42459">
            <a:solidFill>
              <a:srgbClr val="E2EAD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8948716" y="3856495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82" y="0"/>
                </a:lnTo>
              </a:path>
            </a:pathLst>
          </a:custGeom>
          <a:ln w="42258">
            <a:solidFill>
              <a:srgbClr val="E3EAD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8951114" y="3857822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78" y="0"/>
                </a:lnTo>
              </a:path>
            </a:pathLst>
          </a:custGeom>
          <a:ln w="42058">
            <a:solidFill>
              <a:srgbClr val="E3EBD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8953511" y="3859148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75" y="0"/>
                </a:lnTo>
              </a:path>
            </a:pathLst>
          </a:custGeom>
          <a:ln w="41857">
            <a:solidFill>
              <a:srgbClr val="E4EBD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8955909" y="3860473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71" y="0"/>
                </a:lnTo>
              </a:path>
            </a:pathLst>
          </a:custGeom>
          <a:ln w="41657">
            <a:solidFill>
              <a:srgbClr val="E4ECD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8958305" y="386180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68" y="0"/>
                </a:lnTo>
              </a:path>
            </a:pathLst>
          </a:custGeom>
          <a:ln w="41456">
            <a:solidFill>
              <a:srgbClr val="E5ECD8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8960703" y="3863126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64" y="0"/>
                </a:lnTo>
              </a:path>
            </a:pathLst>
          </a:custGeom>
          <a:ln w="41255">
            <a:solidFill>
              <a:srgbClr val="E6ECD9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8963102" y="3864454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61" y="0"/>
                </a:lnTo>
              </a:path>
            </a:pathLst>
          </a:custGeom>
          <a:ln w="41055">
            <a:solidFill>
              <a:srgbClr val="E6EDDA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8965508" y="3866030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47" y="0"/>
                </a:lnTo>
              </a:path>
            </a:pathLst>
          </a:custGeom>
          <a:ln w="40286">
            <a:solidFill>
              <a:srgbClr val="E7EDD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8967918" y="3867732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29" y="0"/>
                </a:lnTo>
              </a:path>
            </a:pathLst>
          </a:custGeom>
          <a:ln w="39233">
            <a:solidFill>
              <a:srgbClr val="E7EEDB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8970328" y="3869434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411" y="0"/>
                </a:lnTo>
              </a:path>
            </a:pathLst>
          </a:custGeom>
          <a:ln w="38182">
            <a:solidFill>
              <a:srgbClr val="E8EED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8972739" y="3871136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92" y="0"/>
                </a:lnTo>
              </a:path>
            </a:pathLst>
          </a:custGeom>
          <a:ln w="37130">
            <a:solidFill>
              <a:srgbClr val="E8EED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8975150" y="387283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74" y="0"/>
                </a:lnTo>
              </a:path>
            </a:pathLst>
          </a:custGeom>
          <a:ln w="36077">
            <a:solidFill>
              <a:srgbClr val="E9EFDE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8977560" y="387453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55" y="0"/>
                </a:lnTo>
              </a:path>
            </a:pathLst>
          </a:custGeom>
          <a:ln w="35026">
            <a:solidFill>
              <a:srgbClr val="E9EFD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8979970" y="3876242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37" y="0"/>
                </a:lnTo>
              </a:path>
            </a:pathLst>
          </a:custGeom>
          <a:ln w="33973">
            <a:solidFill>
              <a:srgbClr val="EAF0E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8982381" y="3878194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9" y="0"/>
                </a:lnTo>
              </a:path>
            </a:pathLst>
          </a:custGeom>
          <a:ln w="33491">
            <a:solidFill>
              <a:srgbClr val="EBF0E1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8984791" y="3880348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8" y="0"/>
                </a:lnTo>
              </a:path>
            </a:pathLst>
          </a:custGeom>
          <a:ln w="33463">
            <a:solidFill>
              <a:srgbClr val="EBF1E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8987202" y="3882502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8" y="0"/>
                </a:lnTo>
              </a:path>
            </a:pathLst>
          </a:custGeom>
          <a:ln w="33436">
            <a:solidFill>
              <a:srgbClr val="ECF1E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8989613" y="3884657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7" y="0"/>
                </a:lnTo>
              </a:path>
            </a:pathLst>
          </a:custGeom>
          <a:ln w="33408">
            <a:solidFill>
              <a:srgbClr val="ECF2E4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8992023" y="388681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7" y="0"/>
                </a:lnTo>
              </a:path>
            </a:pathLst>
          </a:custGeom>
          <a:ln w="33381">
            <a:solidFill>
              <a:srgbClr val="EDF2E5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8994435" y="3888965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6" y="0"/>
                </a:lnTo>
              </a:path>
            </a:pathLst>
          </a:custGeom>
          <a:ln w="33353">
            <a:solidFill>
              <a:srgbClr val="EEF2E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8996845" y="3891119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6" y="0"/>
                </a:lnTo>
              </a:path>
            </a:pathLst>
          </a:custGeom>
          <a:ln w="33326">
            <a:solidFill>
              <a:srgbClr val="EEF3E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8999255" y="3893273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25" y="0"/>
                </a:lnTo>
              </a:path>
            </a:pathLst>
          </a:custGeom>
          <a:ln w="33298">
            <a:solidFill>
              <a:srgbClr val="EFF3E7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9001675" y="3881321"/>
            <a:ext cx="3362" cy="29135"/>
          </a:xfrm>
          <a:custGeom>
            <a:avLst/>
            <a:gdLst/>
            <a:ahLst/>
            <a:cxnLst/>
            <a:rect l="l" t="t" r="r" b="b"/>
            <a:pathLst>
              <a:path w="3809" h="33020">
                <a:moveTo>
                  <a:pt x="0" y="0"/>
                </a:moveTo>
                <a:lnTo>
                  <a:pt x="526" y="30146"/>
                </a:lnTo>
                <a:lnTo>
                  <a:pt x="3313" y="32623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EFF4E8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9004112" y="3884893"/>
            <a:ext cx="3362" cy="27454"/>
          </a:xfrm>
          <a:custGeom>
            <a:avLst/>
            <a:gdLst/>
            <a:ahLst/>
            <a:cxnLst/>
            <a:rect l="l" t="t" r="r" b="b"/>
            <a:pathLst>
              <a:path w="3809" h="31114">
                <a:moveTo>
                  <a:pt x="0" y="0"/>
                </a:moveTo>
                <a:lnTo>
                  <a:pt x="498" y="28525"/>
                </a:lnTo>
                <a:lnTo>
                  <a:pt x="3285" y="31003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0F4E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9006547" y="3888464"/>
            <a:ext cx="3362" cy="26334"/>
          </a:xfrm>
          <a:custGeom>
            <a:avLst/>
            <a:gdLst/>
            <a:ahLst/>
            <a:cxnLst/>
            <a:rect l="l" t="t" r="r" b="b"/>
            <a:pathLst>
              <a:path w="3809" h="29845">
                <a:moveTo>
                  <a:pt x="0" y="0"/>
                </a:moveTo>
                <a:lnTo>
                  <a:pt x="470" y="26906"/>
                </a:lnTo>
                <a:lnTo>
                  <a:pt x="3257" y="29383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1F5E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9008982" y="3892037"/>
            <a:ext cx="3362" cy="25213"/>
          </a:xfrm>
          <a:custGeom>
            <a:avLst/>
            <a:gdLst/>
            <a:ahLst/>
            <a:cxnLst/>
            <a:rect l="l" t="t" r="r" b="b"/>
            <a:pathLst>
              <a:path w="3809" h="28575">
                <a:moveTo>
                  <a:pt x="0" y="0"/>
                </a:moveTo>
                <a:lnTo>
                  <a:pt x="441" y="25286"/>
                </a:lnTo>
                <a:lnTo>
                  <a:pt x="1797" y="26490"/>
                </a:lnTo>
                <a:lnTo>
                  <a:pt x="3242" y="28542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2F5E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" name="object 542"/>
          <p:cNvSpPr/>
          <p:nvPr/>
        </p:nvSpPr>
        <p:spPr>
          <a:xfrm>
            <a:off x="9011417" y="3895606"/>
            <a:ext cx="3362" cy="25213"/>
          </a:xfrm>
          <a:custGeom>
            <a:avLst/>
            <a:gdLst/>
            <a:ahLst/>
            <a:cxnLst/>
            <a:rect l="l" t="t" r="r" b="b"/>
            <a:pathLst>
              <a:path w="3809" h="28575">
                <a:moveTo>
                  <a:pt x="0" y="0"/>
                </a:moveTo>
                <a:lnTo>
                  <a:pt x="426" y="24415"/>
                </a:lnTo>
                <a:lnTo>
                  <a:pt x="3240" y="28409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2F6EC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9013851" y="3899177"/>
            <a:ext cx="3362" cy="25213"/>
          </a:xfrm>
          <a:custGeom>
            <a:avLst/>
            <a:gdLst/>
            <a:ahLst/>
            <a:cxnLst/>
            <a:rect l="l" t="t" r="r" b="b"/>
            <a:pathLst>
              <a:path w="3809" h="28575">
                <a:moveTo>
                  <a:pt x="0" y="0"/>
                </a:moveTo>
                <a:lnTo>
                  <a:pt x="424" y="24282"/>
                </a:lnTo>
                <a:lnTo>
                  <a:pt x="3238" y="28276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3F6EE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9016287" y="3902748"/>
            <a:ext cx="3362" cy="25213"/>
          </a:xfrm>
          <a:custGeom>
            <a:avLst/>
            <a:gdLst/>
            <a:ahLst/>
            <a:cxnLst/>
            <a:rect l="l" t="t" r="r" b="b"/>
            <a:pathLst>
              <a:path w="3809" h="28575">
                <a:moveTo>
                  <a:pt x="0" y="0"/>
                </a:moveTo>
                <a:lnTo>
                  <a:pt x="421" y="24149"/>
                </a:lnTo>
                <a:lnTo>
                  <a:pt x="3235" y="28143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4F7E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9018723" y="3906320"/>
            <a:ext cx="3362" cy="25213"/>
          </a:xfrm>
          <a:custGeom>
            <a:avLst/>
            <a:gdLst/>
            <a:ahLst/>
            <a:cxnLst/>
            <a:rect l="l" t="t" r="r" b="b"/>
            <a:pathLst>
              <a:path w="3809" h="28575">
                <a:moveTo>
                  <a:pt x="0" y="0"/>
                </a:moveTo>
                <a:lnTo>
                  <a:pt x="419" y="24015"/>
                </a:lnTo>
                <a:lnTo>
                  <a:pt x="3233" y="28009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5F7F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9021158" y="3909890"/>
            <a:ext cx="3362" cy="24653"/>
          </a:xfrm>
          <a:custGeom>
            <a:avLst/>
            <a:gdLst/>
            <a:ahLst/>
            <a:cxnLst/>
            <a:rect l="l" t="t" r="r" b="b"/>
            <a:pathLst>
              <a:path w="3809" h="27939">
                <a:moveTo>
                  <a:pt x="0" y="0"/>
                </a:moveTo>
                <a:lnTo>
                  <a:pt x="417" y="23882"/>
                </a:lnTo>
                <a:lnTo>
                  <a:pt x="3231" y="27876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5F8F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9023592" y="3913460"/>
            <a:ext cx="3362" cy="24653"/>
          </a:xfrm>
          <a:custGeom>
            <a:avLst/>
            <a:gdLst/>
            <a:ahLst/>
            <a:cxnLst/>
            <a:rect l="l" t="t" r="r" b="b"/>
            <a:pathLst>
              <a:path w="3809" h="27939">
                <a:moveTo>
                  <a:pt x="0" y="0"/>
                </a:moveTo>
                <a:lnTo>
                  <a:pt x="414" y="23749"/>
                </a:lnTo>
                <a:lnTo>
                  <a:pt x="3228" y="27743"/>
                </a:lnTo>
                <a:lnTo>
                  <a:pt x="2816" y="4129"/>
                </a:lnTo>
                <a:lnTo>
                  <a:pt x="0" y="0"/>
                </a:lnTo>
                <a:close/>
              </a:path>
            </a:pathLst>
          </a:custGeom>
          <a:solidFill>
            <a:srgbClr val="F6F9F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9026028" y="3917032"/>
            <a:ext cx="3362" cy="24653"/>
          </a:xfrm>
          <a:custGeom>
            <a:avLst/>
            <a:gdLst/>
            <a:ahLst/>
            <a:cxnLst/>
            <a:rect l="l" t="t" r="r" b="b"/>
            <a:pathLst>
              <a:path w="3809" h="27939">
                <a:moveTo>
                  <a:pt x="0" y="0"/>
                </a:moveTo>
                <a:lnTo>
                  <a:pt x="412" y="23616"/>
                </a:lnTo>
                <a:lnTo>
                  <a:pt x="3226" y="27610"/>
                </a:lnTo>
                <a:lnTo>
                  <a:pt x="2838" y="5382"/>
                </a:lnTo>
                <a:lnTo>
                  <a:pt x="1822" y="2673"/>
                </a:lnTo>
                <a:lnTo>
                  <a:pt x="0" y="0"/>
                </a:lnTo>
                <a:close/>
              </a:path>
            </a:pathLst>
          </a:custGeom>
          <a:solidFill>
            <a:srgbClr val="F7F9F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9028481" y="3921646"/>
            <a:ext cx="3362" cy="24653"/>
          </a:xfrm>
          <a:custGeom>
            <a:avLst/>
            <a:gdLst/>
            <a:ahLst/>
            <a:cxnLst/>
            <a:rect l="l" t="t" r="r" b="b"/>
            <a:pathLst>
              <a:path w="3809" h="27939">
                <a:moveTo>
                  <a:pt x="0" y="0"/>
                </a:moveTo>
                <a:lnTo>
                  <a:pt x="389" y="22301"/>
                </a:lnTo>
                <a:lnTo>
                  <a:pt x="2182" y="24846"/>
                </a:lnTo>
                <a:lnTo>
                  <a:pt x="3222" y="27384"/>
                </a:lnTo>
                <a:lnTo>
                  <a:pt x="2878" y="7680"/>
                </a:lnTo>
                <a:lnTo>
                  <a:pt x="0" y="0"/>
                </a:lnTo>
                <a:close/>
              </a:path>
            </a:pathLst>
          </a:custGeom>
          <a:solidFill>
            <a:srgbClr val="F8FAF4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9030970" y="3928289"/>
            <a:ext cx="3362" cy="24093"/>
          </a:xfrm>
          <a:custGeom>
            <a:avLst/>
            <a:gdLst/>
            <a:ahLst/>
            <a:cxnLst/>
            <a:rect l="l" t="t" r="r" b="b"/>
            <a:pathLst>
              <a:path w="3809" h="27304">
                <a:moveTo>
                  <a:pt x="0" y="0"/>
                </a:moveTo>
                <a:lnTo>
                  <a:pt x="344" y="19717"/>
                </a:lnTo>
                <a:lnTo>
                  <a:pt x="3210" y="26712"/>
                </a:lnTo>
                <a:lnTo>
                  <a:pt x="2878" y="7680"/>
                </a:lnTo>
                <a:lnTo>
                  <a:pt x="0" y="0"/>
                </a:lnTo>
                <a:close/>
              </a:path>
            </a:pathLst>
          </a:custGeom>
          <a:solidFill>
            <a:srgbClr val="F9FAF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9033459" y="3934929"/>
            <a:ext cx="3362" cy="22971"/>
          </a:xfrm>
          <a:custGeom>
            <a:avLst/>
            <a:gdLst/>
            <a:ahLst/>
            <a:cxnLst/>
            <a:rect l="l" t="t" r="r" b="b"/>
            <a:pathLst>
              <a:path w="3809" h="26035">
                <a:moveTo>
                  <a:pt x="0" y="0"/>
                </a:moveTo>
                <a:lnTo>
                  <a:pt x="332" y="19046"/>
                </a:lnTo>
                <a:lnTo>
                  <a:pt x="3198" y="26041"/>
                </a:lnTo>
                <a:lnTo>
                  <a:pt x="2878" y="7680"/>
                </a:lnTo>
                <a:lnTo>
                  <a:pt x="0" y="0"/>
                </a:lnTo>
                <a:close/>
              </a:path>
            </a:pathLst>
          </a:custGeom>
          <a:solidFill>
            <a:srgbClr val="FAFBF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9035951" y="3941571"/>
            <a:ext cx="2801" cy="22412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0"/>
                </a:moveTo>
                <a:lnTo>
                  <a:pt x="320" y="18374"/>
                </a:lnTo>
                <a:lnTo>
                  <a:pt x="3187" y="25369"/>
                </a:lnTo>
                <a:lnTo>
                  <a:pt x="2878" y="7680"/>
                </a:lnTo>
                <a:lnTo>
                  <a:pt x="0" y="0"/>
                </a:lnTo>
                <a:close/>
              </a:path>
            </a:pathLst>
          </a:custGeom>
          <a:solidFill>
            <a:srgbClr val="FBFCF8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9038438" y="3948212"/>
            <a:ext cx="2801" cy="21851"/>
          </a:xfrm>
          <a:custGeom>
            <a:avLst/>
            <a:gdLst/>
            <a:ahLst/>
            <a:cxnLst/>
            <a:rect l="l" t="t" r="r" b="b"/>
            <a:pathLst>
              <a:path w="3175" h="24764">
                <a:moveTo>
                  <a:pt x="0" y="0"/>
                </a:moveTo>
                <a:lnTo>
                  <a:pt x="309" y="17703"/>
                </a:lnTo>
                <a:lnTo>
                  <a:pt x="3175" y="24698"/>
                </a:lnTo>
                <a:lnTo>
                  <a:pt x="2878" y="7680"/>
                </a:lnTo>
                <a:lnTo>
                  <a:pt x="0" y="0"/>
                </a:lnTo>
                <a:close/>
              </a:path>
            </a:pathLst>
          </a:custGeom>
          <a:solidFill>
            <a:srgbClr val="FCFDF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9040925" y="3954853"/>
            <a:ext cx="3362" cy="22971"/>
          </a:xfrm>
          <a:custGeom>
            <a:avLst/>
            <a:gdLst/>
            <a:ahLst/>
            <a:cxnLst/>
            <a:rect l="l" t="t" r="r" b="b"/>
            <a:pathLst>
              <a:path w="3809" h="26035">
                <a:moveTo>
                  <a:pt x="0" y="0"/>
                </a:moveTo>
                <a:lnTo>
                  <a:pt x="297" y="17031"/>
                </a:lnTo>
                <a:lnTo>
                  <a:pt x="2650" y="22773"/>
                </a:lnTo>
                <a:lnTo>
                  <a:pt x="3198" y="26006"/>
                </a:lnTo>
                <a:lnTo>
                  <a:pt x="2878" y="7680"/>
                </a:lnTo>
                <a:lnTo>
                  <a:pt x="0" y="0"/>
                </a:lnTo>
                <a:close/>
              </a:path>
            </a:pathLst>
          </a:custGeom>
          <a:solidFill>
            <a:srgbClr val="FDFDFB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9043414" y="3977451"/>
            <a:ext cx="3362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375" y="0"/>
                </a:lnTo>
              </a:path>
            </a:pathLst>
          </a:custGeom>
          <a:ln w="36168">
            <a:solidFill>
              <a:srgbClr val="FEFEF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8925940" y="3915060"/>
            <a:ext cx="97490" cy="142875"/>
          </a:xfrm>
          <a:custGeom>
            <a:avLst/>
            <a:gdLst/>
            <a:ahLst/>
            <a:cxnLst/>
            <a:rect l="l" t="t" r="r" b="b"/>
            <a:pathLst>
              <a:path w="110490" h="161925">
                <a:moveTo>
                  <a:pt x="68181" y="160362"/>
                </a:moveTo>
                <a:lnTo>
                  <a:pt x="30568" y="160362"/>
                </a:lnTo>
                <a:lnTo>
                  <a:pt x="50825" y="161391"/>
                </a:lnTo>
                <a:lnTo>
                  <a:pt x="55727" y="161505"/>
                </a:lnTo>
                <a:lnTo>
                  <a:pt x="64433" y="160991"/>
                </a:lnTo>
                <a:lnTo>
                  <a:pt x="68181" y="160362"/>
                </a:lnTo>
                <a:close/>
              </a:path>
              <a:path w="110490" h="161925">
                <a:moveTo>
                  <a:pt x="1092" y="0"/>
                </a:moveTo>
                <a:lnTo>
                  <a:pt x="90" y="495"/>
                </a:lnTo>
                <a:lnTo>
                  <a:pt x="0" y="1765"/>
                </a:lnTo>
                <a:lnTo>
                  <a:pt x="139" y="2616"/>
                </a:lnTo>
                <a:lnTo>
                  <a:pt x="711" y="3047"/>
                </a:lnTo>
                <a:lnTo>
                  <a:pt x="3962" y="3098"/>
                </a:lnTo>
                <a:lnTo>
                  <a:pt x="6819" y="3301"/>
                </a:lnTo>
                <a:lnTo>
                  <a:pt x="8000" y="3467"/>
                </a:lnTo>
                <a:lnTo>
                  <a:pt x="8928" y="3682"/>
                </a:lnTo>
                <a:lnTo>
                  <a:pt x="12357" y="4381"/>
                </a:lnTo>
                <a:lnTo>
                  <a:pt x="18072" y="15798"/>
                </a:lnTo>
                <a:lnTo>
                  <a:pt x="18211" y="17906"/>
                </a:lnTo>
                <a:lnTo>
                  <a:pt x="18376" y="23367"/>
                </a:lnTo>
                <a:lnTo>
                  <a:pt x="18443" y="120384"/>
                </a:lnTo>
                <a:lnTo>
                  <a:pt x="18242" y="134924"/>
                </a:lnTo>
                <a:lnTo>
                  <a:pt x="3682" y="158000"/>
                </a:lnTo>
                <a:lnTo>
                  <a:pt x="3111" y="158432"/>
                </a:lnTo>
                <a:lnTo>
                  <a:pt x="3149" y="160375"/>
                </a:lnTo>
                <a:lnTo>
                  <a:pt x="4292" y="160947"/>
                </a:lnTo>
                <a:lnTo>
                  <a:pt x="8839" y="160870"/>
                </a:lnTo>
                <a:lnTo>
                  <a:pt x="20485" y="160502"/>
                </a:lnTo>
                <a:lnTo>
                  <a:pt x="30568" y="160362"/>
                </a:lnTo>
                <a:lnTo>
                  <a:pt x="68181" y="160362"/>
                </a:lnTo>
                <a:lnTo>
                  <a:pt x="72374" y="159659"/>
                </a:lnTo>
                <a:lnTo>
                  <a:pt x="79548" y="157510"/>
                </a:lnTo>
                <a:lnTo>
                  <a:pt x="85459" y="154774"/>
                </a:lnTo>
                <a:lnTo>
                  <a:pt x="65671" y="154774"/>
                </a:lnTo>
                <a:lnTo>
                  <a:pt x="59588" y="154749"/>
                </a:lnTo>
                <a:lnTo>
                  <a:pt x="35616" y="115138"/>
                </a:lnTo>
                <a:lnTo>
                  <a:pt x="35661" y="75653"/>
                </a:lnTo>
                <a:lnTo>
                  <a:pt x="35940" y="75323"/>
                </a:lnTo>
                <a:lnTo>
                  <a:pt x="85071" y="75323"/>
                </a:lnTo>
                <a:lnTo>
                  <a:pt x="84099" y="74650"/>
                </a:lnTo>
                <a:lnTo>
                  <a:pt x="78574" y="71894"/>
                </a:lnTo>
                <a:lnTo>
                  <a:pt x="73177" y="70256"/>
                </a:lnTo>
                <a:lnTo>
                  <a:pt x="73737" y="69710"/>
                </a:lnTo>
                <a:lnTo>
                  <a:pt x="55727" y="69710"/>
                </a:lnTo>
                <a:lnTo>
                  <a:pt x="42367" y="69443"/>
                </a:lnTo>
                <a:lnTo>
                  <a:pt x="38036" y="69164"/>
                </a:lnTo>
                <a:lnTo>
                  <a:pt x="37007" y="68770"/>
                </a:lnTo>
                <a:lnTo>
                  <a:pt x="35979" y="68516"/>
                </a:lnTo>
                <a:lnTo>
                  <a:pt x="35483" y="67741"/>
                </a:lnTo>
                <a:lnTo>
                  <a:pt x="35407" y="8216"/>
                </a:lnTo>
                <a:lnTo>
                  <a:pt x="36258" y="7442"/>
                </a:lnTo>
                <a:lnTo>
                  <a:pt x="38074" y="7086"/>
                </a:lnTo>
                <a:lnTo>
                  <a:pt x="39839" y="6667"/>
                </a:lnTo>
                <a:lnTo>
                  <a:pt x="41668" y="6388"/>
                </a:lnTo>
                <a:lnTo>
                  <a:pt x="45478" y="6083"/>
                </a:lnTo>
                <a:lnTo>
                  <a:pt x="48285" y="6019"/>
                </a:lnTo>
                <a:lnTo>
                  <a:pt x="77236" y="6019"/>
                </a:lnTo>
                <a:lnTo>
                  <a:pt x="72021" y="3497"/>
                </a:lnTo>
                <a:lnTo>
                  <a:pt x="65887" y="1687"/>
                </a:lnTo>
                <a:lnTo>
                  <a:pt x="59730" y="698"/>
                </a:lnTo>
                <a:lnTo>
                  <a:pt x="26987" y="698"/>
                </a:lnTo>
                <a:lnTo>
                  <a:pt x="10109" y="126"/>
                </a:lnTo>
                <a:lnTo>
                  <a:pt x="1092" y="0"/>
                </a:lnTo>
                <a:close/>
              </a:path>
              <a:path w="110490" h="161925">
                <a:moveTo>
                  <a:pt x="85071" y="75323"/>
                </a:moveTo>
                <a:lnTo>
                  <a:pt x="35940" y="75323"/>
                </a:lnTo>
                <a:lnTo>
                  <a:pt x="48564" y="75488"/>
                </a:lnTo>
                <a:lnTo>
                  <a:pt x="52374" y="75653"/>
                </a:lnTo>
                <a:lnTo>
                  <a:pt x="53390" y="75793"/>
                </a:lnTo>
                <a:lnTo>
                  <a:pt x="55905" y="76022"/>
                </a:lnTo>
                <a:lnTo>
                  <a:pt x="58585" y="76517"/>
                </a:lnTo>
                <a:lnTo>
                  <a:pt x="87502" y="102666"/>
                </a:lnTo>
                <a:lnTo>
                  <a:pt x="91846" y="117855"/>
                </a:lnTo>
                <a:lnTo>
                  <a:pt x="91516" y="132435"/>
                </a:lnTo>
                <a:lnTo>
                  <a:pt x="65671" y="154774"/>
                </a:lnTo>
                <a:lnTo>
                  <a:pt x="85459" y="154774"/>
                </a:lnTo>
                <a:lnTo>
                  <a:pt x="109969" y="122885"/>
                </a:lnTo>
                <a:lnTo>
                  <a:pt x="109878" y="110578"/>
                </a:lnTo>
                <a:lnTo>
                  <a:pt x="109804" y="106845"/>
                </a:lnTo>
                <a:lnTo>
                  <a:pt x="107797" y="99644"/>
                </a:lnTo>
                <a:lnTo>
                  <a:pt x="100063" y="87426"/>
                </a:lnTo>
                <a:lnTo>
                  <a:pt x="95326" y="82422"/>
                </a:lnTo>
                <a:lnTo>
                  <a:pt x="85071" y="75323"/>
                </a:lnTo>
                <a:close/>
              </a:path>
              <a:path w="110490" h="161925">
                <a:moveTo>
                  <a:pt x="77236" y="6019"/>
                </a:moveTo>
                <a:lnTo>
                  <a:pt x="48285" y="6019"/>
                </a:lnTo>
                <a:lnTo>
                  <a:pt x="55194" y="6146"/>
                </a:lnTo>
                <a:lnTo>
                  <a:pt x="60769" y="8000"/>
                </a:lnTo>
                <a:lnTo>
                  <a:pt x="69214" y="15163"/>
                </a:lnTo>
                <a:lnTo>
                  <a:pt x="72275" y="19723"/>
                </a:lnTo>
                <a:lnTo>
                  <a:pt x="76098" y="30822"/>
                </a:lnTo>
                <a:lnTo>
                  <a:pt x="77025" y="36601"/>
                </a:lnTo>
                <a:lnTo>
                  <a:pt x="76961" y="47002"/>
                </a:lnTo>
                <a:lnTo>
                  <a:pt x="76238" y="51028"/>
                </a:lnTo>
                <a:lnTo>
                  <a:pt x="73456" y="58381"/>
                </a:lnTo>
                <a:lnTo>
                  <a:pt x="71615" y="61506"/>
                </a:lnTo>
                <a:lnTo>
                  <a:pt x="69341" y="64096"/>
                </a:lnTo>
                <a:lnTo>
                  <a:pt x="67322" y="66547"/>
                </a:lnTo>
                <a:lnTo>
                  <a:pt x="65023" y="68110"/>
                </a:lnTo>
                <a:lnTo>
                  <a:pt x="59880" y="69430"/>
                </a:lnTo>
                <a:lnTo>
                  <a:pt x="55727" y="69710"/>
                </a:lnTo>
                <a:lnTo>
                  <a:pt x="73737" y="69710"/>
                </a:lnTo>
                <a:lnTo>
                  <a:pt x="93167" y="31965"/>
                </a:lnTo>
                <a:lnTo>
                  <a:pt x="93281" y="28232"/>
                </a:lnTo>
                <a:lnTo>
                  <a:pt x="92189" y="23901"/>
                </a:lnTo>
                <a:lnTo>
                  <a:pt x="87579" y="14046"/>
                </a:lnTo>
                <a:lnTo>
                  <a:pt x="83337" y="9715"/>
                </a:lnTo>
                <a:lnTo>
                  <a:pt x="77236" y="6019"/>
                </a:lnTo>
                <a:close/>
              </a:path>
              <a:path w="110490" h="161925">
                <a:moveTo>
                  <a:pt x="50622" y="63"/>
                </a:moveTo>
                <a:lnTo>
                  <a:pt x="40551" y="279"/>
                </a:lnTo>
                <a:lnTo>
                  <a:pt x="27431" y="698"/>
                </a:lnTo>
                <a:lnTo>
                  <a:pt x="59730" y="698"/>
                </a:lnTo>
                <a:lnTo>
                  <a:pt x="58753" y="541"/>
                </a:lnTo>
                <a:lnTo>
                  <a:pt x="50622" y="63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9044115" y="3914957"/>
            <a:ext cx="142315" cy="142315"/>
          </a:xfrm>
          <a:custGeom>
            <a:avLst/>
            <a:gdLst/>
            <a:ahLst/>
            <a:cxnLst/>
            <a:rect l="l" t="t" r="r" b="b"/>
            <a:pathLst>
              <a:path w="161290" h="161289">
                <a:moveTo>
                  <a:pt x="1092" y="38"/>
                </a:moveTo>
                <a:lnTo>
                  <a:pt x="87" y="546"/>
                </a:lnTo>
                <a:lnTo>
                  <a:pt x="0" y="1816"/>
                </a:lnTo>
                <a:lnTo>
                  <a:pt x="139" y="2667"/>
                </a:lnTo>
                <a:lnTo>
                  <a:pt x="711" y="3098"/>
                </a:lnTo>
                <a:lnTo>
                  <a:pt x="3962" y="3149"/>
                </a:lnTo>
                <a:lnTo>
                  <a:pt x="6819" y="3352"/>
                </a:lnTo>
                <a:lnTo>
                  <a:pt x="8000" y="3517"/>
                </a:lnTo>
                <a:lnTo>
                  <a:pt x="8928" y="3733"/>
                </a:lnTo>
                <a:lnTo>
                  <a:pt x="12357" y="4432"/>
                </a:lnTo>
                <a:lnTo>
                  <a:pt x="18084" y="15849"/>
                </a:lnTo>
                <a:lnTo>
                  <a:pt x="18232" y="18224"/>
                </a:lnTo>
                <a:lnTo>
                  <a:pt x="18376" y="23418"/>
                </a:lnTo>
                <a:lnTo>
                  <a:pt x="18386" y="124871"/>
                </a:lnTo>
                <a:lnTo>
                  <a:pt x="18275" y="133591"/>
                </a:lnTo>
                <a:lnTo>
                  <a:pt x="3682" y="158051"/>
                </a:lnTo>
                <a:lnTo>
                  <a:pt x="3111" y="158483"/>
                </a:lnTo>
                <a:lnTo>
                  <a:pt x="3149" y="160426"/>
                </a:lnTo>
                <a:lnTo>
                  <a:pt x="4292" y="160997"/>
                </a:lnTo>
                <a:lnTo>
                  <a:pt x="11493" y="160858"/>
                </a:lnTo>
                <a:lnTo>
                  <a:pt x="27025" y="160299"/>
                </a:lnTo>
                <a:lnTo>
                  <a:pt x="56185" y="160299"/>
                </a:lnTo>
                <a:lnTo>
                  <a:pt x="56222" y="158483"/>
                </a:lnTo>
                <a:lnTo>
                  <a:pt x="55664" y="158051"/>
                </a:lnTo>
                <a:lnTo>
                  <a:pt x="51942" y="157848"/>
                </a:lnTo>
                <a:lnTo>
                  <a:pt x="48183" y="157505"/>
                </a:lnTo>
                <a:lnTo>
                  <a:pt x="36588" y="145389"/>
                </a:lnTo>
                <a:lnTo>
                  <a:pt x="36067" y="140843"/>
                </a:lnTo>
                <a:lnTo>
                  <a:pt x="35869" y="136769"/>
                </a:lnTo>
                <a:lnTo>
                  <a:pt x="35748" y="133591"/>
                </a:lnTo>
                <a:lnTo>
                  <a:pt x="35640" y="124871"/>
                </a:lnTo>
                <a:lnTo>
                  <a:pt x="35483" y="93027"/>
                </a:lnTo>
                <a:lnTo>
                  <a:pt x="35979" y="92468"/>
                </a:lnTo>
                <a:lnTo>
                  <a:pt x="37007" y="92430"/>
                </a:lnTo>
                <a:lnTo>
                  <a:pt x="84215" y="92430"/>
                </a:lnTo>
                <a:lnTo>
                  <a:pt x="80403" y="87541"/>
                </a:lnTo>
                <a:lnTo>
                  <a:pt x="81643" y="86309"/>
                </a:lnTo>
                <a:lnTo>
                  <a:pt x="61937" y="86309"/>
                </a:lnTo>
                <a:lnTo>
                  <a:pt x="54521" y="86233"/>
                </a:lnTo>
                <a:lnTo>
                  <a:pt x="35483" y="81368"/>
                </a:lnTo>
                <a:lnTo>
                  <a:pt x="35559" y="9474"/>
                </a:lnTo>
                <a:lnTo>
                  <a:pt x="51473" y="6921"/>
                </a:lnTo>
                <a:lnTo>
                  <a:pt x="87747" y="6921"/>
                </a:lnTo>
                <a:lnTo>
                  <a:pt x="85750" y="5549"/>
                </a:lnTo>
                <a:lnTo>
                  <a:pt x="79527" y="2971"/>
                </a:lnTo>
                <a:lnTo>
                  <a:pt x="67122" y="736"/>
                </a:lnTo>
                <a:lnTo>
                  <a:pt x="26987" y="736"/>
                </a:lnTo>
                <a:lnTo>
                  <a:pt x="10109" y="177"/>
                </a:lnTo>
                <a:lnTo>
                  <a:pt x="1092" y="38"/>
                </a:lnTo>
                <a:close/>
              </a:path>
              <a:path w="161290" h="161289">
                <a:moveTo>
                  <a:pt x="84215" y="92430"/>
                </a:moveTo>
                <a:lnTo>
                  <a:pt x="37007" y="92430"/>
                </a:lnTo>
                <a:lnTo>
                  <a:pt x="63169" y="92862"/>
                </a:lnTo>
                <a:lnTo>
                  <a:pt x="64312" y="92862"/>
                </a:lnTo>
                <a:lnTo>
                  <a:pt x="65227" y="93281"/>
                </a:lnTo>
                <a:lnTo>
                  <a:pt x="65938" y="94132"/>
                </a:lnTo>
                <a:lnTo>
                  <a:pt x="68211" y="97129"/>
                </a:lnTo>
                <a:lnTo>
                  <a:pt x="71488" y="101612"/>
                </a:lnTo>
                <a:lnTo>
                  <a:pt x="80060" y="113512"/>
                </a:lnTo>
                <a:lnTo>
                  <a:pt x="84518" y="119532"/>
                </a:lnTo>
                <a:lnTo>
                  <a:pt x="89128" y="125615"/>
                </a:lnTo>
                <a:lnTo>
                  <a:pt x="95059" y="133591"/>
                </a:lnTo>
                <a:lnTo>
                  <a:pt x="100215" y="140182"/>
                </a:lnTo>
                <a:lnTo>
                  <a:pt x="134785" y="160947"/>
                </a:lnTo>
                <a:lnTo>
                  <a:pt x="159321" y="160997"/>
                </a:lnTo>
                <a:lnTo>
                  <a:pt x="161023" y="160426"/>
                </a:lnTo>
                <a:lnTo>
                  <a:pt x="160807" y="159219"/>
                </a:lnTo>
                <a:lnTo>
                  <a:pt x="160705" y="158483"/>
                </a:lnTo>
                <a:lnTo>
                  <a:pt x="160058" y="158051"/>
                </a:lnTo>
                <a:lnTo>
                  <a:pt x="157518" y="158051"/>
                </a:lnTo>
                <a:lnTo>
                  <a:pt x="154749" y="157835"/>
                </a:lnTo>
                <a:lnTo>
                  <a:pt x="150596" y="157302"/>
                </a:lnTo>
                <a:lnTo>
                  <a:pt x="147904" y="157048"/>
                </a:lnTo>
                <a:lnTo>
                  <a:pt x="144348" y="155905"/>
                </a:lnTo>
                <a:lnTo>
                  <a:pt x="114979" y="131060"/>
                </a:lnTo>
                <a:lnTo>
                  <a:pt x="92937" y="103617"/>
                </a:lnTo>
                <a:lnTo>
                  <a:pt x="84215" y="92430"/>
                </a:lnTo>
                <a:close/>
              </a:path>
              <a:path w="161290" h="161289">
                <a:moveTo>
                  <a:pt x="56185" y="160299"/>
                </a:moveTo>
                <a:lnTo>
                  <a:pt x="27025" y="160299"/>
                </a:lnTo>
                <a:lnTo>
                  <a:pt x="37160" y="160655"/>
                </a:lnTo>
                <a:lnTo>
                  <a:pt x="55054" y="160883"/>
                </a:lnTo>
                <a:lnTo>
                  <a:pt x="56184" y="160324"/>
                </a:lnTo>
                <a:close/>
              </a:path>
              <a:path w="161290" h="161289">
                <a:moveTo>
                  <a:pt x="87747" y="6921"/>
                </a:moveTo>
                <a:lnTo>
                  <a:pt x="51473" y="6921"/>
                </a:lnTo>
                <a:lnTo>
                  <a:pt x="59621" y="7691"/>
                </a:lnTo>
                <a:lnTo>
                  <a:pt x="66827" y="9829"/>
                </a:lnTo>
                <a:lnTo>
                  <a:pt x="88277" y="49466"/>
                </a:lnTo>
                <a:lnTo>
                  <a:pt x="88201" y="57581"/>
                </a:lnTo>
                <a:lnTo>
                  <a:pt x="61937" y="86309"/>
                </a:lnTo>
                <a:lnTo>
                  <a:pt x="81643" y="86309"/>
                </a:lnTo>
                <a:lnTo>
                  <a:pt x="104368" y="54178"/>
                </a:lnTo>
                <a:lnTo>
                  <a:pt x="106260" y="46228"/>
                </a:lnTo>
                <a:lnTo>
                  <a:pt x="106146" y="38404"/>
                </a:lnTo>
                <a:lnTo>
                  <a:pt x="91465" y="9474"/>
                </a:lnTo>
                <a:lnTo>
                  <a:pt x="87747" y="6921"/>
                </a:lnTo>
                <a:close/>
              </a:path>
              <a:path w="161290" h="161289">
                <a:moveTo>
                  <a:pt x="59321" y="0"/>
                </a:moveTo>
                <a:lnTo>
                  <a:pt x="47218" y="177"/>
                </a:lnTo>
                <a:lnTo>
                  <a:pt x="26987" y="736"/>
                </a:lnTo>
                <a:lnTo>
                  <a:pt x="67122" y="736"/>
                </a:lnTo>
                <a:lnTo>
                  <a:pt x="66065" y="546"/>
                </a:lnTo>
                <a:lnTo>
                  <a:pt x="59321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9177169" y="3915050"/>
            <a:ext cx="48185" cy="142315"/>
          </a:xfrm>
          <a:custGeom>
            <a:avLst/>
            <a:gdLst/>
            <a:ahLst/>
            <a:cxnLst/>
            <a:rect l="l" t="t" r="r" b="b"/>
            <a:pathLst>
              <a:path w="54609" h="161289">
                <a:moveTo>
                  <a:pt x="48477" y="3009"/>
                </a:moveTo>
                <a:lnTo>
                  <a:pt x="3467" y="3009"/>
                </a:lnTo>
                <a:lnTo>
                  <a:pt x="5664" y="3301"/>
                </a:lnTo>
                <a:lnTo>
                  <a:pt x="8293" y="3898"/>
                </a:lnTo>
                <a:lnTo>
                  <a:pt x="12827" y="4787"/>
                </a:lnTo>
                <a:lnTo>
                  <a:pt x="15240" y="8762"/>
                </a:lnTo>
                <a:lnTo>
                  <a:pt x="15532" y="15811"/>
                </a:lnTo>
                <a:lnTo>
                  <a:pt x="15671" y="17906"/>
                </a:lnTo>
                <a:lnTo>
                  <a:pt x="15760" y="20434"/>
                </a:lnTo>
                <a:lnTo>
                  <a:pt x="15811" y="126580"/>
                </a:lnTo>
                <a:lnTo>
                  <a:pt x="15709" y="134543"/>
                </a:lnTo>
                <a:lnTo>
                  <a:pt x="1130" y="158013"/>
                </a:lnTo>
                <a:lnTo>
                  <a:pt x="558" y="158432"/>
                </a:lnTo>
                <a:lnTo>
                  <a:pt x="647" y="160413"/>
                </a:lnTo>
                <a:lnTo>
                  <a:pt x="1739" y="160959"/>
                </a:lnTo>
                <a:lnTo>
                  <a:pt x="8953" y="160820"/>
                </a:lnTo>
                <a:lnTo>
                  <a:pt x="25323" y="160261"/>
                </a:lnTo>
                <a:lnTo>
                  <a:pt x="54483" y="160261"/>
                </a:lnTo>
                <a:lnTo>
                  <a:pt x="54521" y="158432"/>
                </a:lnTo>
                <a:lnTo>
                  <a:pt x="53962" y="158013"/>
                </a:lnTo>
                <a:lnTo>
                  <a:pt x="50241" y="157810"/>
                </a:lnTo>
                <a:lnTo>
                  <a:pt x="46482" y="157467"/>
                </a:lnTo>
                <a:lnTo>
                  <a:pt x="34886" y="145351"/>
                </a:lnTo>
                <a:lnTo>
                  <a:pt x="34366" y="140804"/>
                </a:lnTo>
                <a:lnTo>
                  <a:pt x="34061" y="134543"/>
                </a:lnTo>
                <a:lnTo>
                  <a:pt x="33934" y="120396"/>
                </a:lnTo>
                <a:lnTo>
                  <a:pt x="33820" y="42494"/>
                </a:lnTo>
                <a:lnTo>
                  <a:pt x="33947" y="23380"/>
                </a:lnTo>
                <a:lnTo>
                  <a:pt x="34099" y="17906"/>
                </a:lnTo>
                <a:lnTo>
                  <a:pt x="34239" y="15811"/>
                </a:lnTo>
                <a:lnTo>
                  <a:pt x="34404" y="12115"/>
                </a:lnTo>
                <a:lnTo>
                  <a:pt x="35052" y="9296"/>
                </a:lnTo>
                <a:lnTo>
                  <a:pt x="37325" y="5422"/>
                </a:lnTo>
                <a:lnTo>
                  <a:pt x="39306" y="4190"/>
                </a:lnTo>
                <a:lnTo>
                  <a:pt x="42113" y="3695"/>
                </a:lnTo>
                <a:lnTo>
                  <a:pt x="44424" y="3263"/>
                </a:lnTo>
                <a:lnTo>
                  <a:pt x="46189" y="3047"/>
                </a:lnTo>
                <a:lnTo>
                  <a:pt x="48425" y="3047"/>
                </a:lnTo>
                <a:close/>
              </a:path>
              <a:path w="54609" h="161289">
                <a:moveTo>
                  <a:pt x="54483" y="160261"/>
                </a:moveTo>
                <a:lnTo>
                  <a:pt x="25323" y="160261"/>
                </a:lnTo>
                <a:lnTo>
                  <a:pt x="35458" y="160616"/>
                </a:lnTo>
                <a:lnTo>
                  <a:pt x="53352" y="160845"/>
                </a:lnTo>
                <a:lnTo>
                  <a:pt x="54483" y="160286"/>
                </a:lnTo>
                <a:close/>
              </a:path>
              <a:path w="54609" h="161289">
                <a:moveTo>
                  <a:pt x="1092" y="0"/>
                </a:moveTo>
                <a:lnTo>
                  <a:pt x="12" y="546"/>
                </a:lnTo>
                <a:lnTo>
                  <a:pt x="0" y="1777"/>
                </a:lnTo>
                <a:lnTo>
                  <a:pt x="139" y="2628"/>
                </a:lnTo>
                <a:lnTo>
                  <a:pt x="711" y="3047"/>
                </a:lnTo>
                <a:lnTo>
                  <a:pt x="3467" y="3009"/>
                </a:lnTo>
                <a:lnTo>
                  <a:pt x="48477" y="3009"/>
                </a:lnTo>
                <a:lnTo>
                  <a:pt x="48996" y="2628"/>
                </a:lnTo>
                <a:lnTo>
                  <a:pt x="49136" y="1777"/>
                </a:lnTo>
                <a:lnTo>
                  <a:pt x="49169" y="711"/>
                </a:lnTo>
                <a:lnTo>
                  <a:pt x="24409" y="711"/>
                </a:lnTo>
                <a:lnTo>
                  <a:pt x="8674" y="139"/>
                </a:lnTo>
                <a:lnTo>
                  <a:pt x="1092" y="0"/>
                </a:lnTo>
                <a:close/>
              </a:path>
              <a:path w="54609" h="161289">
                <a:moveTo>
                  <a:pt x="48031" y="0"/>
                </a:moveTo>
                <a:lnTo>
                  <a:pt x="40817" y="139"/>
                </a:lnTo>
                <a:lnTo>
                  <a:pt x="24409" y="711"/>
                </a:lnTo>
                <a:lnTo>
                  <a:pt x="49169" y="711"/>
                </a:lnTo>
                <a:lnTo>
                  <a:pt x="49123" y="546"/>
                </a:lnTo>
                <a:lnTo>
                  <a:pt x="48031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9234392" y="3912655"/>
            <a:ext cx="119343" cy="144556"/>
          </a:xfrm>
          <a:custGeom>
            <a:avLst/>
            <a:gdLst/>
            <a:ahLst/>
            <a:cxnLst/>
            <a:rect l="l" t="t" r="r" b="b"/>
            <a:pathLst>
              <a:path w="135254" h="163829">
                <a:moveTo>
                  <a:pt x="77800" y="12039"/>
                </a:moveTo>
                <a:lnTo>
                  <a:pt x="59931" y="12039"/>
                </a:lnTo>
                <a:lnTo>
                  <a:pt x="59870" y="123216"/>
                </a:lnTo>
                <a:lnTo>
                  <a:pt x="59689" y="137363"/>
                </a:lnTo>
                <a:lnTo>
                  <a:pt x="45110" y="160832"/>
                </a:lnTo>
                <a:lnTo>
                  <a:pt x="44538" y="161264"/>
                </a:lnTo>
                <a:lnTo>
                  <a:pt x="44576" y="163207"/>
                </a:lnTo>
                <a:lnTo>
                  <a:pt x="45719" y="163779"/>
                </a:lnTo>
                <a:lnTo>
                  <a:pt x="52933" y="163639"/>
                </a:lnTo>
                <a:lnTo>
                  <a:pt x="69303" y="163067"/>
                </a:lnTo>
                <a:lnTo>
                  <a:pt x="98463" y="163067"/>
                </a:lnTo>
                <a:lnTo>
                  <a:pt x="98501" y="161264"/>
                </a:lnTo>
                <a:lnTo>
                  <a:pt x="97942" y="160832"/>
                </a:lnTo>
                <a:lnTo>
                  <a:pt x="94221" y="160629"/>
                </a:lnTo>
                <a:lnTo>
                  <a:pt x="90462" y="160286"/>
                </a:lnTo>
                <a:lnTo>
                  <a:pt x="78866" y="148170"/>
                </a:lnTo>
                <a:lnTo>
                  <a:pt x="78346" y="143624"/>
                </a:lnTo>
                <a:lnTo>
                  <a:pt x="78041" y="137363"/>
                </a:lnTo>
                <a:lnTo>
                  <a:pt x="77920" y="123216"/>
                </a:lnTo>
                <a:lnTo>
                  <a:pt x="77800" y="12039"/>
                </a:lnTo>
                <a:close/>
              </a:path>
              <a:path w="135254" h="163829">
                <a:moveTo>
                  <a:pt x="98463" y="163067"/>
                </a:moveTo>
                <a:lnTo>
                  <a:pt x="69303" y="163067"/>
                </a:lnTo>
                <a:lnTo>
                  <a:pt x="79438" y="163436"/>
                </a:lnTo>
                <a:lnTo>
                  <a:pt x="97332" y="163664"/>
                </a:lnTo>
                <a:lnTo>
                  <a:pt x="98463" y="163106"/>
                </a:lnTo>
                <a:close/>
              </a:path>
              <a:path w="135254" h="163829">
                <a:moveTo>
                  <a:pt x="134626" y="12039"/>
                </a:moveTo>
                <a:lnTo>
                  <a:pt x="77800" y="12039"/>
                </a:lnTo>
                <a:lnTo>
                  <a:pt x="104546" y="12471"/>
                </a:lnTo>
                <a:lnTo>
                  <a:pt x="114503" y="12738"/>
                </a:lnTo>
                <a:lnTo>
                  <a:pt x="121297" y="13944"/>
                </a:lnTo>
                <a:lnTo>
                  <a:pt x="128574" y="18224"/>
                </a:lnTo>
                <a:lnTo>
                  <a:pt x="130479" y="20916"/>
                </a:lnTo>
                <a:lnTo>
                  <a:pt x="130670" y="24168"/>
                </a:lnTo>
                <a:lnTo>
                  <a:pt x="130886" y="26504"/>
                </a:lnTo>
                <a:lnTo>
                  <a:pt x="131044" y="29235"/>
                </a:lnTo>
                <a:lnTo>
                  <a:pt x="131610" y="30403"/>
                </a:lnTo>
                <a:lnTo>
                  <a:pt x="132626" y="30124"/>
                </a:lnTo>
                <a:lnTo>
                  <a:pt x="133586" y="30124"/>
                </a:lnTo>
                <a:lnTo>
                  <a:pt x="134073" y="29235"/>
                </a:lnTo>
                <a:lnTo>
                  <a:pt x="134626" y="12039"/>
                </a:lnTo>
                <a:close/>
              </a:path>
              <a:path w="135254" h="163829">
                <a:moveTo>
                  <a:pt x="133586" y="30124"/>
                </a:moveTo>
                <a:lnTo>
                  <a:pt x="132626" y="30124"/>
                </a:lnTo>
                <a:lnTo>
                  <a:pt x="133565" y="30162"/>
                </a:lnTo>
                <a:close/>
              </a:path>
              <a:path w="135254" h="163829">
                <a:moveTo>
                  <a:pt x="7442" y="0"/>
                </a:moveTo>
                <a:lnTo>
                  <a:pt x="6324" y="0"/>
                </a:lnTo>
                <a:lnTo>
                  <a:pt x="5905" y="520"/>
                </a:lnTo>
                <a:lnTo>
                  <a:pt x="0" y="25171"/>
                </a:lnTo>
                <a:lnTo>
                  <a:pt x="18" y="27431"/>
                </a:lnTo>
                <a:lnTo>
                  <a:pt x="342" y="27990"/>
                </a:lnTo>
                <a:lnTo>
                  <a:pt x="1003" y="27990"/>
                </a:lnTo>
                <a:lnTo>
                  <a:pt x="1828" y="28130"/>
                </a:lnTo>
                <a:lnTo>
                  <a:pt x="2539" y="27431"/>
                </a:lnTo>
                <a:lnTo>
                  <a:pt x="3416" y="25171"/>
                </a:lnTo>
                <a:lnTo>
                  <a:pt x="3894" y="24168"/>
                </a:lnTo>
                <a:lnTo>
                  <a:pt x="4800" y="22402"/>
                </a:lnTo>
                <a:lnTo>
                  <a:pt x="5687" y="20916"/>
                </a:lnTo>
                <a:lnTo>
                  <a:pt x="6756" y="19278"/>
                </a:lnTo>
                <a:lnTo>
                  <a:pt x="8318" y="16763"/>
                </a:lnTo>
                <a:lnTo>
                  <a:pt x="59931" y="12039"/>
                </a:lnTo>
                <a:lnTo>
                  <a:pt x="134626" y="12039"/>
                </a:lnTo>
                <a:lnTo>
                  <a:pt x="134781" y="4724"/>
                </a:lnTo>
                <a:lnTo>
                  <a:pt x="134859" y="3441"/>
                </a:lnTo>
                <a:lnTo>
                  <a:pt x="29133" y="3428"/>
                </a:lnTo>
                <a:lnTo>
                  <a:pt x="22605" y="3047"/>
                </a:lnTo>
                <a:lnTo>
                  <a:pt x="19354" y="2793"/>
                </a:lnTo>
                <a:lnTo>
                  <a:pt x="13309" y="2171"/>
                </a:lnTo>
                <a:lnTo>
                  <a:pt x="11214" y="1701"/>
                </a:lnTo>
                <a:lnTo>
                  <a:pt x="8470" y="368"/>
                </a:lnTo>
                <a:lnTo>
                  <a:pt x="7442" y="0"/>
                </a:lnTo>
                <a:close/>
              </a:path>
              <a:path w="135254" h="163829">
                <a:moveTo>
                  <a:pt x="133705" y="1409"/>
                </a:moveTo>
                <a:lnTo>
                  <a:pt x="132918" y="1498"/>
                </a:lnTo>
                <a:lnTo>
                  <a:pt x="130886" y="1854"/>
                </a:lnTo>
                <a:lnTo>
                  <a:pt x="124332" y="3086"/>
                </a:lnTo>
                <a:lnTo>
                  <a:pt x="119341" y="3441"/>
                </a:lnTo>
                <a:lnTo>
                  <a:pt x="134859" y="3441"/>
                </a:lnTo>
                <a:lnTo>
                  <a:pt x="134853" y="2171"/>
                </a:lnTo>
                <a:lnTo>
                  <a:pt x="134619" y="1612"/>
                </a:lnTo>
                <a:lnTo>
                  <a:pt x="133705" y="1409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9365774" y="3913706"/>
            <a:ext cx="83484" cy="144556"/>
          </a:xfrm>
          <a:custGeom>
            <a:avLst/>
            <a:gdLst/>
            <a:ahLst/>
            <a:cxnLst/>
            <a:rect l="l" t="t" r="r" b="b"/>
            <a:pathLst>
              <a:path w="94615" h="163829">
                <a:moveTo>
                  <a:pt x="89635" y="161924"/>
                </a:moveTo>
                <a:lnTo>
                  <a:pt x="30262" y="161924"/>
                </a:lnTo>
                <a:lnTo>
                  <a:pt x="50757" y="162756"/>
                </a:lnTo>
                <a:lnTo>
                  <a:pt x="83945" y="163271"/>
                </a:lnTo>
                <a:lnTo>
                  <a:pt x="86701" y="163029"/>
                </a:lnTo>
                <a:lnTo>
                  <a:pt x="89635" y="161924"/>
                </a:lnTo>
                <a:close/>
              </a:path>
              <a:path w="94615" h="163829">
                <a:moveTo>
                  <a:pt x="1040" y="1638"/>
                </a:moveTo>
                <a:lnTo>
                  <a:pt x="63" y="2120"/>
                </a:lnTo>
                <a:lnTo>
                  <a:pt x="0" y="3721"/>
                </a:lnTo>
                <a:lnTo>
                  <a:pt x="87" y="4254"/>
                </a:lnTo>
                <a:lnTo>
                  <a:pt x="659" y="4686"/>
                </a:lnTo>
                <a:lnTo>
                  <a:pt x="3910" y="4737"/>
                </a:lnTo>
                <a:lnTo>
                  <a:pt x="6767" y="4952"/>
                </a:lnTo>
                <a:lnTo>
                  <a:pt x="7948" y="5105"/>
                </a:lnTo>
                <a:lnTo>
                  <a:pt x="8875" y="5321"/>
                </a:lnTo>
                <a:lnTo>
                  <a:pt x="12304" y="6019"/>
                </a:lnTo>
                <a:lnTo>
                  <a:pt x="14654" y="7327"/>
                </a:lnTo>
                <a:lnTo>
                  <a:pt x="17194" y="11125"/>
                </a:lnTo>
                <a:lnTo>
                  <a:pt x="17892" y="13868"/>
                </a:lnTo>
                <a:lnTo>
                  <a:pt x="18058" y="17868"/>
                </a:lnTo>
                <a:lnTo>
                  <a:pt x="18159" y="19545"/>
                </a:lnTo>
                <a:lnTo>
                  <a:pt x="18281" y="23571"/>
                </a:lnTo>
                <a:lnTo>
                  <a:pt x="18391" y="122027"/>
                </a:lnTo>
                <a:lnTo>
                  <a:pt x="18242" y="133692"/>
                </a:lnTo>
                <a:lnTo>
                  <a:pt x="3630" y="159638"/>
                </a:lnTo>
                <a:lnTo>
                  <a:pt x="3059" y="160070"/>
                </a:lnTo>
                <a:lnTo>
                  <a:pt x="3097" y="162013"/>
                </a:lnTo>
                <a:lnTo>
                  <a:pt x="4240" y="162585"/>
                </a:lnTo>
                <a:lnTo>
                  <a:pt x="8787" y="162509"/>
                </a:lnTo>
                <a:lnTo>
                  <a:pt x="30262" y="161924"/>
                </a:lnTo>
                <a:lnTo>
                  <a:pt x="89635" y="161924"/>
                </a:lnTo>
                <a:lnTo>
                  <a:pt x="90803" y="160273"/>
                </a:lnTo>
                <a:lnTo>
                  <a:pt x="91781" y="155994"/>
                </a:lnTo>
                <a:lnTo>
                  <a:pt x="92001" y="154698"/>
                </a:lnTo>
                <a:lnTo>
                  <a:pt x="54138" y="154698"/>
                </a:lnTo>
                <a:lnTo>
                  <a:pt x="48969" y="154279"/>
                </a:lnTo>
                <a:lnTo>
                  <a:pt x="36282" y="81191"/>
                </a:lnTo>
                <a:lnTo>
                  <a:pt x="36777" y="80683"/>
                </a:lnTo>
                <a:lnTo>
                  <a:pt x="39216" y="80619"/>
                </a:lnTo>
                <a:lnTo>
                  <a:pt x="83949" y="80619"/>
                </a:lnTo>
                <a:lnTo>
                  <a:pt x="84927" y="72999"/>
                </a:lnTo>
                <a:lnTo>
                  <a:pt x="36638" y="72999"/>
                </a:lnTo>
                <a:lnTo>
                  <a:pt x="36268" y="72389"/>
                </a:lnTo>
                <a:lnTo>
                  <a:pt x="36343" y="10629"/>
                </a:lnTo>
                <a:lnTo>
                  <a:pt x="36739" y="9956"/>
                </a:lnTo>
                <a:lnTo>
                  <a:pt x="87603" y="9956"/>
                </a:lnTo>
                <a:lnTo>
                  <a:pt x="87717" y="8978"/>
                </a:lnTo>
                <a:lnTo>
                  <a:pt x="88085" y="6756"/>
                </a:lnTo>
                <a:lnTo>
                  <a:pt x="88835" y="3721"/>
                </a:lnTo>
                <a:lnTo>
                  <a:pt x="89038" y="2603"/>
                </a:lnTo>
                <a:lnTo>
                  <a:pt x="89049" y="2336"/>
                </a:lnTo>
                <a:lnTo>
                  <a:pt x="26935" y="2336"/>
                </a:lnTo>
                <a:lnTo>
                  <a:pt x="10057" y="1765"/>
                </a:lnTo>
                <a:lnTo>
                  <a:pt x="1040" y="1638"/>
                </a:lnTo>
                <a:close/>
              </a:path>
              <a:path w="94615" h="163829">
                <a:moveTo>
                  <a:pt x="91946" y="133692"/>
                </a:moveTo>
                <a:lnTo>
                  <a:pt x="91311" y="134746"/>
                </a:lnTo>
                <a:lnTo>
                  <a:pt x="90866" y="137693"/>
                </a:lnTo>
                <a:lnTo>
                  <a:pt x="90282" y="141287"/>
                </a:lnTo>
                <a:lnTo>
                  <a:pt x="54138" y="154698"/>
                </a:lnTo>
                <a:lnTo>
                  <a:pt x="92001" y="154698"/>
                </a:lnTo>
                <a:lnTo>
                  <a:pt x="94201" y="136169"/>
                </a:lnTo>
                <a:lnTo>
                  <a:pt x="93997" y="134746"/>
                </a:lnTo>
                <a:lnTo>
                  <a:pt x="93877" y="134175"/>
                </a:lnTo>
                <a:lnTo>
                  <a:pt x="93508" y="133832"/>
                </a:lnTo>
                <a:lnTo>
                  <a:pt x="91946" y="133692"/>
                </a:lnTo>
                <a:close/>
              </a:path>
              <a:path w="94615" h="163829">
                <a:moveTo>
                  <a:pt x="83949" y="80619"/>
                </a:moveTo>
                <a:lnTo>
                  <a:pt x="39216" y="80619"/>
                </a:lnTo>
                <a:lnTo>
                  <a:pt x="54278" y="80962"/>
                </a:lnTo>
                <a:lnTo>
                  <a:pt x="62901" y="81279"/>
                </a:lnTo>
                <a:lnTo>
                  <a:pt x="76541" y="84607"/>
                </a:lnTo>
                <a:lnTo>
                  <a:pt x="78065" y="86055"/>
                </a:lnTo>
                <a:lnTo>
                  <a:pt x="78967" y="87566"/>
                </a:lnTo>
                <a:lnTo>
                  <a:pt x="79284" y="89128"/>
                </a:lnTo>
                <a:lnTo>
                  <a:pt x="79995" y="91782"/>
                </a:lnTo>
                <a:lnTo>
                  <a:pt x="80275" y="94132"/>
                </a:lnTo>
                <a:lnTo>
                  <a:pt x="80157" y="95821"/>
                </a:lnTo>
                <a:lnTo>
                  <a:pt x="80097" y="97320"/>
                </a:lnTo>
                <a:lnTo>
                  <a:pt x="80592" y="97955"/>
                </a:lnTo>
                <a:lnTo>
                  <a:pt x="82345" y="97993"/>
                </a:lnTo>
                <a:lnTo>
                  <a:pt x="82777" y="97535"/>
                </a:lnTo>
                <a:lnTo>
                  <a:pt x="83025" y="96138"/>
                </a:lnTo>
                <a:lnTo>
                  <a:pt x="83127" y="94132"/>
                </a:lnTo>
                <a:lnTo>
                  <a:pt x="83209" y="91147"/>
                </a:lnTo>
                <a:lnTo>
                  <a:pt x="83606" y="84607"/>
                </a:lnTo>
                <a:lnTo>
                  <a:pt x="83797" y="82181"/>
                </a:lnTo>
                <a:lnTo>
                  <a:pt x="83949" y="80619"/>
                </a:lnTo>
                <a:close/>
              </a:path>
              <a:path w="94615" h="163829">
                <a:moveTo>
                  <a:pt x="85279" y="66725"/>
                </a:moveTo>
                <a:lnTo>
                  <a:pt x="83856" y="66865"/>
                </a:lnTo>
                <a:lnTo>
                  <a:pt x="82789" y="67779"/>
                </a:lnTo>
                <a:lnTo>
                  <a:pt x="81382" y="69595"/>
                </a:lnTo>
                <a:lnTo>
                  <a:pt x="79678" y="71399"/>
                </a:lnTo>
                <a:lnTo>
                  <a:pt x="76351" y="72389"/>
                </a:lnTo>
                <a:lnTo>
                  <a:pt x="71410" y="72529"/>
                </a:lnTo>
                <a:lnTo>
                  <a:pt x="69505" y="72669"/>
                </a:lnTo>
                <a:lnTo>
                  <a:pt x="61085" y="72834"/>
                </a:lnTo>
                <a:lnTo>
                  <a:pt x="36638" y="72999"/>
                </a:lnTo>
                <a:lnTo>
                  <a:pt x="84927" y="72999"/>
                </a:lnTo>
                <a:lnTo>
                  <a:pt x="85427" y="69557"/>
                </a:lnTo>
                <a:lnTo>
                  <a:pt x="85672" y="68491"/>
                </a:lnTo>
                <a:lnTo>
                  <a:pt x="85634" y="67284"/>
                </a:lnTo>
                <a:lnTo>
                  <a:pt x="85279" y="66725"/>
                </a:lnTo>
                <a:close/>
              </a:path>
              <a:path w="94615" h="163829">
                <a:moveTo>
                  <a:pt x="87603" y="9956"/>
                </a:moveTo>
                <a:lnTo>
                  <a:pt x="36739" y="9956"/>
                </a:lnTo>
                <a:lnTo>
                  <a:pt x="49554" y="10121"/>
                </a:lnTo>
                <a:lnTo>
                  <a:pt x="65276" y="10490"/>
                </a:lnTo>
                <a:lnTo>
                  <a:pt x="81837" y="17868"/>
                </a:lnTo>
                <a:lnTo>
                  <a:pt x="82358" y="19215"/>
                </a:lnTo>
                <a:lnTo>
                  <a:pt x="82701" y="20624"/>
                </a:lnTo>
                <a:lnTo>
                  <a:pt x="83043" y="23571"/>
                </a:lnTo>
                <a:lnTo>
                  <a:pt x="83043" y="27304"/>
                </a:lnTo>
                <a:lnTo>
                  <a:pt x="83615" y="28219"/>
                </a:lnTo>
                <a:lnTo>
                  <a:pt x="87223" y="13868"/>
                </a:lnTo>
                <a:lnTo>
                  <a:pt x="87351" y="12217"/>
                </a:lnTo>
                <a:lnTo>
                  <a:pt x="87603" y="9956"/>
                </a:lnTo>
                <a:close/>
              </a:path>
              <a:path w="94615" h="163829">
                <a:moveTo>
                  <a:pt x="88225" y="0"/>
                </a:moveTo>
                <a:lnTo>
                  <a:pt x="87234" y="253"/>
                </a:lnTo>
                <a:lnTo>
                  <a:pt x="86231" y="609"/>
                </a:lnTo>
                <a:lnTo>
                  <a:pt x="85241" y="1066"/>
                </a:lnTo>
                <a:lnTo>
                  <a:pt x="83361" y="1523"/>
                </a:lnTo>
                <a:lnTo>
                  <a:pt x="80313" y="1879"/>
                </a:lnTo>
                <a:lnTo>
                  <a:pt x="76097" y="2120"/>
                </a:lnTo>
                <a:lnTo>
                  <a:pt x="74661" y="2184"/>
                </a:lnTo>
                <a:lnTo>
                  <a:pt x="26935" y="2336"/>
                </a:lnTo>
                <a:lnTo>
                  <a:pt x="89049" y="2336"/>
                </a:lnTo>
                <a:lnTo>
                  <a:pt x="89051" y="609"/>
                </a:lnTo>
                <a:lnTo>
                  <a:pt x="88822" y="101"/>
                </a:lnTo>
                <a:lnTo>
                  <a:pt x="88225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8829465" y="4068743"/>
            <a:ext cx="33618" cy="31937"/>
          </a:xfrm>
          <a:custGeom>
            <a:avLst/>
            <a:gdLst/>
            <a:ahLst/>
            <a:cxnLst/>
            <a:rect l="l" t="t" r="r" b="b"/>
            <a:pathLst>
              <a:path w="38100" h="36195">
                <a:moveTo>
                  <a:pt x="15906" y="127"/>
                </a:moveTo>
                <a:lnTo>
                  <a:pt x="2914" y="127"/>
                </a:lnTo>
                <a:lnTo>
                  <a:pt x="2798" y="1104"/>
                </a:lnTo>
                <a:lnTo>
                  <a:pt x="2939" y="1257"/>
                </a:lnTo>
                <a:lnTo>
                  <a:pt x="4247" y="1473"/>
                </a:lnTo>
                <a:lnTo>
                  <a:pt x="5174" y="1600"/>
                </a:lnTo>
                <a:lnTo>
                  <a:pt x="5809" y="1854"/>
                </a:lnTo>
                <a:lnTo>
                  <a:pt x="6495" y="2552"/>
                </a:lnTo>
                <a:lnTo>
                  <a:pt x="6580" y="3187"/>
                </a:lnTo>
                <a:lnTo>
                  <a:pt x="6314" y="4724"/>
                </a:lnTo>
                <a:lnTo>
                  <a:pt x="5962" y="6083"/>
                </a:lnTo>
                <a:lnTo>
                  <a:pt x="88" y="24993"/>
                </a:lnTo>
                <a:lnTo>
                  <a:pt x="0" y="28765"/>
                </a:lnTo>
                <a:lnTo>
                  <a:pt x="18" y="29298"/>
                </a:lnTo>
                <a:lnTo>
                  <a:pt x="3485" y="34302"/>
                </a:lnTo>
                <a:lnTo>
                  <a:pt x="6749" y="35560"/>
                </a:lnTo>
                <a:lnTo>
                  <a:pt x="13213" y="35572"/>
                </a:lnTo>
                <a:lnTo>
                  <a:pt x="14941" y="35280"/>
                </a:lnTo>
                <a:lnTo>
                  <a:pt x="18458" y="34074"/>
                </a:lnTo>
                <a:lnTo>
                  <a:pt x="19168" y="33667"/>
                </a:lnTo>
                <a:lnTo>
                  <a:pt x="9552" y="33655"/>
                </a:lnTo>
                <a:lnTo>
                  <a:pt x="7562" y="33045"/>
                </a:lnTo>
                <a:lnTo>
                  <a:pt x="5060" y="30607"/>
                </a:lnTo>
                <a:lnTo>
                  <a:pt x="4412" y="28956"/>
                </a:lnTo>
                <a:lnTo>
                  <a:pt x="4349" y="24790"/>
                </a:lnTo>
                <a:lnTo>
                  <a:pt x="4755" y="22440"/>
                </a:lnTo>
                <a:lnTo>
                  <a:pt x="5606" y="19812"/>
                </a:lnTo>
                <a:lnTo>
                  <a:pt x="9378" y="7708"/>
                </a:lnTo>
                <a:lnTo>
                  <a:pt x="14204" y="1473"/>
                </a:lnTo>
                <a:lnTo>
                  <a:pt x="15664" y="1257"/>
                </a:lnTo>
                <a:lnTo>
                  <a:pt x="15893" y="1104"/>
                </a:lnTo>
                <a:lnTo>
                  <a:pt x="15906" y="127"/>
                </a:lnTo>
                <a:close/>
              </a:path>
              <a:path w="38100" h="36195">
                <a:moveTo>
                  <a:pt x="37877" y="0"/>
                </a:moveTo>
                <a:lnTo>
                  <a:pt x="26409" y="127"/>
                </a:lnTo>
                <a:lnTo>
                  <a:pt x="26287" y="1104"/>
                </a:lnTo>
                <a:lnTo>
                  <a:pt x="26409" y="1257"/>
                </a:lnTo>
                <a:lnTo>
                  <a:pt x="29126" y="1638"/>
                </a:lnTo>
                <a:lnTo>
                  <a:pt x="29838" y="2019"/>
                </a:lnTo>
                <a:lnTo>
                  <a:pt x="30099" y="3022"/>
                </a:lnTo>
                <a:lnTo>
                  <a:pt x="30104" y="4051"/>
                </a:lnTo>
                <a:lnTo>
                  <a:pt x="29863" y="5194"/>
                </a:lnTo>
                <a:lnTo>
                  <a:pt x="29707" y="6083"/>
                </a:lnTo>
                <a:lnTo>
                  <a:pt x="25259" y="21018"/>
                </a:lnTo>
                <a:lnTo>
                  <a:pt x="24694" y="22898"/>
                </a:lnTo>
                <a:lnTo>
                  <a:pt x="9594" y="33667"/>
                </a:lnTo>
                <a:lnTo>
                  <a:pt x="19190" y="33655"/>
                </a:lnTo>
                <a:lnTo>
                  <a:pt x="27663" y="20701"/>
                </a:lnTo>
                <a:lnTo>
                  <a:pt x="29965" y="13309"/>
                </a:lnTo>
                <a:lnTo>
                  <a:pt x="37877" y="1257"/>
                </a:lnTo>
                <a:lnTo>
                  <a:pt x="38093" y="1104"/>
                </a:lnTo>
                <a:lnTo>
                  <a:pt x="38057" y="127"/>
                </a:lnTo>
                <a:lnTo>
                  <a:pt x="37877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8857403" y="4080546"/>
            <a:ext cx="20171" cy="19610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9402" y="3035"/>
                </a:moveTo>
                <a:lnTo>
                  <a:pt x="5359" y="3035"/>
                </a:lnTo>
                <a:lnTo>
                  <a:pt x="6375" y="3086"/>
                </a:lnTo>
                <a:lnTo>
                  <a:pt x="6325" y="3746"/>
                </a:lnTo>
                <a:lnTo>
                  <a:pt x="45" y="20815"/>
                </a:lnTo>
                <a:lnTo>
                  <a:pt x="0" y="21691"/>
                </a:lnTo>
                <a:lnTo>
                  <a:pt x="850" y="22034"/>
                </a:lnTo>
                <a:lnTo>
                  <a:pt x="1993" y="22123"/>
                </a:lnTo>
                <a:lnTo>
                  <a:pt x="2255" y="21945"/>
                </a:lnTo>
                <a:lnTo>
                  <a:pt x="4038" y="18605"/>
                </a:lnTo>
                <a:lnTo>
                  <a:pt x="5833" y="15367"/>
                </a:lnTo>
                <a:lnTo>
                  <a:pt x="7886" y="11798"/>
                </a:lnTo>
                <a:lnTo>
                  <a:pt x="8150" y="11404"/>
                </a:lnTo>
                <a:lnTo>
                  <a:pt x="6350" y="11404"/>
                </a:lnTo>
                <a:lnTo>
                  <a:pt x="6184" y="11303"/>
                </a:lnTo>
                <a:lnTo>
                  <a:pt x="9402" y="3035"/>
                </a:lnTo>
                <a:close/>
              </a:path>
              <a:path w="22859" h="22225">
                <a:moveTo>
                  <a:pt x="22119" y="1930"/>
                </a:moveTo>
                <a:lnTo>
                  <a:pt x="17767" y="1930"/>
                </a:lnTo>
                <a:lnTo>
                  <a:pt x="18389" y="2070"/>
                </a:lnTo>
                <a:lnTo>
                  <a:pt x="18576" y="3822"/>
                </a:lnTo>
                <a:lnTo>
                  <a:pt x="18453" y="4394"/>
                </a:lnTo>
                <a:lnTo>
                  <a:pt x="17970" y="5880"/>
                </a:lnTo>
                <a:lnTo>
                  <a:pt x="17741" y="6502"/>
                </a:lnTo>
                <a:lnTo>
                  <a:pt x="17094" y="7912"/>
                </a:lnTo>
                <a:lnTo>
                  <a:pt x="12382" y="19431"/>
                </a:lnTo>
                <a:lnTo>
                  <a:pt x="12130" y="20116"/>
                </a:lnTo>
                <a:lnTo>
                  <a:pt x="12126" y="21310"/>
                </a:lnTo>
                <a:lnTo>
                  <a:pt x="12232" y="21463"/>
                </a:lnTo>
                <a:lnTo>
                  <a:pt x="12738" y="21945"/>
                </a:lnTo>
                <a:lnTo>
                  <a:pt x="13004" y="22085"/>
                </a:lnTo>
                <a:lnTo>
                  <a:pt x="14249" y="22085"/>
                </a:lnTo>
                <a:lnTo>
                  <a:pt x="15303" y="21831"/>
                </a:lnTo>
                <a:lnTo>
                  <a:pt x="17576" y="20815"/>
                </a:lnTo>
                <a:lnTo>
                  <a:pt x="18656" y="20116"/>
                </a:lnTo>
                <a:lnTo>
                  <a:pt x="19946" y="19024"/>
                </a:lnTo>
                <a:lnTo>
                  <a:pt x="17018" y="19024"/>
                </a:lnTo>
                <a:lnTo>
                  <a:pt x="16192" y="18986"/>
                </a:lnTo>
                <a:lnTo>
                  <a:pt x="16278" y="18364"/>
                </a:lnTo>
                <a:lnTo>
                  <a:pt x="21031" y="7175"/>
                </a:lnTo>
                <a:lnTo>
                  <a:pt x="21492" y="5880"/>
                </a:lnTo>
                <a:lnTo>
                  <a:pt x="21930" y="4203"/>
                </a:lnTo>
                <a:lnTo>
                  <a:pt x="22050" y="3289"/>
                </a:lnTo>
                <a:lnTo>
                  <a:pt x="22119" y="1930"/>
                </a:lnTo>
                <a:close/>
              </a:path>
              <a:path w="22859" h="22225">
                <a:moveTo>
                  <a:pt x="21437" y="15494"/>
                </a:moveTo>
                <a:lnTo>
                  <a:pt x="20624" y="16446"/>
                </a:lnTo>
                <a:lnTo>
                  <a:pt x="19723" y="17272"/>
                </a:lnTo>
                <a:lnTo>
                  <a:pt x="17754" y="18656"/>
                </a:lnTo>
                <a:lnTo>
                  <a:pt x="17018" y="19024"/>
                </a:lnTo>
                <a:lnTo>
                  <a:pt x="19946" y="19024"/>
                </a:lnTo>
                <a:lnTo>
                  <a:pt x="20726" y="18364"/>
                </a:lnTo>
                <a:lnTo>
                  <a:pt x="21590" y="17360"/>
                </a:lnTo>
                <a:lnTo>
                  <a:pt x="22275" y="16230"/>
                </a:lnTo>
                <a:lnTo>
                  <a:pt x="22237" y="15824"/>
                </a:lnTo>
                <a:lnTo>
                  <a:pt x="22021" y="15506"/>
                </a:lnTo>
                <a:lnTo>
                  <a:pt x="21437" y="15494"/>
                </a:lnTo>
                <a:close/>
              </a:path>
              <a:path w="22859" h="22225">
                <a:moveTo>
                  <a:pt x="20205" y="0"/>
                </a:moveTo>
                <a:lnTo>
                  <a:pt x="6350" y="11404"/>
                </a:lnTo>
                <a:lnTo>
                  <a:pt x="8150" y="11404"/>
                </a:lnTo>
                <a:lnTo>
                  <a:pt x="9182" y="9867"/>
                </a:lnTo>
                <a:lnTo>
                  <a:pt x="12026" y="6311"/>
                </a:lnTo>
                <a:lnTo>
                  <a:pt x="13436" y="4826"/>
                </a:lnTo>
                <a:lnTo>
                  <a:pt x="16090" y="2540"/>
                </a:lnTo>
                <a:lnTo>
                  <a:pt x="17094" y="1955"/>
                </a:lnTo>
                <a:lnTo>
                  <a:pt x="17767" y="1930"/>
                </a:lnTo>
                <a:lnTo>
                  <a:pt x="22119" y="1930"/>
                </a:lnTo>
                <a:lnTo>
                  <a:pt x="21894" y="1257"/>
                </a:lnTo>
                <a:lnTo>
                  <a:pt x="20942" y="254"/>
                </a:lnTo>
                <a:lnTo>
                  <a:pt x="20205" y="0"/>
                </a:lnTo>
                <a:close/>
              </a:path>
              <a:path w="22859" h="22225">
                <a:moveTo>
                  <a:pt x="9029" y="0"/>
                </a:moveTo>
                <a:lnTo>
                  <a:pt x="558" y="5334"/>
                </a:lnTo>
                <a:lnTo>
                  <a:pt x="762" y="5588"/>
                </a:lnTo>
                <a:lnTo>
                  <a:pt x="1219" y="5638"/>
                </a:lnTo>
                <a:lnTo>
                  <a:pt x="2148" y="4826"/>
                </a:lnTo>
                <a:lnTo>
                  <a:pt x="3026" y="4203"/>
                </a:lnTo>
                <a:lnTo>
                  <a:pt x="4635" y="3289"/>
                </a:lnTo>
                <a:lnTo>
                  <a:pt x="5359" y="3035"/>
                </a:lnTo>
                <a:lnTo>
                  <a:pt x="9402" y="3035"/>
                </a:lnTo>
                <a:lnTo>
                  <a:pt x="9982" y="1511"/>
                </a:lnTo>
                <a:lnTo>
                  <a:pt x="9969" y="1003"/>
                </a:lnTo>
                <a:lnTo>
                  <a:pt x="9474" y="203"/>
                </a:lnTo>
                <a:lnTo>
                  <a:pt x="9029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8879880" y="4066343"/>
            <a:ext cx="14007" cy="34178"/>
          </a:xfrm>
          <a:custGeom>
            <a:avLst/>
            <a:gdLst/>
            <a:ahLst/>
            <a:cxnLst/>
            <a:rect l="l" t="t" r="r" b="b"/>
            <a:pathLst>
              <a:path w="15875" h="38735">
                <a:moveTo>
                  <a:pt x="15100" y="0"/>
                </a:moveTo>
                <a:lnTo>
                  <a:pt x="8369" y="1663"/>
                </a:lnTo>
                <a:lnTo>
                  <a:pt x="8369" y="2285"/>
                </a:lnTo>
                <a:lnTo>
                  <a:pt x="8496" y="2400"/>
                </a:lnTo>
                <a:lnTo>
                  <a:pt x="9436" y="2819"/>
                </a:lnTo>
                <a:lnTo>
                  <a:pt x="9867" y="2946"/>
                </a:lnTo>
                <a:lnTo>
                  <a:pt x="10121" y="3289"/>
                </a:lnTo>
                <a:lnTo>
                  <a:pt x="10337" y="4444"/>
                </a:lnTo>
                <a:lnTo>
                  <a:pt x="10083" y="5613"/>
                </a:lnTo>
                <a:lnTo>
                  <a:pt x="1155" y="32169"/>
                </a:lnTo>
                <a:lnTo>
                  <a:pt x="419" y="34442"/>
                </a:lnTo>
                <a:lnTo>
                  <a:pt x="76" y="35725"/>
                </a:lnTo>
                <a:lnTo>
                  <a:pt x="0" y="37045"/>
                </a:lnTo>
                <a:lnTo>
                  <a:pt x="139" y="37414"/>
                </a:lnTo>
                <a:lnTo>
                  <a:pt x="736" y="38023"/>
                </a:lnTo>
                <a:lnTo>
                  <a:pt x="1282" y="38176"/>
                </a:lnTo>
                <a:lnTo>
                  <a:pt x="3505" y="38150"/>
                </a:lnTo>
                <a:lnTo>
                  <a:pt x="4826" y="37744"/>
                </a:lnTo>
                <a:lnTo>
                  <a:pt x="7213" y="36182"/>
                </a:lnTo>
                <a:lnTo>
                  <a:pt x="7636" y="35801"/>
                </a:lnTo>
                <a:lnTo>
                  <a:pt x="3632" y="35801"/>
                </a:lnTo>
                <a:lnTo>
                  <a:pt x="3582" y="35191"/>
                </a:lnTo>
                <a:lnTo>
                  <a:pt x="3987" y="34048"/>
                </a:lnTo>
                <a:lnTo>
                  <a:pt x="13385" y="5981"/>
                </a:lnTo>
                <a:lnTo>
                  <a:pt x="15354" y="304"/>
                </a:lnTo>
                <a:lnTo>
                  <a:pt x="15100" y="0"/>
                </a:lnTo>
                <a:close/>
              </a:path>
              <a:path w="15875" h="38735">
                <a:moveTo>
                  <a:pt x="10769" y="30441"/>
                </a:moveTo>
                <a:lnTo>
                  <a:pt x="10223" y="30492"/>
                </a:lnTo>
                <a:lnTo>
                  <a:pt x="8738" y="32169"/>
                </a:lnTo>
                <a:lnTo>
                  <a:pt x="7835" y="33121"/>
                </a:lnTo>
                <a:lnTo>
                  <a:pt x="5651" y="35191"/>
                </a:lnTo>
                <a:lnTo>
                  <a:pt x="4800" y="35725"/>
                </a:lnTo>
                <a:lnTo>
                  <a:pt x="3632" y="35801"/>
                </a:lnTo>
                <a:lnTo>
                  <a:pt x="7636" y="35801"/>
                </a:lnTo>
                <a:lnTo>
                  <a:pt x="8229" y="35267"/>
                </a:lnTo>
                <a:lnTo>
                  <a:pt x="9944" y="33121"/>
                </a:lnTo>
                <a:lnTo>
                  <a:pt x="10604" y="32130"/>
                </a:lnTo>
                <a:lnTo>
                  <a:pt x="11061" y="31216"/>
                </a:lnTo>
                <a:lnTo>
                  <a:pt x="11049" y="30683"/>
                </a:lnTo>
                <a:lnTo>
                  <a:pt x="10769" y="30441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8891113" y="4080475"/>
            <a:ext cx="15688" cy="19610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3335" y="0"/>
                </a:moveTo>
                <a:lnTo>
                  <a:pt x="0" y="15506"/>
                </a:lnTo>
                <a:lnTo>
                  <a:pt x="46" y="18224"/>
                </a:lnTo>
                <a:lnTo>
                  <a:pt x="292" y="19227"/>
                </a:lnTo>
                <a:lnTo>
                  <a:pt x="1600" y="21475"/>
                </a:lnTo>
                <a:lnTo>
                  <a:pt x="2692" y="22059"/>
                </a:lnTo>
                <a:lnTo>
                  <a:pt x="5359" y="22186"/>
                </a:lnTo>
                <a:lnTo>
                  <a:pt x="6629" y="21882"/>
                </a:lnTo>
                <a:lnTo>
                  <a:pt x="9499" y="20574"/>
                </a:lnTo>
                <a:lnTo>
                  <a:pt x="10754" y="19507"/>
                </a:lnTo>
                <a:lnTo>
                  <a:pt x="5727" y="19507"/>
                </a:lnTo>
                <a:lnTo>
                  <a:pt x="5130" y="19227"/>
                </a:lnTo>
                <a:lnTo>
                  <a:pt x="4257" y="18224"/>
                </a:lnTo>
                <a:lnTo>
                  <a:pt x="4134" y="17983"/>
                </a:lnTo>
                <a:lnTo>
                  <a:pt x="3962" y="17475"/>
                </a:lnTo>
                <a:lnTo>
                  <a:pt x="4029" y="14122"/>
                </a:lnTo>
                <a:lnTo>
                  <a:pt x="4241" y="12814"/>
                </a:lnTo>
                <a:lnTo>
                  <a:pt x="4660" y="11861"/>
                </a:lnTo>
                <a:lnTo>
                  <a:pt x="8496" y="10833"/>
                </a:lnTo>
                <a:lnTo>
                  <a:pt x="9849" y="10299"/>
                </a:lnTo>
                <a:lnTo>
                  <a:pt x="5194" y="10299"/>
                </a:lnTo>
                <a:lnTo>
                  <a:pt x="5499" y="9512"/>
                </a:lnTo>
                <a:lnTo>
                  <a:pt x="12674" y="1625"/>
                </a:lnTo>
                <a:lnTo>
                  <a:pt x="16998" y="1625"/>
                </a:lnTo>
                <a:lnTo>
                  <a:pt x="15963" y="419"/>
                </a:lnTo>
                <a:lnTo>
                  <a:pt x="15151" y="76"/>
                </a:lnTo>
                <a:lnTo>
                  <a:pt x="13335" y="0"/>
                </a:lnTo>
                <a:close/>
              </a:path>
              <a:path w="17779" h="22225">
                <a:moveTo>
                  <a:pt x="11950" y="16471"/>
                </a:moveTo>
                <a:lnTo>
                  <a:pt x="10833" y="17475"/>
                </a:lnTo>
                <a:lnTo>
                  <a:pt x="9855" y="18224"/>
                </a:lnTo>
                <a:lnTo>
                  <a:pt x="8257" y="19227"/>
                </a:lnTo>
                <a:lnTo>
                  <a:pt x="7353" y="19507"/>
                </a:lnTo>
                <a:lnTo>
                  <a:pt x="10754" y="19507"/>
                </a:lnTo>
                <a:lnTo>
                  <a:pt x="11066" y="19227"/>
                </a:lnTo>
                <a:lnTo>
                  <a:pt x="12636" y="17360"/>
                </a:lnTo>
                <a:lnTo>
                  <a:pt x="12687" y="16840"/>
                </a:lnTo>
                <a:lnTo>
                  <a:pt x="12458" y="16535"/>
                </a:lnTo>
                <a:lnTo>
                  <a:pt x="11950" y="16471"/>
                </a:lnTo>
                <a:close/>
              </a:path>
              <a:path w="17779" h="22225">
                <a:moveTo>
                  <a:pt x="16998" y="1625"/>
                </a:moveTo>
                <a:lnTo>
                  <a:pt x="12674" y="1625"/>
                </a:lnTo>
                <a:lnTo>
                  <a:pt x="13512" y="1663"/>
                </a:lnTo>
                <a:lnTo>
                  <a:pt x="13830" y="1803"/>
                </a:lnTo>
                <a:lnTo>
                  <a:pt x="14173" y="2311"/>
                </a:lnTo>
                <a:lnTo>
                  <a:pt x="14259" y="3162"/>
                </a:lnTo>
                <a:lnTo>
                  <a:pt x="14135" y="3581"/>
                </a:lnTo>
                <a:lnTo>
                  <a:pt x="5194" y="10299"/>
                </a:lnTo>
                <a:lnTo>
                  <a:pt x="9849" y="10299"/>
                </a:lnTo>
                <a:lnTo>
                  <a:pt x="11557" y="9626"/>
                </a:lnTo>
                <a:lnTo>
                  <a:pt x="16154" y="6832"/>
                </a:lnTo>
                <a:lnTo>
                  <a:pt x="17237" y="5283"/>
                </a:lnTo>
                <a:lnTo>
                  <a:pt x="17356" y="4038"/>
                </a:lnTo>
                <a:lnTo>
                  <a:pt x="17334" y="2311"/>
                </a:lnTo>
                <a:lnTo>
                  <a:pt x="17127" y="1803"/>
                </a:lnTo>
                <a:lnTo>
                  <a:pt x="16998" y="1625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8905977" y="4079174"/>
            <a:ext cx="20171" cy="20731"/>
          </a:xfrm>
          <a:custGeom>
            <a:avLst/>
            <a:gdLst/>
            <a:ahLst/>
            <a:cxnLst/>
            <a:rect l="l" t="t" r="r" b="b"/>
            <a:pathLst>
              <a:path w="22859" h="23495">
                <a:moveTo>
                  <a:pt x="14894" y="2247"/>
                </a:moveTo>
                <a:lnTo>
                  <a:pt x="0" y="20053"/>
                </a:lnTo>
                <a:lnTo>
                  <a:pt x="126" y="21691"/>
                </a:lnTo>
                <a:lnTo>
                  <a:pt x="226" y="22021"/>
                </a:lnTo>
                <a:lnTo>
                  <a:pt x="1013" y="23177"/>
                </a:lnTo>
                <a:lnTo>
                  <a:pt x="1585" y="23482"/>
                </a:lnTo>
                <a:lnTo>
                  <a:pt x="3172" y="23494"/>
                </a:lnTo>
                <a:lnTo>
                  <a:pt x="4252" y="23126"/>
                </a:lnTo>
                <a:lnTo>
                  <a:pt x="6906" y="21691"/>
                </a:lnTo>
                <a:lnTo>
                  <a:pt x="8218" y="20764"/>
                </a:lnTo>
                <a:lnTo>
                  <a:pt x="5407" y="20764"/>
                </a:lnTo>
                <a:lnTo>
                  <a:pt x="4648" y="20713"/>
                </a:lnTo>
                <a:lnTo>
                  <a:pt x="4504" y="20535"/>
                </a:lnTo>
                <a:lnTo>
                  <a:pt x="4629" y="17335"/>
                </a:lnTo>
                <a:lnTo>
                  <a:pt x="4750" y="16840"/>
                </a:lnTo>
                <a:lnTo>
                  <a:pt x="14031" y="4127"/>
                </a:lnTo>
                <a:lnTo>
                  <a:pt x="21372" y="4127"/>
                </a:lnTo>
                <a:lnTo>
                  <a:pt x="21596" y="3555"/>
                </a:lnTo>
                <a:lnTo>
                  <a:pt x="18565" y="3555"/>
                </a:lnTo>
                <a:lnTo>
                  <a:pt x="18425" y="3289"/>
                </a:lnTo>
                <a:lnTo>
                  <a:pt x="18234" y="3047"/>
                </a:lnTo>
                <a:lnTo>
                  <a:pt x="17638" y="2514"/>
                </a:lnTo>
                <a:lnTo>
                  <a:pt x="17231" y="2273"/>
                </a:lnTo>
                <a:lnTo>
                  <a:pt x="14894" y="2247"/>
                </a:lnTo>
                <a:close/>
              </a:path>
              <a:path w="22859" h="23495">
                <a:moveTo>
                  <a:pt x="17050" y="15290"/>
                </a:moveTo>
                <a:lnTo>
                  <a:pt x="13853" y="15290"/>
                </a:lnTo>
                <a:lnTo>
                  <a:pt x="13973" y="15430"/>
                </a:lnTo>
                <a:lnTo>
                  <a:pt x="11935" y="21094"/>
                </a:lnTo>
                <a:lnTo>
                  <a:pt x="11846" y="22631"/>
                </a:lnTo>
                <a:lnTo>
                  <a:pt x="12278" y="23304"/>
                </a:lnTo>
                <a:lnTo>
                  <a:pt x="12685" y="23482"/>
                </a:lnTo>
                <a:lnTo>
                  <a:pt x="14767" y="23456"/>
                </a:lnTo>
                <a:lnTo>
                  <a:pt x="16317" y="22847"/>
                </a:lnTo>
                <a:lnTo>
                  <a:pt x="19543" y="20523"/>
                </a:lnTo>
                <a:lnTo>
                  <a:pt x="15453" y="20523"/>
                </a:lnTo>
                <a:lnTo>
                  <a:pt x="15492" y="19583"/>
                </a:lnTo>
                <a:lnTo>
                  <a:pt x="16464" y="16840"/>
                </a:lnTo>
                <a:lnTo>
                  <a:pt x="17050" y="15290"/>
                </a:lnTo>
                <a:close/>
              </a:path>
              <a:path w="22859" h="23495">
                <a:moveTo>
                  <a:pt x="21372" y="4127"/>
                </a:moveTo>
                <a:lnTo>
                  <a:pt x="14640" y="4127"/>
                </a:lnTo>
                <a:lnTo>
                  <a:pt x="15313" y="4152"/>
                </a:lnTo>
                <a:lnTo>
                  <a:pt x="15872" y="4343"/>
                </a:lnTo>
                <a:lnTo>
                  <a:pt x="16779" y="5092"/>
                </a:lnTo>
                <a:lnTo>
                  <a:pt x="17066" y="5499"/>
                </a:lnTo>
                <a:lnTo>
                  <a:pt x="17257" y="6019"/>
                </a:lnTo>
                <a:lnTo>
                  <a:pt x="16850" y="7607"/>
                </a:lnTo>
                <a:lnTo>
                  <a:pt x="5407" y="20764"/>
                </a:lnTo>
                <a:lnTo>
                  <a:pt x="8218" y="20764"/>
                </a:lnTo>
                <a:lnTo>
                  <a:pt x="11211" y="18237"/>
                </a:lnTo>
                <a:lnTo>
                  <a:pt x="12583" y="16840"/>
                </a:lnTo>
                <a:lnTo>
                  <a:pt x="13853" y="15290"/>
                </a:lnTo>
                <a:lnTo>
                  <a:pt x="17050" y="15290"/>
                </a:lnTo>
                <a:lnTo>
                  <a:pt x="18679" y="10985"/>
                </a:lnTo>
                <a:lnTo>
                  <a:pt x="21372" y="4127"/>
                </a:lnTo>
                <a:close/>
              </a:path>
              <a:path w="22859" h="23495">
                <a:moveTo>
                  <a:pt x="21346" y="16967"/>
                </a:moveTo>
                <a:lnTo>
                  <a:pt x="15453" y="20523"/>
                </a:lnTo>
                <a:lnTo>
                  <a:pt x="19543" y="20523"/>
                </a:lnTo>
                <a:lnTo>
                  <a:pt x="20927" y="19176"/>
                </a:lnTo>
                <a:lnTo>
                  <a:pt x="22070" y="17652"/>
                </a:lnTo>
                <a:lnTo>
                  <a:pt x="22019" y="17208"/>
                </a:lnTo>
                <a:lnTo>
                  <a:pt x="21765" y="16979"/>
                </a:lnTo>
                <a:lnTo>
                  <a:pt x="21346" y="16967"/>
                </a:lnTo>
                <a:close/>
              </a:path>
              <a:path w="22859" h="23495">
                <a:moveTo>
                  <a:pt x="21003" y="0"/>
                </a:moveTo>
                <a:lnTo>
                  <a:pt x="20508" y="12"/>
                </a:lnTo>
                <a:lnTo>
                  <a:pt x="20038" y="203"/>
                </a:lnTo>
                <a:lnTo>
                  <a:pt x="18565" y="3555"/>
                </a:lnTo>
                <a:lnTo>
                  <a:pt x="21596" y="3555"/>
                </a:lnTo>
                <a:lnTo>
                  <a:pt x="22603" y="990"/>
                </a:lnTo>
                <a:lnTo>
                  <a:pt x="22413" y="634"/>
                </a:lnTo>
                <a:lnTo>
                  <a:pt x="22057" y="368"/>
                </a:lnTo>
                <a:lnTo>
                  <a:pt x="21003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8925774" y="4080520"/>
            <a:ext cx="13447" cy="19610"/>
          </a:xfrm>
          <a:custGeom>
            <a:avLst/>
            <a:gdLst/>
            <a:ahLst/>
            <a:cxnLst/>
            <a:rect l="l" t="t" r="r" b="b"/>
            <a:pathLst>
              <a:path w="15240" h="22225">
                <a:moveTo>
                  <a:pt x="1714" y="17233"/>
                </a:moveTo>
                <a:lnTo>
                  <a:pt x="1244" y="17233"/>
                </a:lnTo>
                <a:lnTo>
                  <a:pt x="774" y="17602"/>
                </a:lnTo>
                <a:lnTo>
                  <a:pt x="228" y="18237"/>
                </a:lnTo>
                <a:lnTo>
                  <a:pt x="115" y="18478"/>
                </a:lnTo>
                <a:lnTo>
                  <a:pt x="0" y="19977"/>
                </a:lnTo>
                <a:lnTo>
                  <a:pt x="279" y="20586"/>
                </a:lnTo>
                <a:lnTo>
                  <a:pt x="1396" y="21755"/>
                </a:lnTo>
                <a:lnTo>
                  <a:pt x="2184" y="22072"/>
                </a:lnTo>
                <a:lnTo>
                  <a:pt x="4190" y="22110"/>
                </a:lnTo>
                <a:lnTo>
                  <a:pt x="5156" y="21945"/>
                </a:lnTo>
                <a:lnTo>
                  <a:pt x="6984" y="21297"/>
                </a:lnTo>
                <a:lnTo>
                  <a:pt x="7785" y="20828"/>
                </a:lnTo>
                <a:lnTo>
                  <a:pt x="9077" y="19685"/>
                </a:lnTo>
                <a:lnTo>
                  <a:pt x="6464" y="19685"/>
                </a:lnTo>
                <a:lnTo>
                  <a:pt x="5105" y="19659"/>
                </a:lnTo>
                <a:lnTo>
                  <a:pt x="4419" y="19405"/>
                </a:lnTo>
                <a:lnTo>
                  <a:pt x="3073" y="18478"/>
                </a:lnTo>
                <a:lnTo>
                  <a:pt x="2552" y="18034"/>
                </a:lnTo>
                <a:lnTo>
                  <a:pt x="2163" y="17576"/>
                </a:lnTo>
                <a:lnTo>
                  <a:pt x="1714" y="17233"/>
                </a:lnTo>
                <a:close/>
              </a:path>
              <a:path w="15240" h="22225">
                <a:moveTo>
                  <a:pt x="11569" y="0"/>
                </a:moveTo>
                <a:lnTo>
                  <a:pt x="4629" y="8128"/>
                </a:lnTo>
                <a:lnTo>
                  <a:pt x="4673" y="8331"/>
                </a:lnTo>
                <a:lnTo>
                  <a:pt x="5232" y="10020"/>
                </a:lnTo>
                <a:lnTo>
                  <a:pt x="5714" y="10998"/>
                </a:lnTo>
                <a:lnTo>
                  <a:pt x="7683" y="14236"/>
                </a:lnTo>
                <a:lnTo>
                  <a:pt x="8331" y="15773"/>
                </a:lnTo>
                <a:lnTo>
                  <a:pt x="8283" y="17602"/>
                </a:lnTo>
                <a:lnTo>
                  <a:pt x="8026" y="18275"/>
                </a:lnTo>
                <a:lnTo>
                  <a:pt x="7010" y="19405"/>
                </a:lnTo>
                <a:lnTo>
                  <a:pt x="6464" y="19685"/>
                </a:lnTo>
                <a:lnTo>
                  <a:pt x="9077" y="19685"/>
                </a:lnTo>
                <a:lnTo>
                  <a:pt x="11252" y="14084"/>
                </a:lnTo>
                <a:lnTo>
                  <a:pt x="11087" y="13093"/>
                </a:lnTo>
                <a:lnTo>
                  <a:pt x="10388" y="11391"/>
                </a:lnTo>
                <a:lnTo>
                  <a:pt x="9867" y="10439"/>
                </a:lnTo>
                <a:lnTo>
                  <a:pt x="8470" y="8128"/>
                </a:lnTo>
                <a:lnTo>
                  <a:pt x="7988" y="7150"/>
                </a:lnTo>
                <a:lnTo>
                  <a:pt x="7518" y="5740"/>
                </a:lnTo>
                <a:lnTo>
                  <a:pt x="7429" y="4178"/>
                </a:lnTo>
                <a:lnTo>
                  <a:pt x="7585" y="3759"/>
                </a:lnTo>
                <a:lnTo>
                  <a:pt x="8280" y="2806"/>
                </a:lnTo>
                <a:lnTo>
                  <a:pt x="8826" y="2552"/>
                </a:lnTo>
                <a:lnTo>
                  <a:pt x="10363" y="2527"/>
                </a:lnTo>
                <a:lnTo>
                  <a:pt x="14687" y="2527"/>
                </a:lnTo>
                <a:lnTo>
                  <a:pt x="14706" y="2286"/>
                </a:lnTo>
                <a:lnTo>
                  <a:pt x="14414" y="1625"/>
                </a:lnTo>
                <a:lnTo>
                  <a:pt x="13309" y="381"/>
                </a:lnTo>
                <a:lnTo>
                  <a:pt x="12547" y="38"/>
                </a:lnTo>
                <a:lnTo>
                  <a:pt x="11569" y="0"/>
                </a:lnTo>
                <a:close/>
              </a:path>
              <a:path w="15240" h="22225">
                <a:moveTo>
                  <a:pt x="14687" y="2527"/>
                </a:moveTo>
                <a:lnTo>
                  <a:pt x="10363" y="2527"/>
                </a:lnTo>
                <a:lnTo>
                  <a:pt x="10985" y="2692"/>
                </a:lnTo>
                <a:lnTo>
                  <a:pt x="11912" y="3340"/>
                </a:lnTo>
                <a:lnTo>
                  <a:pt x="12380" y="3759"/>
                </a:lnTo>
                <a:lnTo>
                  <a:pt x="12861" y="4305"/>
                </a:lnTo>
                <a:lnTo>
                  <a:pt x="13080" y="4597"/>
                </a:lnTo>
                <a:lnTo>
                  <a:pt x="13411" y="4737"/>
                </a:lnTo>
                <a:lnTo>
                  <a:pt x="13995" y="4508"/>
                </a:lnTo>
                <a:lnTo>
                  <a:pt x="14198" y="4305"/>
                </a:lnTo>
                <a:lnTo>
                  <a:pt x="14592" y="3759"/>
                </a:lnTo>
                <a:lnTo>
                  <a:pt x="14687" y="2527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8939193" y="4066342"/>
            <a:ext cx="20731" cy="34178"/>
          </a:xfrm>
          <a:custGeom>
            <a:avLst/>
            <a:gdLst/>
            <a:ahLst/>
            <a:cxnLst/>
            <a:rect l="l" t="t" r="r" b="b"/>
            <a:pathLst>
              <a:path w="23495" h="38735">
                <a:moveTo>
                  <a:pt x="15858" y="0"/>
                </a:moveTo>
                <a:lnTo>
                  <a:pt x="9431" y="1625"/>
                </a:lnTo>
                <a:lnTo>
                  <a:pt x="9571" y="1879"/>
                </a:lnTo>
                <a:lnTo>
                  <a:pt x="10663" y="2616"/>
                </a:lnTo>
                <a:lnTo>
                  <a:pt x="11082" y="2857"/>
                </a:lnTo>
                <a:lnTo>
                  <a:pt x="11235" y="3289"/>
                </a:lnTo>
                <a:lnTo>
                  <a:pt x="11019" y="4559"/>
                </a:lnTo>
                <a:lnTo>
                  <a:pt x="10676" y="5715"/>
                </a:lnTo>
                <a:lnTo>
                  <a:pt x="10092" y="7378"/>
                </a:lnTo>
                <a:lnTo>
                  <a:pt x="85" y="36995"/>
                </a:lnTo>
                <a:lnTo>
                  <a:pt x="0" y="37541"/>
                </a:lnTo>
                <a:lnTo>
                  <a:pt x="84" y="37795"/>
                </a:lnTo>
                <a:lnTo>
                  <a:pt x="922" y="38138"/>
                </a:lnTo>
                <a:lnTo>
                  <a:pt x="2103" y="38188"/>
                </a:lnTo>
                <a:lnTo>
                  <a:pt x="2421" y="37985"/>
                </a:lnTo>
                <a:lnTo>
                  <a:pt x="3056" y="36639"/>
                </a:lnTo>
                <a:lnTo>
                  <a:pt x="5012" y="32956"/>
                </a:lnTo>
                <a:lnTo>
                  <a:pt x="5748" y="31635"/>
                </a:lnTo>
                <a:lnTo>
                  <a:pt x="7349" y="28956"/>
                </a:lnTo>
                <a:lnTo>
                  <a:pt x="8136" y="27736"/>
                </a:lnTo>
                <a:lnTo>
                  <a:pt x="8866" y="26771"/>
                </a:lnTo>
                <a:lnTo>
                  <a:pt x="7006" y="26771"/>
                </a:lnTo>
                <a:lnTo>
                  <a:pt x="6948" y="26555"/>
                </a:lnTo>
                <a:lnTo>
                  <a:pt x="12289" y="10998"/>
                </a:lnTo>
                <a:lnTo>
                  <a:pt x="15971" y="571"/>
                </a:lnTo>
                <a:lnTo>
                  <a:pt x="15858" y="0"/>
                </a:lnTo>
                <a:close/>
              </a:path>
              <a:path w="23495" h="38735">
                <a:moveTo>
                  <a:pt x="11197" y="35013"/>
                </a:moveTo>
                <a:lnTo>
                  <a:pt x="10879" y="35179"/>
                </a:lnTo>
                <a:lnTo>
                  <a:pt x="10341" y="35788"/>
                </a:lnTo>
                <a:lnTo>
                  <a:pt x="10219" y="37223"/>
                </a:lnTo>
                <a:lnTo>
                  <a:pt x="10701" y="37947"/>
                </a:lnTo>
                <a:lnTo>
                  <a:pt x="11247" y="38150"/>
                </a:lnTo>
                <a:lnTo>
                  <a:pt x="12937" y="38087"/>
                </a:lnTo>
                <a:lnTo>
                  <a:pt x="14257" y="37541"/>
                </a:lnTo>
                <a:lnTo>
                  <a:pt x="15032" y="36995"/>
                </a:lnTo>
                <a:lnTo>
                  <a:pt x="16061" y="35991"/>
                </a:lnTo>
                <a:lnTo>
                  <a:pt x="14041" y="35991"/>
                </a:lnTo>
                <a:lnTo>
                  <a:pt x="13229" y="35915"/>
                </a:lnTo>
                <a:lnTo>
                  <a:pt x="12771" y="35699"/>
                </a:lnTo>
                <a:lnTo>
                  <a:pt x="12022" y="35102"/>
                </a:lnTo>
                <a:lnTo>
                  <a:pt x="11197" y="35013"/>
                </a:lnTo>
                <a:close/>
              </a:path>
              <a:path w="23495" h="38735">
                <a:moveTo>
                  <a:pt x="23308" y="18288"/>
                </a:moveTo>
                <a:lnTo>
                  <a:pt x="18042" y="18288"/>
                </a:lnTo>
                <a:lnTo>
                  <a:pt x="19160" y="18313"/>
                </a:lnTo>
                <a:lnTo>
                  <a:pt x="19385" y="18643"/>
                </a:lnTo>
                <a:lnTo>
                  <a:pt x="14041" y="35991"/>
                </a:lnTo>
                <a:lnTo>
                  <a:pt x="16061" y="35991"/>
                </a:lnTo>
                <a:lnTo>
                  <a:pt x="23403" y="19291"/>
                </a:lnTo>
                <a:lnTo>
                  <a:pt x="23308" y="18288"/>
                </a:lnTo>
                <a:close/>
              </a:path>
              <a:path w="23495" h="38735">
                <a:moveTo>
                  <a:pt x="18829" y="16078"/>
                </a:moveTo>
                <a:lnTo>
                  <a:pt x="7006" y="26771"/>
                </a:lnTo>
                <a:lnTo>
                  <a:pt x="8866" y="26771"/>
                </a:lnTo>
                <a:lnTo>
                  <a:pt x="10270" y="24917"/>
                </a:lnTo>
                <a:lnTo>
                  <a:pt x="11438" y="23520"/>
                </a:lnTo>
                <a:lnTo>
                  <a:pt x="13483" y="21424"/>
                </a:lnTo>
                <a:lnTo>
                  <a:pt x="14524" y="20497"/>
                </a:lnTo>
                <a:lnTo>
                  <a:pt x="15591" y="19697"/>
                </a:lnTo>
                <a:lnTo>
                  <a:pt x="16099" y="19291"/>
                </a:lnTo>
                <a:lnTo>
                  <a:pt x="16607" y="18961"/>
                </a:lnTo>
                <a:lnTo>
                  <a:pt x="17610" y="18427"/>
                </a:lnTo>
                <a:lnTo>
                  <a:pt x="18042" y="18288"/>
                </a:lnTo>
                <a:lnTo>
                  <a:pt x="23308" y="18288"/>
                </a:lnTo>
                <a:lnTo>
                  <a:pt x="23173" y="17830"/>
                </a:lnTo>
                <a:lnTo>
                  <a:pt x="22208" y="16471"/>
                </a:lnTo>
                <a:lnTo>
                  <a:pt x="21395" y="16116"/>
                </a:lnTo>
                <a:lnTo>
                  <a:pt x="18829" y="16078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8961944" y="4069443"/>
            <a:ext cx="12326" cy="30816"/>
          </a:xfrm>
          <a:custGeom>
            <a:avLst/>
            <a:gdLst/>
            <a:ahLst/>
            <a:cxnLst/>
            <a:rect l="l" t="t" r="r" b="b"/>
            <a:pathLst>
              <a:path w="13970" h="34925">
                <a:moveTo>
                  <a:pt x="10692" y="15900"/>
                </a:moveTo>
                <a:lnTo>
                  <a:pt x="6591" y="15900"/>
                </a:lnTo>
                <a:lnTo>
                  <a:pt x="7112" y="15963"/>
                </a:lnTo>
                <a:lnTo>
                  <a:pt x="7150" y="16294"/>
                </a:lnTo>
                <a:lnTo>
                  <a:pt x="6125" y="18694"/>
                </a:lnTo>
                <a:lnTo>
                  <a:pt x="215" y="32791"/>
                </a:lnTo>
                <a:lnTo>
                  <a:pt x="0" y="33362"/>
                </a:lnTo>
                <a:lnTo>
                  <a:pt x="63" y="33845"/>
                </a:lnTo>
                <a:lnTo>
                  <a:pt x="431" y="34201"/>
                </a:lnTo>
                <a:lnTo>
                  <a:pt x="711" y="34518"/>
                </a:lnTo>
                <a:lnTo>
                  <a:pt x="990" y="34683"/>
                </a:lnTo>
                <a:lnTo>
                  <a:pt x="2514" y="34632"/>
                </a:lnTo>
                <a:lnTo>
                  <a:pt x="3835" y="34201"/>
                </a:lnTo>
                <a:lnTo>
                  <a:pt x="6642" y="32600"/>
                </a:lnTo>
                <a:lnTo>
                  <a:pt x="7886" y="31711"/>
                </a:lnTo>
                <a:lnTo>
                  <a:pt x="8212" y="31419"/>
                </a:lnTo>
                <a:lnTo>
                  <a:pt x="4622" y="31419"/>
                </a:lnTo>
                <a:lnTo>
                  <a:pt x="4508" y="30810"/>
                </a:lnTo>
                <a:lnTo>
                  <a:pt x="4673" y="30276"/>
                </a:lnTo>
                <a:lnTo>
                  <a:pt x="10692" y="15900"/>
                </a:lnTo>
                <a:close/>
              </a:path>
              <a:path w="13970" h="34925">
                <a:moveTo>
                  <a:pt x="10274" y="27558"/>
                </a:moveTo>
                <a:lnTo>
                  <a:pt x="4622" y="31419"/>
                </a:lnTo>
                <a:lnTo>
                  <a:pt x="8212" y="31419"/>
                </a:lnTo>
                <a:lnTo>
                  <a:pt x="10071" y="29756"/>
                </a:lnTo>
                <a:lnTo>
                  <a:pt x="10756" y="28994"/>
                </a:lnTo>
                <a:lnTo>
                  <a:pt x="10969" y="28613"/>
                </a:lnTo>
                <a:lnTo>
                  <a:pt x="11061" y="27939"/>
                </a:lnTo>
                <a:lnTo>
                  <a:pt x="10795" y="27635"/>
                </a:lnTo>
                <a:lnTo>
                  <a:pt x="10274" y="27558"/>
                </a:lnTo>
                <a:close/>
              </a:path>
              <a:path w="13970" h="34925">
                <a:moveTo>
                  <a:pt x="9779" y="12572"/>
                </a:moveTo>
                <a:lnTo>
                  <a:pt x="1676" y="18287"/>
                </a:lnTo>
                <a:lnTo>
                  <a:pt x="1905" y="18580"/>
                </a:lnTo>
                <a:lnTo>
                  <a:pt x="2413" y="18694"/>
                </a:lnTo>
                <a:lnTo>
                  <a:pt x="3721" y="17640"/>
                </a:lnTo>
                <a:lnTo>
                  <a:pt x="4724" y="16916"/>
                </a:lnTo>
                <a:lnTo>
                  <a:pt x="6146" y="16090"/>
                </a:lnTo>
                <a:lnTo>
                  <a:pt x="6591" y="15900"/>
                </a:lnTo>
                <a:lnTo>
                  <a:pt x="10692" y="15900"/>
                </a:lnTo>
                <a:lnTo>
                  <a:pt x="11214" y="14655"/>
                </a:lnTo>
                <a:lnTo>
                  <a:pt x="11355" y="14198"/>
                </a:lnTo>
                <a:lnTo>
                  <a:pt x="11379" y="13233"/>
                </a:lnTo>
                <a:lnTo>
                  <a:pt x="11214" y="13093"/>
                </a:lnTo>
                <a:lnTo>
                  <a:pt x="11023" y="12814"/>
                </a:lnTo>
                <a:lnTo>
                  <a:pt x="10744" y="12636"/>
                </a:lnTo>
                <a:lnTo>
                  <a:pt x="9779" y="12572"/>
                </a:lnTo>
                <a:close/>
              </a:path>
              <a:path w="13970" h="34925">
                <a:moveTo>
                  <a:pt x="12344" y="0"/>
                </a:moveTo>
                <a:lnTo>
                  <a:pt x="11747" y="0"/>
                </a:lnTo>
                <a:lnTo>
                  <a:pt x="10731" y="63"/>
                </a:lnTo>
                <a:lnTo>
                  <a:pt x="10007" y="469"/>
                </a:lnTo>
                <a:lnTo>
                  <a:pt x="9118" y="1955"/>
                </a:lnTo>
                <a:lnTo>
                  <a:pt x="8902" y="2654"/>
                </a:lnTo>
                <a:lnTo>
                  <a:pt x="8902" y="3784"/>
                </a:lnTo>
                <a:lnTo>
                  <a:pt x="9055" y="4241"/>
                </a:lnTo>
                <a:lnTo>
                  <a:pt x="9639" y="5041"/>
                </a:lnTo>
                <a:lnTo>
                  <a:pt x="10121" y="5257"/>
                </a:lnTo>
                <a:lnTo>
                  <a:pt x="11620" y="5245"/>
                </a:lnTo>
                <a:lnTo>
                  <a:pt x="12293" y="4902"/>
                </a:lnTo>
                <a:lnTo>
                  <a:pt x="13296" y="3581"/>
                </a:lnTo>
                <a:lnTo>
                  <a:pt x="13563" y="2832"/>
                </a:lnTo>
                <a:lnTo>
                  <a:pt x="13576" y="1396"/>
                </a:lnTo>
                <a:lnTo>
                  <a:pt x="13423" y="927"/>
                </a:lnTo>
                <a:lnTo>
                  <a:pt x="12801" y="190"/>
                </a:lnTo>
                <a:lnTo>
                  <a:pt x="12344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8975282" y="4080546"/>
            <a:ext cx="20171" cy="19610"/>
          </a:xfrm>
          <a:custGeom>
            <a:avLst/>
            <a:gdLst/>
            <a:ahLst/>
            <a:cxnLst/>
            <a:rect l="l" t="t" r="r" b="b"/>
            <a:pathLst>
              <a:path w="22859" h="22225">
                <a:moveTo>
                  <a:pt x="9402" y="3035"/>
                </a:moveTo>
                <a:lnTo>
                  <a:pt x="5359" y="3035"/>
                </a:lnTo>
                <a:lnTo>
                  <a:pt x="6375" y="3086"/>
                </a:lnTo>
                <a:lnTo>
                  <a:pt x="6325" y="3746"/>
                </a:lnTo>
                <a:lnTo>
                  <a:pt x="45" y="20815"/>
                </a:lnTo>
                <a:lnTo>
                  <a:pt x="0" y="21691"/>
                </a:lnTo>
                <a:lnTo>
                  <a:pt x="850" y="22034"/>
                </a:lnTo>
                <a:lnTo>
                  <a:pt x="1993" y="22123"/>
                </a:lnTo>
                <a:lnTo>
                  <a:pt x="2255" y="21945"/>
                </a:lnTo>
                <a:lnTo>
                  <a:pt x="4038" y="18605"/>
                </a:lnTo>
                <a:lnTo>
                  <a:pt x="5833" y="15367"/>
                </a:lnTo>
                <a:lnTo>
                  <a:pt x="7886" y="11798"/>
                </a:lnTo>
                <a:lnTo>
                  <a:pt x="8150" y="11404"/>
                </a:lnTo>
                <a:lnTo>
                  <a:pt x="6350" y="11404"/>
                </a:lnTo>
                <a:lnTo>
                  <a:pt x="6184" y="11303"/>
                </a:lnTo>
                <a:lnTo>
                  <a:pt x="9402" y="3035"/>
                </a:lnTo>
                <a:close/>
              </a:path>
              <a:path w="22859" h="22225">
                <a:moveTo>
                  <a:pt x="22119" y="1930"/>
                </a:moveTo>
                <a:lnTo>
                  <a:pt x="17767" y="1930"/>
                </a:lnTo>
                <a:lnTo>
                  <a:pt x="18389" y="2070"/>
                </a:lnTo>
                <a:lnTo>
                  <a:pt x="18576" y="3822"/>
                </a:lnTo>
                <a:lnTo>
                  <a:pt x="18453" y="4394"/>
                </a:lnTo>
                <a:lnTo>
                  <a:pt x="17970" y="5880"/>
                </a:lnTo>
                <a:lnTo>
                  <a:pt x="17741" y="6502"/>
                </a:lnTo>
                <a:lnTo>
                  <a:pt x="17094" y="7912"/>
                </a:lnTo>
                <a:lnTo>
                  <a:pt x="12382" y="19431"/>
                </a:lnTo>
                <a:lnTo>
                  <a:pt x="12130" y="20116"/>
                </a:lnTo>
                <a:lnTo>
                  <a:pt x="12126" y="21310"/>
                </a:lnTo>
                <a:lnTo>
                  <a:pt x="12232" y="21463"/>
                </a:lnTo>
                <a:lnTo>
                  <a:pt x="12738" y="21945"/>
                </a:lnTo>
                <a:lnTo>
                  <a:pt x="13004" y="22085"/>
                </a:lnTo>
                <a:lnTo>
                  <a:pt x="14249" y="22085"/>
                </a:lnTo>
                <a:lnTo>
                  <a:pt x="15303" y="21831"/>
                </a:lnTo>
                <a:lnTo>
                  <a:pt x="17576" y="20815"/>
                </a:lnTo>
                <a:lnTo>
                  <a:pt x="18656" y="20116"/>
                </a:lnTo>
                <a:lnTo>
                  <a:pt x="19946" y="19024"/>
                </a:lnTo>
                <a:lnTo>
                  <a:pt x="17018" y="19024"/>
                </a:lnTo>
                <a:lnTo>
                  <a:pt x="16192" y="18986"/>
                </a:lnTo>
                <a:lnTo>
                  <a:pt x="16278" y="18364"/>
                </a:lnTo>
                <a:lnTo>
                  <a:pt x="21031" y="7175"/>
                </a:lnTo>
                <a:lnTo>
                  <a:pt x="21492" y="5880"/>
                </a:lnTo>
                <a:lnTo>
                  <a:pt x="21930" y="4203"/>
                </a:lnTo>
                <a:lnTo>
                  <a:pt x="22050" y="3289"/>
                </a:lnTo>
                <a:lnTo>
                  <a:pt x="22119" y="1930"/>
                </a:lnTo>
                <a:close/>
              </a:path>
              <a:path w="22859" h="22225">
                <a:moveTo>
                  <a:pt x="21437" y="15494"/>
                </a:moveTo>
                <a:lnTo>
                  <a:pt x="20624" y="16446"/>
                </a:lnTo>
                <a:lnTo>
                  <a:pt x="19723" y="17272"/>
                </a:lnTo>
                <a:lnTo>
                  <a:pt x="17754" y="18656"/>
                </a:lnTo>
                <a:lnTo>
                  <a:pt x="17018" y="19024"/>
                </a:lnTo>
                <a:lnTo>
                  <a:pt x="19946" y="19024"/>
                </a:lnTo>
                <a:lnTo>
                  <a:pt x="20726" y="18364"/>
                </a:lnTo>
                <a:lnTo>
                  <a:pt x="21590" y="17360"/>
                </a:lnTo>
                <a:lnTo>
                  <a:pt x="22275" y="16230"/>
                </a:lnTo>
                <a:lnTo>
                  <a:pt x="22237" y="15824"/>
                </a:lnTo>
                <a:lnTo>
                  <a:pt x="22021" y="15506"/>
                </a:lnTo>
                <a:lnTo>
                  <a:pt x="21437" y="15494"/>
                </a:lnTo>
                <a:close/>
              </a:path>
              <a:path w="22859" h="22225">
                <a:moveTo>
                  <a:pt x="20205" y="0"/>
                </a:moveTo>
                <a:lnTo>
                  <a:pt x="6350" y="11404"/>
                </a:lnTo>
                <a:lnTo>
                  <a:pt x="8150" y="11404"/>
                </a:lnTo>
                <a:lnTo>
                  <a:pt x="9182" y="9867"/>
                </a:lnTo>
                <a:lnTo>
                  <a:pt x="12026" y="6311"/>
                </a:lnTo>
                <a:lnTo>
                  <a:pt x="13436" y="4826"/>
                </a:lnTo>
                <a:lnTo>
                  <a:pt x="16090" y="2540"/>
                </a:lnTo>
                <a:lnTo>
                  <a:pt x="17094" y="1955"/>
                </a:lnTo>
                <a:lnTo>
                  <a:pt x="17767" y="1930"/>
                </a:lnTo>
                <a:lnTo>
                  <a:pt x="22119" y="1930"/>
                </a:lnTo>
                <a:lnTo>
                  <a:pt x="21894" y="1257"/>
                </a:lnTo>
                <a:lnTo>
                  <a:pt x="20942" y="254"/>
                </a:lnTo>
                <a:lnTo>
                  <a:pt x="20205" y="0"/>
                </a:lnTo>
                <a:close/>
              </a:path>
              <a:path w="22859" h="22225">
                <a:moveTo>
                  <a:pt x="9029" y="0"/>
                </a:moveTo>
                <a:lnTo>
                  <a:pt x="558" y="5334"/>
                </a:lnTo>
                <a:lnTo>
                  <a:pt x="774" y="5588"/>
                </a:lnTo>
                <a:lnTo>
                  <a:pt x="1219" y="5638"/>
                </a:lnTo>
                <a:lnTo>
                  <a:pt x="2148" y="4826"/>
                </a:lnTo>
                <a:lnTo>
                  <a:pt x="3026" y="4203"/>
                </a:lnTo>
                <a:lnTo>
                  <a:pt x="4635" y="3289"/>
                </a:lnTo>
                <a:lnTo>
                  <a:pt x="5359" y="3035"/>
                </a:lnTo>
                <a:lnTo>
                  <a:pt x="9402" y="3035"/>
                </a:lnTo>
                <a:lnTo>
                  <a:pt x="9982" y="1511"/>
                </a:lnTo>
                <a:lnTo>
                  <a:pt x="9969" y="1003"/>
                </a:lnTo>
                <a:lnTo>
                  <a:pt x="9474" y="203"/>
                </a:lnTo>
                <a:lnTo>
                  <a:pt x="9029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8993169" y="4080475"/>
            <a:ext cx="23532" cy="31376"/>
          </a:xfrm>
          <a:custGeom>
            <a:avLst/>
            <a:gdLst/>
            <a:ahLst/>
            <a:cxnLst/>
            <a:rect l="l" t="t" r="r" b="b"/>
            <a:pathLst>
              <a:path w="26670" h="35560">
                <a:moveTo>
                  <a:pt x="15044" y="0"/>
                </a:moveTo>
                <a:lnTo>
                  <a:pt x="5773" y="10464"/>
                </a:lnTo>
                <a:lnTo>
                  <a:pt x="5786" y="13131"/>
                </a:lnTo>
                <a:lnTo>
                  <a:pt x="9583" y="16687"/>
                </a:lnTo>
                <a:lnTo>
                  <a:pt x="9164" y="17208"/>
                </a:lnTo>
                <a:lnTo>
                  <a:pt x="8682" y="17881"/>
                </a:lnTo>
                <a:lnTo>
                  <a:pt x="7590" y="19519"/>
                </a:lnTo>
                <a:lnTo>
                  <a:pt x="7308" y="20142"/>
                </a:lnTo>
                <a:lnTo>
                  <a:pt x="7323" y="21463"/>
                </a:lnTo>
                <a:lnTo>
                  <a:pt x="7793" y="22263"/>
                </a:lnTo>
                <a:lnTo>
                  <a:pt x="8237" y="22682"/>
                </a:lnTo>
                <a:lnTo>
                  <a:pt x="8910" y="23126"/>
                </a:lnTo>
                <a:lnTo>
                  <a:pt x="7907" y="23431"/>
                </a:lnTo>
                <a:lnTo>
                  <a:pt x="0" y="31724"/>
                </a:lnTo>
                <a:lnTo>
                  <a:pt x="414" y="32639"/>
                </a:lnTo>
                <a:lnTo>
                  <a:pt x="2078" y="34099"/>
                </a:lnTo>
                <a:lnTo>
                  <a:pt x="3119" y="34645"/>
                </a:lnTo>
                <a:lnTo>
                  <a:pt x="5634" y="35331"/>
                </a:lnTo>
                <a:lnTo>
                  <a:pt x="6916" y="35496"/>
                </a:lnTo>
                <a:lnTo>
                  <a:pt x="11069" y="35471"/>
                </a:lnTo>
                <a:lnTo>
                  <a:pt x="13444" y="35153"/>
                </a:lnTo>
                <a:lnTo>
                  <a:pt x="17229" y="33909"/>
                </a:lnTo>
                <a:lnTo>
                  <a:pt x="17481" y="33769"/>
                </a:lnTo>
                <a:lnTo>
                  <a:pt x="9431" y="33756"/>
                </a:lnTo>
                <a:lnTo>
                  <a:pt x="8288" y="33591"/>
                </a:lnTo>
                <a:lnTo>
                  <a:pt x="3577" y="28422"/>
                </a:lnTo>
                <a:lnTo>
                  <a:pt x="4186" y="27381"/>
                </a:lnTo>
                <a:lnTo>
                  <a:pt x="9749" y="24333"/>
                </a:lnTo>
                <a:lnTo>
                  <a:pt x="17348" y="24333"/>
                </a:lnTo>
                <a:lnTo>
                  <a:pt x="12568" y="21463"/>
                </a:lnTo>
                <a:lnTo>
                  <a:pt x="11273" y="20586"/>
                </a:lnTo>
                <a:lnTo>
                  <a:pt x="10815" y="20142"/>
                </a:lnTo>
                <a:lnTo>
                  <a:pt x="10320" y="19265"/>
                </a:lnTo>
                <a:lnTo>
                  <a:pt x="10345" y="17805"/>
                </a:lnTo>
                <a:lnTo>
                  <a:pt x="10803" y="17145"/>
                </a:lnTo>
                <a:lnTo>
                  <a:pt x="11069" y="16903"/>
                </a:lnTo>
                <a:lnTo>
                  <a:pt x="11374" y="16738"/>
                </a:lnTo>
                <a:lnTo>
                  <a:pt x="12682" y="16344"/>
                </a:lnTo>
                <a:lnTo>
                  <a:pt x="14206" y="15811"/>
                </a:lnTo>
                <a:lnTo>
                  <a:pt x="14752" y="15570"/>
                </a:lnTo>
                <a:lnTo>
                  <a:pt x="15401" y="15189"/>
                </a:lnTo>
                <a:lnTo>
                  <a:pt x="10853" y="15189"/>
                </a:lnTo>
                <a:lnTo>
                  <a:pt x="10053" y="15163"/>
                </a:lnTo>
                <a:lnTo>
                  <a:pt x="9685" y="14986"/>
                </a:lnTo>
                <a:lnTo>
                  <a:pt x="9075" y="14338"/>
                </a:lnTo>
                <a:lnTo>
                  <a:pt x="8949" y="13970"/>
                </a:lnTo>
                <a:lnTo>
                  <a:pt x="9042" y="11950"/>
                </a:lnTo>
                <a:lnTo>
                  <a:pt x="16695" y="1524"/>
                </a:lnTo>
                <a:lnTo>
                  <a:pt x="26658" y="1524"/>
                </a:lnTo>
                <a:lnTo>
                  <a:pt x="26663" y="914"/>
                </a:lnTo>
                <a:lnTo>
                  <a:pt x="20455" y="914"/>
                </a:lnTo>
                <a:lnTo>
                  <a:pt x="19923" y="711"/>
                </a:lnTo>
                <a:lnTo>
                  <a:pt x="18854" y="228"/>
                </a:lnTo>
                <a:lnTo>
                  <a:pt x="18296" y="76"/>
                </a:lnTo>
                <a:lnTo>
                  <a:pt x="17762" y="25"/>
                </a:lnTo>
                <a:lnTo>
                  <a:pt x="15044" y="0"/>
                </a:lnTo>
                <a:close/>
              </a:path>
              <a:path w="26670" h="35560">
                <a:moveTo>
                  <a:pt x="17348" y="24333"/>
                </a:moveTo>
                <a:lnTo>
                  <a:pt x="9749" y="24333"/>
                </a:lnTo>
                <a:lnTo>
                  <a:pt x="10853" y="24447"/>
                </a:lnTo>
                <a:lnTo>
                  <a:pt x="11501" y="24714"/>
                </a:lnTo>
                <a:lnTo>
                  <a:pt x="17508" y="31038"/>
                </a:lnTo>
                <a:lnTo>
                  <a:pt x="17089" y="31724"/>
                </a:lnTo>
                <a:lnTo>
                  <a:pt x="15502" y="32766"/>
                </a:lnTo>
                <a:lnTo>
                  <a:pt x="14562" y="33159"/>
                </a:lnTo>
                <a:lnTo>
                  <a:pt x="12441" y="33642"/>
                </a:lnTo>
                <a:lnTo>
                  <a:pt x="10638" y="33769"/>
                </a:lnTo>
                <a:lnTo>
                  <a:pt x="17504" y="33756"/>
                </a:lnTo>
                <a:lnTo>
                  <a:pt x="18651" y="33121"/>
                </a:lnTo>
                <a:lnTo>
                  <a:pt x="20544" y="31229"/>
                </a:lnTo>
                <a:lnTo>
                  <a:pt x="21013" y="30264"/>
                </a:lnTo>
                <a:lnTo>
                  <a:pt x="20906" y="28028"/>
                </a:lnTo>
                <a:lnTo>
                  <a:pt x="20751" y="27584"/>
                </a:lnTo>
                <a:lnTo>
                  <a:pt x="19604" y="25920"/>
                </a:lnTo>
                <a:lnTo>
                  <a:pt x="18575" y="25069"/>
                </a:lnTo>
                <a:lnTo>
                  <a:pt x="17348" y="24333"/>
                </a:lnTo>
                <a:close/>
              </a:path>
              <a:path w="26670" h="35560">
                <a:moveTo>
                  <a:pt x="26658" y="1524"/>
                </a:moveTo>
                <a:lnTo>
                  <a:pt x="16695" y="1524"/>
                </a:lnTo>
                <a:lnTo>
                  <a:pt x="17127" y="1549"/>
                </a:lnTo>
                <a:lnTo>
                  <a:pt x="17546" y="1549"/>
                </a:lnTo>
                <a:lnTo>
                  <a:pt x="17902" y="1714"/>
                </a:lnTo>
                <a:lnTo>
                  <a:pt x="18524" y="2336"/>
                </a:lnTo>
                <a:lnTo>
                  <a:pt x="18601" y="4356"/>
                </a:lnTo>
                <a:lnTo>
                  <a:pt x="18512" y="4749"/>
                </a:lnTo>
                <a:lnTo>
                  <a:pt x="10853" y="15189"/>
                </a:lnTo>
                <a:lnTo>
                  <a:pt x="15401" y="15189"/>
                </a:lnTo>
                <a:lnTo>
                  <a:pt x="16949" y="14224"/>
                </a:lnTo>
                <a:lnTo>
                  <a:pt x="18512" y="12725"/>
                </a:lnTo>
                <a:lnTo>
                  <a:pt x="21039" y="9042"/>
                </a:lnTo>
                <a:lnTo>
                  <a:pt x="21687" y="7048"/>
                </a:lnTo>
                <a:lnTo>
                  <a:pt x="21576" y="3695"/>
                </a:lnTo>
                <a:lnTo>
                  <a:pt x="21382" y="2717"/>
                </a:lnTo>
                <a:lnTo>
                  <a:pt x="22372" y="2628"/>
                </a:lnTo>
                <a:lnTo>
                  <a:pt x="26465" y="2628"/>
                </a:lnTo>
                <a:lnTo>
                  <a:pt x="26621" y="2247"/>
                </a:lnTo>
                <a:lnTo>
                  <a:pt x="26658" y="1524"/>
                </a:lnTo>
                <a:close/>
              </a:path>
              <a:path w="26670" h="35560">
                <a:moveTo>
                  <a:pt x="26465" y="2628"/>
                </a:moveTo>
                <a:lnTo>
                  <a:pt x="22372" y="2628"/>
                </a:lnTo>
                <a:lnTo>
                  <a:pt x="23235" y="2768"/>
                </a:lnTo>
                <a:lnTo>
                  <a:pt x="23782" y="2908"/>
                </a:lnTo>
                <a:lnTo>
                  <a:pt x="26055" y="3060"/>
                </a:lnTo>
                <a:lnTo>
                  <a:pt x="26465" y="2628"/>
                </a:lnTo>
                <a:close/>
              </a:path>
              <a:path w="26670" h="35560">
                <a:moveTo>
                  <a:pt x="26297" y="279"/>
                </a:moveTo>
                <a:lnTo>
                  <a:pt x="24620" y="342"/>
                </a:lnTo>
                <a:lnTo>
                  <a:pt x="23719" y="520"/>
                </a:lnTo>
                <a:lnTo>
                  <a:pt x="22703" y="787"/>
                </a:lnTo>
                <a:lnTo>
                  <a:pt x="20455" y="914"/>
                </a:lnTo>
                <a:lnTo>
                  <a:pt x="26663" y="914"/>
                </a:lnTo>
                <a:lnTo>
                  <a:pt x="26665" y="711"/>
                </a:lnTo>
                <a:lnTo>
                  <a:pt x="26297" y="279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9027272" y="4076720"/>
            <a:ext cx="14007" cy="23532"/>
          </a:xfrm>
          <a:custGeom>
            <a:avLst/>
            <a:gdLst/>
            <a:ahLst/>
            <a:cxnLst/>
            <a:rect l="l" t="t" r="r" b="b"/>
            <a:pathLst>
              <a:path w="15875" h="26670">
                <a:moveTo>
                  <a:pt x="9105" y="7543"/>
                </a:moveTo>
                <a:lnTo>
                  <a:pt x="5651" y="7543"/>
                </a:lnTo>
                <a:lnTo>
                  <a:pt x="279" y="23380"/>
                </a:lnTo>
                <a:lnTo>
                  <a:pt x="165" y="23825"/>
                </a:lnTo>
                <a:lnTo>
                  <a:pt x="0" y="25323"/>
                </a:lnTo>
                <a:lnTo>
                  <a:pt x="152" y="25641"/>
                </a:lnTo>
                <a:lnTo>
                  <a:pt x="698" y="26225"/>
                </a:lnTo>
                <a:lnTo>
                  <a:pt x="1028" y="26390"/>
                </a:lnTo>
                <a:lnTo>
                  <a:pt x="2171" y="26390"/>
                </a:lnTo>
                <a:lnTo>
                  <a:pt x="4267" y="22694"/>
                </a:lnTo>
                <a:lnTo>
                  <a:pt x="4394" y="21323"/>
                </a:lnTo>
                <a:lnTo>
                  <a:pt x="9105" y="7543"/>
                </a:lnTo>
                <a:close/>
              </a:path>
              <a:path w="15875" h="26670">
                <a:moveTo>
                  <a:pt x="11290" y="17919"/>
                </a:moveTo>
                <a:lnTo>
                  <a:pt x="10731" y="17919"/>
                </a:lnTo>
                <a:lnTo>
                  <a:pt x="10134" y="18605"/>
                </a:lnTo>
                <a:lnTo>
                  <a:pt x="9410" y="19303"/>
                </a:lnTo>
                <a:lnTo>
                  <a:pt x="4267" y="22694"/>
                </a:lnTo>
                <a:lnTo>
                  <a:pt x="8102" y="22694"/>
                </a:lnTo>
                <a:lnTo>
                  <a:pt x="9321" y="21615"/>
                </a:lnTo>
                <a:lnTo>
                  <a:pt x="10464" y="20319"/>
                </a:lnTo>
                <a:lnTo>
                  <a:pt x="11468" y="18859"/>
                </a:lnTo>
                <a:lnTo>
                  <a:pt x="11531" y="18237"/>
                </a:lnTo>
                <a:lnTo>
                  <a:pt x="11290" y="17919"/>
                </a:lnTo>
                <a:close/>
              </a:path>
              <a:path w="15875" h="26670">
                <a:moveTo>
                  <a:pt x="9550" y="0"/>
                </a:moveTo>
                <a:lnTo>
                  <a:pt x="9271" y="152"/>
                </a:lnTo>
                <a:lnTo>
                  <a:pt x="6337" y="5346"/>
                </a:lnTo>
                <a:lnTo>
                  <a:pt x="2146" y="6070"/>
                </a:lnTo>
                <a:lnTo>
                  <a:pt x="1879" y="6197"/>
                </a:lnTo>
                <a:lnTo>
                  <a:pt x="1701" y="6400"/>
                </a:lnTo>
                <a:lnTo>
                  <a:pt x="1562" y="7543"/>
                </a:lnTo>
                <a:lnTo>
                  <a:pt x="14820" y="7543"/>
                </a:lnTo>
                <a:lnTo>
                  <a:pt x="15163" y="7340"/>
                </a:lnTo>
                <a:lnTo>
                  <a:pt x="15405" y="7035"/>
                </a:lnTo>
                <a:lnTo>
                  <a:pt x="15532" y="6629"/>
                </a:lnTo>
                <a:lnTo>
                  <a:pt x="15621" y="5892"/>
                </a:lnTo>
                <a:lnTo>
                  <a:pt x="15443" y="5600"/>
                </a:lnTo>
                <a:lnTo>
                  <a:pt x="9740" y="5600"/>
                </a:lnTo>
                <a:lnTo>
                  <a:pt x="11252" y="469"/>
                </a:lnTo>
                <a:lnTo>
                  <a:pt x="11023" y="203"/>
                </a:lnTo>
                <a:lnTo>
                  <a:pt x="10706" y="50"/>
                </a:lnTo>
                <a:lnTo>
                  <a:pt x="9550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9039437" y="4066342"/>
            <a:ext cx="20731" cy="34178"/>
          </a:xfrm>
          <a:custGeom>
            <a:avLst/>
            <a:gdLst/>
            <a:ahLst/>
            <a:cxnLst/>
            <a:rect l="l" t="t" r="r" b="b"/>
            <a:pathLst>
              <a:path w="23495" h="38735">
                <a:moveTo>
                  <a:pt x="15858" y="0"/>
                </a:moveTo>
                <a:lnTo>
                  <a:pt x="9431" y="1625"/>
                </a:lnTo>
                <a:lnTo>
                  <a:pt x="9571" y="1879"/>
                </a:lnTo>
                <a:lnTo>
                  <a:pt x="10663" y="2616"/>
                </a:lnTo>
                <a:lnTo>
                  <a:pt x="11082" y="2857"/>
                </a:lnTo>
                <a:lnTo>
                  <a:pt x="11235" y="3289"/>
                </a:lnTo>
                <a:lnTo>
                  <a:pt x="11019" y="4559"/>
                </a:lnTo>
                <a:lnTo>
                  <a:pt x="10676" y="5715"/>
                </a:lnTo>
                <a:lnTo>
                  <a:pt x="10092" y="7378"/>
                </a:lnTo>
                <a:lnTo>
                  <a:pt x="85" y="36995"/>
                </a:lnTo>
                <a:lnTo>
                  <a:pt x="0" y="37541"/>
                </a:lnTo>
                <a:lnTo>
                  <a:pt x="84" y="37795"/>
                </a:lnTo>
                <a:lnTo>
                  <a:pt x="922" y="38138"/>
                </a:lnTo>
                <a:lnTo>
                  <a:pt x="2103" y="38188"/>
                </a:lnTo>
                <a:lnTo>
                  <a:pt x="2421" y="37985"/>
                </a:lnTo>
                <a:lnTo>
                  <a:pt x="3056" y="36639"/>
                </a:lnTo>
                <a:lnTo>
                  <a:pt x="5012" y="32956"/>
                </a:lnTo>
                <a:lnTo>
                  <a:pt x="5748" y="31635"/>
                </a:lnTo>
                <a:lnTo>
                  <a:pt x="7349" y="28956"/>
                </a:lnTo>
                <a:lnTo>
                  <a:pt x="8136" y="27736"/>
                </a:lnTo>
                <a:lnTo>
                  <a:pt x="8866" y="26771"/>
                </a:lnTo>
                <a:lnTo>
                  <a:pt x="6993" y="26771"/>
                </a:lnTo>
                <a:lnTo>
                  <a:pt x="6948" y="26555"/>
                </a:lnTo>
                <a:lnTo>
                  <a:pt x="12289" y="10998"/>
                </a:lnTo>
                <a:lnTo>
                  <a:pt x="15971" y="571"/>
                </a:lnTo>
                <a:lnTo>
                  <a:pt x="15858" y="0"/>
                </a:lnTo>
                <a:close/>
              </a:path>
              <a:path w="23495" h="38735">
                <a:moveTo>
                  <a:pt x="11197" y="35013"/>
                </a:moveTo>
                <a:lnTo>
                  <a:pt x="10879" y="35179"/>
                </a:lnTo>
                <a:lnTo>
                  <a:pt x="10341" y="35788"/>
                </a:lnTo>
                <a:lnTo>
                  <a:pt x="10219" y="37223"/>
                </a:lnTo>
                <a:lnTo>
                  <a:pt x="10701" y="37947"/>
                </a:lnTo>
                <a:lnTo>
                  <a:pt x="11247" y="38150"/>
                </a:lnTo>
                <a:lnTo>
                  <a:pt x="12937" y="38087"/>
                </a:lnTo>
                <a:lnTo>
                  <a:pt x="14257" y="37541"/>
                </a:lnTo>
                <a:lnTo>
                  <a:pt x="15032" y="36995"/>
                </a:lnTo>
                <a:lnTo>
                  <a:pt x="16061" y="35991"/>
                </a:lnTo>
                <a:lnTo>
                  <a:pt x="14029" y="35991"/>
                </a:lnTo>
                <a:lnTo>
                  <a:pt x="13229" y="35915"/>
                </a:lnTo>
                <a:lnTo>
                  <a:pt x="12771" y="35699"/>
                </a:lnTo>
                <a:lnTo>
                  <a:pt x="12022" y="35102"/>
                </a:lnTo>
                <a:lnTo>
                  <a:pt x="11197" y="35013"/>
                </a:lnTo>
                <a:close/>
              </a:path>
              <a:path w="23495" h="38735">
                <a:moveTo>
                  <a:pt x="23308" y="18288"/>
                </a:moveTo>
                <a:lnTo>
                  <a:pt x="18042" y="18288"/>
                </a:lnTo>
                <a:lnTo>
                  <a:pt x="19160" y="18313"/>
                </a:lnTo>
                <a:lnTo>
                  <a:pt x="19385" y="18643"/>
                </a:lnTo>
                <a:lnTo>
                  <a:pt x="14029" y="35991"/>
                </a:lnTo>
                <a:lnTo>
                  <a:pt x="16061" y="35991"/>
                </a:lnTo>
                <a:lnTo>
                  <a:pt x="23403" y="19291"/>
                </a:lnTo>
                <a:lnTo>
                  <a:pt x="23308" y="18288"/>
                </a:lnTo>
                <a:close/>
              </a:path>
              <a:path w="23495" h="38735">
                <a:moveTo>
                  <a:pt x="18829" y="16078"/>
                </a:moveTo>
                <a:lnTo>
                  <a:pt x="6993" y="26771"/>
                </a:lnTo>
                <a:lnTo>
                  <a:pt x="8866" y="26771"/>
                </a:lnTo>
                <a:lnTo>
                  <a:pt x="10270" y="24917"/>
                </a:lnTo>
                <a:lnTo>
                  <a:pt x="11438" y="23520"/>
                </a:lnTo>
                <a:lnTo>
                  <a:pt x="13483" y="21424"/>
                </a:lnTo>
                <a:lnTo>
                  <a:pt x="14524" y="20497"/>
                </a:lnTo>
                <a:lnTo>
                  <a:pt x="15591" y="19697"/>
                </a:lnTo>
                <a:lnTo>
                  <a:pt x="16099" y="19291"/>
                </a:lnTo>
                <a:lnTo>
                  <a:pt x="16607" y="18961"/>
                </a:lnTo>
                <a:lnTo>
                  <a:pt x="17610" y="18427"/>
                </a:lnTo>
                <a:lnTo>
                  <a:pt x="18042" y="18288"/>
                </a:lnTo>
                <a:lnTo>
                  <a:pt x="23308" y="18288"/>
                </a:lnTo>
                <a:lnTo>
                  <a:pt x="23173" y="17830"/>
                </a:lnTo>
                <a:lnTo>
                  <a:pt x="22208" y="16471"/>
                </a:lnTo>
                <a:lnTo>
                  <a:pt x="21395" y="16116"/>
                </a:lnTo>
                <a:lnTo>
                  <a:pt x="18829" y="16078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9061881" y="4080475"/>
            <a:ext cx="15688" cy="19610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3335" y="0"/>
                </a:moveTo>
                <a:lnTo>
                  <a:pt x="0" y="15506"/>
                </a:lnTo>
                <a:lnTo>
                  <a:pt x="46" y="18224"/>
                </a:lnTo>
                <a:lnTo>
                  <a:pt x="292" y="19227"/>
                </a:lnTo>
                <a:lnTo>
                  <a:pt x="1600" y="21475"/>
                </a:lnTo>
                <a:lnTo>
                  <a:pt x="2692" y="22059"/>
                </a:lnTo>
                <a:lnTo>
                  <a:pt x="5359" y="22186"/>
                </a:lnTo>
                <a:lnTo>
                  <a:pt x="6629" y="21882"/>
                </a:lnTo>
                <a:lnTo>
                  <a:pt x="9499" y="20574"/>
                </a:lnTo>
                <a:lnTo>
                  <a:pt x="10754" y="19507"/>
                </a:lnTo>
                <a:lnTo>
                  <a:pt x="5727" y="19507"/>
                </a:lnTo>
                <a:lnTo>
                  <a:pt x="5130" y="19227"/>
                </a:lnTo>
                <a:lnTo>
                  <a:pt x="4257" y="18224"/>
                </a:lnTo>
                <a:lnTo>
                  <a:pt x="4134" y="17983"/>
                </a:lnTo>
                <a:lnTo>
                  <a:pt x="3962" y="17475"/>
                </a:lnTo>
                <a:lnTo>
                  <a:pt x="4029" y="14122"/>
                </a:lnTo>
                <a:lnTo>
                  <a:pt x="4241" y="12814"/>
                </a:lnTo>
                <a:lnTo>
                  <a:pt x="4660" y="11861"/>
                </a:lnTo>
                <a:lnTo>
                  <a:pt x="8496" y="10833"/>
                </a:lnTo>
                <a:lnTo>
                  <a:pt x="9849" y="10299"/>
                </a:lnTo>
                <a:lnTo>
                  <a:pt x="5194" y="10299"/>
                </a:lnTo>
                <a:lnTo>
                  <a:pt x="5499" y="9512"/>
                </a:lnTo>
                <a:lnTo>
                  <a:pt x="12674" y="1625"/>
                </a:lnTo>
                <a:lnTo>
                  <a:pt x="16998" y="1625"/>
                </a:lnTo>
                <a:lnTo>
                  <a:pt x="15963" y="419"/>
                </a:lnTo>
                <a:lnTo>
                  <a:pt x="15151" y="76"/>
                </a:lnTo>
                <a:lnTo>
                  <a:pt x="13335" y="0"/>
                </a:lnTo>
                <a:close/>
              </a:path>
              <a:path w="17779" h="22225">
                <a:moveTo>
                  <a:pt x="11950" y="16471"/>
                </a:moveTo>
                <a:lnTo>
                  <a:pt x="10833" y="17475"/>
                </a:lnTo>
                <a:lnTo>
                  <a:pt x="9855" y="18224"/>
                </a:lnTo>
                <a:lnTo>
                  <a:pt x="8257" y="19227"/>
                </a:lnTo>
                <a:lnTo>
                  <a:pt x="7353" y="19507"/>
                </a:lnTo>
                <a:lnTo>
                  <a:pt x="10754" y="19507"/>
                </a:lnTo>
                <a:lnTo>
                  <a:pt x="11065" y="19227"/>
                </a:lnTo>
                <a:lnTo>
                  <a:pt x="12623" y="17360"/>
                </a:lnTo>
                <a:lnTo>
                  <a:pt x="12687" y="16840"/>
                </a:lnTo>
                <a:lnTo>
                  <a:pt x="12458" y="16535"/>
                </a:lnTo>
                <a:lnTo>
                  <a:pt x="11950" y="16471"/>
                </a:lnTo>
                <a:close/>
              </a:path>
              <a:path w="17779" h="22225">
                <a:moveTo>
                  <a:pt x="16998" y="1625"/>
                </a:moveTo>
                <a:lnTo>
                  <a:pt x="12674" y="1625"/>
                </a:lnTo>
                <a:lnTo>
                  <a:pt x="13512" y="1663"/>
                </a:lnTo>
                <a:lnTo>
                  <a:pt x="13830" y="1803"/>
                </a:lnTo>
                <a:lnTo>
                  <a:pt x="14173" y="2311"/>
                </a:lnTo>
                <a:lnTo>
                  <a:pt x="14259" y="3162"/>
                </a:lnTo>
                <a:lnTo>
                  <a:pt x="14135" y="3581"/>
                </a:lnTo>
                <a:lnTo>
                  <a:pt x="5194" y="10299"/>
                </a:lnTo>
                <a:lnTo>
                  <a:pt x="9849" y="10299"/>
                </a:lnTo>
                <a:lnTo>
                  <a:pt x="11557" y="9626"/>
                </a:lnTo>
                <a:lnTo>
                  <a:pt x="16154" y="6832"/>
                </a:lnTo>
                <a:lnTo>
                  <a:pt x="17237" y="5283"/>
                </a:lnTo>
                <a:lnTo>
                  <a:pt x="17356" y="4038"/>
                </a:lnTo>
                <a:lnTo>
                  <a:pt x="17334" y="2311"/>
                </a:lnTo>
                <a:lnTo>
                  <a:pt x="17127" y="1803"/>
                </a:lnTo>
                <a:lnTo>
                  <a:pt x="16998" y="1625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9087810" y="4068756"/>
            <a:ext cx="28015" cy="30816"/>
          </a:xfrm>
          <a:custGeom>
            <a:avLst/>
            <a:gdLst/>
            <a:ahLst/>
            <a:cxnLst/>
            <a:rect l="l" t="t" r="r" b="b"/>
            <a:pathLst>
              <a:path w="31750" h="34925">
                <a:moveTo>
                  <a:pt x="20883" y="0"/>
                </a:moveTo>
                <a:lnTo>
                  <a:pt x="9229" y="1765"/>
                </a:lnTo>
                <a:lnTo>
                  <a:pt x="12805" y="2159"/>
                </a:lnTo>
                <a:lnTo>
                  <a:pt x="13377" y="2438"/>
                </a:lnTo>
                <a:lnTo>
                  <a:pt x="13732" y="3403"/>
                </a:lnTo>
                <a:lnTo>
                  <a:pt x="13618" y="4254"/>
                </a:lnTo>
                <a:lnTo>
                  <a:pt x="13212" y="5486"/>
                </a:lnTo>
                <a:lnTo>
                  <a:pt x="5922" y="28917"/>
                </a:lnTo>
                <a:lnTo>
                  <a:pt x="118" y="33553"/>
                </a:lnTo>
                <a:lnTo>
                  <a:pt x="0" y="34747"/>
                </a:lnTo>
                <a:lnTo>
                  <a:pt x="169" y="34874"/>
                </a:lnTo>
                <a:lnTo>
                  <a:pt x="13250" y="34747"/>
                </a:lnTo>
                <a:lnTo>
                  <a:pt x="13415" y="33756"/>
                </a:lnTo>
                <a:lnTo>
                  <a:pt x="13263" y="33553"/>
                </a:lnTo>
                <a:lnTo>
                  <a:pt x="11383" y="33388"/>
                </a:lnTo>
                <a:lnTo>
                  <a:pt x="10055" y="33324"/>
                </a:lnTo>
                <a:lnTo>
                  <a:pt x="9389" y="32893"/>
                </a:lnTo>
                <a:lnTo>
                  <a:pt x="9237" y="31153"/>
                </a:lnTo>
                <a:lnTo>
                  <a:pt x="9592" y="29540"/>
                </a:lnTo>
                <a:lnTo>
                  <a:pt x="10380" y="27165"/>
                </a:lnTo>
                <a:lnTo>
                  <a:pt x="17781" y="3403"/>
                </a:lnTo>
                <a:lnTo>
                  <a:pt x="17987" y="2654"/>
                </a:lnTo>
                <a:lnTo>
                  <a:pt x="18222" y="2159"/>
                </a:lnTo>
                <a:lnTo>
                  <a:pt x="18749" y="1689"/>
                </a:lnTo>
                <a:lnTo>
                  <a:pt x="22178" y="1600"/>
                </a:lnTo>
                <a:lnTo>
                  <a:pt x="27397" y="1600"/>
                </a:lnTo>
                <a:lnTo>
                  <a:pt x="26420" y="1130"/>
                </a:lnTo>
                <a:lnTo>
                  <a:pt x="23016" y="228"/>
                </a:lnTo>
                <a:lnTo>
                  <a:pt x="20883" y="0"/>
                </a:lnTo>
                <a:close/>
              </a:path>
              <a:path w="31750" h="34925">
                <a:moveTo>
                  <a:pt x="27397" y="1600"/>
                </a:moveTo>
                <a:lnTo>
                  <a:pt x="22178" y="1600"/>
                </a:lnTo>
                <a:lnTo>
                  <a:pt x="23880" y="2133"/>
                </a:lnTo>
                <a:lnTo>
                  <a:pt x="26442" y="4254"/>
                </a:lnTo>
                <a:lnTo>
                  <a:pt x="26938" y="5486"/>
                </a:lnTo>
                <a:lnTo>
                  <a:pt x="27037" y="10807"/>
                </a:lnTo>
                <a:lnTo>
                  <a:pt x="26534" y="12496"/>
                </a:lnTo>
                <a:lnTo>
                  <a:pt x="17240" y="18656"/>
                </a:lnTo>
                <a:lnTo>
                  <a:pt x="17098" y="18834"/>
                </a:lnTo>
                <a:lnTo>
                  <a:pt x="17094" y="19519"/>
                </a:lnTo>
                <a:lnTo>
                  <a:pt x="17200" y="19646"/>
                </a:lnTo>
                <a:lnTo>
                  <a:pt x="18952" y="19748"/>
                </a:lnTo>
                <a:lnTo>
                  <a:pt x="20707" y="19494"/>
                </a:lnTo>
                <a:lnTo>
                  <a:pt x="31563" y="7797"/>
                </a:lnTo>
                <a:lnTo>
                  <a:pt x="31347" y="6616"/>
                </a:lnTo>
                <a:lnTo>
                  <a:pt x="30446" y="4432"/>
                </a:lnTo>
                <a:lnTo>
                  <a:pt x="29664" y="3403"/>
                </a:lnTo>
                <a:lnTo>
                  <a:pt x="27741" y="1765"/>
                </a:lnTo>
                <a:lnTo>
                  <a:pt x="27397" y="160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9112630" y="4080481"/>
            <a:ext cx="16249" cy="19610"/>
          </a:xfrm>
          <a:custGeom>
            <a:avLst/>
            <a:gdLst/>
            <a:ahLst/>
            <a:cxnLst/>
            <a:rect l="l" t="t" r="r" b="b"/>
            <a:pathLst>
              <a:path w="18415" h="22225">
                <a:moveTo>
                  <a:pt x="11899" y="0"/>
                </a:moveTo>
                <a:lnTo>
                  <a:pt x="0" y="17843"/>
                </a:lnTo>
                <a:lnTo>
                  <a:pt x="317" y="19151"/>
                </a:lnTo>
                <a:lnTo>
                  <a:pt x="2222" y="21526"/>
                </a:lnTo>
                <a:lnTo>
                  <a:pt x="3555" y="22123"/>
                </a:lnTo>
                <a:lnTo>
                  <a:pt x="5994" y="22199"/>
                </a:lnTo>
                <a:lnTo>
                  <a:pt x="7010" y="22009"/>
                </a:lnTo>
                <a:lnTo>
                  <a:pt x="9639" y="21158"/>
                </a:lnTo>
                <a:lnTo>
                  <a:pt x="10467" y="20586"/>
                </a:lnTo>
                <a:lnTo>
                  <a:pt x="6261" y="20586"/>
                </a:lnTo>
                <a:lnTo>
                  <a:pt x="4927" y="20535"/>
                </a:lnTo>
                <a:lnTo>
                  <a:pt x="4368" y="20205"/>
                </a:lnTo>
                <a:lnTo>
                  <a:pt x="3644" y="18935"/>
                </a:lnTo>
                <a:lnTo>
                  <a:pt x="3556" y="18516"/>
                </a:lnTo>
                <a:lnTo>
                  <a:pt x="3594" y="16256"/>
                </a:lnTo>
                <a:lnTo>
                  <a:pt x="12077" y="1574"/>
                </a:lnTo>
                <a:lnTo>
                  <a:pt x="16869" y="1574"/>
                </a:lnTo>
                <a:lnTo>
                  <a:pt x="16205" y="685"/>
                </a:lnTo>
                <a:lnTo>
                  <a:pt x="14833" y="63"/>
                </a:lnTo>
                <a:lnTo>
                  <a:pt x="11899" y="0"/>
                </a:lnTo>
                <a:close/>
              </a:path>
              <a:path w="18415" h="22225">
                <a:moveTo>
                  <a:pt x="16869" y="1574"/>
                </a:moveTo>
                <a:lnTo>
                  <a:pt x="12077" y="1574"/>
                </a:lnTo>
                <a:lnTo>
                  <a:pt x="13487" y="1638"/>
                </a:lnTo>
                <a:lnTo>
                  <a:pt x="14071" y="2019"/>
                </a:lnTo>
                <a:lnTo>
                  <a:pt x="14630" y="3416"/>
                </a:lnTo>
                <a:lnTo>
                  <a:pt x="14643" y="6032"/>
                </a:lnTo>
                <a:lnTo>
                  <a:pt x="14376" y="7315"/>
                </a:lnTo>
                <a:lnTo>
                  <a:pt x="6261" y="20586"/>
                </a:lnTo>
                <a:lnTo>
                  <a:pt x="10467" y="20586"/>
                </a:lnTo>
                <a:lnTo>
                  <a:pt x="18374" y="5511"/>
                </a:lnTo>
                <a:lnTo>
                  <a:pt x="18270" y="4114"/>
                </a:lnTo>
                <a:lnTo>
                  <a:pt x="18008" y="3098"/>
                </a:lnTo>
                <a:lnTo>
                  <a:pt x="16869" y="1574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9131432" y="4080544"/>
            <a:ext cx="28574" cy="19610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7104" y="13842"/>
                </a:moveTo>
                <a:lnTo>
                  <a:pt x="14465" y="13842"/>
                </a:lnTo>
                <a:lnTo>
                  <a:pt x="14247" y="14706"/>
                </a:lnTo>
                <a:lnTo>
                  <a:pt x="13812" y="16217"/>
                </a:lnTo>
                <a:lnTo>
                  <a:pt x="13637" y="16954"/>
                </a:lnTo>
                <a:lnTo>
                  <a:pt x="13540" y="20180"/>
                </a:lnTo>
                <a:lnTo>
                  <a:pt x="13779" y="20650"/>
                </a:lnTo>
                <a:lnTo>
                  <a:pt x="15074" y="21780"/>
                </a:lnTo>
                <a:lnTo>
                  <a:pt x="15697" y="22072"/>
                </a:lnTo>
                <a:lnTo>
                  <a:pt x="17398" y="22110"/>
                </a:lnTo>
                <a:lnTo>
                  <a:pt x="18859" y="21615"/>
                </a:lnTo>
                <a:lnTo>
                  <a:pt x="22491" y="19596"/>
                </a:lnTo>
                <a:lnTo>
                  <a:pt x="22726" y="19392"/>
                </a:lnTo>
                <a:lnTo>
                  <a:pt x="17487" y="19392"/>
                </a:lnTo>
                <a:lnTo>
                  <a:pt x="16935" y="18732"/>
                </a:lnTo>
                <a:lnTo>
                  <a:pt x="16969" y="14655"/>
                </a:lnTo>
                <a:lnTo>
                  <a:pt x="17104" y="13842"/>
                </a:lnTo>
                <a:close/>
              </a:path>
              <a:path w="32384" h="22225">
                <a:moveTo>
                  <a:pt x="9939" y="3035"/>
                </a:moveTo>
                <a:lnTo>
                  <a:pt x="5918" y="3035"/>
                </a:lnTo>
                <a:lnTo>
                  <a:pt x="6030" y="4127"/>
                </a:lnTo>
                <a:lnTo>
                  <a:pt x="5968" y="4356"/>
                </a:lnTo>
                <a:lnTo>
                  <a:pt x="1231" y="16954"/>
                </a:lnTo>
                <a:lnTo>
                  <a:pt x="1117" y="17449"/>
                </a:lnTo>
                <a:lnTo>
                  <a:pt x="1017" y="20180"/>
                </a:lnTo>
                <a:lnTo>
                  <a:pt x="1181" y="20561"/>
                </a:lnTo>
                <a:lnTo>
                  <a:pt x="2184" y="21742"/>
                </a:lnTo>
                <a:lnTo>
                  <a:pt x="2819" y="22059"/>
                </a:lnTo>
                <a:lnTo>
                  <a:pt x="4635" y="22072"/>
                </a:lnTo>
                <a:lnTo>
                  <a:pt x="5778" y="21678"/>
                </a:lnTo>
                <a:lnTo>
                  <a:pt x="8229" y="20180"/>
                </a:lnTo>
                <a:lnTo>
                  <a:pt x="9267" y="19354"/>
                </a:lnTo>
                <a:lnTo>
                  <a:pt x="5384" y="19354"/>
                </a:lnTo>
                <a:lnTo>
                  <a:pt x="5079" y="19227"/>
                </a:lnTo>
                <a:lnTo>
                  <a:pt x="4749" y="18732"/>
                </a:lnTo>
                <a:lnTo>
                  <a:pt x="4768" y="16954"/>
                </a:lnTo>
                <a:lnTo>
                  <a:pt x="4965" y="16217"/>
                </a:lnTo>
                <a:lnTo>
                  <a:pt x="9939" y="3035"/>
                </a:lnTo>
                <a:close/>
              </a:path>
              <a:path w="32384" h="22225">
                <a:moveTo>
                  <a:pt x="29463" y="0"/>
                </a:moveTo>
                <a:lnTo>
                  <a:pt x="29032" y="177"/>
                </a:lnTo>
                <a:lnTo>
                  <a:pt x="28320" y="863"/>
                </a:lnTo>
                <a:lnTo>
                  <a:pt x="28209" y="1092"/>
                </a:lnTo>
                <a:lnTo>
                  <a:pt x="28117" y="2146"/>
                </a:lnTo>
                <a:lnTo>
                  <a:pt x="28370" y="3035"/>
                </a:lnTo>
                <a:lnTo>
                  <a:pt x="28481" y="7010"/>
                </a:lnTo>
                <a:lnTo>
                  <a:pt x="17487" y="19392"/>
                </a:lnTo>
                <a:lnTo>
                  <a:pt x="22726" y="19392"/>
                </a:lnTo>
                <a:lnTo>
                  <a:pt x="31967" y="4991"/>
                </a:lnTo>
                <a:lnTo>
                  <a:pt x="31842" y="1638"/>
                </a:lnTo>
                <a:lnTo>
                  <a:pt x="31359" y="457"/>
                </a:lnTo>
                <a:lnTo>
                  <a:pt x="30797" y="38"/>
                </a:lnTo>
                <a:lnTo>
                  <a:pt x="29463" y="0"/>
                </a:lnTo>
                <a:close/>
              </a:path>
              <a:path w="32384" h="22225">
                <a:moveTo>
                  <a:pt x="19430" y="203"/>
                </a:moveTo>
                <a:lnTo>
                  <a:pt x="18948" y="457"/>
                </a:lnTo>
                <a:lnTo>
                  <a:pt x="17995" y="1460"/>
                </a:lnTo>
                <a:lnTo>
                  <a:pt x="17665" y="2146"/>
                </a:lnTo>
                <a:lnTo>
                  <a:pt x="17373" y="3467"/>
                </a:lnTo>
                <a:lnTo>
                  <a:pt x="16636" y="5994"/>
                </a:lnTo>
                <a:lnTo>
                  <a:pt x="5384" y="19354"/>
                </a:lnTo>
                <a:lnTo>
                  <a:pt x="9267" y="19354"/>
                </a:lnTo>
                <a:lnTo>
                  <a:pt x="9423" y="19227"/>
                </a:lnTo>
                <a:lnTo>
                  <a:pt x="11730" y="16954"/>
                </a:lnTo>
                <a:lnTo>
                  <a:pt x="12687" y="15862"/>
                </a:lnTo>
                <a:lnTo>
                  <a:pt x="13566" y="14655"/>
                </a:lnTo>
                <a:lnTo>
                  <a:pt x="14211" y="13855"/>
                </a:lnTo>
                <a:lnTo>
                  <a:pt x="14465" y="13842"/>
                </a:lnTo>
                <a:lnTo>
                  <a:pt x="17104" y="13842"/>
                </a:lnTo>
                <a:lnTo>
                  <a:pt x="18008" y="10261"/>
                </a:lnTo>
                <a:lnTo>
                  <a:pt x="18719" y="8343"/>
                </a:lnTo>
                <a:lnTo>
                  <a:pt x="20857" y="3886"/>
                </a:lnTo>
                <a:lnTo>
                  <a:pt x="21348" y="2768"/>
                </a:lnTo>
                <a:lnTo>
                  <a:pt x="21445" y="2362"/>
                </a:lnTo>
                <a:lnTo>
                  <a:pt x="21399" y="1092"/>
                </a:lnTo>
                <a:lnTo>
                  <a:pt x="20954" y="419"/>
                </a:lnTo>
                <a:lnTo>
                  <a:pt x="20535" y="228"/>
                </a:lnTo>
                <a:lnTo>
                  <a:pt x="19430" y="203"/>
                </a:lnTo>
                <a:close/>
              </a:path>
              <a:path w="32384" h="22225">
                <a:moveTo>
                  <a:pt x="8877" y="12"/>
                </a:moveTo>
                <a:lnTo>
                  <a:pt x="7137" y="12"/>
                </a:lnTo>
                <a:lnTo>
                  <a:pt x="6070" y="342"/>
                </a:lnTo>
                <a:lnTo>
                  <a:pt x="0" y="6222"/>
                </a:lnTo>
                <a:lnTo>
                  <a:pt x="304" y="6591"/>
                </a:lnTo>
                <a:lnTo>
                  <a:pt x="749" y="6692"/>
                </a:lnTo>
                <a:lnTo>
                  <a:pt x="1562" y="5714"/>
                </a:lnTo>
                <a:lnTo>
                  <a:pt x="2438" y="4864"/>
                </a:lnTo>
                <a:lnTo>
                  <a:pt x="4267" y="3441"/>
                </a:lnTo>
                <a:lnTo>
                  <a:pt x="5003" y="3060"/>
                </a:lnTo>
                <a:lnTo>
                  <a:pt x="5918" y="3035"/>
                </a:lnTo>
                <a:lnTo>
                  <a:pt x="9939" y="3035"/>
                </a:lnTo>
                <a:lnTo>
                  <a:pt x="10028" y="2768"/>
                </a:lnTo>
                <a:lnTo>
                  <a:pt x="9930" y="1308"/>
                </a:lnTo>
                <a:lnTo>
                  <a:pt x="9372" y="342"/>
                </a:lnTo>
                <a:lnTo>
                  <a:pt x="8877" y="12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9160694" y="4080475"/>
            <a:ext cx="15688" cy="19610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3335" y="0"/>
                </a:moveTo>
                <a:lnTo>
                  <a:pt x="0" y="15506"/>
                </a:lnTo>
                <a:lnTo>
                  <a:pt x="46" y="18224"/>
                </a:lnTo>
                <a:lnTo>
                  <a:pt x="292" y="19227"/>
                </a:lnTo>
                <a:lnTo>
                  <a:pt x="1600" y="21475"/>
                </a:lnTo>
                <a:lnTo>
                  <a:pt x="2692" y="22059"/>
                </a:lnTo>
                <a:lnTo>
                  <a:pt x="5359" y="22186"/>
                </a:lnTo>
                <a:lnTo>
                  <a:pt x="6629" y="21882"/>
                </a:lnTo>
                <a:lnTo>
                  <a:pt x="9499" y="20574"/>
                </a:lnTo>
                <a:lnTo>
                  <a:pt x="10754" y="19507"/>
                </a:lnTo>
                <a:lnTo>
                  <a:pt x="5727" y="19507"/>
                </a:lnTo>
                <a:lnTo>
                  <a:pt x="5130" y="19227"/>
                </a:lnTo>
                <a:lnTo>
                  <a:pt x="4257" y="18224"/>
                </a:lnTo>
                <a:lnTo>
                  <a:pt x="4134" y="17983"/>
                </a:lnTo>
                <a:lnTo>
                  <a:pt x="3962" y="17475"/>
                </a:lnTo>
                <a:lnTo>
                  <a:pt x="4029" y="14122"/>
                </a:lnTo>
                <a:lnTo>
                  <a:pt x="4241" y="12814"/>
                </a:lnTo>
                <a:lnTo>
                  <a:pt x="4660" y="11861"/>
                </a:lnTo>
                <a:lnTo>
                  <a:pt x="8496" y="10833"/>
                </a:lnTo>
                <a:lnTo>
                  <a:pt x="9849" y="10299"/>
                </a:lnTo>
                <a:lnTo>
                  <a:pt x="5194" y="10299"/>
                </a:lnTo>
                <a:lnTo>
                  <a:pt x="5499" y="9512"/>
                </a:lnTo>
                <a:lnTo>
                  <a:pt x="12674" y="1625"/>
                </a:lnTo>
                <a:lnTo>
                  <a:pt x="16998" y="1625"/>
                </a:lnTo>
                <a:lnTo>
                  <a:pt x="15963" y="419"/>
                </a:lnTo>
                <a:lnTo>
                  <a:pt x="15151" y="76"/>
                </a:lnTo>
                <a:lnTo>
                  <a:pt x="13335" y="0"/>
                </a:lnTo>
                <a:close/>
              </a:path>
              <a:path w="17779" h="22225">
                <a:moveTo>
                  <a:pt x="11950" y="16471"/>
                </a:moveTo>
                <a:lnTo>
                  <a:pt x="10833" y="17475"/>
                </a:lnTo>
                <a:lnTo>
                  <a:pt x="9855" y="18224"/>
                </a:lnTo>
                <a:lnTo>
                  <a:pt x="8257" y="19227"/>
                </a:lnTo>
                <a:lnTo>
                  <a:pt x="7353" y="19507"/>
                </a:lnTo>
                <a:lnTo>
                  <a:pt x="10754" y="19507"/>
                </a:lnTo>
                <a:lnTo>
                  <a:pt x="11065" y="19227"/>
                </a:lnTo>
                <a:lnTo>
                  <a:pt x="12623" y="17360"/>
                </a:lnTo>
                <a:lnTo>
                  <a:pt x="12687" y="16840"/>
                </a:lnTo>
                <a:lnTo>
                  <a:pt x="12458" y="16535"/>
                </a:lnTo>
                <a:lnTo>
                  <a:pt x="11950" y="16471"/>
                </a:lnTo>
                <a:close/>
              </a:path>
              <a:path w="17779" h="22225">
                <a:moveTo>
                  <a:pt x="16998" y="1625"/>
                </a:moveTo>
                <a:lnTo>
                  <a:pt x="12674" y="1625"/>
                </a:lnTo>
                <a:lnTo>
                  <a:pt x="13512" y="1663"/>
                </a:lnTo>
                <a:lnTo>
                  <a:pt x="13830" y="1803"/>
                </a:lnTo>
                <a:lnTo>
                  <a:pt x="14173" y="2311"/>
                </a:lnTo>
                <a:lnTo>
                  <a:pt x="14259" y="3162"/>
                </a:lnTo>
                <a:lnTo>
                  <a:pt x="14135" y="3581"/>
                </a:lnTo>
                <a:lnTo>
                  <a:pt x="5194" y="10299"/>
                </a:lnTo>
                <a:lnTo>
                  <a:pt x="9849" y="10299"/>
                </a:lnTo>
                <a:lnTo>
                  <a:pt x="11557" y="9626"/>
                </a:lnTo>
                <a:lnTo>
                  <a:pt x="16154" y="6832"/>
                </a:lnTo>
                <a:lnTo>
                  <a:pt x="17237" y="5283"/>
                </a:lnTo>
                <a:lnTo>
                  <a:pt x="17356" y="4038"/>
                </a:lnTo>
                <a:lnTo>
                  <a:pt x="17334" y="2311"/>
                </a:lnTo>
                <a:lnTo>
                  <a:pt x="17127" y="1803"/>
                </a:lnTo>
                <a:lnTo>
                  <a:pt x="16998" y="1625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9177487" y="4080533"/>
            <a:ext cx="15688" cy="19610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8399" y="3175"/>
                </a:moveTo>
                <a:lnTo>
                  <a:pt x="4419" y="3175"/>
                </a:lnTo>
                <a:lnTo>
                  <a:pt x="5486" y="3263"/>
                </a:lnTo>
                <a:lnTo>
                  <a:pt x="5425" y="4597"/>
                </a:lnTo>
                <a:lnTo>
                  <a:pt x="4943" y="6299"/>
                </a:lnTo>
                <a:lnTo>
                  <a:pt x="4406" y="8051"/>
                </a:lnTo>
                <a:lnTo>
                  <a:pt x="2895" y="12623"/>
                </a:lnTo>
                <a:lnTo>
                  <a:pt x="126" y="20751"/>
                </a:lnTo>
                <a:lnTo>
                  <a:pt x="0" y="21310"/>
                </a:lnTo>
                <a:lnTo>
                  <a:pt x="177" y="21678"/>
                </a:lnTo>
                <a:lnTo>
                  <a:pt x="1104" y="22047"/>
                </a:lnTo>
                <a:lnTo>
                  <a:pt x="2260" y="22110"/>
                </a:lnTo>
                <a:lnTo>
                  <a:pt x="2552" y="21894"/>
                </a:lnTo>
                <a:lnTo>
                  <a:pt x="4140" y="18415"/>
                </a:lnTo>
                <a:lnTo>
                  <a:pt x="5562" y="15417"/>
                </a:lnTo>
                <a:lnTo>
                  <a:pt x="7509" y="11582"/>
                </a:lnTo>
                <a:lnTo>
                  <a:pt x="5676" y="11582"/>
                </a:lnTo>
                <a:lnTo>
                  <a:pt x="8115" y="4470"/>
                </a:lnTo>
                <a:lnTo>
                  <a:pt x="8399" y="3175"/>
                </a:lnTo>
                <a:close/>
              </a:path>
              <a:path w="17779" h="22225">
                <a:moveTo>
                  <a:pt x="14617" y="12"/>
                </a:moveTo>
                <a:lnTo>
                  <a:pt x="5943" y="11582"/>
                </a:lnTo>
                <a:lnTo>
                  <a:pt x="7509" y="11582"/>
                </a:lnTo>
                <a:lnTo>
                  <a:pt x="8568" y="9512"/>
                </a:lnTo>
                <a:lnTo>
                  <a:pt x="10058" y="7073"/>
                </a:lnTo>
                <a:lnTo>
                  <a:pt x="12420" y="3924"/>
                </a:lnTo>
                <a:lnTo>
                  <a:pt x="13030" y="3403"/>
                </a:lnTo>
                <a:lnTo>
                  <a:pt x="17269" y="3403"/>
                </a:lnTo>
                <a:lnTo>
                  <a:pt x="17372" y="2387"/>
                </a:lnTo>
                <a:lnTo>
                  <a:pt x="17271" y="1587"/>
                </a:lnTo>
                <a:lnTo>
                  <a:pt x="16795" y="520"/>
                </a:lnTo>
                <a:lnTo>
                  <a:pt x="16671" y="355"/>
                </a:lnTo>
                <a:lnTo>
                  <a:pt x="16154" y="63"/>
                </a:lnTo>
                <a:lnTo>
                  <a:pt x="14617" y="12"/>
                </a:lnTo>
                <a:close/>
              </a:path>
              <a:path w="17779" h="22225">
                <a:moveTo>
                  <a:pt x="17269" y="3403"/>
                </a:moveTo>
                <a:lnTo>
                  <a:pt x="13982" y="3403"/>
                </a:lnTo>
                <a:lnTo>
                  <a:pt x="14350" y="4089"/>
                </a:lnTo>
                <a:lnTo>
                  <a:pt x="14706" y="5994"/>
                </a:lnTo>
                <a:lnTo>
                  <a:pt x="14935" y="6273"/>
                </a:lnTo>
                <a:lnTo>
                  <a:pt x="15608" y="6299"/>
                </a:lnTo>
                <a:lnTo>
                  <a:pt x="15938" y="6108"/>
                </a:lnTo>
                <a:lnTo>
                  <a:pt x="16295" y="5676"/>
                </a:lnTo>
                <a:lnTo>
                  <a:pt x="16586" y="5257"/>
                </a:lnTo>
                <a:lnTo>
                  <a:pt x="16852" y="4737"/>
                </a:lnTo>
                <a:lnTo>
                  <a:pt x="17150" y="3835"/>
                </a:lnTo>
                <a:lnTo>
                  <a:pt x="17269" y="3403"/>
                </a:lnTo>
                <a:close/>
              </a:path>
              <a:path w="17779" h="22225">
                <a:moveTo>
                  <a:pt x="6730" y="0"/>
                </a:moveTo>
                <a:lnTo>
                  <a:pt x="575" y="4978"/>
                </a:lnTo>
                <a:lnTo>
                  <a:pt x="584" y="5715"/>
                </a:lnTo>
                <a:lnTo>
                  <a:pt x="825" y="5956"/>
                </a:lnTo>
                <a:lnTo>
                  <a:pt x="1384" y="5867"/>
                </a:lnTo>
                <a:lnTo>
                  <a:pt x="1866" y="5207"/>
                </a:lnTo>
                <a:lnTo>
                  <a:pt x="2438" y="4597"/>
                </a:lnTo>
                <a:lnTo>
                  <a:pt x="3746" y="3479"/>
                </a:lnTo>
                <a:lnTo>
                  <a:pt x="4419" y="3175"/>
                </a:lnTo>
                <a:lnTo>
                  <a:pt x="8399" y="3175"/>
                </a:lnTo>
                <a:lnTo>
                  <a:pt x="8413" y="1270"/>
                </a:lnTo>
                <a:lnTo>
                  <a:pt x="8102" y="355"/>
                </a:lnTo>
                <a:lnTo>
                  <a:pt x="7581" y="38"/>
                </a:lnTo>
                <a:lnTo>
                  <a:pt x="6730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9204188" y="4080481"/>
            <a:ext cx="16249" cy="19610"/>
          </a:xfrm>
          <a:custGeom>
            <a:avLst/>
            <a:gdLst/>
            <a:ahLst/>
            <a:cxnLst/>
            <a:rect l="l" t="t" r="r" b="b"/>
            <a:pathLst>
              <a:path w="18415" h="22225">
                <a:moveTo>
                  <a:pt x="11899" y="0"/>
                </a:moveTo>
                <a:lnTo>
                  <a:pt x="0" y="17843"/>
                </a:lnTo>
                <a:lnTo>
                  <a:pt x="317" y="19151"/>
                </a:lnTo>
                <a:lnTo>
                  <a:pt x="2222" y="21526"/>
                </a:lnTo>
                <a:lnTo>
                  <a:pt x="3555" y="22123"/>
                </a:lnTo>
                <a:lnTo>
                  <a:pt x="5994" y="22199"/>
                </a:lnTo>
                <a:lnTo>
                  <a:pt x="7010" y="22009"/>
                </a:lnTo>
                <a:lnTo>
                  <a:pt x="9639" y="21158"/>
                </a:lnTo>
                <a:lnTo>
                  <a:pt x="10467" y="20586"/>
                </a:lnTo>
                <a:lnTo>
                  <a:pt x="6261" y="20586"/>
                </a:lnTo>
                <a:lnTo>
                  <a:pt x="4927" y="20535"/>
                </a:lnTo>
                <a:lnTo>
                  <a:pt x="4368" y="20205"/>
                </a:lnTo>
                <a:lnTo>
                  <a:pt x="3644" y="18935"/>
                </a:lnTo>
                <a:lnTo>
                  <a:pt x="3556" y="18516"/>
                </a:lnTo>
                <a:lnTo>
                  <a:pt x="3594" y="16256"/>
                </a:lnTo>
                <a:lnTo>
                  <a:pt x="12077" y="1574"/>
                </a:lnTo>
                <a:lnTo>
                  <a:pt x="16869" y="1574"/>
                </a:lnTo>
                <a:lnTo>
                  <a:pt x="16205" y="685"/>
                </a:lnTo>
                <a:lnTo>
                  <a:pt x="14833" y="63"/>
                </a:lnTo>
                <a:lnTo>
                  <a:pt x="11899" y="0"/>
                </a:lnTo>
                <a:close/>
              </a:path>
              <a:path w="18415" h="22225">
                <a:moveTo>
                  <a:pt x="16869" y="1574"/>
                </a:moveTo>
                <a:lnTo>
                  <a:pt x="12077" y="1574"/>
                </a:lnTo>
                <a:lnTo>
                  <a:pt x="13487" y="1638"/>
                </a:lnTo>
                <a:lnTo>
                  <a:pt x="14084" y="2019"/>
                </a:lnTo>
                <a:lnTo>
                  <a:pt x="14630" y="3416"/>
                </a:lnTo>
                <a:lnTo>
                  <a:pt x="14643" y="6032"/>
                </a:lnTo>
                <a:lnTo>
                  <a:pt x="14376" y="7315"/>
                </a:lnTo>
                <a:lnTo>
                  <a:pt x="6261" y="20586"/>
                </a:lnTo>
                <a:lnTo>
                  <a:pt x="10467" y="20586"/>
                </a:lnTo>
                <a:lnTo>
                  <a:pt x="18374" y="5511"/>
                </a:lnTo>
                <a:lnTo>
                  <a:pt x="18270" y="4114"/>
                </a:lnTo>
                <a:lnTo>
                  <a:pt x="18008" y="3098"/>
                </a:lnTo>
                <a:lnTo>
                  <a:pt x="16869" y="1574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9213991" y="4066313"/>
            <a:ext cx="31376" cy="45943"/>
          </a:xfrm>
          <a:custGeom>
            <a:avLst/>
            <a:gdLst/>
            <a:ahLst/>
            <a:cxnLst/>
            <a:rect l="l" t="t" r="r" b="b"/>
            <a:pathLst>
              <a:path w="35559" h="52070">
                <a:moveTo>
                  <a:pt x="1327" y="46710"/>
                </a:moveTo>
                <a:lnTo>
                  <a:pt x="972" y="47015"/>
                </a:lnTo>
                <a:lnTo>
                  <a:pt x="769" y="47129"/>
                </a:lnTo>
                <a:lnTo>
                  <a:pt x="553" y="47332"/>
                </a:lnTo>
                <a:lnTo>
                  <a:pt x="108" y="47904"/>
                </a:lnTo>
                <a:lnTo>
                  <a:pt x="0" y="49466"/>
                </a:lnTo>
                <a:lnTo>
                  <a:pt x="235" y="49949"/>
                </a:lnTo>
                <a:lnTo>
                  <a:pt x="1315" y="51181"/>
                </a:lnTo>
                <a:lnTo>
                  <a:pt x="2178" y="51511"/>
                </a:lnTo>
                <a:lnTo>
                  <a:pt x="4413" y="51549"/>
                </a:lnTo>
                <a:lnTo>
                  <a:pt x="5341" y="51358"/>
                </a:lnTo>
                <a:lnTo>
                  <a:pt x="6979" y="50673"/>
                </a:lnTo>
                <a:lnTo>
                  <a:pt x="7665" y="50279"/>
                </a:lnTo>
                <a:lnTo>
                  <a:pt x="8740" y="49466"/>
                </a:lnTo>
                <a:lnTo>
                  <a:pt x="6115" y="49466"/>
                </a:lnTo>
                <a:lnTo>
                  <a:pt x="5047" y="49403"/>
                </a:lnTo>
                <a:lnTo>
                  <a:pt x="4528" y="49237"/>
                </a:lnTo>
                <a:lnTo>
                  <a:pt x="3359" y="48564"/>
                </a:lnTo>
                <a:lnTo>
                  <a:pt x="2877" y="48094"/>
                </a:lnTo>
                <a:lnTo>
                  <a:pt x="2293" y="47129"/>
                </a:lnTo>
                <a:lnTo>
                  <a:pt x="2077" y="46888"/>
                </a:lnTo>
                <a:lnTo>
                  <a:pt x="1848" y="46748"/>
                </a:lnTo>
                <a:lnTo>
                  <a:pt x="1327" y="46710"/>
                </a:lnTo>
                <a:close/>
              </a:path>
              <a:path w="35559" h="52070">
                <a:moveTo>
                  <a:pt x="19615" y="18770"/>
                </a:moveTo>
                <a:lnTo>
                  <a:pt x="15843" y="18770"/>
                </a:lnTo>
                <a:lnTo>
                  <a:pt x="14624" y="23050"/>
                </a:lnTo>
                <a:lnTo>
                  <a:pt x="13494" y="27419"/>
                </a:lnTo>
                <a:lnTo>
                  <a:pt x="11411" y="36271"/>
                </a:lnTo>
                <a:lnTo>
                  <a:pt x="10230" y="40678"/>
                </a:lnTo>
                <a:lnTo>
                  <a:pt x="6115" y="49466"/>
                </a:lnTo>
                <a:lnTo>
                  <a:pt x="8740" y="49466"/>
                </a:lnTo>
                <a:lnTo>
                  <a:pt x="9138" y="49123"/>
                </a:lnTo>
                <a:lnTo>
                  <a:pt x="9354" y="48895"/>
                </a:lnTo>
                <a:lnTo>
                  <a:pt x="9913" y="48399"/>
                </a:lnTo>
                <a:lnTo>
                  <a:pt x="19285" y="19837"/>
                </a:lnTo>
                <a:lnTo>
                  <a:pt x="19615" y="18770"/>
                </a:lnTo>
                <a:close/>
              </a:path>
              <a:path w="35559" h="52070">
                <a:moveTo>
                  <a:pt x="26638" y="16827"/>
                </a:moveTo>
                <a:lnTo>
                  <a:pt x="11868" y="16827"/>
                </a:lnTo>
                <a:lnTo>
                  <a:pt x="11525" y="17094"/>
                </a:lnTo>
                <a:lnTo>
                  <a:pt x="11310" y="17411"/>
                </a:lnTo>
                <a:lnTo>
                  <a:pt x="11246" y="18516"/>
                </a:lnTo>
                <a:lnTo>
                  <a:pt x="11500" y="18770"/>
                </a:lnTo>
                <a:lnTo>
                  <a:pt x="26118" y="18770"/>
                </a:lnTo>
                <a:lnTo>
                  <a:pt x="26867" y="18122"/>
                </a:lnTo>
                <a:lnTo>
                  <a:pt x="27045" y="17475"/>
                </a:lnTo>
                <a:lnTo>
                  <a:pt x="26638" y="16827"/>
                </a:lnTo>
                <a:close/>
              </a:path>
              <a:path w="35559" h="52070">
                <a:moveTo>
                  <a:pt x="29432" y="0"/>
                </a:moveTo>
                <a:lnTo>
                  <a:pt x="16377" y="16827"/>
                </a:lnTo>
                <a:lnTo>
                  <a:pt x="20098" y="16827"/>
                </a:lnTo>
                <a:lnTo>
                  <a:pt x="20796" y="14478"/>
                </a:lnTo>
                <a:lnTo>
                  <a:pt x="21517" y="12268"/>
                </a:lnTo>
                <a:lnTo>
                  <a:pt x="29826" y="1765"/>
                </a:lnTo>
                <a:lnTo>
                  <a:pt x="34906" y="1765"/>
                </a:lnTo>
                <a:lnTo>
                  <a:pt x="34805" y="1574"/>
                </a:lnTo>
                <a:lnTo>
                  <a:pt x="33128" y="342"/>
                </a:lnTo>
                <a:lnTo>
                  <a:pt x="32138" y="25"/>
                </a:lnTo>
                <a:lnTo>
                  <a:pt x="29432" y="0"/>
                </a:lnTo>
                <a:close/>
              </a:path>
              <a:path w="35559" h="52070">
                <a:moveTo>
                  <a:pt x="34906" y="1765"/>
                </a:moveTo>
                <a:lnTo>
                  <a:pt x="29826" y="1765"/>
                </a:lnTo>
                <a:lnTo>
                  <a:pt x="30512" y="2057"/>
                </a:lnTo>
                <a:lnTo>
                  <a:pt x="31807" y="3263"/>
                </a:lnTo>
                <a:lnTo>
                  <a:pt x="32184" y="4318"/>
                </a:lnTo>
                <a:lnTo>
                  <a:pt x="32385" y="6197"/>
                </a:lnTo>
                <a:lnTo>
                  <a:pt x="32473" y="6388"/>
                </a:lnTo>
                <a:lnTo>
                  <a:pt x="32620" y="6616"/>
                </a:lnTo>
                <a:lnTo>
                  <a:pt x="33496" y="6692"/>
                </a:lnTo>
                <a:lnTo>
                  <a:pt x="33925" y="6388"/>
                </a:lnTo>
                <a:lnTo>
                  <a:pt x="34097" y="6197"/>
                </a:lnTo>
                <a:lnTo>
                  <a:pt x="34970" y="5067"/>
                </a:lnTo>
                <a:lnTo>
                  <a:pt x="35230" y="4368"/>
                </a:lnTo>
                <a:lnTo>
                  <a:pt x="35249" y="2413"/>
                </a:lnTo>
                <a:lnTo>
                  <a:pt x="34906" y="1765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9245171" y="4068784"/>
            <a:ext cx="27454" cy="30816"/>
          </a:xfrm>
          <a:custGeom>
            <a:avLst/>
            <a:gdLst/>
            <a:ahLst/>
            <a:cxnLst/>
            <a:rect l="l" t="t" r="r" b="b"/>
            <a:pathLst>
              <a:path w="31115" h="34925">
                <a:moveTo>
                  <a:pt x="20637" y="0"/>
                </a:moveTo>
                <a:lnTo>
                  <a:pt x="14122" y="12"/>
                </a:lnTo>
                <a:lnTo>
                  <a:pt x="9931" y="419"/>
                </a:lnTo>
                <a:lnTo>
                  <a:pt x="8978" y="558"/>
                </a:lnTo>
                <a:lnTo>
                  <a:pt x="8865" y="1727"/>
                </a:lnTo>
                <a:lnTo>
                  <a:pt x="11887" y="1879"/>
                </a:lnTo>
                <a:lnTo>
                  <a:pt x="12598" y="2171"/>
                </a:lnTo>
                <a:lnTo>
                  <a:pt x="13067" y="3238"/>
                </a:lnTo>
                <a:lnTo>
                  <a:pt x="13004" y="4000"/>
                </a:lnTo>
                <a:lnTo>
                  <a:pt x="12895" y="4648"/>
                </a:lnTo>
                <a:lnTo>
                  <a:pt x="12280" y="6540"/>
                </a:lnTo>
                <a:lnTo>
                  <a:pt x="5410" y="28867"/>
                </a:lnTo>
                <a:lnTo>
                  <a:pt x="1231" y="33337"/>
                </a:lnTo>
                <a:lnTo>
                  <a:pt x="177" y="33489"/>
                </a:lnTo>
                <a:lnTo>
                  <a:pt x="0" y="33680"/>
                </a:lnTo>
                <a:lnTo>
                  <a:pt x="25" y="34683"/>
                </a:lnTo>
                <a:lnTo>
                  <a:pt x="228" y="34823"/>
                </a:lnTo>
                <a:lnTo>
                  <a:pt x="5626" y="34670"/>
                </a:lnTo>
                <a:lnTo>
                  <a:pt x="16700" y="34670"/>
                </a:lnTo>
                <a:lnTo>
                  <a:pt x="18453" y="34416"/>
                </a:lnTo>
                <a:lnTo>
                  <a:pt x="21666" y="33235"/>
                </a:lnTo>
                <a:lnTo>
                  <a:pt x="11696" y="33235"/>
                </a:lnTo>
                <a:lnTo>
                  <a:pt x="10375" y="32892"/>
                </a:lnTo>
                <a:lnTo>
                  <a:pt x="8993" y="31584"/>
                </a:lnTo>
                <a:lnTo>
                  <a:pt x="8877" y="30530"/>
                </a:lnTo>
                <a:lnTo>
                  <a:pt x="8919" y="30175"/>
                </a:lnTo>
                <a:lnTo>
                  <a:pt x="12496" y="18592"/>
                </a:lnTo>
                <a:lnTo>
                  <a:pt x="12699" y="17754"/>
                </a:lnTo>
                <a:lnTo>
                  <a:pt x="12992" y="17246"/>
                </a:lnTo>
                <a:lnTo>
                  <a:pt x="13754" y="16852"/>
                </a:lnTo>
                <a:lnTo>
                  <a:pt x="17068" y="16802"/>
                </a:lnTo>
                <a:lnTo>
                  <a:pt x="23930" y="16802"/>
                </a:lnTo>
                <a:lnTo>
                  <a:pt x="22555" y="16332"/>
                </a:lnTo>
                <a:lnTo>
                  <a:pt x="22123" y="16141"/>
                </a:lnTo>
                <a:lnTo>
                  <a:pt x="21996" y="15874"/>
                </a:lnTo>
                <a:lnTo>
                  <a:pt x="23558" y="15697"/>
                </a:lnTo>
                <a:lnTo>
                  <a:pt x="24688" y="15366"/>
                </a:lnTo>
                <a:lnTo>
                  <a:pt x="24932" y="15252"/>
                </a:lnTo>
                <a:lnTo>
                  <a:pt x="17271" y="15252"/>
                </a:lnTo>
                <a:lnTo>
                  <a:pt x="14211" y="15151"/>
                </a:lnTo>
                <a:lnTo>
                  <a:pt x="13792" y="14744"/>
                </a:lnTo>
                <a:lnTo>
                  <a:pt x="13900" y="14020"/>
                </a:lnTo>
                <a:lnTo>
                  <a:pt x="17259" y="3238"/>
                </a:lnTo>
                <a:lnTo>
                  <a:pt x="17449" y="2412"/>
                </a:lnTo>
                <a:lnTo>
                  <a:pt x="17691" y="1917"/>
                </a:lnTo>
                <a:lnTo>
                  <a:pt x="18262" y="1587"/>
                </a:lnTo>
                <a:lnTo>
                  <a:pt x="27236" y="1587"/>
                </a:lnTo>
                <a:lnTo>
                  <a:pt x="24993" y="685"/>
                </a:lnTo>
                <a:lnTo>
                  <a:pt x="23609" y="342"/>
                </a:lnTo>
                <a:lnTo>
                  <a:pt x="20637" y="0"/>
                </a:lnTo>
                <a:close/>
              </a:path>
              <a:path w="31115" h="34925">
                <a:moveTo>
                  <a:pt x="16700" y="34670"/>
                </a:moveTo>
                <a:lnTo>
                  <a:pt x="5626" y="34670"/>
                </a:lnTo>
                <a:lnTo>
                  <a:pt x="15824" y="34797"/>
                </a:lnTo>
                <a:lnTo>
                  <a:pt x="16700" y="34670"/>
                </a:lnTo>
                <a:close/>
              </a:path>
              <a:path w="31115" h="34925">
                <a:moveTo>
                  <a:pt x="23930" y="16802"/>
                </a:moveTo>
                <a:lnTo>
                  <a:pt x="17068" y="16802"/>
                </a:lnTo>
                <a:lnTo>
                  <a:pt x="18326" y="17043"/>
                </a:lnTo>
                <a:lnTo>
                  <a:pt x="20662" y="18008"/>
                </a:lnTo>
                <a:lnTo>
                  <a:pt x="21615" y="18745"/>
                </a:lnTo>
                <a:lnTo>
                  <a:pt x="23088" y="20688"/>
                </a:lnTo>
                <a:lnTo>
                  <a:pt x="23469" y="21920"/>
                </a:lnTo>
                <a:lnTo>
                  <a:pt x="23349" y="26136"/>
                </a:lnTo>
                <a:lnTo>
                  <a:pt x="11696" y="33235"/>
                </a:lnTo>
                <a:lnTo>
                  <a:pt x="21666" y="33235"/>
                </a:lnTo>
                <a:lnTo>
                  <a:pt x="27904" y="25755"/>
                </a:lnTo>
                <a:lnTo>
                  <a:pt x="27897" y="21920"/>
                </a:lnTo>
                <a:lnTo>
                  <a:pt x="27419" y="20497"/>
                </a:lnTo>
                <a:lnTo>
                  <a:pt x="25361" y="17792"/>
                </a:lnTo>
                <a:lnTo>
                  <a:pt x="24079" y="16852"/>
                </a:lnTo>
                <a:lnTo>
                  <a:pt x="23930" y="16802"/>
                </a:lnTo>
                <a:close/>
              </a:path>
              <a:path w="31115" h="34925">
                <a:moveTo>
                  <a:pt x="27236" y="1587"/>
                </a:moveTo>
                <a:lnTo>
                  <a:pt x="21983" y="1587"/>
                </a:lnTo>
                <a:lnTo>
                  <a:pt x="23621" y="2082"/>
                </a:lnTo>
                <a:lnTo>
                  <a:pt x="25857" y="4000"/>
                </a:lnTo>
                <a:lnTo>
                  <a:pt x="26415" y="5245"/>
                </a:lnTo>
                <a:lnTo>
                  <a:pt x="26365" y="8978"/>
                </a:lnTo>
                <a:lnTo>
                  <a:pt x="25742" y="10693"/>
                </a:lnTo>
                <a:lnTo>
                  <a:pt x="23355" y="13157"/>
                </a:lnTo>
                <a:lnTo>
                  <a:pt x="21958" y="14020"/>
                </a:lnTo>
                <a:lnTo>
                  <a:pt x="18732" y="15011"/>
                </a:lnTo>
                <a:lnTo>
                  <a:pt x="17271" y="15252"/>
                </a:lnTo>
                <a:lnTo>
                  <a:pt x="24932" y="15252"/>
                </a:lnTo>
                <a:lnTo>
                  <a:pt x="30695" y="6057"/>
                </a:lnTo>
                <a:lnTo>
                  <a:pt x="30276" y="4648"/>
                </a:lnTo>
                <a:lnTo>
                  <a:pt x="28638" y="2527"/>
                </a:lnTo>
                <a:lnTo>
                  <a:pt x="27584" y="1727"/>
                </a:lnTo>
                <a:lnTo>
                  <a:pt x="27236" y="1587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9272908" y="4069443"/>
            <a:ext cx="12326" cy="30816"/>
          </a:xfrm>
          <a:custGeom>
            <a:avLst/>
            <a:gdLst/>
            <a:ahLst/>
            <a:cxnLst/>
            <a:rect l="l" t="t" r="r" b="b"/>
            <a:pathLst>
              <a:path w="13970" h="34925">
                <a:moveTo>
                  <a:pt x="10692" y="15900"/>
                </a:moveTo>
                <a:lnTo>
                  <a:pt x="6591" y="15900"/>
                </a:lnTo>
                <a:lnTo>
                  <a:pt x="7112" y="15963"/>
                </a:lnTo>
                <a:lnTo>
                  <a:pt x="7150" y="16294"/>
                </a:lnTo>
                <a:lnTo>
                  <a:pt x="6125" y="18694"/>
                </a:lnTo>
                <a:lnTo>
                  <a:pt x="215" y="32791"/>
                </a:lnTo>
                <a:lnTo>
                  <a:pt x="0" y="33362"/>
                </a:lnTo>
                <a:lnTo>
                  <a:pt x="63" y="33845"/>
                </a:lnTo>
                <a:lnTo>
                  <a:pt x="419" y="34201"/>
                </a:lnTo>
                <a:lnTo>
                  <a:pt x="698" y="34518"/>
                </a:lnTo>
                <a:lnTo>
                  <a:pt x="977" y="34683"/>
                </a:lnTo>
                <a:lnTo>
                  <a:pt x="2501" y="34632"/>
                </a:lnTo>
                <a:lnTo>
                  <a:pt x="3835" y="34201"/>
                </a:lnTo>
                <a:lnTo>
                  <a:pt x="6642" y="32600"/>
                </a:lnTo>
                <a:lnTo>
                  <a:pt x="7886" y="31711"/>
                </a:lnTo>
                <a:lnTo>
                  <a:pt x="8211" y="31419"/>
                </a:lnTo>
                <a:lnTo>
                  <a:pt x="4622" y="31419"/>
                </a:lnTo>
                <a:lnTo>
                  <a:pt x="4508" y="30810"/>
                </a:lnTo>
                <a:lnTo>
                  <a:pt x="4673" y="30276"/>
                </a:lnTo>
                <a:lnTo>
                  <a:pt x="10692" y="15900"/>
                </a:lnTo>
                <a:close/>
              </a:path>
              <a:path w="13970" h="34925">
                <a:moveTo>
                  <a:pt x="10274" y="27558"/>
                </a:moveTo>
                <a:lnTo>
                  <a:pt x="4622" y="31419"/>
                </a:lnTo>
                <a:lnTo>
                  <a:pt x="8211" y="31419"/>
                </a:lnTo>
                <a:lnTo>
                  <a:pt x="10058" y="29756"/>
                </a:lnTo>
                <a:lnTo>
                  <a:pt x="10756" y="28994"/>
                </a:lnTo>
                <a:lnTo>
                  <a:pt x="10969" y="28613"/>
                </a:lnTo>
                <a:lnTo>
                  <a:pt x="11061" y="27939"/>
                </a:lnTo>
                <a:lnTo>
                  <a:pt x="10795" y="27635"/>
                </a:lnTo>
                <a:lnTo>
                  <a:pt x="10274" y="27558"/>
                </a:lnTo>
                <a:close/>
              </a:path>
              <a:path w="13970" h="34925">
                <a:moveTo>
                  <a:pt x="9779" y="12572"/>
                </a:moveTo>
                <a:lnTo>
                  <a:pt x="1676" y="18287"/>
                </a:lnTo>
                <a:lnTo>
                  <a:pt x="1905" y="18580"/>
                </a:lnTo>
                <a:lnTo>
                  <a:pt x="2413" y="18694"/>
                </a:lnTo>
                <a:lnTo>
                  <a:pt x="3721" y="17640"/>
                </a:lnTo>
                <a:lnTo>
                  <a:pt x="4724" y="16916"/>
                </a:lnTo>
                <a:lnTo>
                  <a:pt x="6146" y="16090"/>
                </a:lnTo>
                <a:lnTo>
                  <a:pt x="6591" y="15900"/>
                </a:lnTo>
                <a:lnTo>
                  <a:pt x="10692" y="15900"/>
                </a:lnTo>
                <a:lnTo>
                  <a:pt x="11214" y="14655"/>
                </a:lnTo>
                <a:lnTo>
                  <a:pt x="11355" y="14198"/>
                </a:lnTo>
                <a:lnTo>
                  <a:pt x="11379" y="13233"/>
                </a:lnTo>
                <a:lnTo>
                  <a:pt x="11214" y="13093"/>
                </a:lnTo>
                <a:lnTo>
                  <a:pt x="11010" y="12814"/>
                </a:lnTo>
                <a:lnTo>
                  <a:pt x="10731" y="12636"/>
                </a:lnTo>
                <a:lnTo>
                  <a:pt x="9779" y="12572"/>
                </a:lnTo>
                <a:close/>
              </a:path>
              <a:path w="13970" h="34925">
                <a:moveTo>
                  <a:pt x="12344" y="0"/>
                </a:moveTo>
                <a:lnTo>
                  <a:pt x="11747" y="0"/>
                </a:lnTo>
                <a:lnTo>
                  <a:pt x="10731" y="63"/>
                </a:lnTo>
                <a:lnTo>
                  <a:pt x="10007" y="469"/>
                </a:lnTo>
                <a:lnTo>
                  <a:pt x="9118" y="1955"/>
                </a:lnTo>
                <a:lnTo>
                  <a:pt x="8902" y="2654"/>
                </a:lnTo>
                <a:lnTo>
                  <a:pt x="8902" y="3784"/>
                </a:lnTo>
                <a:lnTo>
                  <a:pt x="9055" y="4241"/>
                </a:lnTo>
                <a:lnTo>
                  <a:pt x="9639" y="5041"/>
                </a:lnTo>
                <a:lnTo>
                  <a:pt x="10121" y="5257"/>
                </a:lnTo>
                <a:lnTo>
                  <a:pt x="11620" y="5245"/>
                </a:lnTo>
                <a:lnTo>
                  <a:pt x="12293" y="4902"/>
                </a:lnTo>
                <a:lnTo>
                  <a:pt x="13296" y="3581"/>
                </a:lnTo>
                <a:lnTo>
                  <a:pt x="13563" y="2832"/>
                </a:lnTo>
                <a:lnTo>
                  <a:pt x="13576" y="1396"/>
                </a:lnTo>
                <a:lnTo>
                  <a:pt x="13423" y="927"/>
                </a:lnTo>
                <a:lnTo>
                  <a:pt x="12801" y="190"/>
                </a:lnTo>
                <a:lnTo>
                  <a:pt x="12344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9285565" y="4080481"/>
            <a:ext cx="16809" cy="19610"/>
          </a:xfrm>
          <a:custGeom>
            <a:avLst/>
            <a:gdLst/>
            <a:ahLst/>
            <a:cxnLst/>
            <a:rect l="l" t="t" r="r" b="b"/>
            <a:pathLst>
              <a:path w="19050" h="22225">
                <a:moveTo>
                  <a:pt x="12001" y="0"/>
                </a:moveTo>
                <a:lnTo>
                  <a:pt x="0" y="17424"/>
                </a:lnTo>
                <a:lnTo>
                  <a:pt x="419" y="19151"/>
                </a:lnTo>
                <a:lnTo>
                  <a:pt x="2324" y="21526"/>
                </a:lnTo>
                <a:lnTo>
                  <a:pt x="3657" y="22123"/>
                </a:lnTo>
                <a:lnTo>
                  <a:pt x="6095" y="22199"/>
                </a:lnTo>
                <a:lnTo>
                  <a:pt x="7111" y="22009"/>
                </a:lnTo>
                <a:lnTo>
                  <a:pt x="9740" y="21158"/>
                </a:lnTo>
                <a:lnTo>
                  <a:pt x="10569" y="20586"/>
                </a:lnTo>
                <a:lnTo>
                  <a:pt x="6362" y="20586"/>
                </a:lnTo>
                <a:lnTo>
                  <a:pt x="5029" y="20535"/>
                </a:lnTo>
                <a:lnTo>
                  <a:pt x="4457" y="20205"/>
                </a:lnTo>
                <a:lnTo>
                  <a:pt x="3746" y="18935"/>
                </a:lnTo>
                <a:lnTo>
                  <a:pt x="3658" y="18516"/>
                </a:lnTo>
                <a:lnTo>
                  <a:pt x="3695" y="16256"/>
                </a:lnTo>
                <a:lnTo>
                  <a:pt x="12179" y="1574"/>
                </a:lnTo>
                <a:lnTo>
                  <a:pt x="16971" y="1574"/>
                </a:lnTo>
                <a:lnTo>
                  <a:pt x="16306" y="685"/>
                </a:lnTo>
                <a:lnTo>
                  <a:pt x="14935" y="63"/>
                </a:lnTo>
                <a:lnTo>
                  <a:pt x="12001" y="0"/>
                </a:lnTo>
                <a:close/>
              </a:path>
              <a:path w="19050" h="22225">
                <a:moveTo>
                  <a:pt x="16971" y="1574"/>
                </a:moveTo>
                <a:lnTo>
                  <a:pt x="12179" y="1574"/>
                </a:lnTo>
                <a:lnTo>
                  <a:pt x="13588" y="1638"/>
                </a:lnTo>
                <a:lnTo>
                  <a:pt x="14173" y="2019"/>
                </a:lnTo>
                <a:lnTo>
                  <a:pt x="14731" y="3416"/>
                </a:lnTo>
                <a:lnTo>
                  <a:pt x="14744" y="6032"/>
                </a:lnTo>
                <a:lnTo>
                  <a:pt x="14477" y="7315"/>
                </a:lnTo>
                <a:lnTo>
                  <a:pt x="6362" y="20586"/>
                </a:lnTo>
                <a:lnTo>
                  <a:pt x="10569" y="20586"/>
                </a:lnTo>
                <a:lnTo>
                  <a:pt x="18476" y="5511"/>
                </a:lnTo>
                <a:lnTo>
                  <a:pt x="18372" y="4114"/>
                </a:lnTo>
                <a:lnTo>
                  <a:pt x="18110" y="3098"/>
                </a:lnTo>
                <a:lnTo>
                  <a:pt x="16971" y="1574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9304644" y="4076720"/>
            <a:ext cx="14007" cy="23532"/>
          </a:xfrm>
          <a:custGeom>
            <a:avLst/>
            <a:gdLst/>
            <a:ahLst/>
            <a:cxnLst/>
            <a:rect l="l" t="t" r="r" b="b"/>
            <a:pathLst>
              <a:path w="15875" h="26670">
                <a:moveTo>
                  <a:pt x="9093" y="7543"/>
                </a:moveTo>
                <a:lnTo>
                  <a:pt x="5638" y="7543"/>
                </a:lnTo>
                <a:lnTo>
                  <a:pt x="266" y="23380"/>
                </a:lnTo>
                <a:lnTo>
                  <a:pt x="152" y="23825"/>
                </a:lnTo>
                <a:lnTo>
                  <a:pt x="0" y="25323"/>
                </a:lnTo>
                <a:lnTo>
                  <a:pt x="139" y="25641"/>
                </a:lnTo>
                <a:lnTo>
                  <a:pt x="685" y="26225"/>
                </a:lnTo>
                <a:lnTo>
                  <a:pt x="1016" y="26390"/>
                </a:lnTo>
                <a:lnTo>
                  <a:pt x="2159" y="26390"/>
                </a:lnTo>
                <a:lnTo>
                  <a:pt x="4254" y="22694"/>
                </a:lnTo>
                <a:lnTo>
                  <a:pt x="4381" y="21323"/>
                </a:lnTo>
                <a:lnTo>
                  <a:pt x="9093" y="7543"/>
                </a:lnTo>
                <a:close/>
              </a:path>
              <a:path w="15875" h="26670">
                <a:moveTo>
                  <a:pt x="11277" y="17919"/>
                </a:moveTo>
                <a:lnTo>
                  <a:pt x="10718" y="17919"/>
                </a:lnTo>
                <a:lnTo>
                  <a:pt x="10121" y="18605"/>
                </a:lnTo>
                <a:lnTo>
                  <a:pt x="9410" y="19303"/>
                </a:lnTo>
                <a:lnTo>
                  <a:pt x="4254" y="22694"/>
                </a:lnTo>
                <a:lnTo>
                  <a:pt x="8090" y="22694"/>
                </a:lnTo>
                <a:lnTo>
                  <a:pt x="9309" y="21615"/>
                </a:lnTo>
                <a:lnTo>
                  <a:pt x="10452" y="20319"/>
                </a:lnTo>
                <a:lnTo>
                  <a:pt x="11455" y="18859"/>
                </a:lnTo>
                <a:lnTo>
                  <a:pt x="11531" y="18237"/>
                </a:lnTo>
                <a:lnTo>
                  <a:pt x="11277" y="17919"/>
                </a:lnTo>
                <a:close/>
              </a:path>
              <a:path w="15875" h="26670">
                <a:moveTo>
                  <a:pt x="9537" y="0"/>
                </a:moveTo>
                <a:lnTo>
                  <a:pt x="9258" y="152"/>
                </a:lnTo>
                <a:lnTo>
                  <a:pt x="6324" y="5346"/>
                </a:lnTo>
                <a:lnTo>
                  <a:pt x="2133" y="6070"/>
                </a:lnTo>
                <a:lnTo>
                  <a:pt x="1866" y="6197"/>
                </a:lnTo>
                <a:lnTo>
                  <a:pt x="1701" y="6400"/>
                </a:lnTo>
                <a:lnTo>
                  <a:pt x="1549" y="7543"/>
                </a:lnTo>
                <a:lnTo>
                  <a:pt x="14808" y="7543"/>
                </a:lnTo>
                <a:lnTo>
                  <a:pt x="15151" y="7340"/>
                </a:lnTo>
                <a:lnTo>
                  <a:pt x="15392" y="7035"/>
                </a:lnTo>
                <a:lnTo>
                  <a:pt x="15519" y="6629"/>
                </a:lnTo>
                <a:lnTo>
                  <a:pt x="15608" y="5892"/>
                </a:lnTo>
                <a:lnTo>
                  <a:pt x="15430" y="5600"/>
                </a:lnTo>
                <a:lnTo>
                  <a:pt x="9728" y="5600"/>
                </a:lnTo>
                <a:lnTo>
                  <a:pt x="11239" y="469"/>
                </a:lnTo>
                <a:lnTo>
                  <a:pt x="11010" y="203"/>
                </a:lnTo>
                <a:lnTo>
                  <a:pt x="10693" y="50"/>
                </a:lnTo>
                <a:lnTo>
                  <a:pt x="9537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9317305" y="4080475"/>
            <a:ext cx="15688" cy="19610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3335" y="0"/>
                </a:moveTo>
                <a:lnTo>
                  <a:pt x="0" y="15506"/>
                </a:lnTo>
                <a:lnTo>
                  <a:pt x="46" y="18224"/>
                </a:lnTo>
                <a:lnTo>
                  <a:pt x="292" y="19227"/>
                </a:lnTo>
                <a:lnTo>
                  <a:pt x="1600" y="21475"/>
                </a:lnTo>
                <a:lnTo>
                  <a:pt x="2692" y="22059"/>
                </a:lnTo>
                <a:lnTo>
                  <a:pt x="5359" y="22186"/>
                </a:lnTo>
                <a:lnTo>
                  <a:pt x="6629" y="21882"/>
                </a:lnTo>
                <a:lnTo>
                  <a:pt x="9499" y="20574"/>
                </a:lnTo>
                <a:lnTo>
                  <a:pt x="10754" y="19507"/>
                </a:lnTo>
                <a:lnTo>
                  <a:pt x="5727" y="19507"/>
                </a:lnTo>
                <a:lnTo>
                  <a:pt x="5130" y="19227"/>
                </a:lnTo>
                <a:lnTo>
                  <a:pt x="4257" y="18224"/>
                </a:lnTo>
                <a:lnTo>
                  <a:pt x="4134" y="17983"/>
                </a:lnTo>
                <a:lnTo>
                  <a:pt x="3962" y="17475"/>
                </a:lnTo>
                <a:lnTo>
                  <a:pt x="4029" y="14122"/>
                </a:lnTo>
                <a:lnTo>
                  <a:pt x="4241" y="12814"/>
                </a:lnTo>
                <a:lnTo>
                  <a:pt x="4660" y="11861"/>
                </a:lnTo>
                <a:lnTo>
                  <a:pt x="8496" y="10833"/>
                </a:lnTo>
                <a:lnTo>
                  <a:pt x="9849" y="10299"/>
                </a:lnTo>
                <a:lnTo>
                  <a:pt x="5194" y="10299"/>
                </a:lnTo>
                <a:lnTo>
                  <a:pt x="5499" y="9512"/>
                </a:lnTo>
                <a:lnTo>
                  <a:pt x="12674" y="1625"/>
                </a:lnTo>
                <a:lnTo>
                  <a:pt x="16998" y="1625"/>
                </a:lnTo>
                <a:lnTo>
                  <a:pt x="15963" y="419"/>
                </a:lnTo>
                <a:lnTo>
                  <a:pt x="15151" y="76"/>
                </a:lnTo>
                <a:lnTo>
                  <a:pt x="13335" y="0"/>
                </a:lnTo>
                <a:close/>
              </a:path>
              <a:path w="17779" h="22225">
                <a:moveTo>
                  <a:pt x="11950" y="16471"/>
                </a:moveTo>
                <a:lnTo>
                  <a:pt x="10833" y="17475"/>
                </a:lnTo>
                <a:lnTo>
                  <a:pt x="9855" y="18224"/>
                </a:lnTo>
                <a:lnTo>
                  <a:pt x="8257" y="19227"/>
                </a:lnTo>
                <a:lnTo>
                  <a:pt x="7353" y="19507"/>
                </a:lnTo>
                <a:lnTo>
                  <a:pt x="10754" y="19507"/>
                </a:lnTo>
                <a:lnTo>
                  <a:pt x="11065" y="19227"/>
                </a:lnTo>
                <a:lnTo>
                  <a:pt x="12623" y="17360"/>
                </a:lnTo>
                <a:lnTo>
                  <a:pt x="12687" y="16840"/>
                </a:lnTo>
                <a:lnTo>
                  <a:pt x="12458" y="16535"/>
                </a:lnTo>
                <a:lnTo>
                  <a:pt x="11950" y="16471"/>
                </a:lnTo>
                <a:close/>
              </a:path>
              <a:path w="17779" h="22225">
                <a:moveTo>
                  <a:pt x="16998" y="1625"/>
                </a:moveTo>
                <a:lnTo>
                  <a:pt x="12674" y="1625"/>
                </a:lnTo>
                <a:lnTo>
                  <a:pt x="13512" y="1663"/>
                </a:lnTo>
                <a:lnTo>
                  <a:pt x="13830" y="1803"/>
                </a:lnTo>
                <a:lnTo>
                  <a:pt x="14185" y="2311"/>
                </a:lnTo>
                <a:lnTo>
                  <a:pt x="14259" y="3162"/>
                </a:lnTo>
                <a:lnTo>
                  <a:pt x="14135" y="3581"/>
                </a:lnTo>
                <a:lnTo>
                  <a:pt x="5194" y="10299"/>
                </a:lnTo>
                <a:lnTo>
                  <a:pt x="9849" y="10299"/>
                </a:lnTo>
                <a:lnTo>
                  <a:pt x="11557" y="9626"/>
                </a:lnTo>
                <a:lnTo>
                  <a:pt x="16154" y="6832"/>
                </a:lnTo>
                <a:lnTo>
                  <a:pt x="17237" y="5283"/>
                </a:lnTo>
                <a:lnTo>
                  <a:pt x="17356" y="4038"/>
                </a:lnTo>
                <a:lnTo>
                  <a:pt x="17334" y="2311"/>
                </a:lnTo>
                <a:lnTo>
                  <a:pt x="17127" y="1803"/>
                </a:lnTo>
                <a:lnTo>
                  <a:pt x="16998" y="1625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9333314" y="4080533"/>
            <a:ext cx="15688" cy="19610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3461" y="0"/>
                </a:moveTo>
                <a:lnTo>
                  <a:pt x="0" y="15392"/>
                </a:lnTo>
                <a:lnTo>
                  <a:pt x="38" y="18554"/>
                </a:lnTo>
                <a:lnTo>
                  <a:pt x="431" y="19977"/>
                </a:lnTo>
                <a:lnTo>
                  <a:pt x="1955" y="21704"/>
                </a:lnTo>
                <a:lnTo>
                  <a:pt x="2870" y="22136"/>
                </a:lnTo>
                <a:lnTo>
                  <a:pt x="5600" y="22072"/>
                </a:lnTo>
                <a:lnTo>
                  <a:pt x="7200" y="21590"/>
                </a:lnTo>
                <a:lnTo>
                  <a:pt x="10236" y="19710"/>
                </a:lnTo>
                <a:lnTo>
                  <a:pt x="10461" y="19507"/>
                </a:lnTo>
                <a:lnTo>
                  <a:pt x="5575" y="19507"/>
                </a:lnTo>
                <a:lnTo>
                  <a:pt x="5041" y="19278"/>
                </a:lnTo>
                <a:lnTo>
                  <a:pt x="4152" y="18262"/>
                </a:lnTo>
                <a:lnTo>
                  <a:pt x="3949" y="17373"/>
                </a:lnTo>
                <a:lnTo>
                  <a:pt x="4089" y="14033"/>
                </a:lnTo>
                <a:lnTo>
                  <a:pt x="11302" y="1727"/>
                </a:lnTo>
                <a:lnTo>
                  <a:pt x="17103" y="1727"/>
                </a:lnTo>
                <a:lnTo>
                  <a:pt x="17017" y="1536"/>
                </a:lnTo>
                <a:lnTo>
                  <a:pt x="15747" y="342"/>
                </a:lnTo>
                <a:lnTo>
                  <a:pt x="14770" y="25"/>
                </a:lnTo>
                <a:lnTo>
                  <a:pt x="13461" y="0"/>
                </a:lnTo>
                <a:close/>
              </a:path>
              <a:path w="17779" h="22225">
                <a:moveTo>
                  <a:pt x="11887" y="16294"/>
                </a:moveTo>
                <a:lnTo>
                  <a:pt x="5575" y="19507"/>
                </a:lnTo>
                <a:lnTo>
                  <a:pt x="10461" y="19507"/>
                </a:lnTo>
                <a:lnTo>
                  <a:pt x="11518" y="18554"/>
                </a:lnTo>
                <a:lnTo>
                  <a:pt x="12572" y="17183"/>
                </a:lnTo>
                <a:lnTo>
                  <a:pt x="12687" y="16598"/>
                </a:lnTo>
                <a:lnTo>
                  <a:pt x="12458" y="16306"/>
                </a:lnTo>
                <a:lnTo>
                  <a:pt x="11887" y="16294"/>
                </a:lnTo>
                <a:close/>
              </a:path>
              <a:path w="17779" h="22225">
                <a:moveTo>
                  <a:pt x="17103" y="1727"/>
                </a:moveTo>
                <a:lnTo>
                  <a:pt x="11302" y="1727"/>
                </a:lnTo>
                <a:lnTo>
                  <a:pt x="12712" y="1765"/>
                </a:lnTo>
                <a:lnTo>
                  <a:pt x="13207" y="2082"/>
                </a:lnTo>
                <a:lnTo>
                  <a:pt x="13550" y="3276"/>
                </a:lnTo>
                <a:lnTo>
                  <a:pt x="13857" y="5257"/>
                </a:lnTo>
                <a:lnTo>
                  <a:pt x="14185" y="5549"/>
                </a:lnTo>
                <a:lnTo>
                  <a:pt x="17229" y="4038"/>
                </a:lnTo>
                <a:lnTo>
                  <a:pt x="17103" y="1727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9348398" y="4066342"/>
            <a:ext cx="20731" cy="34178"/>
          </a:xfrm>
          <a:custGeom>
            <a:avLst/>
            <a:gdLst/>
            <a:ahLst/>
            <a:cxnLst/>
            <a:rect l="l" t="t" r="r" b="b"/>
            <a:pathLst>
              <a:path w="23495" h="38735">
                <a:moveTo>
                  <a:pt x="15858" y="0"/>
                </a:moveTo>
                <a:lnTo>
                  <a:pt x="9431" y="1625"/>
                </a:lnTo>
                <a:lnTo>
                  <a:pt x="9571" y="1879"/>
                </a:lnTo>
                <a:lnTo>
                  <a:pt x="10663" y="2616"/>
                </a:lnTo>
                <a:lnTo>
                  <a:pt x="11082" y="2857"/>
                </a:lnTo>
                <a:lnTo>
                  <a:pt x="11235" y="3289"/>
                </a:lnTo>
                <a:lnTo>
                  <a:pt x="11019" y="4559"/>
                </a:lnTo>
                <a:lnTo>
                  <a:pt x="10676" y="5715"/>
                </a:lnTo>
                <a:lnTo>
                  <a:pt x="10092" y="7378"/>
                </a:lnTo>
                <a:lnTo>
                  <a:pt x="85" y="36995"/>
                </a:lnTo>
                <a:lnTo>
                  <a:pt x="0" y="37541"/>
                </a:lnTo>
                <a:lnTo>
                  <a:pt x="84" y="37795"/>
                </a:lnTo>
                <a:lnTo>
                  <a:pt x="922" y="38138"/>
                </a:lnTo>
                <a:lnTo>
                  <a:pt x="2103" y="38188"/>
                </a:lnTo>
                <a:lnTo>
                  <a:pt x="2421" y="37985"/>
                </a:lnTo>
                <a:lnTo>
                  <a:pt x="3056" y="36639"/>
                </a:lnTo>
                <a:lnTo>
                  <a:pt x="5012" y="32956"/>
                </a:lnTo>
                <a:lnTo>
                  <a:pt x="5748" y="31635"/>
                </a:lnTo>
                <a:lnTo>
                  <a:pt x="7349" y="28956"/>
                </a:lnTo>
                <a:lnTo>
                  <a:pt x="8136" y="27736"/>
                </a:lnTo>
                <a:lnTo>
                  <a:pt x="8866" y="26771"/>
                </a:lnTo>
                <a:lnTo>
                  <a:pt x="6993" y="26771"/>
                </a:lnTo>
                <a:lnTo>
                  <a:pt x="6948" y="26555"/>
                </a:lnTo>
                <a:lnTo>
                  <a:pt x="12289" y="10998"/>
                </a:lnTo>
                <a:lnTo>
                  <a:pt x="15971" y="571"/>
                </a:lnTo>
                <a:lnTo>
                  <a:pt x="15858" y="0"/>
                </a:lnTo>
                <a:close/>
              </a:path>
              <a:path w="23495" h="38735">
                <a:moveTo>
                  <a:pt x="11197" y="35013"/>
                </a:moveTo>
                <a:lnTo>
                  <a:pt x="10879" y="35179"/>
                </a:lnTo>
                <a:lnTo>
                  <a:pt x="10341" y="35788"/>
                </a:lnTo>
                <a:lnTo>
                  <a:pt x="10219" y="37223"/>
                </a:lnTo>
                <a:lnTo>
                  <a:pt x="10701" y="37947"/>
                </a:lnTo>
                <a:lnTo>
                  <a:pt x="11247" y="38150"/>
                </a:lnTo>
                <a:lnTo>
                  <a:pt x="12937" y="38087"/>
                </a:lnTo>
                <a:lnTo>
                  <a:pt x="14257" y="37541"/>
                </a:lnTo>
                <a:lnTo>
                  <a:pt x="15032" y="36995"/>
                </a:lnTo>
                <a:lnTo>
                  <a:pt x="16061" y="35991"/>
                </a:lnTo>
                <a:lnTo>
                  <a:pt x="14029" y="35991"/>
                </a:lnTo>
                <a:lnTo>
                  <a:pt x="13229" y="35915"/>
                </a:lnTo>
                <a:lnTo>
                  <a:pt x="12771" y="35699"/>
                </a:lnTo>
                <a:lnTo>
                  <a:pt x="12022" y="35102"/>
                </a:lnTo>
                <a:lnTo>
                  <a:pt x="11197" y="35013"/>
                </a:lnTo>
                <a:close/>
              </a:path>
              <a:path w="23495" h="38735">
                <a:moveTo>
                  <a:pt x="23308" y="18288"/>
                </a:moveTo>
                <a:lnTo>
                  <a:pt x="18042" y="18288"/>
                </a:lnTo>
                <a:lnTo>
                  <a:pt x="19147" y="18313"/>
                </a:lnTo>
                <a:lnTo>
                  <a:pt x="19380" y="18643"/>
                </a:lnTo>
                <a:lnTo>
                  <a:pt x="14029" y="35991"/>
                </a:lnTo>
                <a:lnTo>
                  <a:pt x="16061" y="35991"/>
                </a:lnTo>
                <a:lnTo>
                  <a:pt x="23403" y="19291"/>
                </a:lnTo>
                <a:lnTo>
                  <a:pt x="23308" y="18288"/>
                </a:lnTo>
                <a:close/>
              </a:path>
              <a:path w="23495" h="38735">
                <a:moveTo>
                  <a:pt x="18829" y="16078"/>
                </a:moveTo>
                <a:lnTo>
                  <a:pt x="6993" y="26771"/>
                </a:lnTo>
                <a:lnTo>
                  <a:pt x="8866" y="26771"/>
                </a:lnTo>
                <a:lnTo>
                  <a:pt x="10270" y="24917"/>
                </a:lnTo>
                <a:lnTo>
                  <a:pt x="11438" y="23520"/>
                </a:lnTo>
                <a:lnTo>
                  <a:pt x="13483" y="21424"/>
                </a:lnTo>
                <a:lnTo>
                  <a:pt x="14524" y="20497"/>
                </a:lnTo>
                <a:lnTo>
                  <a:pt x="15591" y="19697"/>
                </a:lnTo>
                <a:lnTo>
                  <a:pt x="16099" y="19291"/>
                </a:lnTo>
                <a:lnTo>
                  <a:pt x="16607" y="18961"/>
                </a:lnTo>
                <a:lnTo>
                  <a:pt x="17610" y="18427"/>
                </a:lnTo>
                <a:lnTo>
                  <a:pt x="18042" y="18288"/>
                </a:lnTo>
                <a:lnTo>
                  <a:pt x="23308" y="18288"/>
                </a:lnTo>
                <a:lnTo>
                  <a:pt x="23173" y="17830"/>
                </a:lnTo>
                <a:lnTo>
                  <a:pt x="22208" y="16471"/>
                </a:lnTo>
                <a:lnTo>
                  <a:pt x="21395" y="16116"/>
                </a:lnTo>
                <a:lnTo>
                  <a:pt x="18829" y="16078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9381267" y="4079174"/>
            <a:ext cx="20171" cy="20731"/>
          </a:xfrm>
          <a:custGeom>
            <a:avLst/>
            <a:gdLst/>
            <a:ahLst/>
            <a:cxnLst/>
            <a:rect l="l" t="t" r="r" b="b"/>
            <a:pathLst>
              <a:path w="22859" h="23495">
                <a:moveTo>
                  <a:pt x="14894" y="2247"/>
                </a:moveTo>
                <a:lnTo>
                  <a:pt x="0" y="20053"/>
                </a:lnTo>
                <a:lnTo>
                  <a:pt x="126" y="21691"/>
                </a:lnTo>
                <a:lnTo>
                  <a:pt x="226" y="22021"/>
                </a:lnTo>
                <a:lnTo>
                  <a:pt x="1013" y="23177"/>
                </a:lnTo>
                <a:lnTo>
                  <a:pt x="1585" y="23482"/>
                </a:lnTo>
                <a:lnTo>
                  <a:pt x="3172" y="23494"/>
                </a:lnTo>
                <a:lnTo>
                  <a:pt x="4252" y="23126"/>
                </a:lnTo>
                <a:lnTo>
                  <a:pt x="6906" y="21691"/>
                </a:lnTo>
                <a:lnTo>
                  <a:pt x="8218" y="20764"/>
                </a:lnTo>
                <a:lnTo>
                  <a:pt x="5407" y="20764"/>
                </a:lnTo>
                <a:lnTo>
                  <a:pt x="4648" y="20713"/>
                </a:lnTo>
                <a:lnTo>
                  <a:pt x="4504" y="20535"/>
                </a:lnTo>
                <a:lnTo>
                  <a:pt x="4616" y="17335"/>
                </a:lnTo>
                <a:lnTo>
                  <a:pt x="4738" y="16840"/>
                </a:lnTo>
                <a:lnTo>
                  <a:pt x="14031" y="4127"/>
                </a:lnTo>
                <a:lnTo>
                  <a:pt x="21356" y="4127"/>
                </a:lnTo>
                <a:lnTo>
                  <a:pt x="21578" y="3555"/>
                </a:lnTo>
                <a:lnTo>
                  <a:pt x="18565" y="3555"/>
                </a:lnTo>
                <a:lnTo>
                  <a:pt x="18425" y="3289"/>
                </a:lnTo>
                <a:lnTo>
                  <a:pt x="18234" y="3047"/>
                </a:lnTo>
                <a:lnTo>
                  <a:pt x="17638" y="2514"/>
                </a:lnTo>
                <a:lnTo>
                  <a:pt x="17231" y="2273"/>
                </a:lnTo>
                <a:lnTo>
                  <a:pt x="14894" y="2247"/>
                </a:lnTo>
                <a:close/>
              </a:path>
              <a:path w="22859" h="23495">
                <a:moveTo>
                  <a:pt x="17041" y="15290"/>
                </a:moveTo>
                <a:lnTo>
                  <a:pt x="13853" y="15290"/>
                </a:lnTo>
                <a:lnTo>
                  <a:pt x="13973" y="15430"/>
                </a:lnTo>
                <a:lnTo>
                  <a:pt x="11935" y="21094"/>
                </a:lnTo>
                <a:lnTo>
                  <a:pt x="11846" y="22631"/>
                </a:lnTo>
                <a:lnTo>
                  <a:pt x="12278" y="23304"/>
                </a:lnTo>
                <a:lnTo>
                  <a:pt x="12685" y="23482"/>
                </a:lnTo>
                <a:lnTo>
                  <a:pt x="14767" y="23456"/>
                </a:lnTo>
                <a:lnTo>
                  <a:pt x="16317" y="22847"/>
                </a:lnTo>
                <a:lnTo>
                  <a:pt x="19543" y="20523"/>
                </a:lnTo>
                <a:lnTo>
                  <a:pt x="15453" y="20523"/>
                </a:lnTo>
                <a:lnTo>
                  <a:pt x="15492" y="19583"/>
                </a:lnTo>
                <a:lnTo>
                  <a:pt x="16460" y="16840"/>
                </a:lnTo>
                <a:lnTo>
                  <a:pt x="17041" y="15290"/>
                </a:lnTo>
                <a:close/>
              </a:path>
              <a:path w="22859" h="23495">
                <a:moveTo>
                  <a:pt x="21356" y="4127"/>
                </a:moveTo>
                <a:lnTo>
                  <a:pt x="14640" y="4127"/>
                </a:lnTo>
                <a:lnTo>
                  <a:pt x="15313" y="4152"/>
                </a:lnTo>
                <a:lnTo>
                  <a:pt x="15872" y="4343"/>
                </a:lnTo>
                <a:lnTo>
                  <a:pt x="16779" y="5092"/>
                </a:lnTo>
                <a:lnTo>
                  <a:pt x="17066" y="5499"/>
                </a:lnTo>
                <a:lnTo>
                  <a:pt x="17257" y="6019"/>
                </a:lnTo>
                <a:lnTo>
                  <a:pt x="16850" y="7607"/>
                </a:lnTo>
                <a:lnTo>
                  <a:pt x="5407" y="20764"/>
                </a:lnTo>
                <a:lnTo>
                  <a:pt x="8218" y="20764"/>
                </a:lnTo>
                <a:lnTo>
                  <a:pt x="11211" y="18237"/>
                </a:lnTo>
                <a:lnTo>
                  <a:pt x="12583" y="16840"/>
                </a:lnTo>
                <a:lnTo>
                  <a:pt x="13853" y="15290"/>
                </a:lnTo>
                <a:lnTo>
                  <a:pt x="17041" y="15290"/>
                </a:lnTo>
                <a:lnTo>
                  <a:pt x="21356" y="4127"/>
                </a:lnTo>
                <a:close/>
              </a:path>
              <a:path w="22859" h="23495">
                <a:moveTo>
                  <a:pt x="21346" y="16967"/>
                </a:moveTo>
                <a:lnTo>
                  <a:pt x="15453" y="20523"/>
                </a:lnTo>
                <a:lnTo>
                  <a:pt x="19543" y="20523"/>
                </a:lnTo>
                <a:lnTo>
                  <a:pt x="20927" y="19176"/>
                </a:lnTo>
                <a:lnTo>
                  <a:pt x="22070" y="17652"/>
                </a:lnTo>
                <a:lnTo>
                  <a:pt x="22019" y="17208"/>
                </a:lnTo>
                <a:lnTo>
                  <a:pt x="21765" y="16979"/>
                </a:lnTo>
                <a:lnTo>
                  <a:pt x="21346" y="16967"/>
                </a:lnTo>
                <a:close/>
              </a:path>
              <a:path w="22859" h="23495">
                <a:moveTo>
                  <a:pt x="21003" y="0"/>
                </a:moveTo>
                <a:lnTo>
                  <a:pt x="20508" y="12"/>
                </a:lnTo>
                <a:lnTo>
                  <a:pt x="20025" y="203"/>
                </a:lnTo>
                <a:lnTo>
                  <a:pt x="18565" y="3555"/>
                </a:lnTo>
                <a:lnTo>
                  <a:pt x="21578" y="3555"/>
                </a:lnTo>
                <a:lnTo>
                  <a:pt x="22603" y="990"/>
                </a:lnTo>
                <a:lnTo>
                  <a:pt x="22413" y="634"/>
                </a:lnTo>
                <a:lnTo>
                  <a:pt x="22057" y="368"/>
                </a:lnTo>
                <a:lnTo>
                  <a:pt x="21003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9403341" y="4076720"/>
            <a:ext cx="14007" cy="23532"/>
          </a:xfrm>
          <a:custGeom>
            <a:avLst/>
            <a:gdLst/>
            <a:ahLst/>
            <a:cxnLst/>
            <a:rect l="l" t="t" r="r" b="b"/>
            <a:pathLst>
              <a:path w="15875" h="26670">
                <a:moveTo>
                  <a:pt x="9105" y="7543"/>
                </a:moveTo>
                <a:lnTo>
                  <a:pt x="5651" y="7543"/>
                </a:lnTo>
                <a:lnTo>
                  <a:pt x="279" y="23380"/>
                </a:lnTo>
                <a:lnTo>
                  <a:pt x="165" y="23825"/>
                </a:lnTo>
                <a:lnTo>
                  <a:pt x="0" y="25323"/>
                </a:lnTo>
                <a:lnTo>
                  <a:pt x="152" y="25641"/>
                </a:lnTo>
                <a:lnTo>
                  <a:pt x="698" y="26225"/>
                </a:lnTo>
                <a:lnTo>
                  <a:pt x="1028" y="26390"/>
                </a:lnTo>
                <a:lnTo>
                  <a:pt x="2171" y="26390"/>
                </a:lnTo>
                <a:lnTo>
                  <a:pt x="4267" y="22694"/>
                </a:lnTo>
                <a:lnTo>
                  <a:pt x="4394" y="21323"/>
                </a:lnTo>
                <a:lnTo>
                  <a:pt x="9105" y="7543"/>
                </a:lnTo>
                <a:close/>
              </a:path>
              <a:path w="15875" h="26670">
                <a:moveTo>
                  <a:pt x="11290" y="17919"/>
                </a:moveTo>
                <a:lnTo>
                  <a:pt x="10731" y="17919"/>
                </a:lnTo>
                <a:lnTo>
                  <a:pt x="10134" y="18605"/>
                </a:lnTo>
                <a:lnTo>
                  <a:pt x="9410" y="19303"/>
                </a:lnTo>
                <a:lnTo>
                  <a:pt x="4267" y="22694"/>
                </a:lnTo>
                <a:lnTo>
                  <a:pt x="8102" y="22694"/>
                </a:lnTo>
                <a:lnTo>
                  <a:pt x="9321" y="21615"/>
                </a:lnTo>
                <a:lnTo>
                  <a:pt x="10464" y="20319"/>
                </a:lnTo>
                <a:lnTo>
                  <a:pt x="11468" y="18859"/>
                </a:lnTo>
                <a:lnTo>
                  <a:pt x="11531" y="18237"/>
                </a:lnTo>
                <a:lnTo>
                  <a:pt x="11290" y="17919"/>
                </a:lnTo>
                <a:close/>
              </a:path>
              <a:path w="15875" h="26670">
                <a:moveTo>
                  <a:pt x="9550" y="0"/>
                </a:moveTo>
                <a:lnTo>
                  <a:pt x="9271" y="152"/>
                </a:lnTo>
                <a:lnTo>
                  <a:pt x="6337" y="5346"/>
                </a:lnTo>
                <a:lnTo>
                  <a:pt x="2146" y="6070"/>
                </a:lnTo>
                <a:lnTo>
                  <a:pt x="1879" y="6197"/>
                </a:lnTo>
                <a:lnTo>
                  <a:pt x="1701" y="6400"/>
                </a:lnTo>
                <a:lnTo>
                  <a:pt x="1562" y="7543"/>
                </a:lnTo>
                <a:lnTo>
                  <a:pt x="14820" y="7543"/>
                </a:lnTo>
                <a:lnTo>
                  <a:pt x="15163" y="7340"/>
                </a:lnTo>
                <a:lnTo>
                  <a:pt x="15405" y="7035"/>
                </a:lnTo>
                <a:lnTo>
                  <a:pt x="15532" y="6629"/>
                </a:lnTo>
                <a:lnTo>
                  <a:pt x="15621" y="5892"/>
                </a:lnTo>
                <a:lnTo>
                  <a:pt x="15443" y="5600"/>
                </a:lnTo>
                <a:lnTo>
                  <a:pt x="9740" y="5600"/>
                </a:lnTo>
                <a:lnTo>
                  <a:pt x="11252" y="469"/>
                </a:lnTo>
                <a:lnTo>
                  <a:pt x="11023" y="203"/>
                </a:lnTo>
                <a:lnTo>
                  <a:pt x="10706" y="50"/>
                </a:lnTo>
                <a:lnTo>
                  <a:pt x="9550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9425568" y="4068742"/>
            <a:ext cx="40341" cy="31937"/>
          </a:xfrm>
          <a:custGeom>
            <a:avLst/>
            <a:gdLst/>
            <a:ahLst/>
            <a:cxnLst/>
            <a:rect l="l" t="t" r="r" b="b"/>
            <a:pathLst>
              <a:path w="45720" h="36195">
                <a:moveTo>
                  <a:pt x="20280" y="4356"/>
                </a:moveTo>
                <a:lnTo>
                  <a:pt x="16141" y="4356"/>
                </a:lnTo>
                <a:lnTo>
                  <a:pt x="16641" y="5410"/>
                </a:lnTo>
                <a:lnTo>
                  <a:pt x="17155" y="6667"/>
                </a:lnTo>
                <a:lnTo>
                  <a:pt x="18323" y="9664"/>
                </a:lnTo>
                <a:lnTo>
                  <a:pt x="19659" y="12992"/>
                </a:lnTo>
                <a:lnTo>
                  <a:pt x="23799" y="23037"/>
                </a:lnTo>
                <a:lnTo>
                  <a:pt x="25989" y="28498"/>
                </a:lnTo>
                <a:lnTo>
                  <a:pt x="27972" y="33769"/>
                </a:lnTo>
                <a:lnTo>
                  <a:pt x="28460" y="35166"/>
                </a:lnTo>
                <a:lnTo>
                  <a:pt x="28663" y="35839"/>
                </a:lnTo>
                <a:lnTo>
                  <a:pt x="29552" y="35813"/>
                </a:lnTo>
                <a:lnTo>
                  <a:pt x="29921" y="35521"/>
                </a:lnTo>
                <a:lnTo>
                  <a:pt x="30930" y="32092"/>
                </a:lnTo>
                <a:lnTo>
                  <a:pt x="32356" y="27431"/>
                </a:lnTo>
                <a:lnTo>
                  <a:pt x="29768" y="27431"/>
                </a:lnTo>
                <a:lnTo>
                  <a:pt x="29451" y="26847"/>
                </a:lnTo>
                <a:lnTo>
                  <a:pt x="28971" y="25793"/>
                </a:lnTo>
                <a:lnTo>
                  <a:pt x="20904" y="6007"/>
                </a:lnTo>
                <a:lnTo>
                  <a:pt x="20280" y="4356"/>
                </a:lnTo>
                <a:close/>
              </a:path>
              <a:path w="45720" h="36195">
                <a:moveTo>
                  <a:pt x="10477" y="101"/>
                </a:moveTo>
                <a:lnTo>
                  <a:pt x="10370" y="1193"/>
                </a:lnTo>
                <a:lnTo>
                  <a:pt x="10490" y="1320"/>
                </a:lnTo>
                <a:lnTo>
                  <a:pt x="12585" y="1727"/>
                </a:lnTo>
                <a:lnTo>
                  <a:pt x="13487" y="1828"/>
                </a:lnTo>
                <a:lnTo>
                  <a:pt x="13931" y="2209"/>
                </a:lnTo>
                <a:lnTo>
                  <a:pt x="215" y="33566"/>
                </a:lnTo>
                <a:lnTo>
                  <a:pt x="49" y="33743"/>
                </a:lnTo>
                <a:lnTo>
                  <a:pt x="0" y="34289"/>
                </a:lnTo>
                <a:lnTo>
                  <a:pt x="152" y="34772"/>
                </a:lnTo>
                <a:lnTo>
                  <a:pt x="317" y="34899"/>
                </a:lnTo>
                <a:lnTo>
                  <a:pt x="8229" y="34734"/>
                </a:lnTo>
                <a:lnTo>
                  <a:pt x="11990" y="34734"/>
                </a:lnTo>
                <a:lnTo>
                  <a:pt x="12103" y="33743"/>
                </a:lnTo>
                <a:lnTo>
                  <a:pt x="11950" y="33566"/>
                </a:lnTo>
                <a:lnTo>
                  <a:pt x="10744" y="33400"/>
                </a:lnTo>
                <a:lnTo>
                  <a:pt x="9829" y="33337"/>
                </a:lnTo>
                <a:lnTo>
                  <a:pt x="9131" y="33159"/>
                </a:lnTo>
                <a:lnTo>
                  <a:pt x="8153" y="32638"/>
                </a:lnTo>
                <a:lnTo>
                  <a:pt x="7988" y="32092"/>
                </a:lnTo>
                <a:lnTo>
                  <a:pt x="9651" y="25018"/>
                </a:lnTo>
                <a:lnTo>
                  <a:pt x="9994" y="23799"/>
                </a:lnTo>
                <a:lnTo>
                  <a:pt x="10403" y="22517"/>
                </a:lnTo>
                <a:lnTo>
                  <a:pt x="14465" y="8953"/>
                </a:lnTo>
                <a:lnTo>
                  <a:pt x="15391" y="6007"/>
                </a:lnTo>
                <a:lnTo>
                  <a:pt x="15811" y="4775"/>
                </a:lnTo>
                <a:lnTo>
                  <a:pt x="16014" y="4356"/>
                </a:lnTo>
                <a:lnTo>
                  <a:pt x="20280" y="4356"/>
                </a:lnTo>
                <a:lnTo>
                  <a:pt x="19478" y="1828"/>
                </a:lnTo>
                <a:lnTo>
                  <a:pt x="19400" y="1523"/>
                </a:lnTo>
                <a:lnTo>
                  <a:pt x="19341" y="228"/>
                </a:lnTo>
                <a:lnTo>
                  <a:pt x="14998" y="228"/>
                </a:lnTo>
                <a:lnTo>
                  <a:pt x="10477" y="101"/>
                </a:lnTo>
                <a:close/>
              </a:path>
              <a:path w="45720" h="36195">
                <a:moveTo>
                  <a:pt x="11990" y="34734"/>
                </a:moveTo>
                <a:lnTo>
                  <a:pt x="8229" y="34734"/>
                </a:lnTo>
                <a:lnTo>
                  <a:pt x="11798" y="34899"/>
                </a:lnTo>
                <a:lnTo>
                  <a:pt x="11990" y="34734"/>
                </a:lnTo>
                <a:close/>
              </a:path>
              <a:path w="45720" h="36195">
                <a:moveTo>
                  <a:pt x="34277" y="0"/>
                </a:moveTo>
                <a:lnTo>
                  <a:pt x="34104" y="101"/>
                </a:lnTo>
                <a:lnTo>
                  <a:pt x="33919" y="292"/>
                </a:lnTo>
                <a:lnTo>
                  <a:pt x="33845" y="1130"/>
                </a:lnTo>
                <a:lnTo>
                  <a:pt x="33959" y="1320"/>
                </a:lnTo>
                <a:lnTo>
                  <a:pt x="36588" y="1701"/>
                </a:lnTo>
                <a:lnTo>
                  <a:pt x="36956" y="1854"/>
                </a:lnTo>
                <a:lnTo>
                  <a:pt x="37187" y="2209"/>
                </a:lnTo>
                <a:lnTo>
                  <a:pt x="37209" y="4140"/>
                </a:lnTo>
                <a:lnTo>
                  <a:pt x="37086" y="4775"/>
                </a:lnTo>
                <a:lnTo>
                  <a:pt x="36207" y="8204"/>
                </a:lnTo>
                <a:lnTo>
                  <a:pt x="35585" y="10312"/>
                </a:lnTo>
                <a:lnTo>
                  <a:pt x="30641" y="26034"/>
                </a:lnTo>
                <a:lnTo>
                  <a:pt x="30416" y="26885"/>
                </a:lnTo>
                <a:lnTo>
                  <a:pt x="30111" y="27368"/>
                </a:lnTo>
                <a:lnTo>
                  <a:pt x="29768" y="27431"/>
                </a:lnTo>
                <a:lnTo>
                  <a:pt x="32356" y="27431"/>
                </a:lnTo>
                <a:lnTo>
                  <a:pt x="44018" y="1523"/>
                </a:lnTo>
                <a:lnTo>
                  <a:pt x="45224" y="1320"/>
                </a:lnTo>
                <a:lnTo>
                  <a:pt x="45326" y="1193"/>
                </a:lnTo>
                <a:lnTo>
                  <a:pt x="45253" y="126"/>
                </a:lnTo>
                <a:lnTo>
                  <a:pt x="37198" y="126"/>
                </a:lnTo>
                <a:lnTo>
                  <a:pt x="34277" y="0"/>
                </a:lnTo>
                <a:close/>
              </a:path>
              <a:path w="45720" h="36195">
                <a:moveTo>
                  <a:pt x="45173" y="0"/>
                </a:moveTo>
                <a:lnTo>
                  <a:pt x="37198" y="126"/>
                </a:lnTo>
                <a:lnTo>
                  <a:pt x="45253" y="126"/>
                </a:lnTo>
                <a:lnTo>
                  <a:pt x="45173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9464399" y="4068145"/>
            <a:ext cx="29696" cy="32497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25044" y="0"/>
                </a:moveTo>
                <a:lnTo>
                  <a:pt x="0" y="25793"/>
                </a:lnTo>
                <a:lnTo>
                  <a:pt x="761" y="28651"/>
                </a:lnTo>
                <a:lnTo>
                  <a:pt x="3708" y="32766"/>
                </a:lnTo>
                <a:lnTo>
                  <a:pt x="5562" y="34213"/>
                </a:lnTo>
                <a:lnTo>
                  <a:pt x="10020" y="35877"/>
                </a:lnTo>
                <a:lnTo>
                  <a:pt x="12293" y="36283"/>
                </a:lnTo>
                <a:lnTo>
                  <a:pt x="15532" y="36245"/>
                </a:lnTo>
                <a:lnTo>
                  <a:pt x="17284" y="36042"/>
                </a:lnTo>
                <a:lnTo>
                  <a:pt x="18135" y="35902"/>
                </a:lnTo>
                <a:lnTo>
                  <a:pt x="21285" y="35306"/>
                </a:lnTo>
                <a:lnTo>
                  <a:pt x="22669" y="35115"/>
                </a:lnTo>
                <a:lnTo>
                  <a:pt x="23837" y="35052"/>
                </a:lnTo>
                <a:lnTo>
                  <a:pt x="24074" y="34620"/>
                </a:lnTo>
                <a:lnTo>
                  <a:pt x="11391" y="34620"/>
                </a:lnTo>
                <a:lnTo>
                  <a:pt x="8864" y="33629"/>
                </a:lnTo>
                <a:lnTo>
                  <a:pt x="5435" y="29730"/>
                </a:lnTo>
                <a:lnTo>
                  <a:pt x="4691" y="27279"/>
                </a:lnTo>
                <a:lnTo>
                  <a:pt x="4584" y="20840"/>
                </a:lnTo>
                <a:lnTo>
                  <a:pt x="4927" y="18656"/>
                </a:lnTo>
                <a:lnTo>
                  <a:pt x="22263" y="1574"/>
                </a:lnTo>
                <a:lnTo>
                  <a:pt x="33413" y="1574"/>
                </a:lnTo>
                <a:lnTo>
                  <a:pt x="32956" y="1371"/>
                </a:lnTo>
                <a:lnTo>
                  <a:pt x="31876" y="1028"/>
                </a:lnTo>
                <a:lnTo>
                  <a:pt x="28892" y="254"/>
                </a:lnTo>
                <a:lnTo>
                  <a:pt x="27114" y="38"/>
                </a:lnTo>
                <a:lnTo>
                  <a:pt x="25044" y="0"/>
                </a:lnTo>
                <a:close/>
              </a:path>
              <a:path w="33654" h="36829">
                <a:moveTo>
                  <a:pt x="27000" y="27279"/>
                </a:moveTo>
                <a:lnTo>
                  <a:pt x="25984" y="27292"/>
                </a:lnTo>
                <a:lnTo>
                  <a:pt x="24764" y="29413"/>
                </a:lnTo>
                <a:lnTo>
                  <a:pt x="23253" y="31153"/>
                </a:lnTo>
                <a:lnTo>
                  <a:pt x="19659" y="33883"/>
                </a:lnTo>
                <a:lnTo>
                  <a:pt x="17424" y="34582"/>
                </a:lnTo>
                <a:lnTo>
                  <a:pt x="11391" y="34620"/>
                </a:lnTo>
                <a:lnTo>
                  <a:pt x="24074" y="34620"/>
                </a:lnTo>
                <a:lnTo>
                  <a:pt x="27241" y="27660"/>
                </a:lnTo>
                <a:lnTo>
                  <a:pt x="27152" y="27432"/>
                </a:lnTo>
                <a:lnTo>
                  <a:pt x="27000" y="27279"/>
                </a:lnTo>
                <a:close/>
              </a:path>
              <a:path w="33654" h="36829">
                <a:moveTo>
                  <a:pt x="33413" y="1574"/>
                </a:moveTo>
                <a:lnTo>
                  <a:pt x="22263" y="1574"/>
                </a:lnTo>
                <a:lnTo>
                  <a:pt x="26809" y="1625"/>
                </a:lnTo>
                <a:lnTo>
                  <a:pt x="28562" y="2235"/>
                </a:lnTo>
                <a:lnTo>
                  <a:pt x="30251" y="4622"/>
                </a:lnTo>
                <a:lnTo>
                  <a:pt x="30365" y="6527"/>
                </a:lnTo>
                <a:lnTo>
                  <a:pt x="30095" y="7683"/>
                </a:lnTo>
                <a:lnTo>
                  <a:pt x="29984" y="8851"/>
                </a:lnTo>
                <a:lnTo>
                  <a:pt x="31140" y="8902"/>
                </a:lnTo>
                <a:lnTo>
                  <a:pt x="31292" y="8648"/>
                </a:lnTo>
                <a:lnTo>
                  <a:pt x="31590" y="7493"/>
                </a:lnTo>
                <a:lnTo>
                  <a:pt x="31933" y="6362"/>
                </a:lnTo>
                <a:lnTo>
                  <a:pt x="33197" y="2743"/>
                </a:lnTo>
                <a:lnTo>
                  <a:pt x="33520" y="1968"/>
                </a:lnTo>
                <a:lnTo>
                  <a:pt x="33413" y="1574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9494252" y="4068145"/>
            <a:ext cx="29696" cy="32497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25044" y="0"/>
                </a:moveTo>
                <a:lnTo>
                  <a:pt x="0" y="25793"/>
                </a:lnTo>
                <a:lnTo>
                  <a:pt x="761" y="28651"/>
                </a:lnTo>
                <a:lnTo>
                  <a:pt x="3708" y="32766"/>
                </a:lnTo>
                <a:lnTo>
                  <a:pt x="5562" y="34213"/>
                </a:lnTo>
                <a:lnTo>
                  <a:pt x="10020" y="35877"/>
                </a:lnTo>
                <a:lnTo>
                  <a:pt x="12293" y="36283"/>
                </a:lnTo>
                <a:lnTo>
                  <a:pt x="15532" y="36245"/>
                </a:lnTo>
                <a:lnTo>
                  <a:pt x="17271" y="36042"/>
                </a:lnTo>
                <a:lnTo>
                  <a:pt x="18135" y="35902"/>
                </a:lnTo>
                <a:lnTo>
                  <a:pt x="21285" y="35306"/>
                </a:lnTo>
                <a:lnTo>
                  <a:pt x="22669" y="35115"/>
                </a:lnTo>
                <a:lnTo>
                  <a:pt x="23837" y="35052"/>
                </a:lnTo>
                <a:lnTo>
                  <a:pt x="24074" y="34620"/>
                </a:lnTo>
                <a:lnTo>
                  <a:pt x="11391" y="34620"/>
                </a:lnTo>
                <a:lnTo>
                  <a:pt x="8864" y="33629"/>
                </a:lnTo>
                <a:lnTo>
                  <a:pt x="5435" y="29730"/>
                </a:lnTo>
                <a:lnTo>
                  <a:pt x="4691" y="27279"/>
                </a:lnTo>
                <a:lnTo>
                  <a:pt x="4584" y="20840"/>
                </a:lnTo>
                <a:lnTo>
                  <a:pt x="4927" y="18656"/>
                </a:lnTo>
                <a:lnTo>
                  <a:pt x="22263" y="1574"/>
                </a:lnTo>
                <a:lnTo>
                  <a:pt x="33413" y="1574"/>
                </a:lnTo>
                <a:lnTo>
                  <a:pt x="32956" y="1371"/>
                </a:lnTo>
                <a:lnTo>
                  <a:pt x="31876" y="1028"/>
                </a:lnTo>
                <a:lnTo>
                  <a:pt x="28892" y="254"/>
                </a:lnTo>
                <a:lnTo>
                  <a:pt x="27114" y="38"/>
                </a:lnTo>
                <a:lnTo>
                  <a:pt x="25044" y="0"/>
                </a:lnTo>
                <a:close/>
              </a:path>
              <a:path w="33654" h="36829">
                <a:moveTo>
                  <a:pt x="27000" y="27279"/>
                </a:moveTo>
                <a:lnTo>
                  <a:pt x="25984" y="27292"/>
                </a:lnTo>
                <a:lnTo>
                  <a:pt x="24764" y="29413"/>
                </a:lnTo>
                <a:lnTo>
                  <a:pt x="23253" y="31153"/>
                </a:lnTo>
                <a:lnTo>
                  <a:pt x="19659" y="33883"/>
                </a:lnTo>
                <a:lnTo>
                  <a:pt x="17424" y="34582"/>
                </a:lnTo>
                <a:lnTo>
                  <a:pt x="11391" y="34620"/>
                </a:lnTo>
                <a:lnTo>
                  <a:pt x="24074" y="34620"/>
                </a:lnTo>
                <a:lnTo>
                  <a:pt x="27241" y="27660"/>
                </a:lnTo>
                <a:lnTo>
                  <a:pt x="27152" y="27432"/>
                </a:lnTo>
                <a:lnTo>
                  <a:pt x="27000" y="27279"/>
                </a:lnTo>
                <a:close/>
              </a:path>
              <a:path w="33654" h="36829">
                <a:moveTo>
                  <a:pt x="33413" y="1574"/>
                </a:moveTo>
                <a:lnTo>
                  <a:pt x="22263" y="1574"/>
                </a:lnTo>
                <a:lnTo>
                  <a:pt x="26809" y="1625"/>
                </a:lnTo>
                <a:lnTo>
                  <a:pt x="28562" y="2235"/>
                </a:lnTo>
                <a:lnTo>
                  <a:pt x="30251" y="4622"/>
                </a:lnTo>
                <a:lnTo>
                  <a:pt x="30365" y="6527"/>
                </a:lnTo>
                <a:lnTo>
                  <a:pt x="30095" y="7683"/>
                </a:lnTo>
                <a:lnTo>
                  <a:pt x="29984" y="8851"/>
                </a:lnTo>
                <a:lnTo>
                  <a:pt x="31140" y="8902"/>
                </a:lnTo>
                <a:lnTo>
                  <a:pt x="31292" y="8648"/>
                </a:lnTo>
                <a:lnTo>
                  <a:pt x="31590" y="7493"/>
                </a:lnTo>
                <a:lnTo>
                  <a:pt x="31933" y="6362"/>
                </a:lnTo>
                <a:lnTo>
                  <a:pt x="33197" y="2743"/>
                </a:lnTo>
                <a:lnTo>
                  <a:pt x="33520" y="1968"/>
                </a:lnTo>
                <a:lnTo>
                  <a:pt x="33413" y="1574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9526525" y="4068743"/>
            <a:ext cx="33618" cy="31937"/>
          </a:xfrm>
          <a:custGeom>
            <a:avLst/>
            <a:gdLst/>
            <a:ahLst/>
            <a:cxnLst/>
            <a:rect l="l" t="t" r="r" b="b"/>
            <a:pathLst>
              <a:path w="38100" h="36195">
                <a:moveTo>
                  <a:pt x="15908" y="127"/>
                </a:moveTo>
                <a:lnTo>
                  <a:pt x="2915" y="127"/>
                </a:lnTo>
                <a:lnTo>
                  <a:pt x="2799" y="1104"/>
                </a:lnTo>
                <a:lnTo>
                  <a:pt x="2941" y="1257"/>
                </a:lnTo>
                <a:lnTo>
                  <a:pt x="4249" y="1473"/>
                </a:lnTo>
                <a:lnTo>
                  <a:pt x="5176" y="1600"/>
                </a:lnTo>
                <a:lnTo>
                  <a:pt x="5811" y="1854"/>
                </a:lnTo>
                <a:lnTo>
                  <a:pt x="6497" y="2552"/>
                </a:lnTo>
                <a:lnTo>
                  <a:pt x="6581" y="3187"/>
                </a:lnTo>
                <a:lnTo>
                  <a:pt x="6316" y="4724"/>
                </a:lnTo>
                <a:lnTo>
                  <a:pt x="5963" y="6083"/>
                </a:lnTo>
                <a:lnTo>
                  <a:pt x="79" y="24993"/>
                </a:lnTo>
                <a:lnTo>
                  <a:pt x="0" y="28765"/>
                </a:lnTo>
                <a:lnTo>
                  <a:pt x="20" y="29298"/>
                </a:lnTo>
                <a:lnTo>
                  <a:pt x="3487" y="34302"/>
                </a:lnTo>
                <a:lnTo>
                  <a:pt x="6751" y="35560"/>
                </a:lnTo>
                <a:lnTo>
                  <a:pt x="13215" y="35572"/>
                </a:lnTo>
                <a:lnTo>
                  <a:pt x="14942" y="35280"/>
                </a:lnTo>
                <a:lnTo>
                  <a:pt x="18460" y="34074"/>
                </a:lnTo>
                <a:lnTo>
                  <a:pt x="19170" y="33667"/>
                </a:lnTo>
                <a:lnTo>
                  <a:pt x="9554" y="33655"/>
                </a:lnTo>
                <a:lnTo>
                  <a:pt x="7564" y="33045"/>
                </a:lnTo>
                <a:lnTo>
                  <a:pt x="5062" y="30607"/>
                </a:lnTo>
                <a:lnTo>
                  <a:pt x="4414" y="28956"/>
                </a:lnTo>
                <a:lnTo>
                  <a:pt x="4351" y="24790"/>
                </a:lnTo>
                <a:lnTo>
                  <a:pt x="4757" y="22440"/>
                </a:lnTo>
                <a:lnTo>
                  <a:pt x="5608" y="19812"/>
                </a:lnTo>
                <a:lnTo>
                  <a:pt x="9380" y="7708"/>
                </a:lnTo>
                <a:lnTo>
                  <a:pt x="14206" y="1473"/>
                </a:lnTo>
                <a:lnTo>
                  <a:pt x="15666" y="1257"/>
                </a:lnTo>
                <a:lnTo>
                  <a:pt x="15895" y="1104"/>
                </a:lnTo>
                <a:lnTo>
                  <a:pt x="15908" y="127"/>
                </a:lnTo>
                <a:close/>
              </a:path>
              <a:path w="38100" h="36195">
                <a:moveTo>
                  <a:pt x="37879" y="0"/>
                </a:moveTo>
                <a:lnTo>
                  <a:pt x="26410" y="127"/>
                </a:lnTo>
                <a:lnTo>
                  <a:pt x="26289" y="1104"/>
                </a:lnTo>
                <a:lnTo>
                  <a:pt x="26410" y="1257"/>
                </a:lnTo>
                <a:lnTo>
                  <a:pt x="29128" y="1638"/>
                </a:lnTo>
                <a:lnTo>
                  <a:pt x="29827" y="2019"/>
                </a:lnTo>
                <a:lnTo>
                  <a:pt x="30099" y="3022"/>
                </a:lnTo>
                <a:lnTo>
                  <a:pt x="30106" y="4051"/>
                </a:lnTo>
                <a:lnTo>
                  <a:pt x="29865" y="5194"/>
                </a:lnTo>
                <a:lnTo>
                  <a:pt x="29708" y="6083"/>
                </a:lnTo>
                <a:lnTo>
                  <a:pt x="25261" y="21018"/>
                </a:lnTo>
                <a:lnTo>
                  <a:pt x="24696" y="22898"/>
                </a:lnTo>
                <a:lnTo>
                  <a:pt x="9596" y="33667"/>
                </a:lnTo>
                <a:lnTo>
                  <a:pt x="19192" y="33655"/>
                </a:lnTo>
                <a:lnTo>
                  <a:pt x="27665" y="20701"/>
                </a:lnTo>
                <a:lnTo>
                  <a:pt x="29966" y="13309"/>
                </a:lnTo>
                <a:lnTo>
                  <a:pt x="37879" y="1257"/>
                </a:lnTo>
                <a:lnTo>
                  <a:pt x="38094" y="1104"/>
                </a:lnTo>
                <a:lnTo>
                  <a:pt x="38058" y="127"/>
                </a:lnTo>
                <a:lnTo>
                  <a:pt x="37879" y="0"/>
                </a:lnTo>
                <a:close/>
              </a:path>
            </a:pathLst>
          </a:custGeom>
          <a:solidFill>
            <a:srgbClr val="900027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4" name="object 594"/>
          <p:cNvSpPr txBox="1"/>
          <p:nvPr/>
        </p:nvSpPr>
        <p:spPr>
          <a:xfrm>
            <a:off x="8503902" y="4260776"/>
            <a:ext cx="1276350" cy="494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46" marR="4483" algn="ctr" defTabSz="806867">
              <a:lnSpc>
                <a:spcPct val="101899"/>
              </a:lnSpc>
            </a:pP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Biomanufacturing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Research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Institute </a:t>
            </a:r>
            <a:r>
              <a:rPr sz="794" b="1" u="sng" spc="26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and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Technology </a:t>
            </a:r>
            <a:r>
              <a:rPr sz="794" b="1" u="sng" spc="22" dirty="0">
                <a:solidFill>
                  <a:srgbClr val="0544AC"/>
                </a:solidFill>
                <a:latin typeface="Calibri"/>
                <a:cs typeface="Calibri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Enterprise </a:t>
            </a:r>
            <a:r>
              <a:rPr sz="794" b="1" u="sng" spc="4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at </a:t>
            </a:r>
            <a:r>
              <a:rPr sz="794" b="1" u="sng" spc="31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NC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Central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</a:rPr>
              <a:t> </a:t>
            </a:r>
            <a:r>
              <a:rPr sz="794" b="1" u="sng" spc="13" dirty="0">
                <a:solidFill>
                  <a:srgbClr val="0544AC"/>
                </a:solidFill>
                <a:latin typeface="Calibri"/>
                <a:cs typeface="Calibri"/>
                <a:hlinkClick r:id="rId48"/>
              </a:rPr>
              <a:t>University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4288716" y="3582184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4292301" y="4350460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4298578" y="5307442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8338970" y="3676650"/>
            <a:ext cx="1613647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6350">
            <a:solidFill>
              <a:srgbClr val="A29D7C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9" name="object 599"/>
          <p:cNvSpPr txBox="1"/>
          <p:nvPr/>
        </p:nvSpPr>
        <p:spPr>
          <a:xfrm>
            <a:off x="4444815" y="3232113"/>
            <a:ext cx="1281953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705" indent="-32499" defTabSz="806867">
              <a:buFontTx/>
              <a:buChar char="•"/>
              <a:tabLst>
                <a:tab pos="44266" algn="l"/>
              </a:tabLst>
            </a:pPr>
            <a:r>
              <a:rPr sz="794" b="1" u="sng" spc="-13" dirty="0">
                <a:solidFill>
                  <a:srgbClr val="0544AC"/>
                </a:solidFill>
                <a:latin typeface="Calibri"/>
                <a:cs typeface="Calibri"/>
                <a:hlinkClick r:id="rId49"/>
              </a:rPr>
              <a:t>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49"/>
              </a:rPr>
              <a:t>Additional course</a:t>
            </a:r>
            <a:r>
              <a:rPr sz="794" b="1" u="sng" spc="-49" dirty="0">
                <a:solidFill>
                  <a:srgbClr val="0544AC"/>
                </a:solidFill>
                <a:latin typeface="Calibri"/>
                <a:cs typeface="Calibri"/>
                <a:hlinkClick r:id="rId49"/>
              </a:rPr>
              <a:t> </a:t>
            </a:r>
            <a:r>
              <a:rPr sz="794" b="1" u="sng" spc="18" dirty="0">
                <a:solidFill>
                  <a:srgbClr val="0544AC"/>
                </a:solidFill>
                <a:latin typeface="Calibri"/>
                <a:cs typeface="Calibri"/>
                <a:hlinkClick r:id="rId49"/>
              </a:rPr>
              <a:t>offerings</a:t>
            </a:r>
            <a:endParaRPr sz="79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54224" y="5919381"/>
            <a:ext cx="106456" cy="123825"/>
          </a:xfrm>
          <a:custGeom>
            <a:avLst/>
            <a:gdLst/>
            <a:ahLst/>
            <a:cxnLst/>
            <a:rect l="l" t="t" r="r" b="b"/>
            <a:pathLst>
              <a:path w="120650" h="140334">
                <a:moveTo>
                  <a:pt x="44259" y="0"/>
                </a:moveTo>
                <a:lnTo>
                  <a:pt x="0" y="0"/>
                </a:lnTo>
                <a:lnTo>
                  <a:pt x="0" y="140055"/>
                </a:lnTo>
                <a:lnTo>
                  <a:pt x="34290" y="140055"/>
                </a:lnTo>
                <a:lnTo>
                  <a:pt x="34211" y="88862"/>
                </a:lnTo>
                <a:lnTo>
                  <a:pt x="33977" y="72782"/>
                </a:lnTo>
                <a:lnTo>
                  <a:pt x="33588" y="57404"/>
                </a:lnTo>
                <a:lnTo>
                  <a:pt x="33045" y="42811"/>
                </a:lnTo>
                <a:lnTo>
                  <a:pt x="66393" y="42811"/>
                </a:lnTo>
                <a:lnTo>
                  <a:pt x="44259" y="0"/>
                </a:lnTo>
                <a:close/>
              </a:path>
              <a:path w="120650" h="140334">
                <a:moveTo>
                  <a:pt x="66393" y="42811"/>
                </a:moveTo>
                <a:lnTo>
                  <a:pt x="33667" y="42811"/>
                </a:lnTo>
                <a:lnTo>
                  <a:pt x="39059" y="55814"/>
                </a:lnTo>
                <a:lnTo>
                  <a:pt x="45038" y="68937"/>
                </a:lnTo>
                <a:lnTo>
                  <a:pt x="51253" y="81671"/>
                </a:lnTo>
                <a:lnTo>
                  <a:pt x="57353" y="93510"/>
                </a:lnTo>
                <a:lnTo>
                  <a:pt x="81038" y="140055"/>
                </a:lnTo>
                <a:lnTo>
                  <a:pt x="120510" y="140055"/>
                </a:lnTo>
                <a:lnTo>
                  <a:pt x="120510" y="92062"/>
                </a:lnTo>
                <a:lnTo>
                  <a:pt x="88519" y="92062"/>
                </a:lnTo>
                <a:lnTo>
                  <a:pt x="83527" y="79428"/>
                </a:lnTo>
                <a:lnTo>
                  <a:pt x="78051" y="66600"/>
                </a:lnTo>
                <a:lnTo>
                  <a:pt x="72302" y="54241"/>
                </a:lnTo>
                <a:lnTo>
                  <a:pt x="66393" y="42811"/>
                </a:lnTo>
                <a:close/>
              </a:path>
              <a:path w="120650" h="140334">
                <a:moveTo>
                  <a:pt x="120510" y="0"/>
                </a:moveTo>
                <a:lnTo>
                  <a:pt x="86233" y="0"/>
                </a:lnTo>
                <a:lnTo>
                  <a:pt x="86334" y="42811"/>
                </a:lnTo>
                <a:lnTo>
                  <a:pt x="86394" y="48521"/>
                </a:lnTo>
                <a:lnTo>
                  <a:pt x="86906" y="63487"/>
                </a:lnTo>
                <a:lnTo>
                  <a:pt x="87808" y="77986"/>
                </a:lnTo>
                <a:lnTo>
                  <a:pt x="89141" y="92062"/>
                </a:lnTo>
                <a:lnTo>
                  <a:pt x="120510" y="92062"/>
                </a:lnTo>
                <a:lnTo>
                  <a:pt x="120510" y="0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78324" y="5917371"/>
            <a:ext cx="100292" cy="127747"/>
          </a:xfrm>
          <a:custGeom>
            <a:avLst/>
            <a:gdLst/>
            <a:ahLst/>
            <a:cxnLst/>
            <a:rect l="l" t="t" r="r" b="b"/>
            <a:pathLst>
              <a:path w="113664" h="144779">
                <a:moveTo>
                  <a:pt x="77927" y="0"/>
                </a:moveTo>
                <a:lnTo>
                  <a:pt x="48129" y="4699"/>
                </a:lnTo>
                <a:lnTo>
                  <a:pt x="23299" y="18748"/>
                </a:lnTo>
                <a:lnTo>
                  <a:pt x="6302" y="42069"/>
                </a:lnTo>
                <a:lnTo>
                  <a:pt x="0" y="74587"/>
                </a:lnTo>
                <a:lnTo>
                  <a:pt x="4421" y="101221"/>
                </a:lnTo>
                <a:lnTo>
                  <a:pt x="18076" y="123550"/>
                </a:lnTo>
                <a:lnTo>
                  <a:pt x="41549" y="138904"/>
                </a:lnTo>
                <a:lnTo>
                  <a:pt x="75425" y="144614"/>
                </a:lnTo>
                <a:lnTo>
                  <a:pt x="87291" y="144057"/>
                </a:lnTo>
                <a:lnTo>
                  <a:pt x="97382" y="142644"/>
                </a:lnTo>
                <a:lnTo>
                  <a:pt x="105327" y="140762"/>
                </a:lnTo>
                <a:lnTo>
                  <a:pt x="110756" y="138798"/>
                </a:lnTo>
                <a:lnTo>
                  <a:pt x="106295" y="113449"/>
                </a:lnTo>
                <a:lnTo>
                  <a:pt x="80416" y="113449"/>
                </a:lnTo>
                <a:lnTo>
                  <a:pt x="63149" y="110581"/>
                </a:lnTo>
                <a:lnTo>
                  <a:pt x="50287" y="102357"/>
                </a:lnTo>
                <a:lnTo>
                  <a:pt x="42256" y="89344"/>
                </a:lnTo>
                <a:lnTo>
                  <a:pt x="39484" y="72110"/>
                </a:lnTo>
                <a:lnTo>
                  <a:pt x="42743" y="53549"/>
                </a:lnTo>
                <a:lnTo>
                  <a:pt x="51533" y="40674"/>
                </a:lnTo>
                <a:lnTo>
                  <a:pt x="64376" y="33177"/>
                </a:lnTo>
                <a:lnTo>
                  <a:pt x="79794" y="30746"/>
                </a:lnTo>
                <a:lnTo>
                  <a:pt x="107007" y="30746"/>
                </a:lnTo>
                <a:lnTo>
                  <a:pt x="113042" y="6235"/>
                </a:lnTo>
                <a:lnTo>
                  <a:pt x="107380" y="3943"/>
                </a:lnTo>
                <a:lnTo>
                  <a:pt x="99380" y="1946"/>
                </a:lnTo>
                <a:lnTo>
                  <a:pt x="89432" y="534"/>
                </a:lnTo>
                <a:lnTo>
                  <a:pt x="77927" y="0"/>
                </a:lnTo>
                <a:close/>
              </a:path>
              <a:path w="113664" h="144779">
                <a:moveTo>
                  <a:pt x="105562" y="109283"/>
                </a:moveTo>
                <a:lnTo>
                  <a:pt x="100465" y="110904"/>
                </a:lnTo>
                <a:lnTo>
                  <a:pt x="94237" y="112228"/>
                </a:lnTo>
                <a:lnTo>
                  <a:pt x="87385" y="113121"/>
                </a:lnTo>
                <a:lnTo>
                  <a:pt x="80416" y="113449"/>
                </a:lnTo>
                <a:lnTo>
                  <a:pt x="106295" y="113449"/>
                </a:lnTo>
                <a:lnTo>
                  <a:pt x="105562" y="109283"/>
                </a:lnTo>
                <a:close/>
              </a:path>
              <a:path w="113664" h="144779">
                <a:moveTo>
                  <a:pt x="107007" y="30746"/>
                </a:moveTo>
                <a:lnTo>
                  <a:pt x="79794" y="30746"/>
                </a:lnTo>
                <a:lnTo>
                  <a:pt x="87706" y="31176"/>
                </a:lnTo>
                <a:lnTo>
                  <a:pt x="94648" y="32308"/>
                </a:lnTo>
                <a:lnTo>
                  <a:pt x="100659" y="33907"/>
                </a:lnTo>
                <a:lnTo>
                  <a:pt x="105778" y="35737"/>
                </a:lnTo>
                <a:lnTo>
                  <a:pt x="107007" y="30746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3818" y="5918468"/>
            <a:ext cx="98051" cy="126066"/>
          </a:xfrm>
          <a:custGeom>
            <a:avLst/>
            <a:gdLst/>
            <a:ahLst/>
            <a:cxnLst/>
            <a:rect l="l" t="t" r="r" b="b"/>
            <a:pathLst>
              <a:path w="111125" h="142875">
                <a:moveTo>
                  <a:pt x="44259" y="0"/>
                </a:moveTo>
                <a:lnTo>
                  <a:pt x="31266" y="249"/>
                </a:lnTo>
                <a:lnTo>
                  <a:pt x="18857" y="906"/>
                </a:lnTo>
                <a:lnTo>
                  <a:pt x="8085" y="1837"/>
                </a:lnTo>
                <a:lnTo>
                  <a:pt x="0" y="2908"/>
                </a:lnTo>
                <a:lnTo>
                  <a:pt x="0" y="140258"/>
                </a:lnTo>
                <a:lnTo>
                  <a:pt x="6625" y="141172"/>
                </a:lnTo>
                <a:lnTo>
                  <a:pt x="14985" y="141970"/>
                </a:lnTo>
                <a:lnTo>
                  <a:pt x="25099" y="142534"/>
                </a:lnTo>
                <a:lnTo>
                  <a:pt x="36982" y="142748"/>
                </a:lnTo>
                <a:lnTo>
                  <a:pt x="57178" y="141878"/>
                </a:lnTo>
                <a:lnTo>
                  <a:pt x="94957" y="130073"/>
                </a:lnTo>
                <a:lnTo>
                  <a:pt x="107005" y="115112"/>
                </a:lnTo>
                <a:lnTo>
                  <a:pt x="39903" y="115112"/>
                </a:lnTo>
                <a:lnTo>
                  <a:pt x="37198" y="114693"/>
                </a:lnTo>
                <a:lnTo>
                  <a:pt x="37198" y="81445"/>
                </a:lnTo>
                <a:lnTo>
                  <a:pt x="105158" y="81445"/>
                </a:lnTo>
                <a:lnTo>
                  <a:pt x="103293" y="78047"/>
                </a:lnTo>
                <a:lnTo>
                  <a:pt x="94676" y="70451"/>
                </a:lnTo>
                <a:lnTo>
                  <a:pt x="83121" y="65443"/>
                </a:lnTo>
                <a:lnTo>
                  <a:pt x="83121" y="65036"/>
                </a:lnTo>
                <a:lnTo>
                  <a:pt x="93619" y="59460"/>
                </a:lnTo>
                <a:lnTo>
                  <a:pt x="98234" y="54851"/>
                </a:lnTo>
                <a:lnTo>
                  <a:pt x="37198" y="54851"/>
                </a:lnTo>
                <a:lnTo>
                  <a:pt x="37198" y="27635"/>
                </a:lnTo>
                <a:lnTo>
                  <a:pt x="39700" y="27216"/>
                </a:lnTo>
                <a:lnTo>
                  <a:pt x="43230" y="26797"/>
                </a:lnTo>
                <a:lnTo>
                  <a:pt x="104648" y="26797"/>
                </a:lnTo>
                <a:lnTo>
                  <a:pt x="104535" y="26053"/>
                </a:lnTo>
                <a:lnTo>
                  <a:pt x="69016" y="1323"/>
                </a:lnTo>
                <a:lnTo>
                  <a:pt x="57817" y="282"/>
                </a:lnTo>
                <a:lnTo>
                  <a:pt x="44259" y="0"/>
                </a:lnTo>
                <a:close/>
              </a:path>
              <a:path w="111125" h="142875">
                <a:moveTo>
                  <a:pt x="105158" y="81445"/>
                </a:moveTo>
                <a:lnTo>
                  <a:pt x="46126" y="81445"/>
                </a:lnTo>
                <a:lnTo>
                  <a:pt x="55986" y="82346"/>
                </a:lnTo>
                <a:lnTo>
                  <a:pt x="63898" y="85217"/>
                </a:lnTo>
                <a:lnTo>
                  <a:pt x="69159" y="90306"/>
                </a:lnTo>
                <a:lnTo>
                  <a:pt x="71069" y="97866"/>
                </a:lnTo>
                <a:lnTo>
                  <a:pt x="69217" y="105731"/>
                </a:lnTo>
                <a:lnTo>
                  <a:pt x="64208" y="111085"/>
                </a:lnTo>
                <a:lnTo>
                  <a:pt x="56860" y="114141"/>
                </a:lnTo>
                <a:lnTo>
                  <a:pt x="47993" y="115112"/>
                </a:lnTo>
                <a:lnTo>
                  <a:pt x="107005" y="115112"/>
                </a:lnTo>
                <a:lnTo>
                  <a:pt x="109420" y="108833"/>
                </a:lnTo>
                <a:lnTo>
                  <a:pt x="110540" y="99529"/>
                </a:lnTo>
                <a:lnTo>
                  <a:pt x="108680" y="87863"/>
                </a:lnTo>
                <a:lnTo>
                  <a:pt x="105158" y="81445"/>
                </a:lnTo>
                <a:close/>
              </a:path>
              <a:path w="111125" h="142875">
                <a:moveTo>
                  <a:pt x="104648" y="26797"/>
                </a:moveTo>
                <a:lnTo>
                  <a:pt x="62128" y="26797"/>
                </a:lnTo>
                <a:lnTo>
                  <a:pt x="68364" y="32004"/>
                </a:lnTo>
                <a:lnTo>
                  <a:pt x="68364" y="40309"/>
                </a:lnTo>
                <a:lnTo>
                  <a:pt x="66913" y="46353"/>
                </a:lnTo>
                <a:lnTo>
                  <a:pt x="62522" y="50933"/>
                </a:lnTo>
                <a:lnTo>
                  <a:pt x="55130" y="53836"/>
                </a:lnTo>
                <a:lnTo>
                  <a:pt x="44678" y="54851"/>
                </a:lnTo>
                <a:lnTo>
                  <a:pt x="98234" y="54851"/>
                </a:lnTo>
                <a:lnTo>
                  <a:pt x="100703" y="52385"/>
                </a:lnTo>
                <a:lnTo>
                  <a:pt x="104708" y="44260"/>
                </a:lnTo>
                <a:lnTo>
                  <a:pt x="105968" y="35534"/>
                </a:lnTo>
                <a:lnTo>
                  <a:pt x="104648" y="26797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26084" y="5919374"/>
            <a:ext cx="0" cy="123825"/>
          </a:xfrm>
          <a:custGeom>
            <a:avLst/>
            <a:gdLst/>
            <a:ahLst/>
            <a:cxnLst/>
            <a:rect l="l" t="t" r="r" b="b"/>
            <a:pathLst>
              <a:path h="140334">
                <a:moveTo>
                  <a:pt x="0" y="0"/>
                </a:moveTo>
                <a:lnTo>
                  <a:pt x="0" y="140055"/>
                </a:lnTo>
              </a:path>
            </a:pathLst>
          </a:custGeom>
          <a:ln w="37604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60273" y="5917362"/>
            <a:ext cx="121584" cy="127747"/>
          </a:xfrm>
          <a:custGeom>
            <a:avLst/>
            <a:gdLst/>
            <a:ahLst/>
            <a:cxnLst/>
            <a:rect l="l" t="t" r="r" b="b"/>
            <a:pathLst>
              <a:path w="137795" h="144779">
                <a:moveTo>
                  <a:pt x="69608" y="0"/>
                </a:moveTo>
                <a:lnTo>
                  <a:pt x="40671" y="5702"/>
                </a:lnTo>
                <a:lnTo>
                  <a:pt x="18749" y="21302"/>
                </a:lnTo>
                <a:lnTo>
                  <a:pt x="4855" y="44539"/>
                </a:lnTo>
                <a:lnTo>
                  <a:pt x="0" y="73152"/>
                </a:lnTo>
                <a:lnTo>
                  <a:pt x="4411" y="100714"/>
                </a:lnTo>
                <a:lnTo>
                  <a:pt x="17373" y="123463"/>
                </a:lnTo>
                <a:lnTo>
                  <a:pt x="38479" y="138924"/>
                </a:lnTo>
                <a:lnTo>
                  <a:pt x="67322" y="144627"/>
                </a:lnTo>
                <a:lnTo>
                  <a:pt x="96521" y="139442"/>
                </a:lnTo>
                <a:lnTo>
                  <a:pt x="118633" y="124653"/>
                </a:lnTo>
                <a:lnTo>
                  <a:pt x="124507" y="114909"/>
                </a:lnTo>
                <a:lnTo>
                  <a:pt x="69189" y="114909"/>
                </a:lnTo>
                <a:lnTo>
                  <a:pt x="56948" y="111968"/>
                </a:lnTo>
                <a:lnTo>
                  <a:pt x="47650" y="103535"/>
                </a:lnTo>
                <a:lnTo>
                  <a:pt x="41743" y="90194"/>
                </a:lnTo>
                <a:lnTo>
                  <a:pt x="39747" y="73152"/>
                </a:lnTo>
                <a:lnTo>
                  <a:pt x="39724" y="72110"/>
                </a:lnTo>
                <a:lnTo>
                  <a:pt x="41740" y="54969"/>
                </a:lnTo>
                <a:lnTo>
                  <a:pt x="47625" y="41460"/>
                </a:lnTo>
                <a:lnTo>
                  <a:pt x="56862" y="32783"/>
                </a:lnTo>
                <a:lnTo>
                  <a:pt x="68986" y="29718"/>
                </a:lnTo>
                <a:lnTo>
                  <a:pt x="125181" y="29718"/>
                </a:lnTo>
                <a:lnTo>
                  <a:pt x="120481" y="21407"/>
                </a:lnTo>
                <a:lnTo>
                  <a:pt x="99243" y="5813"/>
                </a:lnTo>
                <a:lnTo>
                  <a:pt x="69608" y="0"/>
                </a:lnTo>
                <a:close/>
              </a:path>
              <a:path w="137795" h="144779">
                <a:moveTo>
                  <a:pt x="125181" y="29718"/>
                </a:moveTo>
                <a:lnTo>
                  <a:pt x="68986" y="29718"/>
                </a:lnTo>
                <a:lnTo>
                  <a:pt x="81117" y="32952"/>
                </a:lnTo>
                <a:lnTo>
                  <a:pt x="90198" y="41875"/>
                </a:lnTo>
                <a:lnTo>
                  <a:pt x="95893" y="55317"/>
                </a:lnTo>
                <a:lnTo>
                  <a:pt x="97719" y="70866"/>
                </a:lnTo>
                <a:lnTo>
                  <a:pt x="97749" y="73152"/>
                </a:lnTo>
                <a:lnTo>
                  <a:pt x="95926" y="89401"/>
                </a:lnTo>
                <a:lnTo>
                  <a:pt x="90304" y="102935"/>
                </a:lnTo>
                <a:lnTo>
                  <a:pt x="81294" y="111756"/>
                </a:lnTo>
                <a:lnTo>
                  <a:pt x="69189" y="114909"/>
                </a:lnTo>
                <a:lnTo>
                  <a:pt x="124507" y="114909"/>
                </a:lnTo>
                <a:lnTo>
                  <a:pt x="132645" y="101411"/>
                </a:lnTo>
                <a:lnTo>
                  <a:pt x="137541" y="70866"/>
                </a:lnTo>
                <a:lnTo>
                  <a:pt x="133266" y="44014"/>
                </a:lnTo>
                <a:lnTo>
                  <a:pt x="125181" y="29718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39835" y="5947071"/>
            <a:ext cx="0" cy="96371"/>
          </a:xfrm>
          <a:custGeom>
            <a:avLst/>
            <a:gdLst/>
            <a:ahLst/>
            <a:cxnLst/>
            <a:rect l="l" t="t" r="r" b="b"/>
            <a:pathLst>
              <a:path h="109220">
                <a:moveTo>
                  <a:pt x="0" y="0"/>
                </a:moveTo>
                <a:lnTo>
                  <a:pt x="0" y="108673"/>
                </a:lnTo>
              </a:path>
            </a:pathLst>
          </a:custGeom>
          <a:ln w="37617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91708" y="5933225"/>
            <a:ext cx="96931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5" y="0"/>
                </a:lnTo>
              </a:path>
            </a:pathLst>
          </a:custGeom>
          <a:ln w="31381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3724" y="6029512"/>
            <a:ext cx="82924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916" y="0"/>
                </a:lnTo>
              </a:path>
            </a:pathLst>
          </a:custGeom>
          <a:ln w="31750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03724" y="6004299"/>
            <a:ext cx="33618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604" y="0"/>
                </a:lnTo>
              </a:path>
            </a:pathLst>
          </a:custGeom>
          <a:ln w="25400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03726" y="5979646"/>
            <a:ext cx="77881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884" y="0"/>
                </a:lnTo>
              </a:path>
            </a:pathLst>
          </a:custGeom>
          <a:ln w="30480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3724" y="5956114"/>
            <a:ext cx="33618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604" y="0"/>
                </a:lnTo>
              </a:path>
            </a:pathLst>
          </a:custGeom>
          <a:ln w="22859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03725" y="5932580"/>
            <a:ext cx="80682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008" y="0"/>
                </a:lnTo>
              </a:path>
            </a:pathLst>
          </a:custGeom>
          <a:ln w="30479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99770" y="5917371"/>
            <a:ext cx="100292" cy="127747"/>
          </a:xfrm>
          <a:custGeom>
            <a:avLst/>
            <a:gdLst/>
            <a:ahLst/>
            <a:cxnLst/>
            <a:rect l="l" t="t" r="r" b="b"/>
            <a:pathLst>
              <a:path w="113664" h="144779">
                <a:moveTo>
                  <a:pt x="77927" y="0"/>
                </a:moveTo>
                <a:lnTo>
                  <a:pt x="48129" y="4699"/>
                </a:lnTo>
                <a:lnTo>
                  <a:pt x="23299" y="18748"/>
                </a:lnTo>
                <a:lnTo>
                  <a:pt x="6302" y="42069"/>
                </a:lnTo>
                <a:lnTo>
                  <a:pt x="0" y="74587"/>
                </a:lnTo>
                <a:lnTo>
                  <a:pt x="4421" y="101221"/>
                </a:lnTo>
                <a:lnTo>
                  <a:pt x="18076" y="123550"/>
                </a:lnTo>
                <a:lnTo>
                  <a:pt x="41549" y="138904"/>
                </a:lnTo>
                <a:lnTo>
                  <a:pt x="75425" y="144614"/>
                </a:lnTo>
                <a:lnTo>
                  <a:pt x="87291" y="144057"/>
                </a:lnTo>
                <a:lnTo>
                  <a:pt x="97382" y="142644"/>
                </a:lnTo>
                <a:lnTo>
                  <a:pt x="105327" y="140762"/>
                </a:lnTo>
                <a:lnTo>
                  <a:pt x="110756" y="138798"/>
                </a:lnTo>
                <a:lnTo>
                  <a:pt x="106295" y="113449"/>
                </a:lnTo>
                <a:lnTo>
                  <a:pt x="80416" y="113449"/>
                </a:lnTo>
                <a:lnTo>
                  <a:pt x="63149" y="110581"/>
                </a:lnTo>
                <a:lnTo>
                  <a:pt x="50287" y="102357"/>
                </a:lnTo>
                <a:lnTo>
                  <a:pt x="42256" y="89344"/>
                </a:lnTo>
                <a:lnTo>
                  <a:pt x="39484" y="72110"/>
                </a:lnTo>
                <a:lnTo>
                  <a:pt x="42743" y="53549"/>
                </a:lnTo>
                <a:lnTo>
                  <a:pt x="51533" y="40674"/>
                </a:lnTo>
                <a:lnTo>
                  <a:pt x="64376" y="33177"/>
                </a:lnTo>
                <a:lnTo>
                  <a:pt x="79794" y="30746"/>
                </a:lnTo>
                <a:lnTo>
                  <a:pt x="106996" y="30746"/>
                </a:lnTo>
                <a:lnTo>
                  <a:pt x="113042" y="6235"/>
                </a:lnTo>
                <a:lnTo>
                  <a:pt x="107380" y="3943"/>
                </a:lnTo>
                <a:lnTo>
                  <a:pt x="99380" y="1946"/>
                </a:lnTo>
                <a:lnTo>
                  <a:pt x="89432" y="534"/>
                </a:lnTo>
                <a:lnTo>
                  <a:pt x="77927" y="0"/>
                </a:lnTo>
                <a:close/>
              </a:path>
              <a:path w="113664" h="144779">
                <a:moveTo>
                  <a:pt x="105562" y="109283"/>
                </a:moveTo>
                <a:lnTo>
                  <a:pt x="100465" y="110904"/>
                </a:lnTo>
                <a:lnTo>
                  <a:pt x="94237" y="112228"/>
                </a:lnTo>
                <a:lnTo>
                  <a:pt x="87385" y="113121"/>
                </a:lnTo>
                <a:lnTo>
                  <a:pt x="80416" y="113449"/>
                </a:lnTo>
                <a:lnTo>
                  <a:pt x="106295" y="113449"/>
                </a:lnTo>
                <a:lnTo>
                  <a:pt x="105562" y="109283"/>
                </a:lnTo>
                <a:close/>
              </a:path>
              <a:path w="113664" h="144779">
                <a:moveTo>
                  <a:pt x="106996" y="30746"/>
                </a:moveTo>
                <a:lnTo>
                  <a:pt x="79794" y="30746"/>
                </a:lnTo>
                <a:lnTo>
                  <a:pt x="87706" y="31176"/>
                </a:lnTo>
                <a:lnTo>
                  <a:pt x="94646" y="32308"/>
                </a:lnTo>
                <a:lnTo>
                  <a:pt x="100653" y="33907"/>
                </a:lnTo>
                <a:lnTo>
                  <a:pt x="105765" y="35737"/>
                </a:lnTo>
                <a:lnTo>
                  <a:pt x="106996" y="30746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31860" y="5994464"/>
            <a:ext cx="0" cy="48185"/>
          </a:xfrm>
          <a:custGeom>
            <a:avLst/>
            <a:gdLst/>
            <a:ahLst/>
            <a:cxnLst/>
            <a:rect l="l" t="t" r="r" b="b"/>
            <a:pathLst>
              <a:path h="54609">
                <a:moveTo>
                  <a:pt x="0" y="0"/>
                </a:moveTo>
                <a:lnTo>
                  <a:pt x="0" y="54610"/>
                </a:lnTo>
              </a:path>
            </a:pathLst>
          </a:custGeom>
          <a:ln w="37604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15270" y="5979895"/>
            <a:ext cx="106456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510" y="0"/>
                </a:lnTo>
              </a:path>
            </a:pathLst>
          </a:custGeom>
          <a:ln w="33020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31860" y="5919384"/>
            <a:ext cx="0" cy="45943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2069"/>
                </a:lnTo>
              </a:path>
            </a:pathLst>
          </a:custGeom>
          <a:ln w="37604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05103" y="5994003"/>
            <a:ext cx="0" cy="49306"/>
          </a:xfrm>
          <a:custGeom>
            <a:avLst/>
            <a:gdLst/>
            <a:ahLst/>
            <a:cxnLst/>
            <a:rect l="l" t="t" r="r" b="b"/>
            <a:pathLst>
              <a:path h="55879">
                <a:moveTo>
                  <a:pt x="0" y="0"/>
                </a:moveTo>
                <a:lnTo>
                  <a:pt x="0" y="55486"/>
                </a:lnTo>
              </a:path>
            </a:pathLst>
          </a:custGeom>
          <a:ln w="37401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05103" y="5919384"/>
            <a:ext cx="0" cy="45943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739"/>
                </a:lnTo>
              </a:path>
            </a:pathLst>
          </a:custGeom>
          <a:ln w="37401">
            <a:solidFill>
              <a:srgbClr val="062F73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35612" y="6017904"/>
            <a:ext cx="33618" cy="33057"/>
          </a:xfrm>
          <a:custGeom>
            <a:avLst/>
            <a:gdLst/>
            <a:ahLst/>
            <a:cxnLst/>
            <a:rect l="l" t="t" r="r" b="b"/>
            <a:pathLst>
              <a:path w="38100" h="37465">
                <a:moveTo>
                  <a:pt x="18911" y="0"/>
                </a:moveTo>
                <a:lnTo>
                  <a:pt x="0" y="19024"/>
                </a:lnTo>
                <a:lnTo>
                  <a:pt x="1371" y="25806"/>
                </a:lnTo>
                <a:lnTo>
                  <a:pt x="5432" y="31742"/>
                </a:lnTo>
                <a:lnTo>
                  <a:pt x="11475" y="35712"/>
                </a:lnTo>
                <a:lnTo>
                  <a:pt x="18911" y="37160"/>
                </a:lnTo>
                <a:lnTo>
                  <a:pt x="26384" y="35712"/>
                </a:lnTo>
                <a:lnTo>
                  <a:pt x="30148" y="33223"/>
                </a:lnTo>
                <a:lnTo>
                  <a:pt x="10694" y="33223"/>
                </a:lnTo>
                <a:lnTo>
                  <a:pt x="4624" y="26682"/>
                </a:lnTo>
                <a:lnTo>
                  <a:pt x="4624" y="10363"/>
                </a:lnTo>
                <a:lnTo>
                  <a:pt x="10694" y="3708"/>
                </a:lnTo>
                <a:lnTo>
                  <a:pt x="29830" y="3708"/>
                </a:lnTo>
                <a:lnTo>
                  <a:pt x="26384" y="1444"/>
                </a:lnTo>
                <a:lnTo>
                  <a:pt x="18911" y="0"/>
                </a:lnTo>
                <a:close/>
              </a:path>
              <a:path w="38100" h="37465">
                <a:moveTo>
                  <a:pt x="29830" y="3708"/>
                </a:moveTo>
                <a:lnTo>
                  <a:pt x="27128" y="3708"/>
                </a:lnTo>
                <a:lnTo>
                  <a:pt x="33110" y="10363"/>
                </a:lnTo>
                <a:lnTo>
                  <a:pt x="33110" y="26682"/>
                </a:lnTo>
                <a:lnTo>
                  <a:pt x="27128" y="33223"/>
                </a:lnTo>
                <a:lnTo>
                  <a:pt x="30148" y="33223"/>
                </a:lnTo>
                <a:lnTo>
                  <a:pt x="32387" y="31742"/>
                </a:lnTo>
                <a:lnTo>
                  <a:pt x="36386" y="25793"/>
                </a:lnTo>
                <a:lnTo>
                  <a:pt x="37724" y="19024"/>
                </a:lnTo>
                <a:lnTo>
                  <a:pt x="37676" y="17678"/>
                </a:lnTo>
                <a:lnTo>
                  <a:pt x="36383" y="11256"/>
                </a:lnTo>
                <a:lnTo>
                  <a:pt x="32387" y="5389"/>
                </a:lnTo>
                <a:lnTo>
                  <a:pt x="29830" y="3708"/>
                </a:lnTo>
                <a:close/>
              </a:path>
              <a:path w="38100" h="37465">
                <a:moveTo>
                  <a:pt x="22289" y="9118"/>
                </a:moveTo>
                <a:lnTo>
                  <a:pt x="15761" y="9118"/>
                </a:lnTo>
                <a:lnTo>
                  <a:pt x="13399" y="9347"/>
                </a:lnTo>
                <a:lnTo>
                  <a:pt x="11710" y="9677"/>
                </a:lnTo>
                <a:lnTo>
                  <a:pt x="11710" y="28155"/>
                </a:lnTo>
                <a:lnTo>
                  <a:pt x="15990" y="28155"/>
                </a:lnTo>
                <a:lnTo>
                  <a:pt x="15990" y="20726"/>
                </a:lnTo>
                <a:lnTo>
                  <a:pt x="25763" y="20726"/>
                </a:lnTo>
                <a:lnTo>
                  <a:pt x="24994" y="19697"/>
                </a:lnTo>
                <a:lnTo>
                  <a:pt x="23191" y="19024"/>
                </a:lnTo>
                <a:lnTo>
                  <a:pt x="23191" y="18808"/>
                </a:lnTo>
                <a:lnTo>
                  <a:pt x="25452" y="18135"/>
                </a:lnTo>
                <a:lnTo>
                  <a:pt x="25905" y="17678"/>
                </a:lnTo>
                <a:lnTo>
                  <a:pt x="16104" y="17678"/>
                </a:lnTo>
                <a:lnTo>
                  <a:pt x="16104" y="12382"/>
                </a:lnTo>
                <a:lnTo>
                  <a:pt x="21172" y="12153"/>
                </a:lnTo>
                <a:lnTo>
                  <a:pt x="26718" y="12153"/>
                </a:lnTo>
                <a:lnTo>
                  <a:pt x="26229" y="11256"/>
                </a:lnTo>
                <a:lnTo>
                  <a:pt x="25223" y="10464"/>
                </a:lnTo>
                <a:lnTo>
                  <a:pt x="23864" y="9677"/>
                </a:lnTo>
                <a:lnTo>
                  <a:pt x="22289" y="9118"/>
                </a:lnTo>
                <a:close/>
              </a:path>
              <a:path w="38100" h="37465">
                <a:moveTo>
                  <a:pt x="25763" y="20726"/>
                </a:moveTo>
                <a:lnTo>
                  <a:pt x="20384" y="20726"/>
                </a:lnTo>
                <a:lnTo>
                  <a:pt x="21502" y="21615"/>
                </a:lnTo>
                <a:lnTo>
                  <a:pt x="21845" y="23647"/>
                </a:lnTo>
                <a:lnTo>
                  <a:pt x="22416" y="25793"/>
                </a:lnTo>
                <a:lnTo>
                  <a:pt x="22746" y="27470"/>
                </a:lnTo>
                <a:lnTo>
                  <a:pt x="23318" y="28155"/>
                </a:lnTo>
                <a:lnTo>
                  <a:pt x="27928" y="28155"/>
                </a:lnTo>
                <a:lnTo>
                  <a:pt x="27471" y="27470"/>
                </a:lnTo>
                <a:lnTo>
                  <a:pt x="27128" y="26352"/>
                </a:lnTo>
                <a:lnTo>
                  <a:pt x="26582" y="23533"/>
                </a:lnTo>
                <a:lnTo>
                  <a:pt x="26010" y="21056"/>
                </a:lnTo>
                <a:lnTo>
                  <a:pt x="25763" y="20726"/>
                </a:lnTo>
                <a:close/>
              </a:path>
              <a:path w="38100" h="37465">
                <a:moveTo>
                  <a:pt x="26718" y="12153"/>
                </a:moveTo>
                <a:lnTo>
                  <a:pt x="21172" y="12153"/>
                </a:lnTo>
                <a:lnTo>
                  <a:pt x="22416" y="13284"/>
                </a:lnTo>
                <a:lnTo>
                  <a:pt x="22416" y="16890"/>
                </a:lnTo>
                <a:lnTo>
                  <a:pt x="20499" y="17678"/>
                </a:lnTo>
                <a:lnTo>
                  <a:pt x="25905" y="17678"/>
                </a:lnTo>
                <a:lnTo>
                  <a:pt x="27026" y="16548"/>
                </a:lnTo>
                <a:lnTo>
                  <a:pt x="27026" y="12725"/>
                </a:lnTo>
                <a:lnTo>
                  <a:pt x="26718" y="12153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10389" y="5900527"/>
            <a:ext cx="707091" cy="1697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103" spc="4" dirty="0">
                <a:solidFill>
                  <a:srgbClr val="062F73"/>
                </a:solidFill>
                <a:latin typeface="Calibri"/>
                <a:cs typeface="Calibri"/>
              </a:rPr>
              <a:t>Powered</a:t>
            </a:r>
            <a:r>
              <a:rPr sz="1103" spc="-75" dirty="0">
                <a:solidFill>
                  <a:srgbClr val="062F73"/>
                </a:solidFill>
                <a:latin typeface="Calibri"/>
                <a:cs typeface="Calibri"/>
              </a:rPr>
              <a:t> </a:t>
            </a:r>
            <a:r>
              <a:rPr sz="1103" dirty="0">
                <a:solidFill>
                  <a:srgbClr val="062F73"/>
                </a:solidFill>
                <a:latin typeface="Calibri"/>
                <a:cs typeface="Calibri"/>
              </a:rPr>
              <a:t>by</a:t>
            </a:r>
            <a:endParaRPr sz="11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907491" y="6172199"/>
            <a:ext cx="222996" cy="282388"/>
          </a:xfrm>
          <a:custGeom>
            <a:avLst/>
            <a:gdLst/>
            <a:ahLst/>
            <a:cxnLst/>
            <a:rect l="l" t="t" r="r" b="b"/>
            <a:pathLst>
              <a:path w="252729" h="320040">
                <a:moveTo>
                  <a:pt x="0" y="320040"/>
                </a:moveTo>
                <a:lnTo>
                  <a:pt x="252310" y="320040"/>
                </a:lnTo>
                <a:lnTo>
                  <a:pt x="252310" y="0"/>
                </a:lnTo>
                <a:lnTo>
                  <a:pt x="0" y="0"/>
                </a:lnTo>
                <a:lnTo>
                  <a:pt x="0" y="320040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61884" y="6172201"/>
            <a:ext cx="7236199" cy="204287"/>
          </a:xfrm>
          <a:prstGeom prst="rect">
            <a:avLst/>
          </a:prstGeom>
          <a:solidFill>
            <a:srgbClr val="062F73"/>
          </a:solidFill>
        </p:spPr>
        <p:txBody>
          <a:bodyPr vert="horz" wrap="square" lIns="0" tIns="47625" rIns="0" bIns="0" rtlCol="0">
            <a:spAutoFit/>
          </a:bodyPr>
          <a:lstStyle/>
          <a:p>
            <a:pPr marL="168097" defTabSz="806867">
              <a:spcBef>
                <a:spcPts val="375"/>
              </a:spcBef>
            </a:pPr>
            <a:r>
              <a:rPr sz="1015" b="1" spc="22" dirty="0">
                <a:solidFill>
                  <a:srgbClr val="FDB913"/>
                </a:solidFill>
                <a:latin typeface="Calibri"/>
                <a:cs typeface="Calibri"/>
              </a:rPr>
              <a:t>Great </a:t>
            </a:r>
            <a:r>
              <a:rPr sz="1015" b="1" spc="31" dirty="0">
                <a:solidFill>
                  <a:srgbClr val="FDB913"/>
                </a:solidFill>
                <a:latin typeface="Calibri"/>
                <a:cs typeface="Calibri"/>
              </a:rPr>
              <a:t>companies, </a:t>
            </a:r>
            <a:r>
              <a:rPr sz="1015" b="1" spc="35" dirty="0">
                <a:solidFill>
                  <a:srgbClr val="FDB913"/>
                </a:solidFill>
                <a:latin typeface="Calibri"/>
                <a:cs typeface="Calibri"/>
              </a:rPr>
              <a:t>great </a:t>
            </a:r>
            <a:r>
              <a:rPr sz="1015" b="1" spc="22" dirty="0">
                <a:solidFill>
                  <a:srgbClr val="FDB913"/>
                </a:solidFill>
                <a:latin typeface="Calibri"/>
                <a:cs typeface="Calibri"/>
              </a:rPr>
              <a:t>careers </a:t>
            </a:r>
            <a:r>
              <a:rPr sz="1015" b="1" spc="44" dirty="0">
                <a:solidFill>
                  <a:srgbClr val="FDB913"/>
                </a:solidFill>
                <a:latin typeface="Calibri"/>
                <a:cs typeface="Calibri"/>
              </a:rPr>
              <a:t>improving </a:t>
            </a:r>
            <a:r>
              <a:rPr sz="1015" b="1" spc="49" dirty="0">
                <a:solidFill>
                  <a:srgbClr val="FDB913"/>
                </a:solidFill>
                <a:latin typeface="Calibri"/>
                <a:cs typeface="Calibri"/>
              </a:rPr>
              <a:t>global </a:t>
            </a:r>
            <a:r>
              <a:rPr sz="1015" b="1" spc="22" dirty="0">
                <a:solidFill>
                  <a:srgbClr val="FDB913"/>
                </a:solidFill>
                <a:latin typeface="Calibri"/>
                <a:cs typeface="Calibri"/>
              </a:rPr>
              <a:t>health. </a:t>
            </a:r>
            <a:r>
              <a:rPr sz="1015" b="1" dirty="0">
                <a:solidFill>
                  <a:srgbClr val="FDB913"/>
                </a:solidFill>
                <a:latin typeface="Calibri"/>
                <a:cs typeface="Calibri"/>
              </a:rPr>
              <a:t>To </a:t>
            </a:r>
            <a:r>
              <a:rPr sz="1015" b="1" spc="26" dirty="0">
                <a:solidFill>
                  <a:srgbClr val="FDB913"/>
                </a:solidFill>
                <a:latin typeface="Calibri"/>
                <a:cs typeface="Calibri"/>
              </a:rPr>
              <a:t>learn </a:t>
            </a:r>
            <a:r>
              <a:rPr sz="1015" b="1" spc="18" dirty="0">
                <a:solidFill>
                  <a:srgbClr val="FDB913"/>
                </a:solidFill>
                <a:latin typeface="Calibri"/>
                <a:cs typeface="Calibri"/>
              </a:rPr>
              <a:t>more, </a:t>
            </a:r>
            <a:r>
              <a:rPr sz="1015" b="1" spc="26" dirty="0">
                <a:solidFill>
                  <a:srgbClr val="FDB913"/>
                </a:solidFill>
                <a:latin typeface="Calibri"/>
                <a:cs typeface="Calibri"/>
              </a:rPr>
              <a:t>visit </a:t>
            </a:r>
            <a:r>
              <a:rPr sz="1015" b="1" spc="-207" dirty="0">
                <a:solidFill>
                  <a:srgbClr val="FDB913"/>
                </a:solidFill>
                <a:latin typeface="Calibri"/>
                <a:cs typeface="Calibri"/>
              </a:rPr>
              <a:t>|        </a:t>
            </a:r>
            <a:r>
              <a:rPr sz="1015" b="1" spc="-199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015" b="1" i="1" u="sng" spc="18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ncbiotech.org/biopharma-crescent-pathway</a:t>
            </a:r>
            <a:endParaRPr sz="101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61882" y="4507466"/>
            <a:ext cx="2662518" cy="1274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60259" y="4507466"/>
            <a:ext cx="2662517" cy="12747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467600" y="4507466"/>
            <a:ext cx="2662518" cy="12747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17186" y="5679043"/>
            <a:ext cx="584947" cy="67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441" spc="-13" dirty="0">
                <a:solidFill>
                  <a:srgbClr val="FFFFFF"/>
                </a:solidFill>
                <a:latin typeface="Calibri"/>
                <a:cs typeface="Calibri"/>
              </a:rPr>
              <a:t>Pitt </a:t>
            </a:r>
            <a:r>
              <a:rPr sz="441" dirty="0">
                <a:solidFill>
                  <a:srgbClr val="FFFFFF"/>
                </a:solidFill>
                <a:latin typeface="Calibri"/>
                <a:cs typeface="Calibri"/>
              </a:rPr>
              <a:t>County/Igoe</a:t>
            </a:r>
            <a:r>
              <a:rPr sz="44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1" spc="-9" dirty="0">
                <a:solidFill>
                  <a:srgbClr val="FFFFFF"/>
                </a:solidFill>
                <a:latin typeface="Calibri"/>
                <a:cs typeface="Calibri"/>
              </a:rPr>
              <a:t>Creative</a:t>
            </a:r>
            <a:endParaRPr sz="44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07156" y="5680275"/>
            <a:ext cx="619125" cy="67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441" spc="-13" dirty="0">
                <a:solidFill>
                  <a:srgbClr val="58595B"/>
                </a:solidFill>
                <a:latin typeface="Calibri"/>
                <a:cs typeface="Calibri"/>
              </a:rPr>
              <a:t>Mayne </a:t>
            </a:r>
            <a:r>
              <a:rPr sz="441" spc="-9" dirty="0">
                <a:solidFill>
                  <a:srgbClr val="58595B"/>
                </a:solidFill>
                <a:latin typeface="Calibri"/>
                <a:cs typeface="Calibri"/>
              </a:rPr>
              <a:t>Pharma/ </a:t>
            </a:r>
            <a:r>
              <a:rPr sz="441" spc="-4" dirty="0">
                <a:solidFill>
                  <a:srgbClr val="58595B"/>
                </a:solidFill>
                <a:latin typeface="Calibri"/>
                <a:cs typeface="Calibri"/>
              </a:rPr>
              <a:t>Rob</a:t>
            </a:r>
            <a:r>
              <a:rPr sz="441" spc="-62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441" spc="-18" dirty="0">
                <a:solidFill>
                  <a:srgbClr val="58595B"/>
                </a:solidFill>
                <a:latin typeface="Calibri"/>
                <a:cs typeface="Calibri"/>
              </a:rPr>
              <a:t>Taylor</a:t>
            </a:r>
            <a:endParaRPr sz="44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26766" y="5679043"/>
            <a:ext cx="941294" cy="67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441" spc="-9" dirty="0">
                <a:solidFill>
                  <a:srgbClr val="FFFFFF"/>
                </a:solidFill>
                <a:latin typeface="Calibri"/>
                <a:cs typeface="Calibri"/>
              </a:rPr>
              <a:t>Thermo </a:t>
            </a:r>
            <a:r>
              <a:rPr sz="441" spc="-13" dirty="0">
                <a:solidFill>
                  <a:srgbClr val="FFFFFF"/>
                </a:solidFill>
                <a:latin typeface="Calibri"/>
                <a:cs typeface="Calibri"/>
              </a:rPr>
              <a:t>Fisher </a:t>
            </a:r>
            <a:r>
              <a:rPr sz="441" spc="-9" dirty="0">
                <a:solidFill>
                  <a:srgbClr val="FFFFFF"/>
                </a:solidFill>
                <a:latin typeface="Calibri"/>
                <a:cs typeface="Calibri"/>
              </a:rPr>
              <a:t>Scientific, Pharma</a:t>
            </a:r>
            <a:r>
              <a:rPr sz="441" spc="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1" spc="-4" dirty="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endParaRPr sz="44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069951" y="1252604"/>
            <a:ext cx="8068234" cy="31719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061884" y="403412"/>
            <a:ext cx="8068235" cy="766482"/>
          </a:xfrm>
          <a:custGeom>
            <a:avLst/>
            <a:gdLst/>
            <a:ahLst/>
            <a:cxnLst/>
            <a:rect l="l" t="t" r="r" b="b"/>
            <a:pathLst>
              <a:path w="9144000" h="868680">
                <a:moveTo>
                  <a:pt x="9144000" y="868679"/>
                </a:moveTo>
                <a:lnTo>
                  <a:pt x="0" y="868679"/>
                </a:lnTo>
                <a:lnTo>
                  <a:pt x="0" y="0"/>
                </a:lnTo>
                <a:lnTo>
                  <a:pt x="9144000" y="0"/>
                </a:lnTo>
                <a:lnTo>
                  <a:pt x="9144000" y="868679"/>
                </a:lnTo>
                <a:close/>
              </a:path>
            </a:pathLst>
          </a:custGeom>
          <a:solidFill>
            <a:srgbClr val="062F7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236729" y="552161"/>
            <a:ext cx="1382269" cy="4893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61884" y="403413"/>
            <a:ext cx="8068235" cy="567313"/>
          </a:xfrm>
          <a:prstGeom prst="rect">
            <a:avLst/>
          </a:prstGeom>
        </p:spPr>
        <p:txBody>
          <a:bodyPr vert="horz" wrap="square" lIns="0" tIns="134471" rIns="0" bIns="0" rtlCol="0">
            <a:spAutoFit/>
          </a:bodyPr>
          <a:lstStyle/>
          <a:p>
            <a:pPr marL="1561623" algn="ctr" defTabSz="806867">
              <a:spcBef>
                <a:spcPts val="1059"/>
              </a:spcBef>
            </a:pPr>
            <a:r>
              <a:rPr sz="1500" b="1" spc="53" dirty="0">
                <a:solidFill>
                  <a:srgbClr val="FDB913"/>
                </a:solidFill>
                <a:latin typeface="Calibri"/>
                <a:cs typeface="Calibri"/>
              </a:rPr>
              <a:t>Biopharma Manufacturing </a:t>
            </a:r>
            <a:r>
              <a:rPr sz="1500" b="1" spc="40" dirty="0">
                <a:solidFill>
                  <a:srgbClr val="FDB913"/>
                </a:solidFill>
                <a:latin typeface="Calibri"/>
                <a:cs typeface="Calibri"/>
              </a:rPr>
              <a:t>Career </a:t>
            </a:r>
            <a:r>
              <a:rPr sz="1500" b="1" spc="22" dirty="0">
                <a:solidFill>
                  <a:srgbClr val="FDB913"/>
                </a:solidFill>
                <a:latin typeface="Calibri"/>
                <a:cs typeface="Calibri"/>
              </a:rPr>
              <a:t>Pathways:</a:t>
            </a:r>
            <a:r>
              <a:rPr sz="1500" b="1" spc="-229" dirty="0">
                <a:solidFill>
                  <a:srgbClr val="FDB913"/>
                </a:solidFill>
                <a:latin typeface="Calibri"/>
                <a:cs typeface="Calibri"/>
              </a:rPr>
              <a:t> </a:t>
            </a:r>
            <a:r>
              <a:rPr sz="1500" b="1" spc="53" dirty="0">
                <a:solidFill>
                  <a:srgbClr val="FDB913"/>
                </a:solidFill>
                <a:latin typeface="Calibri"/>
                <a:cs typeface="Calibri"/>
              </a:rPr>
              <a:t>Employers</a:t>
            </a:r>
            <a:endParaRPr sz="1500">
              <a:solidFill>
                <a:prstClr val="black"/>
              </a:solidFill>
              <a:latin typeface="Calibri"/>
              <a:cs typeface="Calibri"/>
            </a:endParaRPr>
          </a:p>
          <a:p>
            <a:pPr marL="1548735" algn="ctr" defTabSz="806867">
              <a:spcBef>
                <a:spcPts val="449"/>
              </a:spcBef>
            </a:pP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Eastern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2" dirty="0">
                <a:solidFill>
                  <a:srgbClr val="FFFFFF"/>
                </a:solidFill>
                <a:latin typeface="Calibri"/>
                <a:cs typeface="Calibri"/>
              </a:rPr>
              <a:t>North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18" dirty="0">
                <a:solidFill>
                  <a:srgbClr val="FFFFFF"/>
                </a:solidFill>
                <a:latin typeface="Calibri"/>
                <a:cs typeface="Calibri"/>
              </a:rPr>
              <a:t>Carolina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1" dirty="0">
                <a:solidFill>
                  <a:srgbClr val="FFFFFF"/>
                </a:solidFill>
                <a:latin typeface="Calibri"/>
                <a:cs typeface="Calibri"/>
              </a:rPr>
              <a:t>companies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6" dirty="0">
                <a:solidFill>
                  <a:srgbClr val="FFFFFF"/>
                </a:solidFill>
                <a:latin typeface="Calibri"/>
                <a:cs typeface="Calibri"/>
              </a:rPr>
              <a:t>produce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26" dirty="0">
                <a:solidFill>
                  <a:srgbClr val="FFFFFF"/>
                </a:solidFill>
                <a:latin typeface="Calibri"/>
                <a:cs typeface="Calibri"/>
              </a:rPr>
              <a:t>vaccines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treatments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for </a:t>
            </a:r>
            <a:r>
              <a:rPr sz="971" spc="13" dirty="0">
                <a:solidFill>
                  <a:srgbClr val="FFFFFF"/>
                </a:solidFill>
                <a:latin typeface="Calibri"/>
                <a:cs typeface="Calibri"/>
              </a:rPr>
              <a:t>diabetes,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4" dirty="0">
                <a:solidFill>
                  <a:srgbClr val="FFFFFF"/>
                </a:solidFill>
                <a:latin typeface="Calibri"/>
                <a:cs typeface="Calibri"/>
              </a:rPr>
              <a:t>cancer,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1" spc="4" dirty="0">
                <a:solidFill>
                  <a:srgbClr val="FFFFFF"/>
                </a:solidFill>
                <a:latin typeface="Calibri"/>
                <a:cs typeface="Calibri"/>
              </a:rPr>
              <a:t>more.</a:t>
            </a:r>
            <a:endParaRPr sz="97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91525" y="5754022"/>
            <a:ext cx="76944" cy="7121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defTabSz="806867">
              <a:lnSpc>
                <a:spcPts val="591"/>
              </a:lnSpc>
            </a:pPr>
            <a:r>
              <a:rPr sz="529" spc="4" dirty="0">
                <a:solidFill>
                  <a:srgbClr val="48528D"/>
                </a:solidFill>
                <a:latin typeface="Calibri Light"/>
                <a:cs typeface="Calibri Light"/>
              </a:rPr>
              <a:t>21-164_LSE</a:t>
            </a:r>
            <a:r>
              <a:rPr sz="529" dirty="0">
                <a:solidFill>
                  <a:srgbClr val="48528D"/>
                </a:solidFill>
                <a:latin typeface="Calibri Light"/>
                <a:cs typeface="Calibri Light"/>
              </a:rPr>
              <a:t>D </a:t>
            </a:r>
            <a:r>
              <a:rPr sz="529" spc="13" dirty="0">
                <a:solidFill>
                  <a:srgbClr val="48528D"/>
                </a:solidFill>
                <a:latin typeface="Calibri Light"/>
                <a:cs typeface="Calibri Light"/>
              </a:rPr>
              <a:t> </a:t>
            </a:r>
            <a:r>
              <a:rPr sz="529" spc="4" dirty="0">
                <a:solidFill>
                  <a:srgbClr val="48528D"/>
                </a:solidFill>
                <a:latin typeface="Calibri Light"/>
                <a:cs typeface="Calibri Light"/>
              </a:rPr>
              <a:t>4/17/2023</a:t>
            </a:r>
            <a:endParaRPr sz="529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364537" y="6052858"/>
            <a:ext cx="0" cy="104215"/>
          </a:xfrm>
          <a:custGeom>
            <a:avLst/>
            <a:gdLst/>
            <a:ahLst/>
            <a:cxnLst/>
            <a:rect l="l" t="t" r="r" b="b"/>
            <a:pathLst>
              <a:path h="118109">
                <a:moveTo>
                  <a:pt x="0" y="0"/>
                </a:moveTo>
                <a:lnTo>
                  <a:pt x="0" y="118021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357103" y="6179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357103" y="620905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357103" y="624624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357103" y="629829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357103" y="633548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357103" y="637266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357103" y="640242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364537" y="6439617"/>
            <a:ext cx="0" cy="104215"/>
          </a:xfrm>
          <a:custGeom>
            <a:avLst/>
            <a:gdLst/>
            <a:ahLst/>
            <a:cxnLst/>
            <a:rect l="l" t="t" r="r" b="b"/>
            <a:pathLst>
              <a:path h="118109">
                <a:moveTo>
                  <a:pt x="0" y="0"/>
                </a:moveTo>
                <a:lnTo>
                  <a:pt x="0" y="118008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371984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371984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371984" y="620161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371984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379418" y="6305741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7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371984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371984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386854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386854" y="6082609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386854" y="6097490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386854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386854" y="619417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386854" y="623880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394288" y="6261108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6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386854" y="635780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386854" y="640241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386854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386854" y="6469367"/>
            <a:ext cx="15128" cy="44824"/>
          </a:xfrm>
          <a:custGeom>
            <a:avLst/>
            <a:gdLst/>
            <a:ahLst/>
            <a:cxnLst/>
            <a:rect l="l" t="t" r="r" b="b"/>
            <a:pathLst>
              <a:path w="17145" h="50800">
                <a:moveTo>
                  <a:pt x="0" y="50571"/>
                </a:moveTo>
                <a:lnTo>
                  <a:pt x="16852" y="50571"/>
                </a:lnTo>
                <a:lnTo>
                  <a:pt x="16852" y="0"/>
                </a:lnTo>
                <a:lnTo>
                  <a:pt x="0" y="0"/>
                </a:lnTo>
                <a:lnTo>
                  <a:pt x="0" y="505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386854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401736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401736" y="6082609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9401736" y="6097490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401736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9401736" y="6179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401736" y="624624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401736" y="630573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401736" y="635036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401736" y="639499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401736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401736" y="6469367"/>
            <a:ext cx="15128" cy="44824"/>
          </a:xfrm>
          <a:custGeom>
            <a:avLst/>
            <a:gdLst/>
            <a:ahLst/>
            <a:cxnLst/>
            <a:rect l="l" t="t" r="r" b="b"/>
            <a:pathLst>
              <a:path w="17145" h="50800">
                <a:moveTo>
                  <a:pt x="0" y="50571"/>
                </a:moveTo>
                <a:lnTo>
                  <a:pt x="16852" y="50571"/>
                </a:lnTo>
                <a:lnTo>
                  <a:pt x="16852" y="0"/>
                </a:lnTo>
                <a:lnTo>
                  <a:pt x="0" y="0"/>
                </a:lnTo>
                <a:lnTo>
                  <a:pt x="0" y="505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401736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416606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9416606" y="6082609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416606" y="6097490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416606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9416606" y="618673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416606" y="62387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416606" y="632805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9416606" y="640985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416606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9416606" y="6469367"/>
            <a:ext cx="15128" cy="44824"/>
          </a:xfrm>
          <a:custGeom>
            <a:avLst/>
            <a:gdLst/>
            <a:ahLst/>
            <a:cxnLst/>
            <a:rect l="l" t="t" r="r" b="b"/>
            <a:pathLst>
              <a:path w="17145" h="50800">
                <a:moveTo>
                  <a:pt x="0" y="50571"/>
                </a:moveTo>
                <a:lnTo>
                  <a:pt x="16852" y="50571"/>
                </a:lnTo>
                <a:lnTo>
                  <a:pt x="16852" y="0"/>
                </a:lnTo>
                <a:lnTo>
                  <a:pt x="0" y="0"/>
                </a:lnTo>
                <a:lnTo>
                  <a:pt x="0" y="505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9416606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431487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9431487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9438921" y="6171865"/>
            <a:ext cx="0" cy="74519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4289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431487" y="626854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9438921" y="6305741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7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9431487" y="641730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9431487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9431487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9453791" y="6052858"/>
            <a:ext cx="0" cy="104215"/>
          </a:xfrm>
          <a:custGeom>
            <a:avLst/>
            <a:gdLst/>
            <a:ahLst/>
            <a:cxnLst/>
            <a:rect l="l" t="t" r="r" b="b"/>
            <a:pathLst>
              <a:path h="118109">
                <a:moveTo>
                  <a:pt x="0" y="0"/>
                </a:moveTo>
                <a:lnTo>
                  <a:pt x="0" y="118021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446357" y="6179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9446357" y="620905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9446357" y="623880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446357" y="626854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9446357" y="629829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446357" y="63280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9446357" y="635779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446357" y="638754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9446357" y="641730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453791" y="6439617"/>
            <a:ext cx="0" cy="104215"/>
          </a:xfrm>
          <a:custGeom>
            <a:avLst/>
            <a:gdLst/>
            <a:ahLst/>
            <a:cxnLst/>
            <a:rect l="l" t="t" r="r" b="b"/>
            <a:pathLst>
              <a:path h="118109">
                <a:moveTo>
                  <a:pt x="0" y="0"/>
                </a:moveTo>
                <a:lnTo>
                  <a:pt x="0" y="118008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461227" y="622392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461227" y="627598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9461227" y="634292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9461227" y="641730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483544" y="6082610"/>
            <a:ext cx="0" cy="89647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155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476109" y="621649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476109" y="626854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9476109" y="632061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476109" y="638754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476109" y="642474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9476109" y="6454489"/>
            <a:ext cx="15128" cy="59951"/>
          </a:xfrm>
          <a:custGeom>
            <a:avLst/>
            <a:gdLst/>
            <a:ahLst/>
            <a:cxnLst/>
            <a:rect l="l" t="t" r="r" b="b"/>
            <a:pathLst>
              <a:path w="17145" h="67945">
                <a:moveTo>
                  <a:pt x="0" y="67437"/>
                </a:moveTo>
                <a:lnTo>
                  <a:pt x="16852" y="67437"/>
                </a:lnTo>
                <a:lnTo>
                  <a:pt x="16852" y="0"/>
                </a:lnTo>
                <a:lnTo>
                  <a:pt x="0" y="0"/>
                </a:lnTo>
                <a:lnTo>
                  <a:pt x="0" y="674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476109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9498414" y="6052859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7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490979" y="613466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490979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490979" y="631317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498414" y="6335493"/>
            <a:ext cx="0" cy="74519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4289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490979" y="6454489"/>
            <a:ext cx="15128" cy="59951"/>
          </a:xfrm>
          <a:custGeom>
            <a:avLst/>
            <a:gdLst/>
            <a:ahLst/>
            <a:cxnLst/>
            <a:rect l="l" t="t" r="r" b="b"/>
            <a:pathLst>
              <a:path w="17145" h="67945">
                <a:moveTo>
                  <a:pt x="0" y="67437"/>
                </a:moveTo>
                <a:lnTo>
                  <a:pt x="16852" y="67437"/>
                </a:lnTo>
                <a:lnTo>
                  <a:pt x="16852" y="0"/>
                </a:lnTo>
                <a:lnTo>
                  <a:pt x="0" y="0"/>
                </a:lnTo>
                <a:lnTo>
                  <a:pt x="0" y="674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9490979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9505860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505860" y="60900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9513295" y="6112362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6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9505860" y="622392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505860" y="629086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9513295" y="6320612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7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9505860" y="641730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9505860" y="649167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9505860" y="652886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9520731" y="60900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9520731" y="613466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9520731" y="616441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9520731" y="623136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9520731" y="63280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9520731" y="6365233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9520731" y="6380113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9520731" y="645449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9520731" y="649167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9520731" y="652142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9535612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9535612" y="611979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9535612" y="615698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9535612" y="621649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9535612" y="630573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9535612" y="6365233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9535612" y="6380114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9535612" y="6409864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9535612" y="6439617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9535612" y="64842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9535612" y="652886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9550482" y="607516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9550482" y="6179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9550482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9557917" y="6275990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6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550482" y="638754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9557917" y="6424737"/>
            <a:ext cx="0" cy="89647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155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9550482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9565352" y="606773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9565352" y="610492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9565352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9565352" y="6179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9565352" y="622392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9565352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9565352" y="632061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9565352" y="6424736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9565352" y="6439616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9565352" y="652142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9580234" y="607517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9580234" y="612723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9580234" y="617185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9580234" y="621649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9580234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9580234" y="63280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9580234" y="636523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9580234" y="640242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9580234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9580234" y="649167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9602539" y="6052859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7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9595103" y="614210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9595103" y="620161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9595103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9595103" y="628342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9595103" y="631317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9595103" y="635779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9595103" y="638754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9595103" y="6424736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9595103" y="6439616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9595103" y="649167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9595103" y="652142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9609985" y="607516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9609985" y="612723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9609985" y="6179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9609985" y="626111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9617420" y="6290861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6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9609985" y="638754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9609985" y="641730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9609985" y="65065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9609985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9624855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9624855" y="60900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9624855" y="611979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9624855" y="615698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9624855" y="620161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9624855" y="623880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9624855" y="634292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9624855" y="6365233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9624855" y="6380113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9624855" y="6424736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9624855" y="6439617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9624855" y="647680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9624855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9639737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9639737" y="610492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9639737" y="618673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9639737" y="622392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9639737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9639737" y="631317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9639737" y="637266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9639737" y="640241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9639737" y="643217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9639737" y="649167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9639737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9654607" y="614210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9654607" y="620161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9654607" y="625367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9654607" y="6305739"/>
            <a:ext cx="15128" cy="44824"/>
          </a:xfrm>
          <a:custGeom>
            <a:avLst/>
            <a:gdLst/>
            <a:ahLst/>
            <a:cxnLst/>
            <a:rect l="l" t="t" r="r" b="b"/>
            <a:pathLst>
              <a:path w="17145" h="50800">
                <a:moveTo>
                  <a:pt x="0" y="50571"/>
                </a:moveTo>
                <a:lnTo>
                  <a:pt x="16852" y="50571"/>
                </a:lnTo>
                <a:lnTo>
                  <a:pt x="16852" y="0"/>
                </a:lnTo>
                <a:lnTo>
                  <a:pt x="0" y="0"/>
                </a:lnTo>
                <a:lnTo>
                  <a:pt x="0" y="505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9654607" y="6365233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9654607" y="6380113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9654607" y="643217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9654607" y="647679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9654607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9669478" y="608261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9669478" y="611979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9669478" y="616441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9669478" y="62090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9669478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9669478" y="628342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9669478" y="6305739"/>
            <a:ext cx="15128" cy="44824"/>
          </a:xfrm>
          <a:custGeom>
            <a:avLst/>
            <a:gdLst/>
            <a:ahLst/>
            <a:cxnLst/>
            <a:rect l="l" t="t" r="r" b="b"/>
            <a:pathLst>
              <a:path w="17145" h="50800">
                <a:moveTo>
                  <a:pt x="0" y="50571"/>
                </a:moveTo>
                <a:lnTo>
                  <a:pt x="16852" y="50571"/>
                </a:lnTo>
                <a:lnTo>
                  <a:pt x="16852" y="0"/>
                </a:lnTo>
                <a:lnTo>
                  <a:pt x="0" y="0"/>
                </a:lnTo>
                <a:lnTo>
                  <a:pt x="0" y="505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9669478" y="639499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9669478" y="6424736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9669478" y="6439616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9669478" y="652142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9684359" y="6067738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9684359" y="6097490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9684359" y="616442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9684359" y="623880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9684359" y="629829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9684359" y="635780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9684359" y="640985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9684359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9684359" y="647680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9684359" y="6499110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9684359" y="6513991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9699229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9699229" y="6082609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9699229" y="6097490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9699229" y="619416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9699229" y="62387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9699229" y="6298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9699229" y="634292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9699229" y="637266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9699229" y="6424736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9699229" y="6439616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9699229" y="649911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9699229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9714110" y="607517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9721545" y="6097492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6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9714110" y="6179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9714110" y="620905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9714110" y="626854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9714110" y="630573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9714110" y="635779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9714110" y="642474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9714110" y="646192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9714110" y="65065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9714110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9736415" y="6201616"/>
            <a:ext cx="0" cy="119343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874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9728981" y="635036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9728981" y="640242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9728981" y="649167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9728981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9751297" y="6052858"/>
            <a:ext cx="0" cy="104215"/>
          </a:xfrm>
          <a:custGeom>
            <a:avLst/>
            <a:gdLst/>
            <a:ahLst/>
            <a:cxnLst/>
            <a:rect l="l" t="t" r="r" b="b"/>
            <a:pathLst>
              <a:path h="118109">
                <a:moveTo>
                  <a:pt x="0" y="0"/>
                </a:moveTo>
                <a:lnTo>
                  <a:pt x="0" y="118021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9743862" y="618673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9743862" y="626854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9743862" y="631317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9743862" y="634292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9743862" y="637266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9743862" y="640985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9743862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9743862" y="647680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9743862" y="65065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9743862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9758732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9758732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9758732" y="618673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9758732" y="623880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9766166" y="6261108"/>
            <a:ext cx="0" cy="89647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155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9758732" y="640985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9758732" y="647680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9758732" y="65065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9758732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9773613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9773613" y="6082609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9773613" y="6097490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9773613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9773613" y="617929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9773613" y="622392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9773613" y="626854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9773613" y="629829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9773613" y="634292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505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9773613" y="638754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9781048" y="6409865"/>
            <a:ext cx="0" cy="89647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155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9773613" y="652142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9788484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9788484" y="6082609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9788484" y="6097490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9788484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9788484" y="618673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9795919" y="6216487"/>
            <a:ext cx="0" cy="74519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4289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9788484" y="631317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9788484" y="635036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9788484" y="638754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9795919" y="6454489"/>
            <a:ext cx="0" cy="74519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4289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9803355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9803355" y="6082609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9803355" y="6097490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9803355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9810789" y="6171866"/>
            <a:ext cx="0" cy="59951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37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9803355" y="627598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9803355" y="6305739"/>
            <a:ext cx="15128" cy="44824"/>
          </a:xfrm>
          <a:custGeom>
            <a:avLst/>
            <a:gdLst/>
            <a:ahLst/>
            <a:cxnLst/>
            <a:rect l="l" t="t" r="r" b="b"/>
            <a:pathLst>
              <a:path w="17145" h="50800">
                <a:moveTo>
                  <a:pt x="0" y="50571"/>
                </a:moveTo>
                <a:lnTo>
                  <a:pt x="16852" y="50571"/>
                </a:lnTo>
                <a:lnTo>
                  <a:pt x="16852" y="0"/>
                </a:lnTo>
                <a:lnTo>
                  <a:pt x="0" y="0"/>
                </a:lnTo>
                <a:lnTo>
                  <a:pt x="0" y="505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9803355" y="6365233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9803355" y="6380113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9803355" y="6424736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9803355" y="6439616"/>
            <a:ext cx="15128" cy="30256"/>
          </a:xfrm>
          <a:custGeom>
            <a:avLst/>
            <a:gdLst/>
            <a:ahLst/>
            <a:cxnLst/>
            <a:rect l="l" t="t" r="r" b="b"/>
            <a:pathLst>
              <a:path w="17145" h="34290">
                <a:moveTo>
                  <a:pt x="0" y="33718"/>
                </a:moveTo>
                <a:lnTo>
                  <a:pt x="16852" y="33718"/>
                </a:lnTo>
                <a:lnTo>
                  <a:pt x="16852" y="0"/>
                </a:lnTo>
                <a:lnTo>
                  <a:pt x="0" y="0"/>
                </a:lnTo>
                <a:lnTo>
                  <a:pt x="0" y="3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9803355" y="6499110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9803355" y="6513991"/>
            <a:ext cx="15128" cy="15128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52"/>
                </a:moveTo>
                <a:lnTo>
                  <a:pt x="16852" y="16852"/>
                </a:lnTo>
                <a:lnTo>
                  <a:pt x="16852" y="0"/>
                </a:lnTo>
                <a:lnTo>
                  <a:pt x="0" y="0"/>
                </a:lnTo>
                <a:lnTo>
                  <a:pt x="0" y="168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9818235" y="606029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9818235" y="614954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9818235" y="620905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9818235" y="626111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9818235" y="6305739"/>
            <a:ext cx="15128" cy="44824"/>
          </a:xfrm>
          <a:custGeom>
            <a:avLst/>
            <a:gdLst/>
            <a:ahLst/>
            <a:cxnLst/>
            <a:rect l="l" t="t" r="r" b="b"/>
            <a:pathLst>
              <a:path w="17145" h="50800">
                <a:moveTo>
                  <a:pt x="0" y="50571"/>
                </a:moveTo>
                <a:lnTo>
                  <a:pt x="16852" y="50571"/>
                </a:lnTo>
                <a:lnTo>
                  <a:pt x="16852" y="0"/>
                </a:lnTo>
                <a:lnTo>
                  <a:pt x="0" y="0"/>
                </a:lnTo>
                <a:lnTo>
                  <a:pt x="0" y="5057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9818235" y="638754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9818235" y="641730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9818235" y="644705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9818235" y="649167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9818235" y="6536296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9840541" y="6052858"/>
            <a:ext cx="0" cy="104215"/>
          </a:xfrm>
          <a:custGeom>
            <a:avLst/>
            <a:gdLst/>
            <a:ahLst/>
            <a:cxnLst/>
            <a:rect l="l" t="t" r="r" b="b"/>
            <a:pathLst>
              <a:path h="118109">
                <a:moveTo>
                  <a:pt x="0" y="0"/>
                </a:moveTo>
                <a:lnTo>
                  <a:pt x="0" y="118021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9833106" y="619416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9833106" y="6223921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9833106" y="625367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9833106" y="630573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9833106" y="637266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9833106" y="643217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168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9833106" y="648424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852" y="0"/>
                </a:lnTo>
              </a:path>
            </a:pathLst>
          </a:custGeom>
          <a:ln w="33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5480" y="6563957"/>
            <a:ext cx="3463178" cy="14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 defTabSz="410751">
              <a:defRPr/>
            </a:pPr>
            <a:r>
              <a:rPr sz="971" i="1" kern="0" spc="-4" dirty="0">
                <a:solidFill>
                  <a:srgbClr val="53585F"/>
                </a:solidFill>
                <a:latin typeface="Cambria"/>
                <a:sym typeface="Cambria"/>
              </a:rPr>
              <a:t>Complied by </a:t>
            </a:r>
            <a:r>
              <a:rPr sz="971" i="1" kern="0" dirty="0">
                <a:solidFill>
                  <a:srgbClr val="53585F"/>
                </a:solidFill>
                <a:latin typeface="Cambria"/>
                <a:sym typeface="Cambria"/>
              </a:rPr>
              <a:t>the </a:t>
            </a:r>
            <a:r>
              <a:rPr sz="971" i="1" kern="0" spc="-4" dirty="0">
                <a:solidFill>
                  <a:srgbClr val="53585F"/>
                </a:solidFill>
                <a:latin typeface="Cambria"/>
                <a:sym typeface="Cambria"/>
              </a:rPr>
              <a:t>North </a:t>
            </a:r>
            <a:r>
              <a:rPr sz="971" i="1" kern="0" dirty="0">
                <a:solidFill>
                  <a:srgbClr val="53585F"/>
                </a:solidFill>
                <a:latin typeface="Cambria"/>
                <a:sym typeface="Cambria"/>
              </a:rPr>
              <a:t>Carolina </a:t>
            </a:r>
            <a:r>
              <a:rPr sz="971" i="1" kern="0" spc="-4" dirty="0">
                <a:solidFill>
                  <a:srgbClr val="53585F"/>
                </a:solidFill>
                <a:latin typeface="Cambria"/>
                <a:sym typeface="Cambria"/>
              </a:rPr>
              <a:t>Biotechnology Center, April</a:t>
            </a:r>
            <a:r>
              <a:rPr sz="971" i="1" kern="0" spc="49" dirty="0">
                <a:solidFill>
                  <a:srgbClr val="53585F"/>
                </a:solidFill>
                <a:latin typeface="Cambria"/>
                <a:sym typeface="Cambria"/>
              </a:rPr>
              <a:t> </a:t>
            </a:r>
            <a:r>
              <a:rPr sz="971" i="1" kern="0" spc="-4" dirty="0">
                <a:solidFill>
                  <a:srgbClr val="53585F"/>
                </a:solidFill>
                <a:latin typeface="Cambria"/>
                <a:sym typeface="Cambria"/>
              </a:rPr>
              <a:t>2018</a:t>
            </a:r>
            <a:endParaRPr sz="971" i="1" kern="0" dirty="0">
              <a:solidFill>
                <a:srgbClr val="53585F"/>
              </a:solidFill>
              <a:latin typeface="Cambria"/>
              <a:sym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0677" y="394000"/>
            <a:ext cx="772421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 defTabSz="410751">
              <a:lnSpc>
                <a:spcPts val="1884"/>
              </a:lnSpc>
              <a:defRPr/>
            </a:pPr>
            <a:r>
              <a:rPr sz="1588" b="1" i="1" kern="0" spc="-4" dirty="0">
                <a:solidFill>
                  <a:srgbClr val="002C73"/>
                </a:solidFill>
                <a:latin typeface="Cambria"/>
                <a:sym typeface="Cambria"/>
              </a:rPr>
              <a:t>NCBiotech Commuting Study</a:t>
            </a:r>
            <a:r>
              <a:rPr sz="1588" b="1" i="1" kern="0" spc="-40" dirty="0">
                <a:solidFill>
                  <a:srgbClr val="002C73"/>
                </a:solidFill>
                <a:latin typeface="Cambria"/>
                <a:sym typeface="Cambria"/>
              </a:rPr>
              <a:t> </a:t>
            </a:r>
            <a:r>
              <a:rPr sz="1588" b="1" i="1" kern="0" dirty="0">
                <a:solidFill>
                  <a:srgbClr val="002C73"/>
                </a:solidFill>
                <a:latin typeface="Cambria"/>
                <a:sym typeface="Cambria"/>
              </a:rPr>
              <a:t>2018</a:t>
            </a:r>
            <a:endParaRPr sz="1588" i="1" kern="0" dirty="0">
              <a:solidFill>
                <a:srgbClr val="53585F"/>
              </a:solidFill>
              <a:latin typeface="Cambria"/>
              <a:sym typeface="Cambria"/>
            </a:endParaRPr>
          </a:p>
          <a:p>
            <a:pPr marL="11206" algn="r" defTabSz="410751">
              <a:lnSpc>
                <a:spcPts val="1672"/>
              </a:lnSpc>
              <a:defRPr/>
            </a:pPr>
            <a:r>
              <a:rPr sz="1412" b="1" i="1" kern="0" spc="-4" dirty="0">
                <a:solidFill>
                  <a:srgbClr val="139FE3"/>
                </a:solidFill>
                <a:latin typeface="Cambria"/>
                <a:sym typeface="Cambria"/>
              </a:rPr>
              <a:t>Representing Life Science Employment in North Carolina, by employees' counties of</a:t>
            </a:r>
            <a:r>
              <a:rPr sz="1412" b="1" i="1" kern="0" spc="137" dirty="0">
                <a:solidFill>
                  <a:srgbClr val="139FE3"/>
                </a:solidFill>
                <a:latin typeface="Cambria"/>
                <a:sym typeface="Cambria"/>
              </a:rPr>
              <a:t> </a:t>
            </a:r>
            <a:r>
              <a:rPr sz="1412" b="1" i="1" kern="0" spc="-4" dirty="0">
                <a:solidFill>
                  <a:srgbClr val="139FE3"/>
                </a:solidFill>
                <a:latin typeface="Cambria"/>
                <a:sym typeface="Cambria"/>
              </a:rPr>
              <a:t>residence</a:t>
            </a:r>
            <a:endParaRPr sz="1412" i="1" kern="0" dirty="0">
              <a:solidFill>
                <a:srgbClr val="53585F"/>
              </a:solidFill>
              <a:latin typeface="Cambria"/>
              <a:sym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0677" y="4163098"/>
            <a:ext cx="1191746" cy="1018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 defTabSz="410751">
              <a:defRPr/>
            </a:pPr>
            <a:r>
              <a:rPr sz="971" b="1" i="1" kern="0" spc="-4" dirty="0">
                <a:solidFill>
                  <a:srgbClr val="53585F"/>
                </a:solidFill>
                <a:latin typeface="Cambria"/>
                <a:sym typeface="Cambria"/>
              </a:rPr>
              <a:t>West</a:t>
            </a:r>
            <a:endParaRPr sz="971" i="1" kern="0" dirty="0">
              <a:solidFill>
                <a:srgbClr val="53585F"/>
              </a:solidFill>
              <a:latin typeface="Cambria"/>
              <a:sym typeface="Cambria"/>
            </a:endParaRPr>
          </a:p>
          <a:p>
            <a:pPr marL="112065" indent="-100858" algn="r" defTabSz="410751">
              <a:spcBef>
                <a:spcPts val="22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Adhezion Biomedical</a:t>
            </a:r>
            <a:r>
              <a:rPr sz="706" i="1" kern="0" spc="-4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(Hudson)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Avadim Technologies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(Asheville)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Baxter</a:t>
            </a:r>
            <a:r>
              <a:rPr sz="706" i="1" kern="0" spc="-5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(Marion)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Exela Pharma Sciences</a:t>
            </a:r>
            <a:r>
              <a:rPr sz="706" i="1" kern="0" spc="-4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(Lenoir)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Gaia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Herbs</a:t>
            </a:r>
            <a:r>
              <a:rPr sz="706" i="1" kern="0" spc="-8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(Brevard)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Genova Diagnostics</a:t>
            </a:r>
            <a:r>
              <a:rPr sz="706" i="1" kern="0" spc="-4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(Asheville)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PharmAgra Labs</a:t>
            </a:r>
            <a:r>
              <a:rPr sz="706" i="1" kern="0" spc="-4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(Brevard)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Stallergenes Greer</a:t>
            </a:r>
            <a:r>
              <a:rPr sz="706" i="1" kern="0" spc="-5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(Lenoir)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0678" y="5284919"/>
            <a:ext cx="1860737" cy="1121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 defTabSz="410751">
              <a:defRPr/>
            </a:pPr>
            <a:r>
              <a:rPr sz="971" b="1" i="1" kern="0" spc="-4" dirty="0">
                <a:solidFill>
                  <a:srgbClr val="53585F"/>
                </a:solidFill>
                <a:latin typeface="Cambria"/>
                <a:sym typeface="Cambria"/>
              </a:rPr>
              <a:t>Greater</a:t>
            </a:r>
            <a:r>
              <a:rPr sz="971" b="1" i="1" kern="0" spc="-49" dirty="0">
                <a:solidFill>
                  <a:srgbClr val="53585F"/>
                </a:solidFill>
                <a:latin typeface="Cambria"/>
                <a:sym typeface="Cambria"/>
              </a:rPr>
              <a:t> </a:t>
            </a:r>
            <a:r>
              <a:rPr sz="971" b="1" i="1" kern="0" spc="-4" dirty="0">
                <a:solidFill>
                  <a:srgbClr val="53585F"/>
                </a:solidFill>
                <a:latin typeface="Cambria"/>
                <a:sym typeface="Cambria"/>
              </a:rPr>
              <a:t>Charlotte</a:t>
            </a:r>
            <a:endParaRPr sz="971" i="1" kern="0" dirty="0">
              <a:solidFill>
                <a:srgbClr val="53585F"/>
              </a:solidFill>
              <a:latin typeface="Cambria"/>
              <a:sym typeface="Cambria"/>
            </a:endParaRPr>
          </a:p>
          <a:p>
            <a:pPr marL="112065" marR="4483" indent="-100858" algn="r" defTabSz="410751">
              <a:lnSpc>
                <a:spcPts val="803"/>
              </a:lnSpc>
              <a:spcBef>
                <a:spcPts val="84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Carolinas HealthCare System Division </a:t>
            </a:r>
            <a:r>
              <a:rPr sz="706" i="1" kern="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of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Therapeutic  Research </a:t>
            </a:r>
            <a:r>
              <a:rPr sz="706" i="1" kern="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&amp;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Development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(Charlotte)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lnSpc>
                <a:spcPts val="838"/>
              </a:lnSpc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CEM Corp.</a:t>
            </a:r>
            <a:r>
              <a:rPr sz="706" i="1" kern="0" spc="-57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(Matthews)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Chemring Detection Systems</a:t>
            </a:r>
            <a:r>
              <a:rPr sz="706" i="1" kern="0" spc="-1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(Charlotte)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David </a:t>
            </a:r>
            <a:r>
              <a:rPr sz="706" i="1" kern="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H.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Murdock Research Institute</a:t>
            </a:r>
            <a:r>
              <a:rPr sz="706" i="1" kern="0" spc="-35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(Kannapolis)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Glenmark Pharmaceuticals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(Monroe)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LANXESS Solutions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(Gastonia)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Meridian Laboratory Corp.</a:t>
            </a:r>
            <a:r>
              <a:rPr sz="706" i="1" kern="0" spc="-22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(Charlotte)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18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Microban International</a:t>
            </a:r>
            <a:r>
              <a:rPr sz="706" i="1" kern="0" spc="-26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(Huntersville)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8300" y="4163099"/>
            <a:ext cx="1569384" cy="1670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 defTabSz="410751">
              <a:defRPr/>
            </a:pPr>
            <a:r>
              <a:rPr sz="971" b="1" i="1" kern="0" spc="-4" dirty="0">
                <a:solidFill>
                  <a:srgbClr val="53585F"/>
                </a:solidFill>
                <a:latin typeface="Cambria"/>
                <a:sym typeface="Cambria"/>
              </a:rPr>
              <a:t>Piedmont</a:t>
            </a:r>
            <a:r>
              <a:rPr sz="971" b="1" i="1" kern="0" spc="-66" dirty="0">
                <a:solidFill>
                  <a:srgbClr val="53585F"/>
                </a:solidFill>
                <a:latin typeface="Cambria"/>
                <a:sym typeface="Cambria"/>
              </a:rPr>
              <a:t> </a:t>
            </a:r>
            <a:r>
              <a:rPr sz="971" b="1" i="1" kern="0" dirty="0">
                <a:solidFill>
                  <a:srgbClr val="53585F"/>
                </a:solidFill>
                <a:latin typeface="Cambria"/>
                <a:sym typeface="Cambria"/>
              </a:rPr>
              <a:t>Triad</a:t>
            </a:r>
            <a:endParaRPr sz="971" i="1" kern="0" dirty="0">
              <a:solidFill>
                <a:srgbClr val="53585F"/>
              </a:solidFill>
              <a:latin typeface="Cambria"/>
              <a:sym typeface="Cambria"/>
            </a:endParaRPr>
          </a:p>
          <a:p>
            <a:pPr marL="112065" indent="-100858" algn="r" defTabSz="410751">
              <a:spcBef>
                <a:spcPts val="22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AccuMED Technologies</a:t>
            </a:r>
            <a:r>
              <a:rPr sz="706" i="1" kern="0" spc="-4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(Mocksville)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Carolina Liquid Chemistries</a:t>
            </a:r>
            <a:r>
              <a:rPr sz="706" i="1" kern="0" spc="-18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(Greensboro)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Cook Medical</a:t>
            </a:r>
            <a:r>
              <a:rPr sz="706" i="1" kern="0" spc="-22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(Winston-Salem)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EN-CAS Analytical Labs</a:t>
            </a:r>
            <a:r>
              <a:rPr sz="706" i="1" kern="0" spc="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(Winston-Salem)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Herbalife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(Winston-Salem)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High Point Clinical Trials Center (High</a:t>
            </a:r>
            <a:r>
              <a:rPr sz="706" i="1" kern="0" spc="-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Point)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KeraNetics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(Winston-Salem)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LabCorp</a:t>
            </a:r>
            <a:r>
              <a:rPr sz="706" i="1" kern="0" spc="-5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(Burlington)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Piedmont Animal Health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(Greensboro)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Procter </a:t>
            </a:r>
            <a:r>
              <a:rPr sz="706" i="1" kern="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&amp;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Gamble (Browns</a:t>
            </a:r>
            <a:r>
              <a:rPr sz="706" i="1" kern="0" spc="-4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Summit)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SightLife Surgical</a:t>
            </a:r>
            <a:r>
              <a:rPr sz="706" i="1" kern="0" spc="-1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(Winston-Salem)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Syngenta Crop Protection</a:t>
            </a:r>
            <a:r>
              <a:rPr sz="706" i="1" kern="0" spc="-26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(Greensboro)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Thermo Fisher Scientific (High</a:t>
            </a:r>
            <a:r>
              <a:rPr sz="706" i="1" kern="0" spc="-22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Point)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vTv Therapeutics (High</a:t>
            </a:r>
            <a:r>
              <a:rPr sz="706" i="1" kern="0" spc="-35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Point)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66037" y="4163098"/>
            <a:ext cx="1455644" cy="1452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 defTabSz="410751">
              <a:defRPr/>
            </a:pPr>
            <a:r>
              <a:rPr sz="971" b="1" i="1" kern="0" dirty="0">
                <a:solidFill>
                  <a:srgbClr val="53585F"/>
                </a:solidFill>
                <a:latin typeface="Cambria"/>
                <a:sym typeface="Cambria"/>
              </a:rPr>
              <a:t>Triangle</a:t>
            </a:r>
            <a:endParaRPr sz="971" i="1" kern="0" dirty="0">
              <a:solidFill>
                <a:srgbClr val="53585F"/>
              </a:solidFill>
              <a:latin typeface="Cambria"/>
              <a:sym typeface="Cambria"/>
            </a:endParaRPr>
          </a:p>
          <a:p>
            <a:pPr marL="112065" indent="-100858" algn="r" defTabSz="410751">
              <a:spcBef>
                <a:spcPts val="22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Biogen</a:t>
            </a:r>
            <a:r>
              <a:rPr sz="706" i="1" kern="0" spc="-62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(RTP)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Grifols</a:t>
            </a:r>
            <a:r>
              <a:rPr sz="706" i="1" kern="0" spc="-57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(Clayton)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GSK</a:t>
            </a:r>
            <a:r>
              <a:rPr sz="706" i="1" kern="0" spc="-62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(RTP)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GSK</a:t>
            </a:r>
            <a:r>
              <a:rPr sz="706" i="1" kern="0" spc="-62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(Zebulon)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Mayne Pharma</a:t>
            </a:r>
            <a:r>
              <a:rPr sz="706" i="1" kern="0" spc="-4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(Raleigh)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Medicago</a:t>
            </a:r>
            <a:r>
              <a:rPr sz="706" i="1" kern="0" spc="-5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(Durham)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Novo Nordisk</a:t>
            </a:r>
            <a:r>
              <a:rPr sz="706" i="1" kern="0" spc="-4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(Clayton)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Novozymes</a:t>
            </a:r>
            <a:r>
              <a:rPr sz="706" i="1" kern="0" spc="-5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(Franklinton)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Novozymes BioAg</a:t>
            </a:r>
            <a:r>
              <a:rPr sz="706" i="1" kern="0" spc="-4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(RTP)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Pfizer</a:t>
            </a:r>
            <a:r>
              <a:rPr sz="706" i="1" kern="0" spc="-5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(Sanford)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Purdue Pharma Manufacturing</a:t>
            </a:r>
            <a:r>
              <a:rPr sz="706" i="1" kern="0" spc="-35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(Durham)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06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Syngenta Crop Protection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(RTP)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23660" y="4163099"/>
            <a:ext cx="1317812" cy="123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 defTabSz="410751">
              <a:defRPr/>
            </a:pPr>
            <a:r>
              <a:rPr sz="971" b="1" i="1" kern="0" spc="-4" dirty="0">
                <a:solidFill>
                  <a:srgbClr val="53585F"/>
                </a:solidFill>
                <a:latin typeface="Cambria"/>
                <a:sym typeface="Cambria"/>
              </a:rPr>
              <a:t>East</a:t>
            </a:r>
            <a:endParaRPr sz="971" i="1" kern="0" dirty="0">
              <a:solidFill>
                <a:srgbClr val="53585F"/>
              </a:solidFill>
              <a:latin typeface="Cambria"/>
              <a:sym typeface="Cambria"/>
            </a:endParaRPr>
          </a:p>
          <a:p>
            <a:pPr marL="112065" indent="-100858" algn="r" defTabSz="410751">
              <a:spcBef>
                <a:spcPts val="22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Avoca (Merry</a:t>
            </a:r>
            <a:r>
              <a:rPr sz="706" i="1" kern="0" spc="-62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Hill)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CMP Pharma</a:t>
            </a:r>
            <a:r>
              <a:rPr sz="706" i="1" kern="0" spc="-4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(Farmville)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Fresenius Kabi</a:t>
            </a:r>
            <a:r>
              <a:rPr sz="706" i="1" kern="0" spc="-4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(Wilson)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Mayne Pharma</a:t>
            </a:r>
            <a:r>
              <a:rPr sz="706" i="1" kern="0" spc="-4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(Greenville)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Microbac Laboratories</a:t>
            </a:r>
            <a:r>
              <a:rPr sz="706" i="1" kern="0" spc="-35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(Wilson)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Pfizer (Rocky</a:t>
            </a:r>
            <a:r>
              <a:rPr sz="706" i="1" kern="0" spc="-5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Mount)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Purdue Pharmaceuticals</a:t>
            </a:r>
            <a:r>
              <a:rPr sz="706" i="1" kern="0" spc="-35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(Wilson)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RTI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Surgical</a:t>
            </a:r>
            <a:r>
              <a:rPr sz="706" i="1" kern="0" spc="-66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(Greenville)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Sandoz</a:t>
            </a:r>
            <a:r>
              <a:rPr sz="706" i="1" kern="0" spc="-53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(Wilson)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9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Thermo Fisher Scientific</a:t>
            </a:r>
            <a:r>
              <a:rPr sz="706" i="1" kern="0" spc="-26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(Greenville)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23660" y="5502986"/>
            <a:ext cx="1375522" cy="8011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 defTabSz="410751">
              <a:defRPr/>
            </a:pPr>
            <a:r>
              <a:rPr sz="971" b="1" i="1" kern="0" spc="-4" dirty="0">
                <a:solidFill>
                  <a:srgbClr val="53585F"/>
                </a:solidFill>
                <a:latin typeface="Cambria"/>
                <a:sym typeface="Cambria"/>
              </a:rPr>
              <a:t>Southeast</a:t>
            </a:r>
            <a:endParaRPr sz="971" i="1" kern="0" dirty="0">
              <a:solidFill>
                <a:srgbClr val="53585F"/>
              </a:solidFill>
              <a:latin typeface="Cambria"/>
              <a:sym typeface="Cambria"/>
            </a:endParaRPr>
          </a:p>
          <a:p>
            <a:pPr marL="112065" indent="-100858" algn="r" defTabSz="410751">
              <a:spcBef>
                <a:spcPts val="18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Alcami</a:t>
            </a:r>
            <a:r>
              <a:rPr sz="706" i="1" kern="0" spc="-4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(Wilmington)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Amyris</a:t>
            </a:r>
            <a:r>
              <a:rPr sz="706" i="1" kern="0" spc="-57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(Leland)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Cygnus Technologies</a:t>
            </a:r>
            <a:r>
              <a:rPr sz="706" i="1" kern="0" spc="-40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(Southport)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Huvepharma</a:t>
            </a:r>
            <a:r>
              <a:rPr sz="706" i="1" kern="0" spc="-4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(Maxton)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Novella Clinical</a:t>
            </a:r>
            <a:r>
              <a:rPr sz="706" i="1" kern="0" spc="-31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(Wilmington)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  <a:p>
            <a:pPr marL="112065" indent="-100858" algn="r" defTabSz="410751">
              <a:spcBef>
                <a:spcPts val="4"/>
              </a:spcBef>
              <a:buFont typeface="Symbol"/>
              <a:buChar char=""/>
              <a:tabLst>
                <a:tab pos="112625" algn="l"/>
              </a:tabLst>
              <a:defRPr/>
            </a:pP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Quality Chemical Laboratories</a:t>
            </a:r>
            <a:r>
              <a:rPr sz="706" i="1" kern="0" spc="-9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 </a:t>
            </a:r>
            <a:r>
              <a:rPr sz="706" i="1" kern="0" spc="-4" dirty="0">
                <a:solidFill>
                  <a:srgbClr val="333333"/>
                </a:solidFill>
                <a:latin typeface="Arial Narrow"/>
                <a:cs typeface="Arial Narrow"/>
                <a:sym typeface="Cambria"/>
              </a:rPr>
              <a:t>(Wilmin</a:t>
            </a:r>
            <a:endParaRPr sz="706" i="1" kern="0" dirty="0">
              <a:solidFill>
                <a:srgbClr val="53585F"/>
              </a:solidFill>
              <a:latin typeface="Arial Narrow"/>
              <a:cs typeface="Arial Narrow"/>
              <a:sym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61883" y="955188"/>
            <a:ext cx="8066891" cy="30816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r" defTabSz="410751">
              <a:defRPr/>
            </a:pPr>
            <a:endParaRPr sz="993" i="1" kern="0" dirty="0">
              <a:solidFill>
                <a:srgbClr val="53585F"/>
              </a:solidFill>
              <a:latin typeface="Cambria"/>
              <a:sym typeface="Cambr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54598" y="3078704"/>
            <a:ext cx="4160184" cy="1019735"/>
          </a:xfrm>
          <a:custGeom>
            <a:avLst/>
            <a:gdLst/>
            <a:ahLst/>
            <a:cxnLst/>
            <a:rect l="l" t="t" r="r" b="b"/>
            <a:pathLst>
              <a:path w="4714875" h="1155700">
                <a:moveTo>
                  <a:pt x="0" y="1155700"/>
                </a:moveTo>
                <a:lnTo>
                  <a:pt x="4714875" y="1155700"/>
                </a:lnTo>
                <a:lnTo>
                  <a:pt x="4714875" y="0"/>
                </a:lnTo>
                <a:lnTo>
                  <a:pt x="0" y="0"/>
                </a:lnTo>
                <a:lnTo>
                  <a:pt x="0" y="115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r" defTabSz="410751">
              <a:defRPr/>
            </a:pPr>
            <a:endParaRPr sz="993" i="1" kern="0" dirty="0">
              <a:solidFill>
                <a:srgbClr val="53585F"/>
              </a:solidFill>
              <a:latin typeface="Cambria"/>
              <a:sym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27326" y="3270660"/>
            <a:ext cx="3652557" cy="611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249905" algn="r" defTabSz="410751">
              <a:lnSpc>
                <a:spcPts val="1235"/>
              </a:lnSpc>
              <a:defRPr/>
            </a:pPr>
            <a:r>
              <a:rPr sz="1059" i="1" kern="0" spc="-4" dirty="0">
                <a:solidFill>
                  <a:srgbClr val="53585F"/>
                </a:solidFill>
                <a:latin typeface="Cambria"/>
                <a:sym typeface="Cambria"/>
              </a:rPr>
              <a:t>There are more </a:t>
            </a:r>
            <a:r>
              <a:rPr sz="1059" i="1" kern="0" dirty="0">
                <a:solidFill>
                  <a:srgbClr val="53585F"/>
                </a:solidFill>
                <a:latin typeface="Cambria"/>
                <a:sym typeface="Cambria"/>
              </a:rPr>
              <a:t>than </a:t>
            </a:r>
            <a:r>
              <a:rPr sz="1059" i="1" kern="0" spc="-4" dirty="0">
                <a:solidFill>
                  <a:srgbClr val="53585F"/>
                </a:solidFill>
                <a:latin typeface="Cambria"/>
                <a:sym typeface="Cambria"/>
              </a:rPr>
              <a:t>63,000 employees at 700+ life science  companies across North</a:t>
            </a:r>
            <a:r>
              <a:rPr sz="1059" i="1" kern="0" spc="-13" dirty="0">
                <a:solidFill>
                  <a:srgbClr val="53585F"/>
                </a:solidFill>
                <a:latin typeface="Cambria"/>
                <a:sym typeface="Cambria"/>
              </a:rPr>
              <a:t> </a:t>
            </a:r>
            <a:r>
              <a:rPr sz="1059" i="1" kern="0" spc="-4" dirty="0">
                <a:solidFill>
                  <a:srgbClr val="53585F"/>
                </a:solidFill>
                <a:latin typeface="Cambria"/>
                <a:sym typeface="Cambria"/>
              </a:rPr>
              <a:t>Carolina.</a:t>
            </a:r>
            <a:endParaRPr sz="1059" i="1" kern="0" dirty="0">
              <a:solidFill>
                <a:srgbClr val="53585F"/>
              </a:solidFill>
              <a:latin typeface="Cambria"/>
              <a:sym typeface="Cambria"/>
            </a:endParaRPr>
          </a:p>
          <a:p>
            <a:pPr marL="186028" indent="-174821" algn="r" defTabSz="410751">
              <a:spcBef>
                <a:spcPts val="1063"/>
              </a:spcBef>
              <a:buClr>
                <a:srgbClr val="EFAB00"/>
              </a:buClr>
              <a:buSzPct val="116666"/>
              <a:buFont typeface="Wingdings"/>
              <a:buChar char=""/>
              <a:tabLst>
                <a:tab pos="186028" algn="l"/>
              </a:tabLst>
              <a:defRPr/>
            </a:pPr>
            <a:r>
              <a:rPr sz="1588" i="1" kern="0" spc="-6" baseline="2314" dirty="0">
                <a:solidFill>
                  <a:srgbClr val="53585F"/>
                </a:solidFill>
                <a:latin typeface="Cambria"/>
                <a:sym typeface="Cambria"/>
              </a:rPr>
              <a:t>This study </a:t>
            </a:r>
            <a:r>
              <a:rPr sz="1588" i="1" kern="0" baseline="2314" dirty="0">
                <a:solidFill>
                  <a:srgbClr val="53585F"/>
                </a:solidFill>
                <a:latin typeface="Cambria"/>
                <a:sym typeface="Cambria"/>
              </a:rPr>
              <a:t>show </a:t>
            </a:r>
            <a:r>
              <a:rPr sz="1588" i="1" kern="0" spc="-6" baseline="2314" dirty="0">
                <a:solidFill>
                  <a:srgbClr val="53585F"/>
                </a:solidFill>
                <a:latin typeface="Cambria"/>
                <a:sym typeface="Cambria"/>
              </a:rPr>
              <a:t>the home counties </a:t>
            </a:r>
            <a:r>
              <a:rPr sz="1588" i="1" kern="0" baseline="2314" dirty="0">
                <a:solidFill>
                  <a:srgbClr val="53585F"/>
                </a:solidFill>
                <a:latin typeface="Cambria"/>
                <a:sym typeface="Cambria"/>
              </a:rPr>
              <a:t>of </a:t>
            </a:r>
            <a:r>
              <a:rPr sz="1588" i="1" kern="0" spc="-6" baseline="2314" dirty="0">
                <a:solidFill>
                  <a:srgbClr val="53585F"/>
                </a:solidFill>
                <a:latin typeface="Cambria"/>
                <a:sym typeface="Cambria"/>
              </a:rPr>
              <a:t>employees at 58</a:t>
            </a:r>
            <a:r>
              <a:rPr sz="1588" i="1" kern="0" spc="39" baseline="2314" dirty="0">
                <a:solidFill>
                  <a:srgbClr val="53585F"/>
                </a:solidFill>
                <a:latin typeface="Cambria"/>
                <a:sym typeface="Cambria"/>
              </a:rPr>
              <a:t> </a:t>
            </a:r>
            <a:r>
              <a:rPr sz="1588" i="1" kern="0" baseline="2314" dirty="0">
                <a:solidFill>
                  <a:srgbClr val="53585F"/>
                </a:solidFill>
                <a:latin typeface="Cambria"/>
                <a:sym typeface="Cambria"/>
              </a:rPr>
              <a:t>sites:</a:t>
            </a:r>
          </a:p>
        </p:txBody>
      </p:sp>
    </p:spTree>
    <p:extLst>
      <p:ext uri="{BB962C8B-B14F-4D97-AF65-F5344CB8AC3E}">
        <p14:creationId xmlns:p14="http://schemas.microsoft.com/office/powerpoint/2010/main" val="2689571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4636024" y="6350904"/>
            <a:ext cx="163506" cy="194797"/>
          </a:xfrm>
        </p:spPr>
        <p:txBody>
          <a:bodyPr/>
          <a:lstStyle/>
          <a:p>
            <a:pPr defTabSz="410751">
              <a:defRPr/>
            </a:pPr>
            <a:fld id="{86CB4B4D-7CA3-9044-876B-883B54F8677D}" type="slidenum">
              <a:rPr lang="en-US" kern="0"/>
              <a:pPr defTabSz="410751">
                <a:defRPr/>
              </a:pPr>
              <a:t>15</a:t>
            </a:fld>
            <a:endParaRPr lang="en-US" kern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666" y="315687"/>
            <a:ext cx="7633123" cy="881248"/>
          </a:xfrm>
        </p:spPr>
        <p:txBody>
          <a:bodyPr/>
          <a:lstStyle/>
          <a:p>
            <a:pPr algn="ctr"/>
            <a:r>
              <a:rPr lang="en-US" dirty="0"/>
              <a:t>Bio – Pharma Manufacturing / Processing</a:t>
            </a:r>
            <a:br>
              <a:rPr lang="en-US" dirty="0"/>
            </a:br>
            <a:r>
              <a:rPr lang="en-US" dirty="0"/>
              <a:t>Thermo Fisher Scientific, Greenville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66" y="1402177"/>
            <a:ext cx="7559675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06" y="1402178"/>
            <a:ext cx="3084512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5466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4636024" y="6350904"/>
            <a:ext cx="163506" cy="194797"/>
          </a:xfrm>
        </p:spPr>
        <p:txBody>
          <a:bodyPr/>
          <a:lstStyle/>
          <a:p>
            <a:pPr defTabSz="410751">
              <a:defRPr/>
            </a:pPr>
            <a:fld id="{86CB4B4D-7CA3-9044-876B-883B54F8677D}" type="slidenum">
              <a:rPr lang="en-US" kern="0"/>
              <a:pPr defTabSz="410751">
                <a:defRPr/>
              </a:pPr>
              <a:t>16</a:t>
            </a:fld>
            <a:endParaRPr lang="en-US" kern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1" y="500744"/>
            <a:ext cx="8048156" cy="937964"/>
          </a:xfrm>
        </p:spPr>
        <p:txBody>
          <a:bodyPr/>
          <a:lstStyle/>
          <a:p>
            <a:pPr algn="ctr"/>
            <a:r>
              <a:rPr lang="en-US" dirty="0"/>
              <a:t>Bio – Pharma Manufacturing / Processing</a:t>
            </a:r>
            <a:br>
              <a:rPr lang="en-US" dirty="0"/>
            </a:br>
            <a:r>
              <a:rPr lang="en-US" dirty="0"/>
              <a:t>Catalent Pharmaceuticals, Greenville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3179" b="1317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464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6D6AE5-38A8-85BB-8A37-4D8A6204CB3E}"/>
              </a:ext>
            </a:extLst>
          </p:cNvPr>
          <p:cNvSpPr txBox="1">
            <a:spLocks/>
          </p:cNvSpPr>
          <p:nvPr/>
        </p:nvSpPr>
        <p:spPr>
          <a:xfrm>
            <a:off x="1768550" y="1883936"/>
            <a:ext cx="5397055" cy="4357376"/>
          </a:xfrm>
          <a:prstGeom prst="rect">
            <a:avLst/>
          </a:prstGeom>
        </p:spPr>
        <p:txBody>
          <a:bodyPr/>
          <a:lstStyle>
            <a:lvl1pPr marL="173626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1pPr>
            <a:lvl2pPr marL="486154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2pPr>
            <a:lvl3pPr marL="798682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3pPr>
            <a:lvl4pPr marL="1111210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4pPr>
            <a:lvl5pPr marL="1423738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5pPr>
            <a:lvl6pPr marL="1736266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6pPr>
            <a:lvl7pPr marL="2048794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7pPr>
            <a:lvl8pPr marL="2361322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8pPr>
            <a:lvl9pPr marL="2673850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solidFill>
                  <a:sysClr val="windowText" lastClr="000000"/>
                </a:solidFill>
              </a:rPr>
              <a:t>Collaboration between 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ysClr val="windowText" lastClr="000000"/>
                </a:solidFill>
              </a:rPr>
              <a:t>                        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ysClr val="windowText" lastClr="000000"/>
                </a:solidFill>
              </a:rPr>
              <a:t>                               </a:t>
            </a:r>
            <a:r>
              <a:rPr lang="en-US" sz="2000" kern="0" dirty="0">
                <a:solidFill>
                  <a:sysClr val="windowText" lastClr="000000"/>
                </a:solidFill>
              </a:rPr>
              <a:t>and </a:t>
            </a:r>
            <a:r>
              <a:rPr lang="en-US" sz="1800" kern="0" dirty="0">
                <a:solidFill>
                  <a:sysClr val="windowText" lastClr="000000"/>
                </a:solidFill>
              </a:rPr>
              <a:t>                        </a:t>
            </a:r>
          </a:p>
          <a:p>
            <a:endParaRPr lang="en-US" sz="1800" kern="0" dirty="0">
              <a:solidFill>
                <a:sysClr val="windowText" lastClr="000000"/>
              </a:solidFill>
            </a:endParaRPr>
          </a:p>
          <a:p>
            <a:r>
              <a:rPr lang="en-US" sz="2000" kern="0" dirty="0">
                <a:solidFill>
                  <a:sysClr val="windowText" lastClr="000000"/>
                </a:solidFill>
              </a:rPr>
              <a:t>Providing a continuum of pharmaceutical education and laboratory-based training: </a:t>
            </a:r>
          </a:p>
          <a:p>
            <a:pPr lvl="1"/>
            <a:r>
              <a:rPr lang="en-US" sz="2000" kern="0" dirty="0">
                <a:solidFill>
                  <a:sysClr val="windowText" lastClr="000000"/>
                </a:solidFill>
              </a:rPr>
              <a:t>Oral solid dose manufacturing program</a:t>
            </a:r>
          </a:p>
          <a:p>
            <a:pPr lvl="1"/>
            <a:r>
              <a:rPr lang="en-US" sz="2000" kern="0" dirty="0">
                <a:solidFill>
                  <a:sysClr val="windowText" lastClr="000000"/>
                </a:solidFill>
              </a:rPr>
              <a:t>Aseptic Gowning Techniques</a:t>
            </a:r>
          </a:p>
          <a:p>
            <a:pPr lvl="1"/>
            <a:r>
              <a:rPr lang="en-US" sz="2000" kern="0" dirty="0">
                <a:solidFill>
                  <a:sysClr val="windowText" lastClr="000000"/>
                </a:solidFill>
              </a:rPr>
              <a:t>Overview of Working in a Regulated Industry</a:t>
            </a:r>
          </a:p>
          <a:p>
            <a:pPr lvl="1"/>
            <a:r>
              <a:rPr lang="en-US" sz="2000" kern="0" dirty="0">
                <a:solidFill>
                  <a:sysClr val="windowText" lastClr="000000"/>
                </a:solidFill>
              </a:rPr>
              <a:t>GMP/GLP courses</a:t>
            </a:r>
          </a:p>
          <a:p>
            <a:pPr lvl="1"/>
            <a:r>
              <a:rPr lang="en-US" sz="2000" kern="0" dirty="0">
                <a:solidFill>
                  <a:sysClr val="windowText" lastClr="000000"/>
                </a:solidFill>
              </a:rPr>
              <a:t>Custom courses</a:t>
            </a:r>
          </a:p>
          <a:p>
            <a:pPr lvl="1"/>
            <a:r>
              <a:rPr lang="en-US" sz="2000" kern="0" dirty="0">
                <a:solidFill>
                  <a:sysClr val="windowText" lastClr="000000"/>
                </a:solidFill>
              </a:rPr>
              <a:t>Analytical services</a:t>
            </a:r>
          </a:p>
          <a:p>
            <a:pPr lvl="1"/>
            <a:r>
              <a:rPr lang="en-US" sz="2000" kern="0" dirty="0">
                <a:solidFill>
                  <a:sysClr val="windowText" lastClr="000000"/>
                </a:solidFill>
              </a:rPr>
              <a:t>Lab services</a:t>
            </a:r>
          </a:p>
        </p:txBody>
      </p:sp>
      <p:pic>
        <p:nvPicPr>
          <p:cNvPr id="7" name="Picture 2" descr="Image result for north carolina pharmaceutical services network logo">
            <a:hlinkClick r:id="rId2"/>
            <a:extLst>
              <a:ext uri="{FF2B5EF4-FFF2-40B4-BE49-F238E27FC236}">
                <a16:creationId xmlns:a16="http://schemas.microsoft.com/office/drawing/2014/main" id="{C7FA7435-2ACE-5E36-8351-94E761D7D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51" y="487818"/>
            <a:ext cx="3470148" cy="906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E0629E77-46A5-C43C-C214-1AEA9C401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948"/>
          <a:stretch/>
        </p:blipFill>
        <p:spPr>
          <a:xfrm>
            <a:off x="4412872" y="2462712"/>
            <a:ext cx="1501462" cy="481628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ECC0F65D-6C65-29A7-9D28-E728D718FF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0" y="2396308"/>
            <a:ext cx="1501461" cy="5480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504F5D-6F60-6A35-610D-3FB2C5F63699}"/>
              </a:ext>
            </a:extLst>
          </p:cNvPr>
          <p:cNvSpPr txBox="1"/>
          <p:nvPr/>
        </p:nvSpPr>
        <p:spPr>
          <a:xfrm>
            <a:off x="7165605" y="5281960"/>
            <a:ext cx="4570743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750" dirty="0">
                <a:solidFill>
                  <a:srgbClr val="53585F"/>
                </a:solidFill>
                <a:latin typeface="Cambria"/>
              </a:rPr>
              <a:t>Credit: PSN</a:t>
            </a:r>
          </a:p>
        </p:txBody>
      </p:sp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DDF23E97-04FD-B62E-41F8-929B0EBA8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5605" y="2804099"/>
            <a:ext cx="3415855" cy="22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01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D41C6-2039-42CE-1932-8ABC2DFA22C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25608" y="1945852"/>
            <a:ext cx="7768234" cy="474202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Eastern Region Pharma Center (ERPC), established by a $1.9M grant from the Golden LEAF Foundation, is a facilitator for workforce development in biomanufacturing. East Carolina University is the hub of the ERPC within the BioPharma Crescent connecting ECU, five community colleges, and over a dozen pharma companies in eastern North Carolina. The ERPC is committed to: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pharma awareness and workforce preparedness of rural counties’ young talent in eastern North Carolina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the numbers, opportunities, capabilities, and productivity of associate and bachelor’s degree graduates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ECU’s readiness to re-skill, up-skill, and new-skill incumbent employees of our pharma manufacturers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8BDD2-09B5-F650-7A7F-715DBE2DB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08" y="592728"/>
            <a:ext cx="2239304" cy="12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73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B4EC5-72FD-0BC2-A472-06184F8FCC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25441" y="1947412"/>
            <a:ext cx="7633288" cy="429768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Life Sciences and Biotechnology building at East Carolina University houses a 4,500-square-foot biomanufacturing laboratory training facility for the Eastern Region Pharma Center (ERPC) featuring: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Separate teaching labs for upstream biomanufacturing and downstream biomanufacturing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 cyberinfrastructure for implementation of virtual and distance training, Pharma 4.0 technologies, and cybersecurity training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innovation and industry collaboration lab for implementing new training modules and technologies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high bay space to hold a pilot scale production teaching lab featuring continuous manufacturing and single-use technologies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332C8-8AC0-CFF5-5C2E-DADDE8E40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1" y="635258"/>
            <a:ext cx="2247576" cy="12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2315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635" y="1519936"/>
            <a:ext cx="8360595" cy="3433405"/>
          </a:xfrm>
        </p:spPr>
        <p:txBody>
          <a:bodyPr/>
          <a:lstStyle/>
          <a:p>
            <a:r>
              <a:rPr lang="en-US" altLang="en-US" sz="3300" b="1" i="1" dirty="0">
                <a:solidFill>
                  <a:srgbClr val="FFC000"/>
                </a:solidFill>
                <a:latin typeface="Calibri Light"/>
                <a:ea typeface="ヒラギノ角ゴ Pro W3" pitchFamily="-128" charset="-128"/>
                <a:sym typeface="Cambria"/>
              </a:rPr>
              <a:t>Mission</a:t>
            </a:r>
            <a:r>
              <a:rPr lang="en-US" altLang="en-US" sz="3300" b="1" i="1" dirty="0">
                <a:solidFill>
                  <a:srgbClr val="FFFFFF"/>
                </a:solidFill>
                <a:latin typeface="Calibri Light"/>
                <a:ea typeface="ヒラギノ角ゴ Pro W3" pitchFamily="-128" charset="-128"/>
                <a:sym typeface="Cambria"/>
              </a:rPr>
              <a:t> – We create North Carolina’s competitive advantage in the life sciences, engaging partners, maximizing opportunities, and delivering solutions to accelerate </a:t>
            </a:r>
            <a:r>
              <a:rPr lang="en-US" altLang="en-US" sz="3300" b="1" i="1" dirty="0">
                <a:solidFill>
                  <a:schemeClr val="accent2"/>
                </a:solidFill>
                <a:latin typeface="Calibri Light"/>
                <a:ea typeface="ヒラギノ角ゴ Pro W3" pitchFamily="-128" charset="-128"/>
                <a:sym typeface="Cambria"/>
              </a:rPr>
              <a:t>innovation</a:t>
            </a:r>
            <a:r>
              <a:rPr lang="en-US" altLang="en-US" sz="3300" b="1" i="1" dirty="0">
                <a:solidFill>
                  <a:srgbClr val="FFFFFF"/>
                </a:solidFill>
                <a:latin typeface="Calibri Light"/>
                <a:ea typeface="ヒラギノ角ゴ Pro W3" pitchFamily="-128" charset="-128"/>
                <a:sym typeface="Cambria"/>
              </a:rPr>
              <a:t>, </a:t>
            </a:r>
            <a:r>
              <a:rPr lang="en-US" altLang="en-US" sz="3300" b="1" i="1" dirty="0">
                <a:solidFill>
                  <a:schemeClr val="accent2"/>
                </a:solidFill>
                <a:latin typeface="Calibri Light"/>
                <a:ea typeface="ヒラギノ角ゴ Pro W3" pitchFamily="-128" charset="-128"/>
                <a:sym typeface="Cambria"/>
              </a:rPr>
              <a:t>investment</a:t>
            </a:r>
            <a:r>
              <a:rPr lang="en-US" altLang="en-US" sz="3300" b="1" i="1" dirty="0">
                <a:solidFill>
                  <a:srgbClr val="FFFFFF"/>
                </a:solidFill>
                <a:latin typeface="Calibri Light"/>
                <a:ea typeface="ヒラギノ角ゴ Pro W3" pitchFamily="-128" charset="-128"/>
                <a:sym typeface="Cambria"/>
              </a:rPr>
              <a:t>, and </a:t>
            </a:r>
            <a:r>
              <a:rPr lang="en-US" altLang="en-US" sz="3300" b="1" i="1" dirty="0">
                <a:solidFill>
                  <a:schemeClr val="accent2"/>
                </a:solidFill>
                <a:latin typeface="Calibri Light"/>
                <a:ea typeface="ヒラギノ角ゴ Pro W3" pitchFamily="-128" charset="-128"/>
                <a:sym typeface="Cambria"/>
              </a:rPr>
              <a:t>job creation</a:t>
            </a:r>
            <a:r>
              <a:rPr lang="en-US" altLang="en-US" sz="3300" b="1" i="1" dirty="0">
                <a:solidFill>
                  <a:srgbClr val="FFFFFF"/>
                </a:solidFill>
                <a:latin typeface="Calibri Light"/>
                <a:ea typeface="ヒラギノ角ゴ Pro W3" pitchFamily="-128" charset="-128"/>
                <a:sym typeface="Cambria"/>
              </a:rPr>
              <a:t>. </a:t>
            </a:r>
            <a:br>
              <a:rPr lang="en-US" altLang="en-US" sz="3300" b="1" i="1" dirty="0">
                <a:solidFill>
                  <a:srgbClr val="FFFFFF"/>
                </a:solidFill>
                <a:latin typeface="Calibri Light"/>
                <a:ea typeface="ヒラギノ角ゴ Pro W3" pitchFamily="-128" charset="-128"/>
                <a:sym typeface="Cambria"/>
              </a:rPr>
            </a:br>
            <a:endParaRPr lang="en-US" sz="33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4055675" y="5620428"/>
            <a:ext cx="61316" cy="146098"/>
          </a:xfrm>
        </p:spPr>
        <p:txBody>
          <a:bodyPr/>
          <a:lstStyle/>
          <a:p>
            <a:pPr defTabSz="308063">
              <a:defRPr/>
            </a:pPr>
            <a:fld id="{86CB4B4D-7CA3-9044-876B-883B54F8677D}" type="slidenum">
              <a:rPr lang="en-US" kern="0"/>
              <a:pPr defTabSz="308063">
                <a:defRPr/>
              </a:pPr>
              <a:t>2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01371870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144EC-DA53-4C41-B502-23B91D48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27" y="1411809"/>
            <a:ext cx="7633123" cy="362659"/>
          </a:xfrm>
        </p:spPr>
        <p:txBody>
          <a:bodyPr/>
          <a:lstStyle/>
          <a:p>
            <a:r>
              <a:rPr lang="en-US" dirty="0"/>
              <a:t>Why NC?</a:t>
            </a:r>
          </a:p>
        </p:txBody>
      </p:sp>
      <p:pic>
        <p:nvPicPr>
          <p:cNvPr id="5" name="Online Media 2" title="NCBiotech Why North Carolina">
            <a:hlinkClick r:id="" action="ppaction://media"/>
            <a:extLst>
              <a:ext uri="{FF2B5EF4-FFF2-40B4-BE49-F238E27FC236}">
                <a16:creationId xmlns:a16="http://schemas.microsoft.com/office/drawing/2014/main" id="{A2F4F8A6-1CD4-CEA1-1B65-C25F39FDB9B7}"/>
              </a:ext>
            </a:extLst>
          </p:cNvPr>
          <p:cNvPicPr>
            <a:picLocks noGrp="1" noRot="1" noChangeAspect="1"/>
          </p:cNvPicPr>
          <p:nvPr>
            <p:ph sz="quarter" idx="1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1524" y="1257300"/>
            <a:ext cx="9166477" cy="5179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F55EA-7D90-6919-32C7-03C8A1A670BE}"/>
              </a:ext>
            </a:extLst>
          </p:cNvPr>
          <p:cNvSpPr txBox="1"/>
          <p:nvPr/>
        </p:nvSpPr>
        <p:spPr>
          <a:xfrm>
            <a:off x="1764244" y="459790"/>
            <a:ext cx="678920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latinLnBrk="1" hangingPunct="0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NCBiotech – Why North Carolina?</a:t>
            </a:r>
          </a:p>
        </p:txBody>
      </p:sp>
    </p:spTree>
    <p:extLst>
      <p:ext uri="{BB962C8B-B14F-4D97-AF65-F5344CB8AC3E}">
        <p14:creationId xmlns:p14="http://schemas.microsoft.com/office/powerpoint/2010/main" val="627858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82872" y="877159"/>
            <a:ext cx="4626256" cy="994544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FFC000"/>
                </a:solidFill>
              </a:rPr>
              <a:t>NC Biotechnology Center</a:t>
            </a:r>
            <a:br>
              <a:rPr lang="en-US" sz="3000" dirty="0">
                <a:solidFill>
                  <a:srgbClr val="FFC000"/>
                </a:solidFill>
              </a:rPr>
            </a:br>
            <a:r>
              <a:rPr lang="en-US" sz="3000" dirty="0">
                <a:solidFill>
                  <a:srgbClr val="FFC000"/>
                </a:solidFill>
              </a:rPr>
              <a:t>Eastern Region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4025018" y="5620428"/>
            <a:ext cx="122630" cy="146098"/>
          </a:xfrm>
        </p:spPr>
        <p:txBody>
          <a:bodyPr/>
          <a:lstStyle/>
          <a:p>
            <a:pPr defTabSz="308063">
              <a:defRPr/>
            </a:pPr>
            <a:fld id="{86CB4B4D-7CA3-9044-876B-883B54F8677D}" type="slidenum">
              <a:rPr lang="en-US" kern="0"/>
              <a:pPr defTabSz="308063">
                <a:defRPr/>
              </a:pPr>
              <a:t>21</a:t>
            </a:fld>
            <a:endParaRPr lang="en-US" kern="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980" y="2503104"/>
            <a:ext cx="3644503" cy="30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960" y="3755998"/>
            <a:ext cx="320278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C112BB-79AB-4E1A-B0FE-C6E84DD7769E}"/>
              </a:ext>
            </a:extLst>
          </p:cNvPr>
          <p:cNvSpPr txBox="1"/>
          <p:nvPr/>
        </p:nvSpPr>
        <p:spPr>
          <a:xfrm>
            <a:off x="2419515" y="4928933"/>
            <a:ext cx="2148638" cy="815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1600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Eastern Region Office</a:t>
            </a:r>
          </a:p>
          <a:p>
            <a:pPr algn="ctr" defTabSz="438150" latinLnBrk="1" hangingPunct="0"/>
            <a:r>
              <a:rPr lang="en-US" sz="1600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209 E. 5th Street</a:t>
            </a:r>
          </a:p>
          <a:p>
            <a:pPr algn="ctr" defTabSz="438150" latinLnBrk="1" hangingPunct="0"/>
            <a:r>
              <a:rPr lang="en-US" sz="1600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Greenville, NC 27858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F5C99-4A4A-4679-81FC-0E19BEA6FF3F}"/>
              </a:ext>
            </a:extLst>
          </p:cNvPr>
          <p:cNvSpPr txBox="1"/>
          <p:nvPr/>
        </p:nvSpPr>
        <p:spPr>
          <a:xfrm>
            <a:off x="1731409" y="3307861"/>
            <a:ext cx="3838811" cy="15542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1600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Thomasyne Jefferson, Program Manager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algn="ctr" defTabSz="438150" latinLnBrk="1" hangingPunct="0"/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thomasyne_jefferson@ncbiotech.org</a:t>
            </a:r>
          </a:p>
          <a:p>
            <a:pPr algn="ctr" defTabSz="438150" latinLnBrk="1" hangingPunct="0"/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algn="ctr" defTabSz="438150" latinLnBrk="1" hangingPunct="0"/>
            <a:r>
              <a:rPr lang="en-US" sz="1600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Monica Lassiter, K12 Manufacturing </a:t>
            </a:r>
          </a:p>
          <a:p>
            <a:pPr algn="ctr" defTabSz="438150" latinLnBrk="1" hangingPunct="0"/>
            <a:r>
              <a:rPr lang="en-US" sz="1600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Prep Coordinator</a:t>
            </a:r>
          </a:p>
          <a:p>
            <a:pPr algn="ctr" defTabSz="438150" latinLnBrk="1" hangingPunct="0"/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monica_lassiter@ncbiotech.org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A99354-E0E1-40DD-943E-0EFB23A46E06}"/>
              </a:ext>
            </a:extLst>
          </p:cNvPr>
          <p:cNvSpPr txBox="1"/>
          <p:nvPr/>
        </p:nvSpPr>
        <p:spPr>
          <a:xfrm rot="10800000" flipV="1">
            <a:off x="1981969" y="2402375"/>
            <a:ext cx="3359650" cy="815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1600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Mark Phillips, VP, Statewide Operations</a:t>
            </a:r>
          </a:p>
          <a:p>
            <a:pPr algn="ctr" defTabSz="438150" latinLnBrk="1" hangingPunct="0"/>
            <a:r>
              <a:rPr lang="en-US" sz="1600" dirty="0">
                <a:solidFill>
                  <a:srgbClr val="FFC00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Executive Director, Eastern Region</a:t>
            </a:r>
          </a:p>
          <a:p>
            <a:pPr algn="ctr" defTabSz="438150" latinLnBrk="1" hangingPunct="0"/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mark_phillips@ncbiotech.org</a:t>
            </a:r>
          </a:p>
        </p:txBody>
      </p:sp>
    </p:spTree>
    <p:extLst>
      <p:ext uri="{BB962C8B-B14F-4D97-AF65-F5344CB8AC3E}">
        <p14:creationId xmlns:p14="http://schemas.microsoft.com/office/powerpoint/2010/main" val="179087024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F09F2B-52BC-4F7E-B84F-5AE84F8D92B7}"/>
              </a:ext>
            </a:extLst>
          </p:cNvPr>
          <p:cNvSpPr/>
          <p:nvPr/>
        </p:nvSpPr>
        <p:spPr>
          <a:xfrm>
            <a:off x="5907995" y="3492206"/>
            <a:ext cx="384561" cy="353943"/>
          </a:xfrm>
          <a:prstGeom prst="rect">
            <a:avLst/>
          </a:prstGeom>
          <a:solidFill>
            <a:schemeClr val="accent2"/>
          </a:solidFill>
          <a:ln w="12700" cap="flat">
            <a:solidFill>
              <a:schemeClr val="accent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endParaRPr lang="en-US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8C6489-56A7-D582-BE1F-EFE1F0955D48}"/>
              </a:ext>
            </a:extLst>
          </p:cNvPr>
          <p:cNvSpPr txBox="1"/>
          <p:nvPr/>
        </p:nvSpPr>
        <p:spPr>
          <a:xfrm>
            <a:off x="4458155" y="4106805"/>
            <a:ext cx="3275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8063">
              <a:defRPr/>
            </a:pPr>
            <a:r>
              <a:rPr lang="en-US" sz="1050" kern="0" dirty="0">
                <a:solidFill>
                  <a:srgbClr val="FFFFFF"/>
                </a:solidFill>
                <a:latin typeface="Cambria"/>
                <a:ea typeface="Gotham-Book" charset="0"/>
                <a:cs typeface="Gotham-Book" charset="0"/>
                <a:sym typeface="Cambria"/>
              </a:rPr>
              <a:t>Mark Phillips</a:t>
            </a:r>
          </a:p>
          <a:p>
            <a:pPr algn="ctr" defTabSz="308063">
              <a:defRPr/>
            </a:pPr>
            <a:r>
              <a:rPr lang="en-US" sz="1050" kern="0" dirty="0">
                <a:solidFill>
                  <a:srgbClr val="FFFFFF"/>
                </a:solidFill>
                <a:latin typeface="Cambria"/>
                <a:ea typeface="Gotham-Book" charset="0"/>
                <a:cs typeface="Gotham-Book" charset="0"/>
                <a:sym typeface="Cambria"/>
              </a:rPr>
              <a:t>Vice President, Statewide Operations</a:t>
            </a:r>
          </a:p>
          <a:p>
            <a:pPr algn="ctr" defTabSz="308063">
              <a:defRPr/>
            </a:pPr>
            <a:r>
              <a:rPr lang="en-US" sz="1050" kern="0" dirty="0">
                <a:solidFill>
                  <a:srgbClr val="FFFFFF"/>
                </a:solidFill>
                <a:latin typeface="Cambria"/>
                <a:ea typeface="Gotham-Book" charset="0"/>
                <a:cs typeface="Gotham-Book" charset="0"/>
                <a:sym typeface="Cambria"/>
              </a:rPr>
              <a:t>Executive Director, Eastern Region Office</a:t>
            </a:r>
          </a:p>
          <a:p>
            <a:pPr algn="ctr" defTabSz="308063">
              <a:defRPr/>
            </a:pPr>
            <a:r>
              <a:rPr lang="en-US" sz="1050" u="sng" kern="0" dirty="0" err="1">
                <a:solidFill>
                  <a:srgbClr val="FFFFFF">
                    <a:lumMod val="95000"/>
                  </a:srgbClr>
                </a:solidFill>
                <a:latin typeface="Cambria"/>
                <a:ea typeface="Gotham-Book" charset="0"/>
                <a:cs typeface="Gotham-Book" charset="0"/>
                <a:sym typeface="Cambria"/>
              </a:rPr>
              <a:t>mark_phillips</a:t>
            </a:r>
            <a:r>
              <a:rPr lang="en-US" sz="1050" u="sng" kern="0" dirty="0">
                <a:solidFill>
                  <a:srgbClr val="FFFFFF">
                    <a:lumMod val="95000"/>
                  </a:srgbClr>
                </a:solidFill>
                <a:latin typeface="Cambria"/>
                <a:ea typeface="Gotham-Book" charset="0"/>
                <a:cs typeface="Gotham-Book" charset="0"/>
                <a:sym typeface="Cambria"/>
              </a:rPr>
              <a:t>@ncbiotech.org</a:t>
            </a:r>
          </a:p>
        </p:txBody>
      </p:sp>
    </p:spTree>
    <p:extLst>
      <p:ext uri="{BB962C8B-B14F-4D97-AF65-F5344CB8AC3E}">
        <p14:creationId xmlns:p14="http://schemas.microsoft.com/office/powerpoint/2010/main" val="35251598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3DAA7-3460-7F4C-B0DA-E2342CC85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499" y="782482"/>
            <a:ext cx="7633123" cy="362659"/>
          </a:xfrm>
        </p:spPr>
        <p:txBody>
          <a:bodyPr/>
          <a:lstStyle/>
          <a:p>
            <a:r>
              <a:rPr lang="en-US" sz="2700"/>
              <a:t>North Carolina’s Life Sciences Community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9930" y="2891777"/>
            <a:ext cx="685800" cy="3539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>
              <a:defRPr/>
            </a:pPr>
            <a:endParaRPr lang="en-US" kern="0">
              <a:solidFill>
                <a:srgbClr val="FFFFFF"/>
              </a:solidFill>
              <a:latin typeface="Calibri Light"/>
              <a:ea typeface="Cambria"/>
              <a:sym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4669" y="3943246"/>
            <a:ext cx="1736953" cy="3539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>
              <a:defRPr/>
            </a:pPr>
            <a:endParaRPr lang="en-US" kern="0">
              <a:solidFill>
                <a:srgbClr val="FFFFFF"/>
              </a:solidFill>
              <a:latin typeface="Calibri Light"/>
              <a:ea typeface="Cambria"/>
              <a:sym typeface="Helvetica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DD23C2-7FED-467C-9BD6-FF6F6C3E25E3}"/>
              </a:ext>
            </a:extLst>
          </p:cNvPr>
          <p:cNvSpPr/>
          <p:nvPr/>
        </p:nvSpPr>
        <p:spPr>
          <a:xfrm>
            <a:off x="5029453" y="2891777"/>
            <a:ext cx="604152" cy="3539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>
              <a:defRPr/>
            </a:pPr>
            <a:endParaRPr lang="en-US" kern="0">
              <a:solidFill>
                <a:srgbClr val="FFFFFF"/>
              </a:solidFill>
              <a:latin typeface="Calibri Light"/>
              <a:ea typeface="Cambria"/>
              <a:sym typeface="Helvetica Light"/>
            </a:endParaRPr>
          </a:p>
        </p:txBody>
      </p:sp>
      <p:sp>
        <p:nvSpPr>
          <p:cNvPr id="12" name="Rectangle 11">
            <a:hlinkClick r:id="rId3"/>
            <a:extLst>
              <a:ext uri="{FF2B5EF4-FFF2-40B4-BE49-F238E27FC236}">
                <a16:creationId xmlns:a16="http://schemas.microsoft.com/office/drawing/2014/main" id="{4811253B-04FA-4563-81D3-149E42B2D4D4}"/>
              </a:ext>
            </a:extLst>
          </p:cNvPr>
          <p:cNvSpPr/>
          <p:nvPr/>
        </p:nvSpPr>
        <p:spPr>
          <a:xfrm>
            <a:off x="5575219" y="4688351"/>
            <a:ext cx="2571041" cy="35394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>
              <a:defRPr/>
            </a:pPr>
            <a:endParaRPr lang="en-US" kern="0">
              <a:solidFill>
                <a:srgbClr val="FFFFFF"/>
              </a:solidFill>
              <a:latin typeface="Calibri Light"/>
              <a:ea typeface="Cambria"/>
              <a:sym typeface="Helvetica Light"/>
            </a:endParaRPr>
          </a:p>
        </p:txBody>
      </p:sp>
      <p:pic>
        <p:nvPicPr>
          <p:cNvPr id="1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6E587869-88A7-4692-BF0B-DE26184D5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19" y="1847869"/>
            <a:ext cx="4060276" cy="2543375"/>
          </a:xfrm>
          <a:prstGeom prst="rect">
            <a:avLst/>
          </a:pr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661D571-E126-4D08-A01E-97CECE40CC87}"/>
              </a:ext>
            </a:extLst>
          </p:cNvPr>
          <p:cNvSpPr/>
          <p:nvPr/>
        </p:nvSpPr>
        <p:spPr>
          <a:xfrm rot="5400000">
            <a:off x="5546086" y="1964467"/>
            <a:ext cx="3977640" cy="3668600"/>
          </a:xfrm>
          <a:prstGeom prst="triangle">
            <a:avLst>
              <a:gd name="adj" fmla="val 37155"/>
            </a:avLst>
          </a:prstGeom>
          <a:solidFill>
            <a:schemeClr val="accent6">
              <a:lumMod val="40000"/>
              <a:lumOff val="60000"/>
              <a:alpha val="4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8150" latinLnBrk="1" hangingPunct="0">
              <a:defRPr/>
            </a:pPr>
            <a:endParaRPr lang="en-US" i="1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7914D4-3F65-4E6A-B56C-48EEAC95E655}"/>
              </a:ext>
            </a:extLst>
          </p:cNvPr>
          <p:cNvGrpSpPr>
            <a:grpSpLocks noChangeAspect="1"/>
          </p:cNvGrpSpPr>
          <p:nvPr/>
        </p:nvGrpSpPr>
        <p:grpSpPr>
          <a:xfrm>
            <a:off x="2465321" y="1797272"/>
            <a:ext cx="3370400" cy="4013573"/>
            <a:chOff x="787288" y="1865168"/>
            <a:chExt cx="3242774" cy="3994368"/>
          </a:xfrm>
        </p:grpSpPr>
        <p:pic>
          <p:nvPicPr>
            <p:cNvPr id="20" name="Picture 19" descr="factoid base art.png">
              <a:extLst>
                <a:ext uri="{FF2B5EF4-FFF2-40B4-BE49-F238E27FC236}">
                  <a16:creationId xmlns:a16="http://schemas.microsoft.com/office/drawing/2014/main" id="{27EE258E-8613-4FD2-A844-8E94C32C8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88" y="1865168"/>
              <a:ext cx="3238038" cy="3994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AA655B-BC57-482A-85EE-39991BE0F34B}"/>
                </a:ext>
              </a:extLst>
            </p:cNvPr>
            <p:cNvSpPr txBox="1"/>
            <p:nvPr/>
          </p:nvSpPr>
          <p:spPr>
            <a:xfrm>
              <a:off x="928900" y="2122271"/>
              <a:ext cx="1200572" cy="696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4050" b="1" kern="0">
                  <a:solidFill>
                    <a:srgbClr val="04296E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  <a:t>810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F2C983-8245-4608-B38F-1FE0E2830A2B}"/>
                </a:ext>
              </a:extLst>
            </p:cNvPr>
            <p:cNvSpPr txBox="1"/>
            <p:nvPr/>
          </p:nvSpPr>
          <p:spPr>
            <a:xfrm>
              <a:off x="787565" y="3235374"/>
              <a:ext cx="1884010" cy="581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3300" b="1" kern="0" dirty="0">
                  <a:solidFill>
                    <a:srgbClr val="04296E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  <a:t>75,000+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7CCB37-3684-460A-ACB1-4903E42DE69A}"/>
                </a:ext>
              </a:extLst>
            </p:cNvPr>
            <p:cNvSpPr txBox="1"/>
            <p:nvPr/>
          </p:nvSpPr>
          <p:spPr>
            <a:xfrm>
              <a:off x="2593902" y="3242192"/>
              <a:ext cx="1435123" cy="581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3300" b="1" kern="0">
                  <a:solidFill>
                    <a:srgbClr val="04296E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  <a:t>2,500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338F96-AEA1-4B42-B761-0485617E7E5C}"/>
                </a:ext>
              </a:extLst>
            </p:cNvPr>
            <p:cNvSpPr txBox="1"/>
            <p:nvPr/>
          </p:nvSpPr>
          <p:spPr>
            <a:xfrm>
              <a:off x="824111" y="4825487"/>
              <a:ext cx="1435123" cy="581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3300" b="1" kern="0">
                  <a:solidFill>
                    <a:srgbClr val="04296E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  <a:t>5,200+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4EFD8F-4B36-426B-86C9-301FC25B2767}"/>
                </a:ext>
              </a:extLst>
            </p:cNvPr>
            <p:cNvSpPr txBox="1"/>
            <p:nvPr/>
          </p:nvSpPr>
          <p:spPr>
            <a:xfrm>
              <a:off x="2594939" y="4825487"/>
              <a:ext cx="1435123" cy="581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3300" b="1" kern="0">
                  <a:solidFill>
                    <a:srgbClr val="04296E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  <a:t>4,600+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061548-1A73-4AFF-B9F1-482A0150C455}"/>
                </a:ext>
              </a:extLst>
            </p:cNvPr>
            <p:cNvSpPr txBox="1"/>
            <p:nvPr/>
          </p:nvSpPr>
          <p:spPr>
            <a:xfrm>
              <a:off x="1094847" y="4636736"/>
              <a:ext cx="2621840" cy="283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1350" i="1" kern="0" spc="-15">
                  <a:solidFill>
                    <a:srgbClr val="04296E"/>
                  </a:solidFill>
                  <a:latin typeface="Cambria"/>
                  <a:ea typeface="Cambria"/>
                  <a:sym typeface="Cambria"/>
                </a:rPr>
                <a:t>degrees awarded (2020-2021)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16A31E-AD18-4281-B915-0B491D1BC7D7}"/>
                </a:ext>
              </a:extLst>
            </p:cNvPr>
            <p:cNvSpPr txBox="1"/>
            <p:nvPr/>
          </p:nvSpPr>
          <p:spPr>
            <a:xfrm>
              <a:off x="2177570" y="2676698"/>
              <a:ext cx="897772" cy="490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2700" b="1" kern="0">
                  <a:solidFill>
                    <a:srgbClr val="04296E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  <a:t>140+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F4A817-80FE-41A9-882B-CC5E15ED3168}"/>
                </a:ext>
              </a:extLst>
            </p:cNvPr>
            <p:cNvSpPr txBox="1"/>
            <p:nvPr/>
          </p:nvSpPr>
          <p:spPr>
            <a:xfrm>
              <a:off x="2102303" y="2244719"/>
              <a:ext cx="1530674" cy="490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defRPr/>
              </a:pPr>
              <a:r>
                <a:rPr lang="en-US" sz="1350" i="1" kern="0" spc="-15">
                  <a:solidFill>
                    <a:srgbClr val="04296E"/>
                  </a:solidFill>
                  <a:latin typeface="Cambria"/>
                  <a:ea typeface="Cambria"/>
                  <a:sym typeface="Cambria"/>
                </a:rPr>
                <a:t>companies, including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DCDA03-2893-4706-B847-7134621E316C}"/>
                </a:ext>
              </a:extLst>
            </p:cNvPr>
            <p:cNvSpPr txBox="1"/>
            <p:nvPr/>
          </p:nvSpPr>
          <p:spPr>
            <a:xfrm>
              <a:off x="3010557" y="2721457"/>
              <a:ext cx="897771" cy="3981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1050" i="1" kern="0" spc="-15">
                  <a:solidFill>
                    <a:srgbClr val="04296E"/>
                  </a:solidFill>
                  <a:latin typeface="Cambria"/>
                  <a:ea typeface="Cambria"/>
                  <a:sym typeface="Cambria"/>
                </a:rPr>
                <a:t>Production &amp; Manufacturing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E37D50-0790-471F-8CE2-36E39B63AE2A}"/>
                </a:ext>
              </a:extLst>
            </p:cNvPr>
            <p:cNvSpPr txBox="1"/>
            <p:nvPr/>
          </p:nvSpPr>
          <p:spPr>
            <a:xfrm>
              <a:off x="2626457" y="3808550"/>
              <a:ext cx="1398248" cy="191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lnSpc>
                  <a:spcPts val="863"/>
                </a:lnSpc>
                <a:defRPr/>
              </a:pPr>
              <a:r>
                <a:rPr lang="en-US" sz="1200" i="1" kern="0" spc="-15">
                  <a:solidFill>
                    <a:srgbClr val="04296E"/>
                  </a:solidFill>
                  <a:latin typeface="Cambria"/>
                  <a:ea typeface="Cambria"/>
                  <a:sym typeface="Cambria"/>
                </a:rPr>
                <a:t>support companies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B7B91A2-C97D-4EF2-9691-7D2704B5DEC9}"/>
                </a:ext>
              </a:extLst>
            </p:cNvPr>
            <p:cNvSpPr txBox="1"/>
            <p:nvPr/>
          </p:nvSpPr>
          <p:spPr>
            <a:xfrm>
              <a:off x="928899" y="3826962"/>
              <a:ext cx="786209" cy="191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>
                <a:lnSpc>
                  <a:spcPts val="863"/>
                </a:lnSpc>
                <a:defRPr/>
              </a:pPr>
              <a:r>
                <a:rPr lang="en-US" sz="1200" i="1" kern="0" spc="-15">
                  <a:solidFill>
                    <a:srgbClr val="04296E"/>
                  </a:solidFill>
                  <a:latin typeface="Cambria"/>
                  <a:ea typeface="Cambria"/>
                  <a:sym typeface="Cambria"/>
                </a:rPr>
                <a:t>workforce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8EF96D3-259D-4D44-9351-93E679D06540}"/>
                </a:ext>
              </a:extLst>
            </p:cNvPr>
            <p:cNvSpPr txBox="1"/>
            <p:nvPr/>
          </p:nvSpPr>
          <p:spPr>
            <a:xfrm>
              <a:off x="870846" y="5334741"/>
              <a:ext cx="1330334" cy="444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defRPr/>
              </a:pPr>
              <a:r>
                <a:rPr lang="en-US" sz="1200" i="1" kern="0" spc="-15">
                  <a:solidFill>
                    <a:srgbClr val="04296E"/>
                  </a:solidFill>
                  <a:latin typeface="Cambria"/>
                  <a:ea typeface="Cambria"/>
                  <a:sym typeface="Cambria"/>
                </a:rPr>
                <a:t>Biological and </a:t>
              </a:r>
            </a:p>
            <a:p>
              <a:pPr algn="ctr" defTabSz="438150" latinLnBrk="1" hangingPunct="0">
                <a:defRPr/>
              </a:pPr>
              <a:r>
                <a:rPr lang="en-US" sz="1200" i="1" kern="0" spc="-15">
                  <a:solidFill>
                    <a:srgbClr val="04296E"/>
                  </a:solidFill>
                  <a:latin typeface="Cambria"/>
                  <a:ea typeface="Cambria"/>
                  <a:sym typeface="Cambria"/>
                </a:rPr>
                <a:t>Biomedical Science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3EE2EAD-8946-41B2-A881-07FA645F1AC4}"/>
                </a:ext>
              </a:extLst>
            </p:cNvPr>
            <p:cNvSpPr txBox="1"/>
            <p:nvPr/>
          </p:nvSpPr>
          <p:spPr>
            <a:xfrm>
              <a:off x="2799760" y="5468966"/>
              <a:ext cx="1034027" cy="191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>
                <a:lnSpc>
                  <a:spcPts val="900"/>
                </a:lnSpc>
                <a:defRPr/>
              </a:pPr>
              <a:r>
                <a:rPr lang="en-US" sz="1200" i="1" kern="0" spc="-15">
                  <a:solidFill>
                    <a:srgbClr val="04296E"/>
                  </a:solidFill>
                  <a:latin typeface="Cambria"/>
                  <a:ea typeface="Cambria"/>
                  <a:sym typeface="Cambria"/>
                </a:rPr>
                <a:t>Engineering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497A07-79D1-42DE-9B5D-96FE70BBCE63}"/>
                </a:ext>
              </a:extLst>
            </p:cNvPr>
            <p:cNvCxnSpPr/>
            <p:nvPr/>
          </p:nvCxnSpPr>
          <p:spPr>
            <a:xfrm>
              <a:off x="2159915" y="2642031"/>
              <a:ext cx="1261390" cy="0"/>
            </a:xfrm>
            <a:prstGeom prst="line">
              <a:avLst/>
            </a:prstGeom>
            <a:noFill/>
            <a:ln w="25400" cap="flat">
              <a:solidFill>
                <a:srgbClr val="EFA002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FEA288-BE96-48F0-BBA8-940DF26CBACE}"/>
                </a:ext>
              </a:extLst>
            </p:cNvPr>
            <p:cNvCxnSpPr/>
            <p:nvPr/>
          </p:nvCxnSpPr>
          <p:spPr>
            <a:xfrm>
              <a:off x="1719844" y="3922682"/>
              <a:ext cx="647423" cy="0"/>
            </a:xfrm>
            <a:prstGeom prst="line">
              <a:avLst/>
            </a:prstGeom>
            <a:noFill/>
            <a:ln w="25400" cap="flat">
              <a:solidFill>
                <a:srgbClr val="EFA002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9B9C233-37A8-4073-871C-2B77190102D5}"/>
              </a:ext>
            </a:extLst>
          </p:cNvPr>
          <p:cNvSpPr/>
          <p:nvPr/>
        </p:nvSpPr>
        <p:spPr>
          <a:xfrm>
            <a:off x="9324179" y="5540247"/>
            <a:ext cx="767983" cy="35394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endParaRPr lang="en-US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CCB9D3-9A2F-3A9A-5A42-D79F80BD390B}"/>
              </a:ext>
            </a:extLst>
          </p:cNvPr>
          <p:cNvSpPr/>
          <p:nvPr/>
        </p:nvSpPr>
        <p:spPr>
          <a:xfrm>
            <a:off x="9324179" y="5540247"/>
            <a:ext cx="767983" cy="35394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endParaRPr lang="en-US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2B3F8EDF-BF41-DCFC-6ECC-F02A56FF8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12" y="4581834"/>
            <a:ext cx="2402204" cy="134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19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932" y="802890"/>
            <a:ext cx="7633123" cy="362659"/>
          </a:xfrm>
        </p:spPr>
        <p:txBody>
          <a:bodyPr/>
          <a:lstStyle/>
          <a:p>
            <a:r>
              <a:rPr lang="en-US" sz="2700" dirty="0"/>
              <a:t>NC Life Sciences Industry by the Numbers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DB5994-C412-4C9A-8438-496FF3FFDE1D}"/>
              </a:ext>
            </a:extLst>
          </p:cNvPr>
          <p:cNvGrpSpPr/>
          <p:nvPr/>
        </p:nvGrpSpPr>
        <p:grpSpPr>
          <a:xfrm>
            <a:off x="4095624" y="5079209"/>
            <a:ext cx="4000756" cy="670953"/>
            <a:chOff x="3734223" y="5629284"/>
            <a:chExt cx="5334341" cy="89460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BDDFF9-F0E7-4F1D-95CA-F37A9AF8B432}"/>
                </a:ext>
              </a:extLst>
            </p:cNvPr>
            <p:cNvSpPr/>
            <p:nvPr/>
          </p:nvSpPr>
          <p:spPr>
            <a:xfrm>
              <a:off x="6497121" y="5629284"/>
              <a:ext cx="182880" cy="471924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/>
              <a:endParaRPr lang="en-US">
                <a:solidFill>
                  <a:srgbClr val="FFFFFF"/>
                </a:solidFill>
                <a:latin typeface="Calibri Light"/>
                <a:sym typeface="Helvetica Ligh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D9D63C-7FA9-4884-8F37-7629471B88E5}"/>
                </a:ext>
              </a:extLst>
            </p:cNvPr>
            <p:cNvSpPr/>
            <p:nvPr/>
          </p:nvSpPr>
          <p:spPr>
            <a:xfrm>
              <a:off x="3734223" y="6051964"/>
              <a:ext cx="182880" cy="47192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/>
              <a:endParaRPr lang="en-US">
                <a:solidFill>
                  <a:srgbClr val="FFFFFF"/>
                </a:solidFill>
                <a:latin typeface="Calibri Light"/>
                <a:sym typeface="Helvetica Ligh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0174F4-9900-4AF1-8298-38206AEBD80A}"/>
                </a:ext>
              </a:extLst>
            </p:cNvPr>
            <p:cNvSpPr/>
            <p:nvPr/>
          </p:nvSpPr>
          <p:spPr>
            <a:xfrm>
              <a:off x="6497121" y="6051965"/>
              <a:ext cx="182880" cy="47192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/>
              <a:endParaRPr lang="en-US">
                <a:solidFill>
                  <a:srgbClr val="FFFFFF"/>
                </a:solidFill>
                <a:latin typeface="Calibri Light"/>
                <a:sym typeface="Helvetica Ligh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7EFCA2-D038-43BF-AD7F-E8F7EE5B5AE0}"/>
                </a:ext>
              </a:extLst>
            </p:cNvPr>
            <p:cNvSpPr/>
            <p:nvPr/>
          </p:nvSpPr>
          <p:spPr>
            <a:xfrm>
              <a:off x="3734223" y="5629284"/>
              <a:ext cx="182880" cy="471925"/>
            </a:xfrm>
            <a:prstGeom prst="rect">
              <a:avLst/>
            </a:prstGeom>
            <a:solidFill>
              <a:schemeClr val="accent5">
                <a:lumMod val="90000"/>
                <a:lumOff val="1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latinLnBrk="1" hangingPunct="0"/>
              <a:endParaRPr lang="en-US">
                <a:solidFill>
                  <a:srgbClr val="FFFFFF"/>
                </a:solidFill>
                <a:latin typeface="Calibri Light"/>
                <a:sym typeface="Helvetica Ligh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A408FD-F076-407D-A101-2C5B64EB505E}"/>
                </a:ext>
              </a:extLst>
            </p:cNvPr>
            <p:cNvSpPr txBox="1"/>
            <p:nvPr/>
          </p:nvSpPr>
          <p:spPr>
            <a:xfrm>
              <a:off x="3945330" y="5706228"/>
              <a:ext cx="2048719" cy="31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1050">
                  <a:solidFill>
                    <a:srgbClr val="DCDEE0">
                      <a:lumMod val="10000"/>
                    </a:srgbClr>
                  </a:solidFill>
                  <a:latin typeface="Cambria"/>
                </a:rPr>
                <a:t>Research &amp; Development</a:t>
              </a:r>
              <a:endParaRPr lang="en-US" sz="1050">
                <a:solidFill>
                  <a:srgbClr val="DCDEE0">
                    <a:lumMod val="10000"/>
                  </a:srgbClr>
                </a:solidFill>
                <a:latin typeface="Cambria"/>
                <a:sym typeface="Cambria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8A5C00-86D6-432D-A024-9CC2FB77B7BA}"/>
                </a:ext>
              </a:extLst>
            </p:cNvPr>
            <p:cNvSpPr txBox="1"/>
            <p:nvPr/>
          </p:nvSpPr>
          <p:spPr>
            <a:xfrm>
              <a:off x="6732125" y="6128908"/>
              <a:ext cx="615871" cy="31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1050">
                  <a:solidFill>
                    <a:srgbClr val="DCDEE0">
                      <a:lumMod val="10000"/>
                    </a:srgbClr>
                  </a:solidFill>
                  <a:latin typeface="Cambria"/>
                </a:rPr>
                <a:t>Other</a:t>
              </a:r>
              <a:endParaRPr lang="en-US" sz="1050">
                <a:solidFill>
                  <a:srgbClr val="DCDEE0">
                    <a:lumMod val="10000"/>
                  </a:srgbClr>
                </a:solidFill>
                <a:latin typeface="Cambria"/>
                <a:sym typeface="Cambria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83AE6C-6C06-4FF7-9EBF-659AB7257A9D}"/>
                </a:ext>
              </a:extLst>
            </p:cNvPr>
            <p:cNvSpPr txBox="1"/>
            <p:nvPr/>
          </p:nvSpPr>
          <p:spPr>
            <a:xfrm>
              <a:off x="6732125" y="5706228"/>
              <a:ext cx="2336439" cy="31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1050">
                  <a:solidFill>
                    <a:srgbClr val="DCDEE0">
                      <a:lumMod val="10000"/>
                    </a:srgbClr>
                  </a:solidFill>
                  <a:latin typeface="Cambria"/>
                </a:rPr>
                <a:t>Production &amp; Manufacturing</a:t>
              </a:r>
              <a:endParaRPr lang="en-US" sz="1050">
                <a:solidFill>
                  <a:srgbClr val="DCDEE0">
                    <a:lumMod val="10000"/>
                  </a:srgbClr>
                </a:solidFill>
                <a:latin typeface="Cambria"/>
                <a:sym typeface="Cambri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940030C-717C-446E-8F33-96FC621A7EEC}"/>
                </a:ext>
              </a:extLst>
            </p:cNvPr>
            <p:cNvSpPr txBox="1"/>
            <p:nvPr/>
          </p:nvSpPr>
          <p:spPr>
            <a:xfrm>
              <a:off x="3945330" y="6128908"/>
              <a:ext cx="2403676" cy="31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1050">
                  <a:solidFill>
                    <a:srgbClr val="DCDEE0">
                      <a:lumMod val="10000"/>
                    </a:srgbClr>
                  </a:solidFill>
                  <a:latin typeface="Cambria"/>
                </a:rPr>
                <a:t>Contract Research &amp; Testing</a:t>
              </a:r>
              <a:endParaRPr lang="en-US" sz="1050">
                <a:solidFill>
                  <a:srgbClr val="DCDEE0">
                    <a:lumMod val="10000"/>
                  </a:srgbClr>
                </a:solidFill>
                <a:latin typeface="Cambria"/>
                <a:sym typeface="Cambria"/>
              </a:endParaRPr>
            </a:p>
          </p:txBody>
        </p:sp>
      </p:grpSp>
      <p:graphicFrame>
        <p:nvGraphicFramePr>
          <p:cNvPr id="31" name="Content Placeholder 8">
            <a:extLst>
              <a:ext uri="{FF2B5EF4-FFF2-40B4-BE49-F238E27FC236}">
                <a16:creationId xmlns:a16="http://schemas.microsoft.com/office/drawing/2014/main" id="{EBCA8F70-21EE-4028-A415-0C1EA263E115}"/>
              </a:ext>
            </a:extLst>
          </p:cNvPr>
          <p:cNvGraphicFramePr>
            <a:graphicFrameLocks/>
          </p:cNvGraphicFramePr>
          <p:nvPr/>
        </p:nvGraphicFramePr>
        <p:xfrm>
          <a:off x="2285176" y="2026414"/>
          <a:ext cx="3724043" cy="3052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Content Placeholder 8">
            <a:extLst>
              <a:ext uri="{FF2B5EF4-FFF2-40B4-BE49-F238E27FC236}">
                <a16:creationId xmlns:a16="http://schemas.microsoft.com/office/drawing/2014/main" id="{5A9AA921-520C-40C2-A5A8-C88710795D47}"/>
              </a:ext>
            </a:extLst>
          </p:cNvPr>
          <p:cNvGraphicFramePr>
            <a:graphicFrameLocks/>
          </p:cNvGraphicFramePr>
          <p:nvPr/>
        </p:nvGraphicFramePr>
        <p:xfrm>
          <a:off x="6182784" y="2026414"/>
          <a:ext cx="4123182" cy="3052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85893795"/>
      </p:ext>
    </p:extLst>
  </p:cSld>
  <p:clrMapOvr>
    <a:masterClrMapping/>
  </p:clrMapOvr>
  <p:transition spd="med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D7790-3E08-F749-846C-C5D767B1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842" y="728815"/>
            <a:ext cx="7633123" cy="362659"/>
          </a:xfrm>
        </p:spPr>
        <p:txBody>
          <a:bodyPr/>
          <a:lstStyle/>
          <a:p>
            <a:r>
              <a:rPr lang="en-US" sz="2700" dirty="0"/>
              <a:t>International Life Science Company Presence in NC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C034E-63A1-624E-B08C-657068D2AB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200793" y="5620429"/>
            <a:ext cx="60914" cy="146066"/>
          </a:xfrm>
        </p:spPr>
        <p:txBody>
          <a:bodyPr/>
          <a:lstStyle/>
          <a:p>
            <a:fld id="{86CB4B4D-7CA3-9044-876B-883B54F8677D}" type="slidenum">
              <a:rPr lang="en-US"/>
              <a:pPr/>
              <a:t>5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37C6E7-739F-B542-9CC3-E26AA3ED918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05" y="2282534"/>
            <a:ext cx="7609275" cy="3037077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38BF45-2AF6-D141-B1FF-4013A4426BE5}"/>
              </a:ext>
            </a:extLst>
          </p:cNvPr>
          <p:cNvSpPr txBox="1">
            <a:spLocks/>
          </p:cNvSpPr>
          <p:nvPr/>
        </p:nvSpPr>
        <p:spPr>
          <a:xfrm>
            <a:off x="2325445" y="5600381"/>
            <a:ext cx="4521673" cy="215922"/>
          </a:xfrm>
          <a:prstGeom prst="rect">
            <a:avLst/>
          </a:prstGeom>
        </p:spPr>
        <p:txBody>
          <a:bodyPr/>
          <a:lstStyle>
            <a:lvl1pPr marL="173626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1pPr>
            <a:lvl2pPr marL="486154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2pPr>
            <a:lvl3pPr marL="798682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3pPr>
            <a:lvl4pPr marL="1111210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4pPr>
            <a:lvl5pPr marL="1423738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5pPr>
            <a:lvl6pPr marL="1736266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6pPr>
            <a:lvl7pPr marL="2048794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7pPr>
            <a:lvl8pPr marL="2361322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8pPr>
            <a:lvl9pPr marL="2673850" indent="-173626" defTabSz="410751" eaLnBrk="1" hangingPunct="1">
              <a:buSzPct val="75000"/>
              <a:buChar char="•"/>
              <a:defRPr sz="1406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848">
                <a:solidFill>
                  <a:srgbClr val="53585F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2022 | NCBiotech Life Science Intelligence, NCBiotech Company Directory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AA39B-B8D7-DA47-AC6B-86DEA2C2DBB7}"/>
              </a:ext>
            </a:extLst>
          </p:cNvPr>
          <p:cNvSpPr txBox="1"/>
          <p:nvPr/>
        </p:nvSpPr>
        <p:spPr>
          <a:xfrm>
            <a:off x="2490652" y="2253915"/>
            <a:ext cx="1737360" cy="1288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7875" b="1">
                <a:solidFill>
                  <a:srgbClr val="04296E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F5B58-28A8-6D47-80F2-192F3BA82179}"/>
              </a:ext>
            </a:extLst>
          </p:cNvPr>
          <p:cNvSpPr txBox="1"/>
          <p:nvPr/>
        </p:nvSpPr>
        <p:spPr>
          <a:xfrm>
            <a:off x="4541520" y="3182628"/>
            <a:ext cx="1965960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5100" b="1">
                <a:solidFill>
                  <a:srgbClr val="04296E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16,000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29835-C55E-994F-BC5F-862721D2E25D}"/>
              </a:ext>
            </a:extLst>
          </p:cNvPr>
          <p:cNvSpPr txBox="1"/>
          <p:nvPr/>
        </p:nvSpPr>
        <p:spPr>
          <a:xfrm>
            <a:off x="6847119" y="2301541"/>
            <a:ext cx="1201783" cy="1115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6750" b="1">
                <a:solidFill>
                  <a:srgbClr val="04296E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2A08E-D22E-164E-AE6E-DC9657D3832C}"/>
              </a:ext>
            </a:extLst>
          </p:cNvPr>
          <p:cNvSpPr txBox="1"/>
          <p:nvPr/>
        </p:nvSpPr>
        <p:spPr>
          <a:xfrm>
            <a:off x="6820988" y="3939799"/>
            <a:ext cx="2092316" cy="977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438150" latinLnBrk="1" hangingPunct="0"/>
            <a:r>
              <a:rPr lang="en-US" sz="5850" b="1">
                <a:solidFill>
                  <a:srgbClr val="04296E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$5.5B</a:t>
            </a:r>
          </a:p>
        </p:txBody>
      </p:sp>
    </p:spTree>
    <p:extLst>
      <p:ext uri="{BB962C8B-B14F-4D97-AF65-F5344CB8AC3E}">
        <p14:creationId xmlns:p14="http://schemas.microsoft.com/office/powerpoint/2010/main" val="2655421580"/>
      </p:ext>
    </p:extLst>
  </p:cSld>
  <p:clrMapOvr>
    <a:masterClrMapping/>
  </p:clrMapOvr>
  <p:transition spd="med"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C1AE-0654-5E44-9184-2B5E79D5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696" y="905887"/>
            <a:ext cx="7633123" cy="362659"/>
          </a:xfrm>
        </p:spPr>
        <p:txBody>
          <a:bodyPr/>
          <a:lstStyle/>
          <a:p>
            <a:r>
              <a:rPr lang="en-US" sz="2700" dirty="0">
                <a:solidFill>
                  <a:srgbClr val="FFC000"/>
                </a:solidFill>
                <a:sym typeface="Calibri Light"/>
              </a:rPr>
              <a:t>Statewide Life Sciences Strengths</a:t>
            </a:r>
            <a:endParaRPr lang="en-US" sz="27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B49D9-0A28-A74B-BFD5-E213A991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692" y="5658564"/>
            <a:ext cx="2869363" cy="215922"/>
          </a:xfrm>
        </p:spPr>
        <p:txBody>
          <a:bodyPr/>
          <a:lstStyle/>
          <a:p>
            <a:r>
              <a:rPr lang="en-US" dirty="0"/>
              <a:t>Credit: 2022 | NCBiotech Life Science Intelligence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69520-638C-FA4D-8B2C-2F942A2EF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93" y="1921904"/>
            <a:ext cx="7131945" cy="3678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A4FEB1-8E83-6E91-2C5D-B7E13FACAB38}"/>
              </a:ext>
            </a:extLst>
          </p:cNvPr>
          <p:cNvSpPr/>
          <p:nvPr/>
        </p:nvSpPr>
        <p:spPr>
          <a:xfrm>
            <a:off x="9249752" y="5537353"/>
            <a:ext cx="1133669" cy="353943"/>
          </a:xfrm>
          <a:prstGeom prst="rect">
            <a:avLst/>
          </a:prstGeom>
          <a:solidFill>
            <a:schemeClr val="accent6"/>
          </a:solidFill>
          <a:ln w="12700" cap="flat">
            <a:solidFill>
              <a:schemeClr val="accent6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endParaRPr lang="en-US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879816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235457" y="6350903"/>
            <a:ext cx="81753" cy="194797"/>
          </a:xfrm>
        </p:spPr>
        <p:txBody>
          <a:bodyPr/>
          <a:lstStyle/>
          <a:p>
            <a:pPr defTabSz="410751">
              <a:defRPr/>
            </a:pPr>
            <a:fld id="{86CB4B4D-7CA3-9044-876B-883B54F8677D}" type="slidenum">
              <a:rPr lang="en-US" kern="0"/>
              <a:pPr defTabSz="410751">
                <a:defRPr/>
              </a:pPr>
              <a:t>7</a:t>
            </a:fld>
            <a:endParaRPr lang="en-US" kern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61458" y="768035"/>
            <a:ext cx="7633123" cy="48354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43490" y="202747"/>
            <a:ext cx="7511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>
              <a:defRPr/>
            </a:pPr>
            <a:r>
              <a:rPr lang="en-US" sz="2800" i="1" kern="0" dirty="0">
                <a:solidFill>
                  <a:srgbClr val="FFFFFF"/>
                </a:solidFill>
                <a:latin typeface="Calibri Light"/>
                <a:cs typeface="Calibri" pitchFamily="34" charset="0"/>
                <a:sym typeface="Cambria"/>
              </a:rPr>
              <a:t>Statewide Operations Sectors Vary by Region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0144" y="464358"/>
            <a:ext cx="5606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>
              <a:defRPr/>
            </a:pPr>
            <a:endParaRPr lang="en-US" sz="2400" i="1" kern="0" dirty="0">
              <a:solidFill>
                <a:srgbClr val="FFFFFF"/>
              </a:solidFill>
              <a:latin typeface="Cambria"/>
              <a:sym typeface="Cambria"/>
            </a:endParaRPr>
          </a:p>
        </p:txBody>
      </p:sp>
      <p:pic>
        <p:nvPicPr>
          <p:cNvPr id="16" name="Picture 3" descr="NC-Charlotte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929399" y="2269804"/>
            <a:ext cx="785971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783286" y="922392"/>
            <a:ext cx="228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i="1" kern="0" dirty="0">
                <a:solidFill>
                  <a:srgbClr val="FFC000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Eastern Office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Pharma Bio-Processing </a:t>
            </a:r>
            <a:b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</a:b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and Manufacturing,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Agricultural Biotechnology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Marine Biotechnology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76761" y="903977"/>
            <a:ext cx="2583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9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rgbClr val="FFC000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RTP Office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Pharma Bio-Processing </a:t>
            </a:r>
            <a:b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</a:b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and Manufacturing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Agricultural Biotechnology</a:t>
            </a:r>
            <a:endParaRPr lang="en-US" sz="1400" i="1" kern="0" dirty="0">
              <a:solidFill>
                <a:prstClr val="white"/>
              </a:solidFill>
              <a:latin typeface="Cambria"/>
              <a:ea typeface="ヒラギノ角ゴ Pro W3" pitchFamily="-128" charset="-128"/>
              <a:cs typeface="Calibri" pitchFamily="34" charset="0"/>
              <a:sym typeface="Cambria" pitchFamily="18" charset="0"/>
            </a:endParaRP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prstClr val="white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Medical Devices</a:t>
            </a:r>
            <a:endParaRPr lang="en-US" sz="1400" i="1" kern="0" dirty="0">
              <a:solidFill>
                <a:srgbClr val="FFFFFF"/>
              </a:solidFill>
              <a:latin typeface="Cambria"/>
              <a:ea typeface="ヒラギノ角ゴ Pro W3" pitchFamily="-128" charset="-128"/>
              <a:cs typeface="Calibri" pitchFamily="34" charset="0"/>
              <a:sym typeface="Cambria" pitchFamily="18" charset="0"/>
            </a:endParaRP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R&amp;D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237173" y="975226"/>
            <a:ext cx="2448971" cy="148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defTabSz="409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rgbClr val="FFC000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Piedmont-Triad Office</a:t>
            </a:r>
            <a:endParaRPr lang="en-US" sz="1100" b="1" i="1" kern="0" dirty="0">
              <a:solidFill>
                <a:srgbClr val="00B0F0"/>
              </a:solidFill>
              <a:latin typeface="Cambria"/>
              <a:ea typeface="ヒラギノ角ゴ Pro W3" pitchFamily="-128" charset="-128"/>
              <a:cs typeface="Calibri" pitchFamily="34" charset="0"/>
              <a:sym typeface="Cambria" pitchFamily="18" charset="0"/>
            </a:endParaRP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Regenerative Medicine 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Medical Devices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Nanobiotechnology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Pharma Bio-Processing </a:t>
            </a:r>
            <a:b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</a:b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and Manufacturing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Agricultural Biotechnology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8148" y="4861489"/>
            <a:ext cx="24087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9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rgbClr val="FFC000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Western Office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Natural Products,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Agricultural Biotechnology,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Fermentation Technologies, 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Medical Devices, 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Pharma Bio-Processing and Manufacturing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3186" y="4870697"/>
            <a:ext cx="21553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9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rgbClr val="FFC000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Greater Charlotte Office</a:t>
            </a:r>
            <a:endParaRPr lang="en-US" sz="1400" i="1" kern="0" dirty="0">
              <a:solidFill>
                <a:srgbClr val="00B0F0"/>
              </a:solidFill>
              <a:latin typeface="Cambria"/>
              <a:ea typeface="ヒラギノ角ゴ Pro W3" pitchFamily="-128" charset="-128"/>
              <a:cs typeface="Calibri" pitchFamily="34" charset="0"/>
              <a:sym typeface="Cambria" pitchFamily="18" charset="0"/>
            </a:endParaRP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Medical Devices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 err="1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Nanobiotechnology</a:t>
            </a:r>
            <a:endParaRPr lang="en-US" sz="1400" i="1" kern="0" dirty="0">
              <a:solidFill>
                <a:srgbClr val="FFFFFF"/>
              </a:solidFill>
              <a:latin typeface="Cambria"/>
              <a:ea typeface="ヒラギノ角ゴ Pro W3" pitchFamily="-128" charset="-128"/>
              <a:cs typeface="Calibri" pitchFamily="34" charset="0"/>
              <a:sym typeface="Cambria" pitchFamily="18" charset="0"/>
            </a:endParaRP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Bioinformatics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Biomedical Engineering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NC Research Campus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47461" y="4886777"/>
            <a:ext cx="19812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9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rgbClr val="FFC000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Southeastern Office</a:t>
            </a:r>
            <a:endParaRPr lang="en-US" sz="1400" b="1" i="1" kern="0" dirty="0">
              <a:solidFill>
                <a:srgbClr val="00B0F0"/>
              </a:solidFill>
              <a:latin typeface="Cambria"/>
              <a:ea typeface="ヒラギノ角ゴ Pro W3" pitchFamily="-128" charset="-128"/>
              <a:cs typeface="Calibri" pitchFamily="34" charset="0"/>
              <a:sym typeface="Cambria" pitchFamily="18" charset="0"/>
            </a:endParaRP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Marine Biotechnology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Biofuels / </a:t>
            </a:r>
            <a:r>
              <a:rPr lang="en-US" sz="1400" i="1" kern="0" dirty="0" err="1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Biorenewables</a:t>
            </a:r>
            <a:endParaRPr lang="en-US" sz="1400" i="1" kern="0" dirty="0">
              <a:solidFill>
                <a:srgbClr val="FFFFFF"/>
              </a:solidFill>
              <a:latin typeface="Cambria"/>
              <a:ea typeface="ヒラギノ角ゴ Pro W3" pitchFamily="-128" charset="-128"/>
              <a:cs typeface="Calibri" pitchFamily="34" charset="0"/>
              <a:sym typeface="Cambria" pitchFamily="18" charset="0"/>
            </a:endParaRP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 Agricultural Biotechnology</a:t>
            </a:r>
          </a:p>
          <a:p>
            <a:pPr marL="114300" indent="-114300" defTabSz="4095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i="1" kern="0" dirty="0">
                <a:solidFill>
                  <a:srgbClr val="FFFFFF"/>
                </a:solidFill>
                <a:latin typeface="Cambria"/>
                <a:ea typeface="ヒラギノ角ゴ Pro W3" pitchFamily="-128" charset="-128"/>
                <a:cs typeface="Calibri" pitchFamily="34" charset="0"/>
                <a:sym typeface="Cambria" pitchFamily="18" charset="0"/>
              </a:rPr>
              <a:t>Clinical Research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4338134" y="1716148"/>
            <a:ext cx="1155700" cy="120366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pPr algn="r" defTabSz="4095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i="1" kern="0" dirty="0">
              <a:ln>
                <a:solidFill>
                  <a:srgbClr val="FFFFFF"/>
                </a:solidFill>
              </a:ln>
              <a:solidFill>
                <a:srgbClr val="53585F"/>
              </a:solidFill>
              <a:latin typeface="Cambria" pitchFamily="18" charset="0"/>
              <a:ea typeface="ヒラギノ角ゴ Pro W3" pitchFamily="-128" charset="-128"/>
              <a:sym typeface="Cambria" pitchFamily="18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6571013" y="2175554"/>
            <a:ext cx="230921" cy="979781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pPr algn="r" defTabSz="4095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i="1" kern="0" dirty="0">
              <a:solidFill>
                <a:srgbClr val="53585F"/>
              </a:solidFill>
              <a:latin typeface="Cambria" pitchFamily="18" charset="0"/>
              <a:ea typeface="ヒラギノ角ゴ Pro W3" pitchFamily="-128" charset="-128"/>
              <a:sym typeface="Cambria" pitchFamily="18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>
            <a:off x="8230507" y="2243575"/>
            <a:ext cx="169306" cy="120366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pPr algn="r" defTabSz="4095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i="1" kern="0" dirty="0">
              <a:solidFill>
                <a:srgbClr val="53585F"/>
              </a:solidFill>
              <a:latin typeface="Cambria" pitchFamily="18" charset="0"/>
              <a:ea typeface="ヒラギノ角ゴ Pro W3" pitchFamily="-128" charset="-128"/>
              <a:sym typeface="Cambria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2913414" y="3447233"/>
            <a:ext cx="548244" cy="1407234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pPr algn="r" defTabSz="4095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i="1" kern="0" dirty="0">
              <a:solidFill>
                <a:srgbClr val="53585F"/>
              </a:solidFill>
              <a:latin typeface="Cambria" pitchFamily="18" charset="0"/>
              <a:ea typeface="ヒラギノ角ゴ Pro W3" pitchFamily="-128" charset="-128"/>
              <a:sym typeface="Cambria" pitchFamily="18" charset="0"/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V="1">
            <a:off x="4949141" y="3869413"/>
            <a:ext cx="33157" cy="985054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pPr algn="r" defTabSz="4095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i="1" kern="0" dirty="0">
              <a:solidFill>
                <a:srgbClr val="53585F"/>
              </a:solidFill>
              <a:latin typeface="Cambria" pitchFamily="18" charset="0"/>
              <a:ea typeface="ヒラギノ角ゴ Pro W3" pitchFamily="-128" charset="-128"/>
              <a:sym typeface="Cambria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H="1" flipV="1">
            <a:off x="7575625" y="4854468"/>
            <a:ext cx="512461" cy="35880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pPr algn="r" defTabSz="4095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i="1" kern="0" dirty="0">
              <a:solidFill>
                <a:srgbClr val="53585F"/>
              </a:solidFill>
              <a:latin typeface="Cambria" pitchFamily="18" charset="0"/>
              <a:ea typeface="ヒラギノ角ゴ Pro W3" pitchFamily="-128" charset="-128"/>
              <a:sym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725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C8092-3391-4AF5-932F-99F8C40D6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215" y="4618521"/>
            <a:ext cx="7633123" cy="362659"/>
          </a:xfrm>
        </p:spPr>
        <p:txBody>
          <a:bodyPr/>
          <a:lstStyle/>
          <a:p>
            <a:r>
              <a:rPr lang="en-US" sz="1800" dirty="0"/>
              <a:t>NC Life Science Announcements since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0F7CB-5F11-4019-8648-ED2EC96AC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98" y="2602112"/>
            <a:ext cx="884006" cy="419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EFC3E3-5C0E-474E-BBDA-7EC369731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12" y="1996161"/>
            <a:ext cx="943371" cy="342900"/>
          </a:xfrm>
          <a:prstGeom prst="rect">
            <a:avLst/>
          </a:prstGeom>
        </p:spPr>
      </p:pic>
      <p:pic>
        <p:nvPicPr>
          <p:cNvPr id="14" name="merck">
            <a:extLst>
              <a:ext uri="{FF2B5EF4-FFF2-40B4-BE49-F238E27FC236}">
                <a16:creationId xmlns:a16="http://schemas.microsoft.com/office/drawing/2014/main" id="{4F8801A1-0377-49B4-B7CE-6154479E0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76" y="3852485"/>
            <a:ext cx="1103271" cy="319185"/>
          </a:xfrm>
          <a:prstGeom prst="rect">
            <a:avLst/>
          </a:prstGeom>
        </p:spPr>
      </p:pic>
      <p:pic>
        <p:nvPicPr>
          <p:cNvPr id="20" name="Picture 4" descr="Image result for kbi biopharma logo">
            <a:extLst>
              <a:ext uri="{FF2B5EF4-FFF2-40B4-BE49-F238E27FC236}">
                <a16:creationId xmlns:a16="http://schemas.microsoft.com/office/drawing/2014/main" id="{FB8B7D8A-601C-41D8-AA1A-29583137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3" y="3270895"/>
            <a:ext cx="976229" cy="2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mage result for bioagilytix logo">
            <a:extLst>
              <a:ext uri="{FF2B5EF4-FFF2-40B4-BE49-F238E27FC236}">
                <a16:creationId xmlns:a16="http://schemas.microsoft.com/office/drawing/2014/main" id="{3536BF7F-5AB9-4833-9253-87E6D7EC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27" y="2086328"/>
            <a:ext cx="1241969" cy="27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43335AF-E674-40ED-9BBE-552168DC02D4}"/>
              </a:ext>
            </a:extLst>
          </p:cNvPr>
          <p:cNvSpPr txBox="1"/>
          <p:nvPr/>
        </p:nvSpPr>
        <p:spPr>
          <a:xfrm>
            <a:off x="7425883" y="4980464"/>
            <a:ext cx="156292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330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12,600+ </a:t>
            </a:r>
          </a:p>
          <a:p>
            <a:pPr algn="ctr" defTabSz="438150" latinLnBrk="1" hangingPunct="0"/>
            <a:r>
              <a:rPr lang="en-US" sz="120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Announced Jobs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30C332-7DB2-4983-ABB3-57EF1B1DF96F}"/>
              </a:ext>
            </a:extLst>
          </p:cNvPr>
          <p:cNvSpPr txBox="1"/>
          <p:nvPr/>
        </p:nvSpPr>
        <p:spPr>
          <a:xfrm>
            <a:off x="9111058" y="4980466"/>
            <a:ext cx="997261" cy="95410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330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64%</a:t>
            </a:r>
          </a:p>
          <a:p>
            <a:pPr algn="ctr" defTabSz="438150" latinLnBrk="1" hangingPunct="0"/>
            <a:r>
              <a:rPr lang="en-US" sz="120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Life Science </a:t>
            </a:r>
          </a:p>
          <a:p>
            <a:pPr algn="ctr" defTabSz="438150" latinLnBrk="1" hangingPunct="0"/>
            <a:r>
              <a:rPr lang="en-US" sz="120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Manufacturing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BE26CC-A156-4C41-90B6-7BE473AF83FA}"/>
              </a:ext>
            </a:extLst>
          </p:cNvPr>
          <p:cNvSpPr txBox="1"/>
          <p:nvPr/>
        </p:nvSpPr>
        <p:spPr>
          <a:xfrm>
            <a:off x="6238159" y="4980466"/>
            <a:ext cx="1103059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r>
              <a:rPr lang="en-US" sz="330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94</a:t>
            </a:r>
            <a:r>
              <a:rPr lang="en-US" sz="105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 </a:t>
            </a:r>
          </a:p>
          <a:p>
            <a:pPr algn="ctr" defTabSz="438150" latinLnBrk="1" hangingPunct="0"/>
            <a:r>
              <a:rPr lang="en-US" sz="120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Company </a:t>
            </a:r>
          </a:p>
          <a:p>
            <a:pPr algn="ctr" defTabSz="438150" latinLnBrk="1" hangingPunct="0"/>
            <a:r>
              <a:rPr lang="en-US" sz="1200" dirty="0">
                <a:solidFill>
                  <a:srgbClr val="013A81"/>
                </a:solidFill>
                <a:latin typeface="Calibri" panose="020F0502020204030204" pitchFamily="34" charset="0"/>
                <a:cs typeface="Calibri" panose="020F0502020204030204" pitchFamily="34" charset="0"/>
                <a:sym typeface="Cambria"/>
              </a:rPr>
              <a:t>Announcements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60E5095-2422-4DB5-B9DD-7706CF03018F}"/>
              </a:ext>
            </a:extLst>
          </p:cNvPr>
          <p:cNvSpPr/>
          <p:nvPr/>
        </p:nvSpPr>
        <p:spPr>
          <a:xfrm rot="10800000">
            <a:off x="7380538" y="5253686"/>
            <a:ext cx="34289" cy="35394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endParaRPr lang="en-US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25AD23DE-764E-43EE-8208-3C620896A930}"/>
              </a:ext>
            </a:extLst>
          </p:cNvPr>
          <p:cNvSpPr txBox="1">
            <a:spLocks/>
          </p:cNvSpPr>
          <p:nvPr/>
        </p:nvSpPr>
        <p:spPr>
          <a:xfrm>
            <a:off x="1982350" y="876827"/>
            <a:ext cx="6652023" cy="405888"/>
          </a:xfrm>
          <a:prstGeom prst="rect">
            <a:avLst/>
          </a:prstGeom>
        </p:spPr>
        <p:txBody>
          <a:bodyPr anchor="b" anchorCtr="0"/>
          <a:lstStyle>
            <a:lvl1pPr algn="l" defTabSz="410751" eaLnBrk="1" hangingPunct="1">
              <a:defRPr sz="4000" b="0" i="0">
                <a:solidFill>
                  <a:schemeClr val="accent6"/>
                </a:solidFill>
                <a:latin typeface="Calibri"/>
                <a:ea typeface="+mj-ea"/>
                <a:cs typeface="Calibri"/>
                <a:sym typeface="Helvetica Light"/>
              </a:defRPr>
            </a:lvl1pPr>
            <a:lvl2pPr indent="160729" algn="ctr" defTabSz="410751" eaLnBrk="1" hangingPunct="1">
              <a:defRPr sz="5625">
                <a:latin typeface="+mj-lt"/>
                <a:ea typeface="+mj-ea"/>
                <a:cs typeface="+mj-cs"/>
                <a:sym typeface="Helvetica Light"/>
              </a:defRPr>
            </a:lvl2pPr>
            <a:lvl3pPr indent="321457" algn="ctr" defTabSz="410751" eaLnBrk="1" hangingPunct="1">
              <a:defRPr sz="5625">
                <a:latin typeface="+mj-lt"/>
                <a:ea typeface="+mj-ea"/>
                <a:cs typeface="+mj-cs"/>
                <a:sym typeface="Helvetica Light"/>
              </a:defRPr>
            </a:lvl3pPr>
            <a:lvl4pPr indent="482186" algn="ctr" defTabSz="410751" eaLnBrk="1" hangingPunct="1">
              <a:defRPr sz="5625">
                <a:latin typeface="+mj-lt"/>
                <a:ea typeface="+mj-ea"/>
                <a:cs typeface="+mj-cs"/>
                <a:sym typeface="Helvetica Light"/>
              </a:defRPr>
            </a:lvl4pPr>
            <a:lvl5pPr indent="642915" algn="ctr" defTabSz="410751" eaLnBrk="1" hangingPunct="1">
              <a:defRPr sz="5625">
                <a:latin typeface="+mj-lt"/>
                <a:ea typeface="+mj-ea"/>
                <a:cs typeface="+mj-cs"/>
                <a:sym typeface="Helvetica Light"/>
              </a:defRPr>
            </a:lvl5pPr>
            <a:lvl6pPr indent="803643" algn="ctr" defTabSz="410751" eaLnBrk="1" hangingPunct="1">
              <a:defRPr sz="5625">
                <a:latin typeface="+mj-lt"/>
                <a:ea typeface="+mj-ea"/>
                <a:cs typeface="+mj-cs"/>
                <a:sym typeface="Helvetica Light"/>
              </a:defRPr>
            </a:lvl6pPr>
            <a:lvl7pPr indent="964372" algn="ctr" defTabSz="410751" eaLnBrk="1" hangingPunct="1">
              <a:defRPr sz="5625">
                <a:latin typeface="+mj-lt"/>
                <a:ea typeface="+mj-ea"/>
                <a:cs typeface="+mj-cs"/>
                <a:sym typeface="Helvetica Light"/>
              </a:defRPr>
            </a:lvl7pPr>
            <a:lvl8pPr indent="1125101" algn="ctr" defTabSz="410751" eaLnBrk="1" hangingPunct="1">
              <a:defRPr sz="5625">
                <a:latin typeface="+mj-lt"/>
                <a:ea typeface="+mj-ea"/>
                <a:cs typeface="+mj-cs"/>
                <a:sym typeface="Helvetica Light"/>
              </a:defRPr>
            </a:lvl8pPr>
            <a:lvl9pPr indent="1285829" algn="ctr" defTabSz="410751" eaLnBrk="1" hangingPunct="1">
              <a:defRPr sz="5625"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r>
              <a:rPr lang="en-US" sz="2700" dirty="0">
                <a:solidFill>
                  <a:srgbClr val="04296E"/>
                </a:solidFill>
                <a:latin typeface="Calibri Light"/>
              </a:rPr>
              <a:t>Leading Life Sciences Employers in NC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BF3DA9-15E4-45E1-AFE5-FD49E41D843F}"/>
              </a:ext>
            </a:extLst>
          </p:cNvPr>
          <p:cNvSpPr/>
          <p:nvPr/>
        </p:nvSpPr>
        <p:spPr>
          <a:xfrm rot="10800000">
            <a:off x="8932834" y="5259359"/>
            <a:ext cx="34289" cy="35394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endParaRPr lang="en-US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FC3F0A-3765-8689-4CE9-2F50BA4DCD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r="9582" b="1961"/>
          <a:stretch/>
        </p:blipFill>
        <p:spPr bwMode="auto">
          <a:xfrm>
            <a:off x="5941311" y="1958354"/>
            <a:ext cx="4640272" cy="2646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C7EE9F-0E6E-DE67-4716-6DF510C156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3" t="5823" r="903" b="85806"/>
          <a:stretch/>
        </p:blipFill>
        <p:spPr bwMode="auto">
          <a:xfrm>
            <a:off x="7758402" y="4138032"/>
            <a:ext cx="2833405" cy="468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2" descr="Image result for thermo fisher logo">
            <a:extLst>
              <a:ext uri="{FF2B5EF4-FFF2-40B4-BE49-F238E27FC236}">
                <a16:creationId xmlns:a16="http://schemas.microsoft.com/office/drawing/2014/main" id="{A796C2D1-7ABD-33D7-38C4-B0BF497C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170" y="5420433"/>
            <a:ext cx="1259603" cy="28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BFCC-1DB7-76FB-13EA-D08207C25A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r="5671"/>
          <a:stretch/>
        </p:blipFill>
        <p:spPr>
          <a:xfrm>
            <a:off x="3375050" y="3714770"/>
            <a:ext cx="994132" cy="565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DFE66C-A470-7D6D-FE1C-752E0FD8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49" y="3852485"/>
            <a:ext cx="1203408" cy="31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fizer Logo and symbol, meaning, history, PNG, brand">
            <a:extLst>
              <a:ext uri="{FF2B5EF4-FFF2-40B4-BE49-F238E27FC236}">
                <a16:creationId xmlns:a16="http://schemas.microsoft.com/office/drawing/2014/main" id="{5A01C9A9-B895-2BDB-E9F8-EA80B4F3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47" y="5208388"/>
            <a:ext cx="1119530" cy="6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0DB901A5-40E4-9C99-A07D-A268B5F4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88" y="5327659"/>
            <a:ext cx="835900" cy="3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Grifols Logo in SVG Vector or PNG File Format - Logo.wine">
            <a:extLst>
              <a:ext uri="{FF2B5EF4-FFF2-40B4-BE49-F238E27FC236}">
                <a16:creationId xmlns:a16="http://schemas.microsoft.com/office/drawing/2014/main" id="{0F68AC4D-0F7D-E25F-0BD1-2F8ED0D4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37" y="2276380"/>
            <a:ext cx="1369414" cy="91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vo Nordisk - Wikipedia">
            <a:extLst>
              <a:ext uri="{FF2B5EF4-FFF2-40B4-BE49-F238E27FC236}">
                <a16:creationId xmlns:a16="http://schemas.microsoft.com/office/drawing/2014/main" id="{6C7A7F68-AD85-1D8F-5BFC-47A099984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30" y="4332572"/>
            <a:ext cx="908174" cy="66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SK unveils new branding and logo">
            <a:extLst>
              <a:ext uri="{FF2B5EF4-FFF2-40B4-BE49-F238E27FC236}">
                <a16:creationId xmlns:a16="http://schemas.microsoft.com/office/drawing/2014/main" id="{3D2D7380-E325-92BB-973F-41F536C96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23543" r="14654" b="17290"/>
          <a:stretch/>
        </p:blipFill>
        <p:spPr bwMode="auto">
          <a:xfrm>
            <a:off x="3427930" y="2514896"/>
            <a:ext cx="1019027" cy="45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CON plc | Clinical Research Organisation (CRO) for Drug Development">
            <a:extLst>
              <a:ext uri="{FF2B5EF4-FFF2-40B4-BE49-F238E27FC236}">
                <a16:creationId xmlns:a16="http://schemas.microsoft.com/office/drawing/2014/main" id="{7C83B785-5DD4-69A0-C924-EE95EDD02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0" t="30641" r="18944" b="30113"/>
          <a:stretch/>
        </p:blipFill>
        <p:spPr bwMode="auto">
          <a:xfrm>
            <a:off x="2149933" y="3211202"/>
            <a:ext cx="899645" cy="30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wering Healthcare with Connected Intelligence - IQVIA">
            <a:extLst>
              <a:ext uri="{FF2B5EF4-FFF2-40B4-BE49-F238E27FC236}">
                <a16:creationId xmlns:a16="http://schemas.microsoft.com/office/drawing/2014/main" id="{9BAF54F4-B1BC-69BE-1AF9-9E89CF58D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38" y="3284451"/>
            <a:ext cx="1175345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ACA4B37-AF6E-8959-B508-24FEA8B76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76" y="1995724"/>
            <a:ext cx="1252563" cy="4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B1506ADC-3EF1-600E-DA21-1FE67D21F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68" y="4504170"/>
            <a:ext cx="1400481" cy="42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linical Research Organization (CRO) &amp; Biopharmaceutical Services">
            <a:extLst>
              <a:ext uri="{FF2B5EF4-FFF2-40B4-BE49-F238E27FC236}">
                <a16:creationId xmlns:a16="http://schemas.microsoft.com/office/drawing/2014/main" id="{0D52A533-F6E5-D078-E8D0-E3F58D21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4" y="4630082"/>
            <a:ext cx="1084433" cy="2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6927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9F03966-6DD3-928A-68E5-942EBEE96C6A}"/>
              </a:ext>
            </a:extLst>
          </p:cNvPr>
          <p:cNvSpPr/>
          <p:nvPr/>
        </p:nvSpPr>
        <p:spPr>
          <a:xfrm>
            <a:off x="9265631" y="5507906"/>
            <a:ext cx="824279" cy="3539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latinLnBrk="1" hangingPunct="0"/>
            <a:endParaRPr lang="en-US">
              <a:solidFill>
                <a:srgbClr val="FFFFFF"/>
              </a:solidFill>
              <a:latin typeface="Calibri Light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F7E1E-F476-097E-BFF4-D99CC9A3CF75}"/>
              </a:ext>
            </a:extLst>
          </p:cNvPr>
          <p:cNvSpPr txBox="1"/>
          <p:nvPr/>
        </p:nvSpPr>
        <p:spPr>
          <a:xfrm>
            <a:off x="9325348" y="5396558"/>
            <a:ext cx="778669" cy="2616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438150" latinLnBrk="1" hangingPunct="0"/>
            <a:endParaRPr lang="en-US" sz="1200" i="1">
              <a:solidFill>
                <a:srgbClr val="53585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A1DBF-1BC9-47EB-B9A0-EC5A42C0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917" y="900123"/>
            <a:ext cx="5724842" cy="369332"/>
          </a:xfrm>
        </p:spPr>
        <p:txBody>
          <a:bodyPr>
            <a:noAutofit/>
          </a:bodyPr>
          <a:lstStyle/>
          <a:p>
            <a:r>
              <a:rPr lang="en-US" sz="2700" dirty="0"/>
              <a:t>Statewide Life Sciences Growth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C96BDB-6284-6E34-71BF-DBF04FDAF7A2}"/>
              </a:ext>
            </a:extLst>
          </p:cNvPr>
          <p:cNvGrpSpPr/>
          <p:nvPr/>
        </p:nvGrpSpPr>
        <p:grpSpPr>
          <a:xfrm>
            <a:off x="7858518" y="2758668"/>
            <a:ext cx="3214046" cy="666678"/>
            <a:chOff x="8349309" y="2453850"/>
            <a:chExt cx="4285395" cy="88890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D1B7859-337C-4392-A380-CDAE5511F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222" t="13172" r="13952" b="14929"/>
            <a:stretch/>
          </p:blipFill>
          <p:spPr>
            <a:xfrm>
              <a:off x="8349309" y="2453850"/>
              <a:ext cx="1563871" cy="888904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F2E63FC-56BB-4B0C-902F-9791D8001576}"/>
                </a:ext>
              </a:extLst>
            </p:cNvPr>
            <p:cNvSpPr txBox="1"/>
            <p:nvPr/>
          </p:nvSpPr>
          <p:spPr>
            <a:xfrm>
              <a:off x="10018680" y="2477675"/>
              <a:ext cx="26160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October 2021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Durham (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Durham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$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125.4M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investment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5C9F13-7BD9-0C3F-117D-FB7D9A3BD7AA}"/>
              </a:ext>
            </a:extLst>
          </p:cNvPr>
          <p:cNvGrpSpPr/>
          <p:nvPr/>
        </p:nvGrpSpPr>
        <p:grpSpPr>
          <a:xfrm>
            <a:off x="4762294" y="4363795"/>
            <a:ext cx="3413747" cy="619637"/>
            <a:chOff x="8370057" y="1654544"/>
            <a:chExt cx="4551662" cy="82618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9D3FA10-D86C-43C9-9A60-C0ECFFA94A5B}"/>
                </a:ext>
              </a:extLst>
            </p:cNvPr>
            <p:cNvSpPr txBox="1"/>
            <p:nvPr/>
          </p:nvSpPr>
          <p:spPr>
            <a:xfrm>
              <a:off x="10045901" y="1739340"/>
              <a:ext cx="287581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January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2022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RTP (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Wake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145 new jobs</a:t>
              </a:r>
            </a:p>
          </p:txBody>
        </p:sp>
        <p:pic>
          <p:nvPicPr>
            <p:cNvPr id="51" name="Picture 4" descr="Global CDMO | FUJIFILM Diosynth Biotechnologies">
              <a:extLst>
                <a:ext uri="{FF2B5EF4-FFF2-40B4-BE49-F238E27FC236}">
                  <a16:creationId xmlns:a16="http://schemas.microsoft.com/office/drawing/2014/main" id="{C4088594-41E8-452A-A8F5-90562AEAC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3" r="6135" b="3371"/>
            <a:stretch/>
          </p:blipFill>
          <p:spPr bwMode="auto">
            <a:xfrm>
              <a:off x="8370057" y="1654544"/>
              <a:ext cx="1566480" cy="826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6933B6-8D30-F5AD-86E6-565398F9B8F4}"/>
              </a:ext>
            </a:extLst>
          </p:cNvPr>
          <p:cNvGrpSpPr/>
          <p:nvPr/>
        </p:nvGrpSpPr>
        <p:grpSpPr>
          <a:xfrm>
            <a:off x="4762292" y="3545014"/>
            <a:ext cx="3198804" cy="666678"/>
            <a:chOff x="4262819" y="5338472"/>
            <a:chExt cx="4265072" cy="88890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DF34ECA-D805-4278-A25A-AA45E1581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1" r="5671"/>
            <a:stretch/>
          </p:blipFill>
          <p:spPr>
            <a:xfrm>
              <a:off x="4262819" y="5338472"/>
              <a:ext cx="1563871" cy="88890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AC04886-3ED1-4627-8659-E39B5314E045}"/>
                </a:ext>
              </a:extLst>
            </p:cNvPr>
            <p:cNvSpPr txBox="1"/>
            <p:nvPr/>
          </p:nvSpPr>
          <p:spPr>
            <a:xfrm>
              <a:off x="5911867" y="5362297"/>
              <a:ext cx="26160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January 2022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Concord (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Cabarrus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589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$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939M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investment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4DFBF3-8898-F075-F4B3-9C15473575F8}"/>
              </a:ext>
            </a:extLst>
          </p:cNvPr>
          <p:cNvGrpSpPr/>
          <p:nvPr/>
        </p:nvGrpSpPr>
        <p:grpSpPr>
          <a:xfrm>
            <a:off x="4762482" y="2776537"/>
            <a:ext cx="3198619" cy="630942"/>
            <a:chOff x="4263066" y="3960827"/>
            <a:chExt cx="4264825" cy="84125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98C1A72-00A8-45F3-AF11-129E7E820C3D}"/>
                </a:ext>
              </a:extLst>
            </p:cNvPr>
            <p:cNvSpPr txBox="1"/>
            <p:nvPr/>
          </p:nvSpPr>
          <p:spPr>
            <a:xfrm>
              <a:off x="5911867" y="3960827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February 2022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Mooresville (Iredell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394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$177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investment</a:t>
              </a:r>
            </a:p>
          </p:txBody>
        </p:sp>
        <p:pic>
          <p:nvPicPr>
            <p:cNvPr id="9" name="Picture 2" descr="$177M BestCo Expansion Bringing Nearly 400 New Jobs to Iredell County |  North Carolina Biotechnology Center">
              <a:extLst>
                <a:ext uri="{FF2B5EF4-FFF2-40B4-BE49-F238E27FC236}">
                  <a16:creationId xmlns:a16="http://schemas.microsoft.com/office/drawing/2014/main" id="{D9DC063C-A674-4418-86DE-7F4258ECB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066" y="4185291"/>
              <a:ext cx="1563624" cy="39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57CBE0-AF4F-D36B-7441-40C287E8B0A6}"/>
              </a:ext>
            </a:extLst>
          </p:cNvPr>
          <p:cNvGrpSpPr/>
          <p:nvPr/>
        </p:nvGrpSpPr>
        <p:grpSpPr>
          <a:xfrm>
            <a:off x="4560379" y="2044755"/>
            <a:ext cx="3400718" cy="630942"/>
            <a:chOff x="3993600" y="2804988"/>
            <a:chExt cx="4534291" cy="841255"/>
          </a:xfrm>
        </p:grpSpPr>
        <p:pic>
          <p:nvPicPr>
            <p:cNvPr id="8" name="Picture 2" descr="PRESS RELEASE: DYMAX Announces New Facility in Gaston County | Gaston  County Economic Development">
              <a:extLst>
                <a:ext uri="{FF2B5EF4-FFF2-40B4-BE49-F238E27FC236}">
                  <a16:creationId xmlns:a16="http://schemas.microsoft.com/office/drawing/2014/main" id="{0C7258A9-4E3E-6B14-22A3-7A7B2DC93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600" y="3114102"/>
              <a:ext cx="1833090" cy="22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292136-9A9C-82EC-ED5D-B4DB0AD6BCF7}"/>
                </a:ext>
              </a:extLst>
            </p:cNvPr>
            <p:cNvSpPr txBox="1"/>
            <p:nvPr/>
          </p:nvSpPr>
          <p:spPr>
            <a:xfrm>
              <a:off x="5911867" y="2804988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June 2022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Monroe (Union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227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$46.7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investment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E0C92-3478-31E1-C138-AEC7A296C5CD}"/>
              </a:ext>
            </a:extLst>
          </p:cNvPr>
          <p:cNvGrpSpPr/>
          <p:nvPr/>
        </p:nvGrpSpPr>
        <p:grpSpPr>
          <a:xfrm>
            <a:off x="1665079" y="4348196"/>
            <a:ext cx="3623513" cy="650081"/>
            <a:chOff x="293605" y="5349537"/>
            <a:chExt cx="4831350" cy="866775"/>
          </a:xfrm>
        </p:grpSpPr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40FD7CC9-6F2B-74DC-90AA-1E80254048E5}"/>
                </a:ext>
              </a:extLst>
            </p:cNvPr>
            <p:cNvSpPr txBox="1"/>
            <p:nvPr/>
          </p:nvSpPr>
          <p:spPr>
            <a:xfrm>
              <a:off x="2249137" y="5362296"/>
              <a:ext cx="2875818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38100" tIns="38100" rIns="38100" bIns="38100" numCol="1" spcCol="38100" rtlCol="0" anchor="ctr">
              <a:spAutoFit/>
            </a:bodyPr>
            <a:lstStyle>
              <a:lvl1pPr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  <a:lvl2pPr indent="160729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2pPr>
              <a:lvl3pPr indent="321457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3pPr>
              <a:lvl4pPr indent="482186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4pPr>
              <a:lvl5pPr indent="642915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5pPr>
              <a:lvl6pPr indent="803643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6pPr>
              <a:lvl7pPr indent="964372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7pPr>
              <a:lvl8pPr indent="1125101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8pPr>
              <a:lvl9pPr indent="1285829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9pPr>
            </a:lstStyle>
            <a:p>
              <a:pPr algn="l" defTabSz="438150" latinLnBrk="1" hangingPunct="0"/>
              <a:r>
                <a:rPr lang="en-US" sz="900" i="0"/>
                <a:t>November 2022</a:t>
              </a:r>
              <a:endParaRPr lang="en-US" sz="900" i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l" defTabSz="438150" latinLnBrk="1" hangingPunct="0"/>
              <a:r>
                <a:rPr lang="en-US" sz="900" i="0"/>
                <a:t>RTP (Wake County)</a:t>
              </a:r>
            </a:p>
            <a:p>
              <a:pPr algn="l" defTabSz="438150" latinLnBrk="1" hangingPunct="0"/>
              <a:r>
                <a:rPr lang="en-US" sz="900" i="0"/>
                <a:t>100 new jobs</a:t>
              </a:r>
            </a:p>
            <a:p>
              <a:pPr algn="l" defTabSz="438150"/>
              <a:r>
                <a:rPr lang="en-US" sz="900" i="0"/>
                <a:t>$188M investment</a:t>
              </a:r>
              <a:endParaRPr lang="en-US" sz="900" i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1FCA60E-DB86-A08C-01BA-116C9DDE2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605" y="5349537"/>
              <a:ext cx="1876425" cy="86677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A5807C-05FB-623C-85DE-ABBDD22D17E2}"/>
              </a:ext>
            </a:extLst>
          </p:cNvPr>
          <p:cNvGrpSpPr/>
          <p:nvPr/>
        </p:nvGrpSpPr>
        <p:grpSpPr>
          <a:xfrm>
            <a:off x="1627547" y="3562882"/>
            <a:ext cx="3661042" cy="630942"/>
            <a:chOff x="243566" y="3960827"/>
            <a:chExt cx="4881389" cy="84125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4F40897-5874-8F0F-26DA-2BFA6BF7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566" y="4120436"/>
              <a:ext cx="1926464" cy="522036"/>
            </a:xfrm>
            <a:prstGeom prst="rect">
              <a:avLst/>
            </a:prstGeom>
          </p:spPr>
        </p:pic>
        <p:sp>
          <p:nvSpPr>
            <p:cNvPr id="44" name="TextBox 2">
              <a:extLst>
                <a:ext uri="{FF2B5EF4-FFF2-40B4-BE49-F238E27FC236}">
                  <a16:creationId xmlns:a16="http://schemas.microsoft.com/office/drawing/2014/main" id="{35F78E70-03AE-88D5-4E5E-2427554B4114}"/>
                </a:ext>
              </a:extLst>
            </p:cNvPr>
            <p:cNvSpPr txBox="1"/>
            <p:nvPr/>
          </p:nvSpPr>
          <p:spPr>
            <a:xfrm>
              <a:off x="2249137" y="3960827"/>
              <a:ext cx="2875818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38100" tIns="38100" rIns="38100" bIns="38100" numCol="1" spcCol="38100" rtlCol="0" anchor="ctr">
              <a:spAutoFit/>
            </a:bodyPr>
            <a:lstStyle>
              <a:lvl1pPr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  <a:lvl2pPr indent="160729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2pPr>
              <a:lvl3pPr indent="321457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3pPr>
              <a:lvl4pPr indent="482186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4pPr>
              <a:lvl5pPr indent="642915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5pPr>
              <a:lvl6pPr indent="803643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6pPr>
              <a:lvl7pPr indent="964372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7pPr>
              <a:lvl8pPr indent="1125101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8pPr>
              <a:lvl9pPr indent="1285829" algn="r" defTabSz="410751">
                <a:defRPr sz="1125" i="1">
                  <a:solidFill>
                    <a:srgbClr val="53585F"/>
                  </a:solidFill>
                  <a:latin typeface="Cambria"/>
                  <a:ea typeface="Cambria"/>
                  <a:cs typeface="Cambria"/>
                  <a:sym typeface="Cambria"/>
                </a:defRPr>
              </a:lvl9pPr>
            </a:lstStyle>
            <a:p>
              <a:pPr algn="l" defTabSz="438150" latinLnBrk="1" hangingPunct="0"/>
              <a:r>
                <a:rPr lang="en-US" sz="900" i="0"/>
                <a:t>December 2022</a:t>
              </a:r>
            </a:p>
            <a:p>
              <a:pPr algn="l" defTabSz="438150" latinLnBrk="1" hangingPunct="0"/>
              <a:r>
                <a:rPr lang="en-US" sz="900" i="0"/>
                <a:t>Wilson (Wilson County)</a:t>
              </a:r>
            </a:p>
            <a:p>
              <a:pPr algn="l" defTabSz="438150" latinLnBrk="1" hangingPunct="0"/>
              <a:r>
                <a:rPr lang="en-US" sz="900" i="0"/>
                <a:t>100 new jobs</a:t>
              </a:r>
            </a:p>
            <a:p>
              <a:pPr algn="l" defTabSz="438150" latinLnBrk="1" hangingPunct="0"/>
              <a:r>
                <a:rPr lang="en-US" sz="900" i="0"/>
                <a:t>$123M investment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1D1CD44-D93F-32A4-DD33-2BC4F29BCB45}"/>
              </a:ext>
            </a:extLst>
          </p:cNvPr>
          <p:cNvGrpSpPr/>
          <p:nvPr/>
        </p:nvGrpSpPr>
        <p:grpSpPr>
          <a:xfrm>
            <a:off x="1891917" y="2776537"/>
            <a:ext cx="3201826" cy="630942"/>
            <a:chOff x="596060" y="2804988"/>
            <a:chExt cx="4269101" cy="841255"/>
          </a:xfrm>
        </p:grpSpPr>
        <p:pic>
          <p:nvPicPr>
            <p:cNvPr id="5" name="Picture 2" descr="Catalent logo">
              <a:extLst>
                <a:ext uri="{FF2B5EF4-FFF2-40B4-BE49-F238E27FC236}">
                  <a16:creationId xmlns:a16="http://schemas.microsoft.com/office/drawing/2014/main" id="{6F4CB6C8-840A-9C63-571F-00BEB031E3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0" t="17526" r="6274" b="18235"/>
            <a:stretch/>
          </p:blipFill>
          <p:spPr bwMode="auto">
            <a:xfrm>
              <a:off x="596060" y="3025761"/>
              <a:ext cx="1573970" cy="39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C9B5C3-45F9-3CE0-2325-987AFEE877AE}"/>
                </a:ext>
              </a:extLst>
            </p:cNvPr>
            <p:cNvSpPr txBox="1"/>
            <p:nvPr/>
          </p:nvSpPr>
          <p:spPr>
            <a:xfrm>
              <a:off x="2249137" y="2804988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December 2022</a:t>
              </a:r>
            </a:p>
            <a:p>
              <a:pPr defTabSz="438150" latinLnBrk="1" hangingPunct="0"/>
              <a:r>
                <a:rPr lang="en-US" sz="90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RTP (Durham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201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$40M investment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382744-E243-9276-9292-7632B2F1D978}"/>
              </a:ext>
            </a:extLst>
          </p:cNvPr>
          <p:cNvGrpSpPr/>
          <p:nvPr/>
        </p:nvGrpSpPr>
        <p:grpSpPr>
          <a:xfrm>
            <a:off x="2325455" y="5137490"/>
            <a:ext cx="2742392" cy="742773"/>
            <a:chOff x="4871368" y="1587348"/>
            <a:chExt cx="3656523" cy="990364"/>
          </a:xfrm>
        </p:grpSpPr>
        <p:pic>
          <p:nvPicPr>
            <p:cNvPr id="1026" name="Picture 2" descr="ABEC logo">
              <a:extLst>
                <a:ext uri="{FF2B5EF4-FFF2-40B4-BE49-F238E27FC236}">
                  <a16:creationId xmlns:a16="http://schemas.microsoft.com/office/drawing/2014/main" id="{AD3B2225-4F0C-07D9-130C-993731116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368" y="1587348"/>
              <a:ext cx="928946" cy="99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1E0789-8F35-11C7-F422-16F47467C3B1}"/>
                </a:ext>
              </a:extLst>
            </p:cNvPr>
            <p:cNvSpPr txBox="1"/>
            <p:nvPr/>
          </p:nvSpPr>
          <p:spPr>
            <a:xfrm>
              <a:off x="5911867" y="1661903"/>
              <a:ext cx="26160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August 2022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Wilson (Wilson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251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$11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investment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52F15D-61FE-F521-F5AA-941A2E8BEFC3}"/>
              </a:ext>
            </a:extLst>
          </p:cNvPr>
          <p:cNvGrpSpPr/>
          <p:nvPr/>
        </p:nvGrpSpPr>
        <p:grpSpPr>
          <a:xfrm>
            <a:off x="1899491" y="2026886"/>
            <a:ext cx="3194252" cy="666678"/>
            <a:chOff x="606159" y="1623183"/>
            <a:chExt cx="4259002" cy="8889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B1869D-514C-30AD-52AD-EDA67E841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1" r="5671"/>
            <a:stretch/>
          </p:blipFill>
          <p:spPr>
            <a:xfrm>
              <a:off x="606159" y="1623183"/>
              <a:ext cx="1563871" cy="8889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B3495A-C3F2-48D8-460D-B532953C815A}"/>
                </a:ext>
              </a:extLst>
            </p:cNvPr>
            <p:cNvSpPr txBox="1"/>
            <p:nvPr/>
          </p:nvSpPr>
          <p:spPr>
            <a:xfrm>
              <a:off x="2249137" y="1647008"/>
              <a:ext cx="261602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January 2023</a:t>
              </a:r>
            </a:p>
            <a:p>
              <a:pPr defTabSz="438150" latinLnBrk="1" hangingPunct="0"/>
              <a:r>
                <a:rPr lang="en-US" sz="90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RTP (Durham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>
                      <a:lumMod val="95000"/>
                      <a:lumOff val="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$450M investment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7C0BD4-976A-6077-D964-B29FC89B7934}"/>
              </a:ext>
            </a:extLst>
          </p:cNvPr>
          <p:cNvGrpSpPr/>
          <p:nvPr/>
        </p:nvGrpSpPr>
        <p:grpSpPr>
          <a:xfrm>
            <a:off x="4510321" y="5061466"/>
            <a:ext cx="3665720" cy="820658"/>
            <a:chOff x="8034095" y="2678510"/>
            <a:chExt cx="4887626" cy="1094210"/>
          </a:xfrm>
        </p:grpSpPr>
        <p:pic>
          <p:nvPicPr>
            <p:cNvPr id="16" name="Picture 2" descr="Science 37 logo">
              <a:extLst>
                <a:ext uri="{FF2B5EF4-FFF2-40B4-BE49-F238E27FC236}">
                  <a16:creationId xmlns:a16="http://schemas.microsoft.com/office/drawing/2014/main" id="{D32B7539-0490-75CB-BB1C-23252324C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095" y="2678510"/>
              <a:ext cx="1902442" cy="109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FCC8C2-4828-6A52-EF3D-BA6301DD204A}"/>
                </a:ext>
              </a:extLst>
            </p:cNvPr>
            <p:cNvSpPr txBox="1"/>
            <p:nvPr/>
          </p:nvSpPr>
          <p:spPr>
            <a:xfrm>
              <a:off x="10045902" y="2804989"/>
              <a:ext cx="2875819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December 2021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Morrisville (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Wake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250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$1.5M investment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988E0D-E846-1E29-2A56-AC1B8BC061C5}"/>
              </a:ext>
            </a:extLst>
          </p:cNvPr>
          <p:cNvGrpSpPr/>
          <p:nvPr/>
        </p:nvGrpSpPr>
        <p:grpSpPr>
          <a:xfrm>
            <a:off x="7742359" y="2044755"/>
            <a:ext cx="3525050" cy="630942"/>
            <a:chOff x="8194431" y="1597638"/>
            <a:chExt cx="4700067" cy="841255"/>
          </a:xfrm>
        </p:grpSpPr>
        <p:pic>
          <p:nvPicPr>
            <p:cNvPr id="1028" name="Picture 4" descr="Thermo Fisher logo">
              <a:extLst>
                <a:ext uri="{FF2B5EF4-FFF2-40B4-BE49-F238E27FC236}">
                  <a16:creationId xmlns:a16="http://schemas.microsoft.com/office/drawing/2014/main" id="{9CA8A6F9-EFBF-E7A3-F216-459245BA9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431" y="1767165"/>
              <a:ext cx="1718749" cy="44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66656C-C40E-2B0A-E7AA-5F4C319DF2A3}"/>
                </a:ext>
              </a:extLst>
            </p:cNvPr>
            <p:cNvSpPr txBox="1"/>
            <p:nvPr/>
          </p:nvSpPr>
          <p:spPr>
            <a:xfrm>
              <a:off x="10018680" y="1597638"/>
              <a:ext cx="2875818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November 2021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Mebane (Orange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$192.5M investment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F471690-10B6-FBA5-4617-F95F1942BDB6}"/>
              </a:ext>
            </a:extLst>
          </p:cNvPr>
          <p:cNvGrpSpPr/>
          <p:nvPr/>
        </p:nvGrpSpPr>
        <p:grpSpPr>
          <a:xfrm>
            <a:off x="7796982" y="3562882"/>
            <a:ext cx="3275583" cy="630942"/>
            <a:chOff x="8267260" y="3544272"/>
            <a:chExt cx="4367444" cy="841255"/>
          </a:xfrm>
        </p:grpSpPr>
        <p:pic>
          <p:nvPicPr>
            <p:cNvPr id="29" name="Picture 28" descr="Thermo Fisher Scientific – Logos Download">
              <a:extLst>
                <a:ext uri="{FF2B5EF4-FFF2-40B4-BE49-F238E27FC236}">
                  <a16:creationId xmlns:a16="http://schemas.microsoft.com/office/drawing/2014/main" id="{BCEFAD54-848B-AA67-0C44-32F9EF9BA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260" y="3779733"/>
              <a:ext cx="1645920" cy="37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463B897-BE27-125C-A9D1-D1F3D87CE6BC}"/>
                </a:ext>
              </a:extLst>
            </p:cNvPr>
            <p:cNvSpPr txBox="1"/>
            <p:nvPr/>
          </p:nvSpPr>
          <p:spPr>
            <a:xfrm>
              <a:off x="10018680" y="3544272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September 2021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Greenville (Pitt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290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$154M investment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F07509C-E560-F919-E27C-8DD90F485408}"/>
              </a:ext>
            </a:extLst>
          </p:cNvPr>
          <p:cNvGrpSpPr/>
          <p:nvPr/>
        </p:nvGrpSpPr>
        <p:grpSpPr>
          <a:xfrm>
            <a:off x="7845742" y="4377557"/>
            <a:ext cx="3226820" cy="591356"/>
            <a:chOff x="8332278" y="4615399"/>
            <a:chExt cx="4302426" cy="788475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69303EA-1D37-FA5B-3312-4FF169D81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2278" y="4615399"/>
              <a:ext cx="1580902" cy="78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21EC741-6A39-B1CA-4821-283ECF61EA21}"/>
                </a:ext>
              </a:extLst>
            </p:cNvPr>
            <p:cNvSpPr txBox="1"/>
            <p:nvPr/>
          </p:nvSpPr>
          <p:spPr>
            <a:xfrm>
              <a:off x="10018680" y="4681340"/>
              <a:ext cx="2616024" cy="656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August 2021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RTP (Durham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 new jobs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2FD195-7900-E40F-231B-BA82A9D4B1CE}"/>
              </a:ext>
            </a:extLst>
          </p:cNvPr>
          <p:cNvGrpSpPr/>
          <p:nvPr/>
        </p:nvGrpSpPr>
        <p:grpSpPr>
          <a:xfrm>
            <a:off x="7818648" y="5193404"/>
            <a:ext cx="3227577" cy="630942"/>
            <a:chOff x="8331268" y="5692141"/>
            <a:chExt cx="4303436" cy="841255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26FE3DF6-11C7-AE7D-11DF-104AFA35C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1268" y="5909097"/>
              <a:ext cx="1581912" cy="40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8C3223-144A-EA5E-6ECF-298EEFA37B3C}"/>
                </a:ext>
              </a:extLst>
            </p:cNvPr>
            <p:cNvSpPr txBox="1"/>
            <p:nvPr/>
          </p:nvSpPr>
          <p:spPr>
            <a:xfrm>
              <a:off x="10018680" y="5692141"/>
              <a:ext cx="2616024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August 2021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Holly Springs 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(Wake</a:t>
              </a:r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County)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355 new jobs</a:t>
              </a:r>
            </a:p>
            <a:p>
              <a:pPr defTabSz="438150" latinLnBrk="1" hangingPunct="0"/>
              <a:r>
                <a:rPr lang="en-US" sz="900">
                  <a:solidFill>
                    <a:srgbClr val="53585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$550M investment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565045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NC Biotech Palette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0882B"/>
      </a:accent1>
      <a:accent2>
        <a:srgbClr val="FDB913"/>
      </a:accent2>
      <a:accent3>
        <a:srgbClr val="14A0E4"/>
      </a:accent3>
      <a:accent4>
        <a:srgbClr val="B50024"/>
      </a:accent4>
      <a:accent5>
        <a:srgbClr val="0F1637"/>
      </a:accent5>
      <a:accent6>
        <a:srgbClr val="04296E"/>
      </a:accent6>
      <a:hlink>
        <a:srgbClr val="051B5B"/>
      </a:hlink>
      <a:folHlink>
        <a:srgbClr val="051B5B"/>
      </a:folHlink>
    </a:clrScheme>
    <a:fontScheme name="NCBiotech">
      <a:majorFont>
        <a:latin typeface="Calibri Light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1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2018 NCBiotech Template WS" id="{A9088262-5D15-4346-AAB9-B5EB6918B9B4}" vid="{C21C1121-4C15-6748-BD56-22694BA78D13}"/>
    </a:ext>
  </a:extLst>
</a:theme>
</file>

<file path=ppt/theme/theme2.xml><?xml version="1.0" encoding="utf-8"?>
<a:theme xmlns:a="http://schemas.openxmlformats.org/drawingml/2006/main" name="2_White">
  <a:themeElements>
    <a:clrScheme name="NC Biotech Palette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0882B"/>
      </a:accent1>
      <a:accent2>
        <a:srgbClr val="FDB913"/>
      </a:accent2>
      <a:accent3>
        <a:srgbClr val="14A0E4"/>
      </a:accent3>
      <a:accent4>
        <a:srgbClr val="B50024"/>
      </a:accent4>
      <a:accent5>
        <a:srgbClr val="0F1637"/>
      </a:accent5>
      <a:accent6>
        <a:srgbClr val="04296E"/>
      </a:accent6>
      <a:hlink>
        <a:srgbClr val="051B5B"/>
      </a:hlink>
      <a:folHlink>
        <a:srgbClr val="051B5B"/>
      </a:folHlink>
    </a:clrScheme>
    <a:fontScheme name="NCBiotech">
      <a:majorFont>
        <a:latin typeface="Calibri Light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1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CBiotech_Template_0714" id="{2EC18BEC-D132-F44E-80B1-C9221FA0921B}" vid="{BE737D2E-6DF9-0347-B9A5-CD38A6129BF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White">
  <a:themeElements>
    <a:clrScheme name="NC Biotech Palette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0882B"/>
      </a:accent1>
      <a:accent2>
        <a:srgbClr val="FDB913"/>
      </a:accent2>
      <a:accent3>
        <a:srgbClr val="14A0E4"/>
      </a:accent3>
      <a:accent4>
        <a:srgbClr val="B50024"/>
      </a:accent4>
      <a:accent5>
        <a:srgbClr val="0F1637"/>
      </a:accent5>
      <a:accent6>
        <a:srgbClr val="04296E"/>
      </a:accent6>
      <a:hlink>
        <a:srgbClr val="051B5B"/>
      </a:hlink>
      <a:folHlink>
        <a:srgbClr val="051B5B"/>
      </a:folHlink>
    </a:clrScheme>
    <a:fontScheme name="NCBiotech">
      <a:majorFont>
        <a:latin typeface="Calibri Light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1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CBiotech_Template_0714" id="{2EC18BEC-D132-F44E-80B1-C9221FA0921B}" vid="{BE737D2E-6DF9-0347-B9A5-CD38A6129BFF}"/>
    </a:ext>
  </a:extLst>
</a:theme>
</file>

<file path=ppt/theme/theme5.xml><?xml version="1.0" encoding="utf-8"?>
<a:theme xmlns:a="http://schemas.openxmlformats.org/drawingml/2006/main" name="1_White">
  <a:themeElements>
    <a:clrScheme name="NC Biotech Palette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0882B"/>
      </a:accent1>
      <a:accent2>
        <a:srgbClr val="FDB913"/>
      </a:accent2>
      <a:accent3>
        <a:srgbClr val="14A0E4"/>
      </a:accent3>
      <a:accent4>
        <a:srgbClr val="B50024"/>
      </a:accent4>
      <a:accent5>
        <a:srgbClr val="0F1637"/>
      </a:accent5>
      <a:accent6>
        <a:srgbClr val="04296E"/>
      </a:accent6>
      <a:hlink>
        <a:srgbClr val="051B5B"/>
      </a:hlink>
      <a:folHlink>
        <a:srgbClr val="051B5B"/>
      </a:folHlink>
    </a:clrScheme>
    <a:fontScheme name="NCBiotech">
      <a:majorFont>
        <a:latin typeface="Calibri Light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1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CBiotech_Template_0714" id="{2EC18BEC-D132-F44E-80B1-C9221FA0921B}" vid="{BE737D2E-6DF9-0347-B9A5-CD38A6129BFF}"/>
    </a:ext>
  </a:extLst>
</a:theme>
</file>

<file path=ppt/theme/theme6.xml><?xml version="1.0" encoding="utf-8"?>
<a:theme xmlns:a="http://schemas.openxmlformats.org/drawingml/2006/main" name="4_White">
  <a:themeElements>
    <a:clrScheme name="NC Biotech Palette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0882B"/>
      </a:accent1>
      <a:accent2>
        <a:srgbClr val="FDB913"/>
      </a:accent2>
      <a:accent3>
        <a:srgbClr val="14A0E4"/>
      </a:accent3>
      <a:accent4>
        <a:srgbClr val="B50024"/>
      </a:accent4>
      <a:accent5>
        <a:srgbClr val="0F1637"/>
      </a:accent5>
      <a:accent6>
        <a:srgbClr val="04296E"/>
      </a:accent6>
      <a:hlink>
        <a:srgbClr val="051B5B"/>
      </a:hlink>
      <a:folHlink>
        <a:srgbClr val="051B5B"/>
      </a:folHlink>
    </a:clrScheme>
    <a:fontScheme name="NCBiotech">
      <a:majorFont>
        <a:latin typeface="Calibri Light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1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CBiotech_Template_0714" id="{2EC18BEC-D132-F44E-80B1-C9221FA0921B}" vid="{BE737D2E-6DF9-0347-B9A5-CD38A6129BF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1984</Words>
  <Application>Microsoft Office PowerPoint</Application>
  <PresentationFormat>Widescreen</PresentationFormat>
  <Paragraphs>461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.AppleSystemUIFont</vt:lpstr>
      <vt:lpstr>Arial</vt:lpstr>
      <vt:lpstr>Arial Narrow</vt:lpstr>
      <vt:lpstr>Calibri</vt:lpstr>
      <vt:lpstr>Calibri Light</vt:lpstr>
      <vt:lpstr>Cambria</vt:lpstr>
      <vt:lpstr>Century Gothic</vt:lpstr>
      <vt:lpstr>Courier New</vt:lpstr>
      <vt:lpstr>Georgia</vt:lpstr>
      <vt:lpstr>Gill Sans MT</vt:lpstr>
      <vt:lpstr>Symbol</vt:lpstr>
      <vt:lpstr>Times New Roman</vt:lpstr>
      <vt:lpstr>Wingdings</vt:lpstr>
      <vt:lpstr>White</vt:lpstr>
      <vt:lpstr>2_White</vt:lpstr>
      <vt:lpstr>1_Office Theme</vt:lpstr>
      <vt:lpstr>3_White</vt:lpstr>
      <vt:lpstr>1_White</vt:lpstr>
      <vt:lpstr>4_White</vt:lpstr>
      <vt:lpstr>North Carolina:  A Global Life Sciences Leader </vt:lpstr>
      <vt:lpstr>Mission – We create North Carolina’s competitive advantage in the life sciences, engaging partners, maximizing opportunities, and delivering solutions to accelerate innovation, investment, and job creation.  </vt:lpstr>
      <vt:lpstr>North Carolina’s Life Sciences Community</vt:lpstr>
      <vt:lpstr>NC Life Sciences Industry by the Numbers</vt:lpstr>
      <vt:lpstr>International Life Science Company Presence in NC</vt:lpstr>
      <vt:lpstr>Statewide Life Sciences Strengths</vt:lpstr>
      <vt:lpstr>  </vt:lpstr>
      <vt:lpstr>NC Life Science Announcements since 2020</vt:lpstr>
      <vt:lpstr>Statewide Life Sciences Growth</vt:lpstr>
      <vt:lpstr>Biologics and Pharmaceutical Manufacturing Growth in NC</vt:lpstr>
      <vt:lpstr>PowerPoint Presentation</vt:lpstr>
      <vt:lpstr>PowerPoint Presentation</vt:lpstr>
      <vt:lpstr>PowerPoint Presentation</vt:lpstr>
      <vt:lpstr>PowerPoint Presentation</vt:lpstr>
      <vt:lpstr>Bio – Pharma Manufacturing / Processing Thermo Fisher Scientific, Greenville</vt:lpstr>
      <vt:lpstr>Bio – Pharma Manufacturing / Processing Catalent Pharmaceuticals, Greenville</vt:lpstr>
      <vt:lpstr>PowerPoint Presentation</vt:lpstr>
      <vt:lpstr>PowerPoint Presentation</vt:lpstr>
      <vt:lpstr>PowerPoint Presentation</vt:lpstr>
      <vt:lpstr>Why NC?</vt:lpstr>
      <vt:lpstr>NC Biotechnology Center Eastern Region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Carolina:  A Global Life Sciences Leader</dc:title>
  <dc:creator>Mark Phillips</dc:creator>
  <cp:lastModifiedBy>Mark Phillips</cp:lastModifiedBy>
  <cp:revision>7</cp:revision>
  <dcterms:created xsi:type="dcterms:W3CDTF">2023-06-02T13:12:25Z</dcterms:created>
  <dcterms:modified xsi:type="dcterms:W3CDTF">2023-06-13T13:25:07Z</dcterms:modified>
</cp:coreProperties>
</file>