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2" r:id="rId1"/>
    <p:sldMasterId id="2147483723" r:id="rId2"/>
    <p:sldMasterId id="2147483724" r:id="rId3"/>
    <p:sldMasterId id="2147483725" r:id="rId4"/>
    <p:sldMasterId id="2147483726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20bce8fef6_0_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220bce8fef6_0_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284daae3c3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g2284daae3c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284daae3c3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g2284daae3c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17f41b01f7_0_1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217f41b01f7_0_1624:notes"/>
          <p:cNvSpPr txBox="1">
            <a:spLocks noGrp="1"/>
          </p:cNvSpPr>
          <p:nvPr>
            <p:ph type="body" idx="1"/>
          </p:nvPr>
        </p:nvSpPr>
        <p:spPr>
          <a:xfrm>
            <a:off x="247581" y="4115225"/>
            <a:ext cx="65646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Give time to review, any aha’s?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6" name="Google Shape;556;g217f41b01f7_0_1624:notes"/>
          <p:cNvSpPr txBox="1">
            <a:spLocks noGrp="1"/>
          </p:cNvSpPr>
          <p:nvPr>
            <p:ph type="sldNum" idx="12"/>
          </p:nvPr>
        </p:nvSpPr>
        <p:spPr>
          <a:xfrm>
            <a:off x="6655210" y="8928490"/>
            <a:ext cx="157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20bce8fef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Slide with photo, title, and name for each presenter</a:t>
            </a:r>
            <a:endParaRPr/>
          </a:p>
        </p:txBody>
      </p:sp>
      <p:sp>
        <p:nvSpPr>
          <p:cNvPr id="413" name="Google Shape;413;g220bce8f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20bce8fef6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g220bce8fef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20bce8fef6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220bce8fef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284daae3c3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284daae3c3_0_3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2284daae3c3_0_3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284daae3c3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284daae3c3_0_8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2284daae3c3_0_8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284daae3c3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Flag this map to updated in future presentations . . .</a:t>
            </a:r>
            <a:endParaRPr/>
          </a:p>
        </p:txBody>
      </p:sp>
      <p:sp>
        <p:nvSpPr>
          <p:cNvPr id="467" name="Google Shape;467;g2284daae3c3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284daae3c3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g2284daae3c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284daae3c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g2284daae3c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74647"/>
            <a:ext cx="9143994" cy="58578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7200" y="423333"/>
            <a:ext cx="40386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52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200" y="1504964"/>
            <a:ext cx="40386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93"/>
              </a:buClr>
              <a:buSzPts val="1400"/>
              <a:buFont typeface="Arial"/>
              <a:buNone/>
              <a:defRPr sz="1400">
                <a:solidFill>
                  <a:srgbClr val="0052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1" i="0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457200" y="2484439"/>
            <a:ext cx="40386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457201" y="2229508"/>
            <a:ext cx="2702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cap="none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pic" idx="2"/>
          </p:nvPr>
        </p:nvSpPr>
        <p:spPr>
          <a:xfrm>
            <a:off x="0" y="4562908"/>
            <a:ext cx="1202700" cy="580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121490" y="176150"/>
            <a:ext cx="879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4562908"/>
            <a:ext cx="1202700" cy="580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33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9787" y="4541975"/>
            <a:ext cx="1494212" cy="6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57200" y="423333"/>
            <a:ext cx="40386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3"/>
              </a:buClr>
              <a:buSzPts val="1800"/>
              <a:buFont typeface="Arial"/>
              <a:buNone/>
              <a:defRPr sz="2400" b="1" i="0" u="none" strike="noStrike" cap="none">
                <a:solidFill>
                  <a:srgbClr val="0052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57200" y="1504963"/>
            <a:ext cx="40386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293"/>
              </a:buClr>
              <a:buSzPts val="1100"/>
              <a:buFont typeface="Arial"/>
              <a:buNone/>
              <a:defRPr sz="1400">
                <a:solidFill>
                  <a:srgbClr val="0052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1" i="0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00" b="1" i="0"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800"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body" idx="2"/>
          </p:nvPr>
        </p:nvSpPr>
        <p:spPr>
          <a:xfrm>
            <a:off x="457200" y="2484438"/>
            <a:ext cx="40386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body" idx="3"/>
          </p:nvPr>
        </p:nvSpPr>
        <p:spPr>
          <a:xfrm>
            <a:off x="457200" y="2229507"/>
            <a:ext cx="27018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1" i="0" cap="none"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 type="obj">
  <p:cSld name="OBJEC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 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title"/>
          </p:nvPr>
        </p:nvSpPr>
        <p:spPr>
          <a:xfrm>
            <a:off x="121490" y="176149"/>
            <a:ext cx="87942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92" name="Google Shape;192;p4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91440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500"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500"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500"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500"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500"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500"/>
            </a:lvl9pPr>
          </a:lstStyle>
          <a:p>
            <a:endParaRPr/>
          </a:p>
        </p:txBody>
      </p:sp>
      <p:sp>
        <p:nvSpPr>
          <p:cNvPr id="199" name="Google Shape;199;p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200" name="Google Shape;200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4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207" name="Google Shape;207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50"/>
          <p:cNvPicPr preferRelativeResize="0"/>
          <p:nvPr/>
        </p:nvPicPr>
        <p:blipFill rotWithShape="1">
          <a:blip r:embed="rId2">
            <a:alphaModFix/>
          </a:blip>
          <a:srcRect l="295" r="1065" b="2343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63" y="238013"/>
            <a:ext cx="2964778" cy="69887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0"/>
          <p:cNvSpPr txBox="1">
            <a:spLocks noGrp="1"/>
          </p:cNvSpPr>
          <p:nvPr>
            <p:ph type="ctrTitle"/>
          </p:nvPr>
        </p:nvSpPr>
        <p:spPr>
          <a:xfrm>
            <a:off x="253412" y="3391541"/>
            <a:ext cx="67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0"/>
          <p:cNvSpPr txBox="1">
            <a:spLocks noGrp="1"/>
          </p:cNvSpPr>
          <p:nvPr>
            <p:ph type="subTitle" idx="1"/>
          </p:nvPr>
        </p:nvSpPr>
        <p:spPr>
          <a:xfrm>
            <a:off x="253412" y="4123856"/>
            <a:ext cx="67587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34" name="Google Shape;234;p50"/>
          <p:cNvSpPr/>
          <p:nvPr/>
        </p:nvSpPr>
        <p:spPr>
          <a:xfrm>
            <a:off x="253413" y="3139335"/>
            <a:ext cx="6758700" cy="34200"/>
          </a:xfrm>
          <a:prstGeom prst="rect">
            <a:avLst/>
          </a:prstGeom>
          <a:solidFill>
            <a:srgbClr val="B5D3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50"/>
          <p:cNvSpPr/>
          <p:nvPr/>
        </p:nvSpPr>
        <p:spPr>
          <a:xfrm>
            <a:off x="253413" y="3986292"/>
            <a:ext cx="6758700" cy="34200"/>
          </a:xfrm>
          <a:prstGeom prst="rect">
            <a:avLst/>
          </a:prstGeom>
          <a:solidFill>
            <a:srgbClr val="B5D3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1"/>
          <p:cNvSpPr txBox="1">
            <a:spLocks noGrp="1"/>
          </p:cNvSpPr>
          <p:nvPr>
            <p:ph type="title"/>
          </p:nvPr>
        </p:nvSpPr>
        <p:spPr>
          <a:xfrm>
            <a:off x="121490" y="176150"/>
            <a:ext cx="879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5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5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3"/>
          <p:cNvSpPr txBox="1">
            <a:spLocks noGrp="1"/>
          </p:cNvSpPr>
          <p:nvPr>
            <p:ph type="title"/>
          </p:nvPr>
        </p:nvSpPr>
        <p:spPr>
          <a:xfrm>
            <a:off x="121490" y="176150"/>
            <a:ext cx="879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eorgia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3"/>
          <p:cNvSpPr txBox="1">
            <a:spLocks noGrp="1"/>
          </p:cNvSpPr>
          <p:nvPr>
            <p:ph type="body" idx="1"/>
          </p:nvPr>
        </p:nvSpPr>
        <p:spPr>
          <a:xfrm>
            <a:off x="1778720" y="1961396"/>
            <a:ext cx="435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1pPr>
            <a:lvl2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45" name="Google Shape;245;p5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5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5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4"/>
          <p:cNvSpPr/>
          <p:nvPr/>
        </p:nvSpPr>
        <p:spPr>
          <a:xfrm>
            <a:off x="8404823" y="4623297"/>
            <a:ext cx="1072800" cy="356100"/>
          </a:xfrm>
          <a:prstGeom prst="parallelogram">
            <a:avLst>
              <a:gd name="adj" fmla="val 49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4"/>
          <p:cNvSpPr/>
          <p:nvPr/>
        </p:nvSpPr>
        <p:spPr>
          <a:xfrm>
            <a:off x="0" y="0"/>
            <a:ext cx="9144000" cy="2742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accent1"/>
              </a:gs>
              <a:gs pos="100000">
                <a:schemeClr val="accent2"/>
              </a:gs>
            </a:gsLst>
            <a:lin ang="480012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54"/>
          <p:cNvPicPr preferRelativeResize="0"/>
          <p:nvPr/>
        </p:nvPicPr>
        <p:blipFill rotWithShape="1">
          <a:blip r:embed="rId2">
            <a:alphaModFix/>
          </a:blip>
          <a:srcRect l="-958" r="40"/>
          <a:stretch/>
        </p:blipFill>
        <p:spPr>
          <a:xfrm>
            <a:off x="59348" y="4616966"/>
            <a:ext cx="1127613" cy="48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5"/>
          <p:cNvSpPr txBox="1">
            <a:spLocks noGrp="1"/>
          </p:cNvSpPr>
          <p:nvPr>
            <p:ph type="body" idx="1"/>
          </p:nvPr>
        </p:nvSpPr>
        <p:spPr>
          <a:xfrm>
            <a:off x="2142601" y="2694509"/>
            <a:ext cx="48597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55" name="Google Shape;255;p55"/>
          <p:cNvSpPr txBox="1">
            <a:spLocks noGrp="1"/>
          </p:cNvSpPr>
          <p:nvPr>
            <p:ph type="body" idx="2"/>
          </p:nvPr>
        </p:nvSpPr>
        <p:spPr>
          <a:xfrm>
            <a:off x="1955800" y="3056458"/>
            <a:ext cx="52323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56" name="Google Shape;256;p55"/>
          <p:cNvSpPr txBox="1">
            <a:spLocks noGrp="1"/>
          </p:cNvSpPr>
          <p:nvPr>
            <p:ph type="body" idx="3"/>
          </p:nvPr>
        </p:nvSpPr>
        <p:spPr>
          <a:xfrm>
            <a:off x="685800" y="1023409"/>
            <a:ext cx="77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57" name="Google Shape;257;p55"/>
          <p:cNvSpPr txBox="1">
            <a:spLocks noGrp="1"/>
          </p:cNvSpPr>
          <p:nvPr>
            <p:ph type="body" idx="4"/>
          </p:nvPr>
        </p:nvSpPr>
        <p:spPr>
          <a:xfrm>
            <a:off x="220130" y="4275668"/>
            <a:ext cx="6113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58" name="Google Shape;258;p55"/>
          <p:cNvSpPr txBox="1">
            <a:spLocks noGrp="1"/>
          </p:cNvSpPr>
          <p:nvPr>
            <p:ph type="body" idx="5"/>
          </p:nvPr>
        </p:nvSpPr>
        <p:spPr>
          <a:xfrm>
            <a:off x="2108732" y="1371587"/>
            <a:ext cx="493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9000"/>
              <a:buFont typeface="Arial"/>
              <a:buNone/>
              <a:defRPr sz="9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56"/>
          <p:cNvSpPr txBox="1">
            <a:spLocks noGrp="1"/>
          </p:cNvSpPr>
          <p:nvPr>
            <p:ph type="body" idx="1"/>
          </p:nvPr>
        </p:nvSpPr>
        <p:spPr>
          <a:xfrm>
            <a:off x="2142601" y="2694509"/>
            <a:ext cx="48597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62" name="Google Shape;262;p56"/>
          <p:cNvSpPr txBox="1">
            <a:spLocks noGrp="1"/>
          </p:cNvSpPr>
          <p:nvPr>
            <p:ph type="body" idx="2"/>
          </p:nvPr>
        </p:nvSpPr>
        <p:spPr>
          <a:xfrm>
            <a:off x="1955800" y="3056458"/>
            <a:ext cx="52323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63" name="Google Shape;263;p56"/>
          <p:cNvSpPr txBox="1">
            <a:spLocks noGrp="1"/>
          </p:cNvSpPr>
          <p:nvPr>
            <p:ph type="body" idx="3"/>
          </p:nvPr>
        </p:nvSpPr>
        <p:spPr>
          <a:xfrm>
            <a:off x="685800" y="1023409"/>
            <a:ext cx="77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64" name="Google Shape;264;p56"/>
          <p:cNvSpPr txBox="1">
            <a:spLocks noGrp="1"/>
          </p:cNvSpPr>
          <p:nvPr>
            <p:ph type="body" idx="4"/>
          </p:nvPr>
        </p:nvSpPr>
        <p:spPr>
          <a:xfrm>
            <a:off x="220130" y="4275668"/>
            <a:ext cx="6113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65" name="Google Shape;265;p56"/>
          <p:cNvSpPr txBox="1">
            <a:spLocks noGrp="1"/>
          </p:cNvSpPr>
          <p:nvPr>
            <p:ph type="body" idx="5"/>
          </p:nvPr>
        </p:nvSpPr>
        <p:spPr>
          <a:xfrm>
            <a:off x="2108732" y="1371587"/>
            <a:ext cx="493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9000"/>
              <a:buFont typeface="Arial"/>
              <a:buNone/>
              <a:defRPr sz="9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7"/>
          <p:cNvSpPr txBox="1">
            <a:spLocks noGrp="1"/>
          </p:cNvSpPr>
          <p:nvPr>
            <p:ph type="body" idx="1"/>
          </p:nvPr>
        </p:nvSpPr>
        <p:spPr>
          <a:xfrm>
            <a:off x="2142601" y="2694509"/>
            <a:ext cx="48597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69" name="Google Shape;269;p57"/>
          <p:cNvSpPr txBox="1">
            <a:spLocks noGrp="1"/>
          </p:cNvSpPr>
          <p:nvPr>
            <p:ph type="body" idx="2"/>
          </p:nvPr>
        </p:nvSpPr>
        <p:spPr>
          <a:xfrm>
            <a:off x="1955800" y="3056458"/>
            <a:ext cx="52323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70" name="Google Shape;270;p57"/>
          <p:cNvSpPr txBox="1">
            <a:spLocks noGrp="1"/>
          </p:cNvSpPr>
          <p:nvPr>
            <p:ph type="body" idx="3"/>
          </p:nvPr>
        </p:nvSpPr>
        <p:spPr>
          <a:xfrm>
            <a:off x="685800" y="1023409"/>
            <a:ext cx="77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71" name="Google Shape;271;p57"/>
          <p:cNvSpPr txBox="1">
            <a:spLocks noGrp="1"/>
          </p:cNvSpPr>
          <p:nvPr>
            <p:ph type="body" idx="4"/>
          </p:nvPr>
        </p:nvSpPr>
        <p:spPr>
          <a:xfrm>
            <a:off x="220130" y="4275668"/>
            <a:ext cx="6113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72" name="Google Shape;272;p57"/>
          <p:cNvSpPr txBox="1">
            <a:spLocks noGrp="1"/>
          </p:cNvSpPr>
          <p:nvPr>
            <p:ph type="body" idx="5"/>
          </p:nvPr>
        </p:nvSpPr>
        <p:spPr>
          <a:xfrm>
            <a:off x="2108732" y="1371587"/>
            <a:ext cx="493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9000"/>
              <a:buFont typeface="Arial"/>
              <a:buNone/>
              <a:defRPr sz="9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8"/>
          <p:cNvSpPr txBox="1">
            <a:spLocks noGrp="1"/>
          </p:cNvSpPr>
          <p:nvPr>
            <p:ph type="body" idx="1"/>
          </p:nvPr>
        </p:nvSpPr>
        <p:spPr>
          <a:xfrm>
            <a:off x="2142601" y="2694509"/>
            <a:ext cx="48597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76" name="Google Shape;276;p58"/>
          <p:cNvSpPr txBox="1">
            <a:spLocks noGrp="1"/>
          </p:cNvSpPr>
          <p:nvPr>
            <p:ph type="body" idx="2"/>
          </p:nvPr>
        </p:nvSpPr>
        <p:spPr>
          <a:xfrm>
            <a:off x="1955800" y="3056458"/>
            <a:ext cx="52323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77" name="Google Shape;277;p58"/>
          <p:cNvSpPr txBox="1">
            <a:spLocks noGrp="1"/>
          </p:cNvSpPr>
          <p:nvPr>
            <p:ph type="body" idx="3"/>
          </p:nvPr>
        </p:nvSpPr>
        <p:spPr>
          <a:xfrm>
            <a:off x="685800" y="1023409"/>
            <a:ext cx="77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78" name="Google Shape;278;p58"/>
          <p:cNvSpPr txBox="1">
            <a:spLocks noGrp="1"/>
          </p:cNvSpPr>
          <p:nvPr>
            <p:ph type="body" idx="4"/>
          </p:nvPr>
        </p:nvSpPr>
        <p:spPr>
          <a:xfrm>
            <a:off x="220130" y="4275668"/>
            <a:ext cx="6113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body" idx="5"/>
          </p:nvPr>
        </p:nvSpPr>
        <p:spPr>
          <a:xfrm>
            <a:off x="2108732" y="1371587"/>
            <a:ext cx="493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9000"/>
              <a:buFont typeface="Arial"/>
              <a:buNone/>
              <a:defRPr sz="9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9"/>
          <p:cNvSpPr txBox="1">
            <a:spLocks noGrp="1"/>
          </p:cNvSpPr>
          <p:nvPr>
            <p:ph type="body" idx="1"/>
          </p:nvPr>
        </p:nvSpPr>
        <p:spPr>
          <a:xfrm>
            <a:off x="2142601" y="2694509"/>
            <a:ext cx="48597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83" name="Google Shape;283;p59"/>
          <p:cNvSpPr txBox="1">
            <a:spLocks noGrp="1"/>
          </p:cNvSpPr>
          <p:nvPr>
            <p:ph type="body" idx="2"/>
          </p:nvPr>
        </p:nvSpPr>
        <p:spPr>
          <a:xfrm>
            <a:off x="1955800" y="3056458"/>
            <a:ext cx="52323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84" name="Google Shape;284;p59"/>
          <p:cNvSpPr txBox="1">
            <a:spLocks noGrp="1"/>
          </p:cNvSpPr>
          <p:nvPr>
            <p:ph type="body" idx="3"/>
          </p:nvPr>
        </p:nvSpPr>
        <p:spPr>
          <a:xfrm>
            <a:off x="685800" y="1023409"/>
            <a:ext cx="77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85" name="Google Shape;285;p59"/>
          <p:cNvSpPr txBox="1">
            <a:spLocks noGrp="1"/>
          </p:cNvSpPr>
          <p:nvPr>
            <p:ph type="body" idx="4"/>
          </p:nvPr>
        </p:nvSpPr>
        <p:spPr>
          <a:xfrm>
            <a:off x="220130" y="4275668"/>
            <a:ext cx="6113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86" name="Google Shape;286;p59"/>
          <p:cNvSpPr txBox="1">
            <a:spLocks noGrp="1"/>
          </p:cNvSpPr>
          <p:nvPr>
            <p:ph type="body" idx="5"/>
          </p:nvPr>
        </p:nvSpPr>
        <p:spPr>
          <a:xfrm>
            <a:off x="2108732" y="1371587"/>
            <a:ext cx="493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9000"/>
              <a:buFont typeface="Arial"/>
              <a:buNone/>
              <a:defRPr sz="9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0"/>
          <p:cNvSpPr txBox="1">
            <a:spLocks noGrp="1"/>
          </p:cNvSpPr>
          <p:nvPr>
            <p:ph type="body" idx="1"/>
          </p:nvPr>
        </p:nvSpPr>
        <p:spPr>
          <a:xfrm>
            <a:off x="2142601" y="2694509"/>
            <a:ext cx="48597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90" name="Google Shape;290;p60"/>
          <p:cNvSpPr txBox="1">
            <a:spLocks noGrp="1"/>
          </p:cNvSpPr>
          <p:nvPr>
            <p:ph type="body" idx="2"/>
          </p:nvPr>
        </p:nvSpPr>
        <p:spPr>
          <a:xfrm>
            <a:off x="1955800" y="3056458"/>
            <a:ext cx="52323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91" name="Google Shape;291;p60"/>
          <p:cNvSpPr txBox="1">
            <a:spLocks noGrp="1"/>
          </p:cNvSpPr>
          <p:nvPr>
            <p:ph type="body" idx="3"/>
          </p:nvPr>
        </p:nvSpPr>
        <p:spPr>
          <a:xfrm>
            <a:off x="685800" y="1023409"/>
            <a:ext cx="77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cap="none">
                <a:solidFill>
                  <a:srgbClr val="B5D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92" name="Google Shape;292;p60"/>
          <p:cNvSpPr txBox="1">
            <a:spLocks noGrp="1"/>
          </p:cNvSpPr>
          <p:nvPr>
            <p:ph type="body" idx="4"/>
          </p:nvPr>
        </p:nvSpPr>
        <p:spPr>
          <a:xfrm>
            <a:off x="220130" y="4275668"/>
            <a:ext cx="6113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293" name="Google Shape;293;p60"/>
          <p:cNvSpPr txBox="1">
            <a:spLocks noGrp="1"/>
          </p:cNvSpPr>
          <p:nvPr>
            <p:ph type="body" idx="5"/>
          </p:nvPr>
        </p:nvSpPr>
        <p:spPr>
          <a:xfrm>
            <a:off x="2108732" y="1371587"/>
            <a:ext cx="493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9000"/>
              <a:buFont typeface="Arial"/>
              <a:buNone/>
              <a:defRPr sz="9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marL="2743200" lvl="5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marL="3200400" lvl="6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marL="4114800" lvl="8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6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5" name="Google Shape;315;p64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9787" y="4541975"/>
            <a:ext cx="1494213" cy="6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5"/>
          <p:cNvSpPr txBox="1">
            <a:spLocks noGrp="1"/>
          </p:cNvSpPr>
          <p:nvPr>
            <p:ph type="title"/>
          </p:nvPr>
        </p:nvSpPr>
        <p:spPr>
          <a:xfrm>
            <a:off x="121490" y="176150"/>
            <a:ext cx="879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1" name="Google Shape;321;p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7"/>
          <p:cNvSpPr txBox="1">
            <a:spLocks noGrp="1"/>
          </p:cNvSpPr>
          <p:nvPr>
            <p:ph type="title"/>
          </p:nvPr>
        </p:nvSpPr>
        <p:spPr>
          <a:xfrm>
            <a:off x="121490" y="176150"/>
            <a:ext cx="879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8" name="Google Shape;328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_2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70"/>
          <p:cNvPicPr preferRelativeResize="0"/>
          <p:nvPr/>
        </p:nvPicPr>
        <p:blipFill rotWithShape="1">
          <a:blip r:embed="rId2">
            <a:alphaModFix/>
          </a:blip>
          <a:srcRect l="295" r="1065" b="2343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63" y="238013"/>
            <a:ext cx="2964778" cy="69887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70"/>
          <p:cNvSpPr txBox="1">
            <a:spLocks noGrp="1"/>
          </p:cNvSpPr>
          <p:nvPr>
            <p:ph type="ctrTitle"/>
          </p:nvPr>
        </p:nvSpPr>
        <p:spPr>
          <a:xfrm>
            <a:off x="253412" y="3391541"/>
            <a:ext cx="67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0"/>
          <p:cNvSpPr txBox="1">
            <a:spLocks noGrp="1"/>
          </p:cNvSpPr>
          <p:nvPr>
            <p:ph type="subTitle" idx="1"/>
          </p:nvPr>
        </p:nvSpPr>
        <p:spPr>
          <a:xfrm>
            <a:off x="253412" y="4123856"/>
            <a:ext cx="67587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340" name="Google Shape;340;p70"/>
          <p:cNvSpPr/>
          <p:nvPr/>
        </p:nvSpPr>
        <p:spPr>
          <a:xfrm>
            <a:off x="253413" y="3139335"/>
            <a:ext cx="6758700" cy="34200"/>
          </a:xfrm>
          <a:prstGeom prst="rect">
            <a:avLst/>
          </a:prstGeom>
          <a:solidFill>
            <a:srgbClr val="B5D3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0"/>
          <p:cNvSpPr/>
          <p:nvPr/>
        </p:nvSpPr>
        <p:spPr>
          <a:xfrm>
            <a:off x="253413" y="3986292"/>
            <a:ext cx="6758700" cy="34200"/>
          </a:xfrm>
          <a:prstGeom prst="rect">
            <a:avLst/>
          </a:prstGeom>
          <a:solidFill>
            <a:srgbClr val="B5D3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1"/>
          <p:cNvSpPr txBox="1">
            <a:spLocks noGrp="1"/>
          </p:cNvSpPr>
          <p:nvPr>
            <p:ph type="title"/>
          </p:nvPr>
        </p:nvSpPr>
        <p:spPr>
          <a:xfrm>
            <a:off x="121490" y="176150"/>
            <a:ext cx="879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71"/>
          <p:cNvSpPr txBox="1">
            <a:spLocks noGrp="1"/>
          </p:cNvSpPr>
          <p:nvPr>
            <p:ph type="body" idx="1"/>
          </p:nvPr>
        </p:nvSpPr>
        <p:spPr>
          <a:xfrm>
            <a:off x="1778720" y="1961396"/>
            <a:ext cx="435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▫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  <a:defRPr/>
            </a:lvl9pPr>
          </a:lstStyle>
          <a:p>
            <a:endParaRPr/>
          </a:p>
        </p:txBody>
      </p:sp>
      <p:sp>
        <p:nvSpPr>
          <p:cNvPr id="345" name="Google Shape;345;p7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7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7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2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7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7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72"/>
          <p:cNvSpPr>
            <a:spLocks noGrp="1"/>
          </p:cNvSpPr>
          <p:nvPr>
            <p:ph type="pic" idx="2"/>
          </p:nvPr>
        </p:nvSpPr>
        <p:spPr>
          <a:xfrm>
            <a:off x="0" y="4562908"/>
            <a:ext cx="1202700" cy="580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7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7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7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5" name="Google Shape;365;p7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7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7" name="Google Shape;367;p7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7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7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74" name="Google Shape;374;p7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75" name="Google Shape;375;p7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7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7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7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7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82" name="Google Shape;382;p7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7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7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7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7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7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7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7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7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7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9"/>
          <p:cNvSpPr txBox="1">
            <a:spLocks noGrp="1"/>
          </p:cNvSpPr>
          <p:nvPr>
            <p:ph type="title"/>
          </p:nvPr>
        </p:nvSpPr>
        <p:spPr>
          <a:xfrm>
            <a:off x="121490" y="176150"/>
            <a:ext cx="879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49"/>
          <p:cNvSpPr txBox="1">
            <a:spLocks noGrp="1"/>
          </p:cNvSpPr>
          <p:nvPr>
            <p:ph type="body" idx="1"/>
          </p:nvPr>
        </p:nvSpPr>
        <p:spPr>
          <a:xfrm>
            <a:off x="1778720" y="1961396"/>
            <a:ext cx="435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49"/>
          <p:cNvSpPr/>
          <p:nvPr/>
        </p:nvSpPr>
        <p:spPr>
          <a:xfrm>
            <a:off x="0" y="4912667"/>
            <a:ext cx="9144000" cy="230700"/>
          </a:xfrm>
          <a:prstGeom prst="rect">
            <a:avLst/>
          </a:prstGeom>
          <a:solidFill>
            <a:srgbClr val="005293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9"/>
          <p:cNvSpPr/>
          <p:nvPr/>
        </p:nvSpPr>
        <p:spPr>
          <a:xfrm rot="10800000" flipH="1">
            <a:off x="0" y="5087085"/>
            <a:ext cx="9144000" cy="34200"/>
          </a:xfrm>
          <a:prstGeom prst="rect">
            <a:avLst/>
          </a:prstGeom>
          <a:solidFill>
            <a:srgbClr val="B5D333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20000" y="4584743"/>
            <a:ext cx="1353742" cy="31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9"/>
          <p:cNvSpPr txBox="1"/>
          <p:nvPr/>
        </p:nvSpPr>
        <p:spPr>
          <a:xfrm>
            <a:off x="8814684" y="4960486"/>
            <a:ext cx="93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6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robert@myfuturenc.org" TargetMode="External"/><Relationship Id="rId13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hyperlink" Target="mailto:kim@myfuturenc.org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6" Type="http://schemas.openxmlformats.org/officeDocument/2006/relationships/hyperlink" Target="mailto:brett@myfuturenc.org" TargetMode="External"/><Relationship Id="rId11" Type="http://schemas.openxmlformats.org/officeDocument/2006/relationships/hyperlink" Target="mailto:tracie@myfuturenc.org" TargetMode="External"/><Relationship Id="rId5" Type="http://schemas.openxmlformats.org/officeDocument/2006/relationships/hyperlink" Target="mailto:preston@myfuturenc.org" TargetMode="External"/><Relationship Id="rId10" Type="http://schemas.openxmlformats.org/officeDocument/2006/relationships/hyperlink" Target="mailto:toni@myfuturenc.org" TargetMode="External"/><Relationship Id="rId4" Type="http://schemas.openxmlformats.org/officeDocument/2006/relationships/hyperlink" Target="mailto:angie@myfuturenc.org" TargetMode="External"/><Relationship Id="rId9" Type="http://schemas.openxmlformats.org/officeDocument/2006/relationships/hyperlink" Target="mailto:senemeht@myfuturen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youtube.com/watch?v=tmyALOmX4_g&amp;t=52s" TargetMode="Externa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youtu.be/zByBVJAyRUM" TargetMode="Externa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80"/>
          <p:cNvPicPr preferRelativeResize="0"/>
          <p:nvPr/>
        </p:nvPicPr>
        <p:blipFill rotWithShape="1">
          <a:blip r:embed="rId3">
            <a:alphaModFix amt="50000"/>
          </a:blip>
          <a:srcRect t="22606" r="9804"/>
          <a:stretch/>
        </p:blipFill>
        <p:spPr>
          <a:xfrm>
            <a:off x="6442425" y="0"/>
            <a:ext cx="2701574" cy="271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0"/>
          <p:cNvPicPr preferRelativeResize="0"/>
          <p:nvPr/>
        </p:nvPicPr>
        <p:blipFill rotWithShape="1">
          <a:blip r:embed="rId4">
            <a:alphaModFix amt="50000"/>
          </a:blip>
          <a:srcRect l="6023"/>
          <a:stretch/>
        </p:blipFill>
        <p:spPr>
          <a:xfrm>
            <a:off x="0" y="1868450"/>
            <a:ext cx="2933775" cy="32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80"/>
          <p:cNvSpPr/>
          <p:nvPr/>
        </p:nvSpPr>
        <p:spPr>
          <a:xfrm>
            <a:off x="214069" y="4177781"/>
            <a:ext cx="47901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44584"/>
                </a:solidFill>
                <a:latin typeface="Proxima Nova"/>
                <a:ea typeface="Proxima Nova"/>
                <a:cs typeface="Proxima Nova"/>
                <a:sym typeface="Proxima Nova"/>
              </a:rPr>
              <a:t>NE Pathways - Business Support Services Meeting</a:t>
            </a:r>
            <a:endParaRPr sz="1500">
              <a:solidFill>
                <a:srgbClr val="14458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i="1">
                <a:solidFill>
                  <a:srgbClr val="144584"/>
                </a:solidFill>
                <a:latin typeface="Proxima Nova"/>
                <a:ea typeface="Proxima Nova"/>
                <a:cs typeface="Proxima Nova"/>
                <a:sym typeface="Proxima Nova"/>
              </a:rPr>
              <a:t>Northeast </a:t>
            </a:r>
            <a:r>
              <a:rPr lang="en" sz="1500" b="0" i="1" u="none" strike="noStrike" cap="none">
                <a:solidFill>
                  <a:srgbClr val="144584"/>
                </a:solidFill>
                <a:latin typeface="Proxima Nova"/>
                <a:ea typeface="Proxima Nova"/>
                <a:cs typeface="Proxima Nova"/>
                <a:sym typeface="Proxima Nova"/>
              </a:rPr>
              <a:t>Region: </a:t>
            </a:r>
            <a:endParaRPr sz="1500" b="0" i="1" u="none" strike="noStrike" cap="none">
              <a:solidFill>
                <a:srgbClr val="14458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08E4C"/>
                </a:solidFill>
                <a:latin typeface="Proxima Nova"/>
                <a:ea typeface="Proxima Nova"/>
                <a:cs typeface="Proxima Nova"/>
                <a:sym typeface="Proxima Nova"/>
              </a:rPr>
              <a:t>March 29</a:t>
            </a:r>
            <a:r>
              <a:rPr lang="en" sz="1500" b="1" i="0" u="none" strike="noStrike" cap="none">
                <a:solidFill>
                  <a:srgbClr val="008E4C"/>
                </a:solidFill>
                <a:latin typeface="Proxima Nova"/>
                <a:ea typeface="Proxima Nova"/>
                <a:cs typeface="Proxima Nova"/>
                <a:sym typeface="Proxima Nova"/>
              </a:rPr>
              <a:t>, 2023</a:t>
            </a:r>
            <a:endParaRPr sz="1500" b="1" i="0" u="none" strike="noStrike" cap="none">
              <a:solidFill>
                <a:srgbClr val="008E4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14458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8" name="Google Shape;408;p80"/>
          <p:cNvSpPr/>
          <p:nvPr/>
        </p:nvSpPr>
        <p:spPr>
          <a:xfrm>
            <a:off x="418294" y="408488"/>
            <a:ext cx="85362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 i="0" u="none" strike="noStrike" cap="none">
                <a:solidFill>
                  <a:srgbClr val="144584"/>
                </a:solidFill>
                <a:latin typeface="Proxima Nova"/>
                <a:ea typeface="Proxima Nova"/>
                <a:cs typeface="Proxima Nova"/>
                <a:sym typeface="Proxima Nova"/>
              </a:rPr>
              <a:t>myFutureNC and the Attainment Imperative</a:t>
            </a:r>
            <a:endParaRPr sz="3200" b="1" i="0" u="none" strike="noStrike" cap="none">
              <a:solidFill>
                <a:srgbClr val="14458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9" name="Google Shape;409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322" y="4210791"/>
            <a:ext cx="4391281" cy="75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0538" y="1455488"/>
            <a:ext cx="6382930" cy="26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919" y="563494"/>
            <a:ext cx="3954074" cy="6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89"/>
          <p:cNvSpPr txBox="1"/>
          <p:nvPr/>
        </p:nvSpPr>
        <p:spPr>
          <a:xfrm>
            <a:off x="0" y="223538"/>
            <a:ext cx="8260800" cy="661800"/>
          </a:xfrm>
          <a:prstGeom prst="rect">
            <a:avLst/>
          </a:prstGeom>
          <a:solidFill>
            <a:srgbClr val="CEF03C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2" name="Google Shape;532;p89"/>
          <p:cNvSpPr txBox="1"/>
          <p:nvPr/>
        </p:nvSpPr>
        <p:spPr>
          <a:xfrm>
            <a:off x="0" y="223538"/>
            <a:ext cx="8128200" cy="661800"/>
          </a:xfrm>
          <a:prstGeom prst="rect">
            <a:avLst/>
          </a:prstGeom>
          <a:solidFill>
            <a:srgbClr val="B5D333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33" name="Google Shape;533;p89"/>
          <p:cNvCxnSpPr/>
          <p:nvPr/>
        </p:nvCxnSpPr>
        <p:spPr>
          <a:xfrm>
            <a:off x="0" y="223538"/>
            <a:ext cx="3837600" cy="10500"/>
          </a:xfrm>
          <a:prstGeom prst="straightConnector1">
            <a:avLst/>
          </a:prstGeom>
          <a:noFill/>
          <a:ln w="76200" cap="flat" cmpd="sng">
            <a:solidFill>
              <a:srgbClr val="2A3B7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4" name="Google Shape;534;p89"/>
          <p:cNvSpPr txBox="1"/>
          <p:nvPr/>
        </p:nvSpPr>
        <p:spPr>
          <a:xfrm>
            <a:off x="430519" y="289556"/>
            <a:ext cx="7485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Proxima Nova"/>
                <a:ea typeface="Proxima Nova"/>
                <a:cs typeface="Proxima Nova"/>
                <a:sym typeface="Proxima Nova"/>
              </a:rPr>
              <a:t>WHY FAFSA MATTERS TO 2 MILLION BY 2030</a:t>
            </a:r>
            <a:endParaRPr sz="25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35" name="Google Shape;535;p89"/>
          <p:cNvPicPr preferRelativeResize="0"/>
          <p:nvPr/>
        </p:nvPicPr>
        <p:blipFill rotWithShape="1">
          <a:blip r:embed="rId4">
            <a:alphaModFix/>
          </a:blip>
          <a:srcRect l="9157" t="29728" r="8928" b="27576"/>
          <a:stretch/>
        </p:blipFill>
        <p:spPr>
          <a:xfrm>
            <a:off x="7153653" y="4474980"/>
            <a:ext cx="1871155" cy="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89"/>
          <p:cNvSpPr/>
          <p:nvPr/>
        </p:nvSpPr>
        <p:spPr>
          <a:xfrm>
            <a:off x="0" y="4950150"/>
            <a:ext cx="9144000" cy="193200"/>
          </a:xfrm>
          <a:prstGeom prst="rect">
            <a:avLst/>
          </a:prstGeom>
          <a:solidFill>
            <a:srgbClr val="2A3B7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89"/>
          <p:cNvSpPr txBox="1"/>
          <p:nvPr/>
        </p:nvSpPr>
        <p:spPr>
          <a:xfrm>
            <a:off x="90225" y="1090538"/>
            <a:ext cx="89637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Proxima Nova"/>
              <a:buChar char="●"/>
            </a:pPr>
            <a:r>
              <a:rPr lang="en" sz="1600" b="0" i="0" u="none" strike="noStrike" cap="none">
                <a:solidFill>
                  <a:srgbClr val="41414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FAFSA completion required for Federal Pell &amp; state need-based grants and some scholarships.</a:t>
            </a:r>
            <a:endParaRPr sz="1600">
              <a:solidFill>
                <a:srgbClr val="41414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Proxima Nova"/>
              <a:buChar char="●"/>
            </a:pPr>
            <a:r>
              <a:rPr lang="en" sz="1600" b="1" i="0" u="none" strike="noStrike" cap="none">
                <a:solidFill>
                  <a:srgbClr val="41414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88%</a:t>
            </a:r>
            <a:r>
              <a:rPr lang="en" sz="1600" b="0" i="0" u="none" strike="noStrike" cap="none">
                <a:solidFill>
                  <a:srgbClr val="41414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of high school seniors who complete a FAFSA attend college, compared to </a:t>
            </a:r>
            <a:r>
              <a:rPr lang="en" sz="1600" b="1" i="0" u="none" strike="noStrike" cap="none">
                <a:solidFill>
                  <a:srgbClr val="41414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49%</a:t>
            </a:r>
            <a:r>
              <a:rPr lang="en" sz="1600" b="0" i="0" u="none" strike="noStrike" cap="none">
                <a:solidFill>
                  <a:srgbClr val="41414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of students who do </a:t>
            </a:r>
            <a:r>
              <a:rPr lang="en" sz="1600" b="1" i="0" u="sng" strike="noStrike" cap="none">
                <a:solidFill>
                  <a:srgbClr val="41414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not</a:t>
            </a:r>
            <a:r>
              <a:rPr lang="en" sz="1600" b="0" i="0" u="none" strike="noStrike" cap="none">
                <a:solidFill>
                  <a:srgbClr val="41414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1600">
              <a:solidFill>
                <a:srgbClr val="41414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14141"/>
              </a:buClr>
              <a:buSzPts val="1600"/>
              <a:buFont typeface="Proxima Nova"/>
              <a:buChar char="●"/>
            </a:pPr>
            <a:r>
              <a:rPr lang="en" sz="16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NC leaves over $100 million in Federal unclaimed dollars on the table each year. </a:t>
            </a:r>
            <a:endParaRPr sz="1600" b="1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414141"/>
              </a:buClr>
              <a:buSzPts val="1600"/>
              <a:buFont typeface="Proxima Nova"/>
              <a:buChar char="●"/>
            </a:pPr>
            <a:r>
              <a:rPr lang="en"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 meet the 2030 FAFSA Goal: </a:t>
            </a:r>
            <a:r>
              <a:rPr lang="en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24,000 FAFSA additional completions needed </a:t>
            </a:r>
            <a:r>
              <a:rPr lang="en" sz="1600" b="1" i="0" u="sng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each year</a:t>
            </a:r>
            <a:r>
              <a:rPr lang="en" sz="1600" b="0" i="0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600" b="0" i="0" strike="noStrike" cap="none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8" name="Google Shape;538;p89"/>
          <p:cNvSpPr txBox="1"/>
          <p:nvPr/>
        </p:nvSpPr>
        <p:spPr>
          <a:xfrm>
            <a:off x="2367769" y="3775491"/>
            <a:ext cx="2022000" cy="585000"/>
          </a:xfrm>
          <a:prstGeom prst="rect">
            <a:avLst/>
          </a:prstGeom>
          <a:solidFill>
            <a:srgbClr val="2A3B78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lt1"/>
                </a:solidFill>
              </a:rPr>
              <a:t>WEB LINK</a:t>
            </a:r>
            <a:endParaRPr sz="14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qrco.de/NCFAFSA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539" name="Google Shape;539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792" y="3400313"/>
            <a:ext cx="1052541" cy="1364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919" y="563494"/>
            <a:ext cx="3954074" cy="6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90"/>
          <p:cNvSpPr txBox="1"/>
          <p:nvPr/>
        </p:nvSpPr>
        <p:spPr>
          <a:xfrm>
            <a:off x="0" y="223538"/>
            <a:ext cx="9024900" cy="661800"/>
          </a:xfrm>
          <a:prstGeom prst="rect">
            <a:avLst/>
          </a:prstGeom>
          <a:solidFill>
            <a:srgbClr val="CEF03C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6" name="Google Shape;546;p90"/>
          <p:cNvSpPr txBox="1"/>
          <p:nvPr/>
        </p:nvSpPr>
        <p:spPr>
          <a:xfrm>
            <a:off x="0" y="223538"/>
            <a:ext cx="8848200" cy="661800"/>
          </a:xfrm>
          <a:prstGeom prst="rect">
            <a:avLst/>
          </a:prstGeom>
          <a:solidFill>
            <a:srgbClr val="B5D333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47" name="Google Shape;547;p90"/>
          <p:cNvCxnSpPr/>
          <p:nvPr/>
        </p:nvCxnSpPr>
        <p:spPr>
          <a:xfrm>
            <a:off x="0" y="223538"/>
            <a:ext cx="3837600" cy="10500"/>
          </a:xfrm>
          <a:prstGeom prst="straightConnector1">
            <a:avLst/>
          </a:prstGeom>
          <a:noFill/>
          <a:ln w="76200" cap="flat" cmpd="sng">
            <a:solidFill>
              <a:srgbClr val="2A3B7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8" name="Google Shape;548;p90"/>
          <p:cNvSpPr txBox="1"/>
          <p:nvPr/>
        </p:nvSpPr>
        <p:spPr>
          <a:xfrm>
            <a:off x="274838" y="321638"/>
            <a:ext cx="8594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WHAT ARE WE DOING TO INCREASE FAFSA COMPLETIONS IN 2023?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9" name="Google Shape;549;p90"/>
          <p:cNvSpPr/>
          <p:nvPr/>
        </p:nvSpPr>
        <p:spPr>
          <a:xfrm>
            <a:off x="0" y="4950150"/>
            <a:ext cx="9144000" cy="193200"/>
          </a:xfrm>
          <a:prstGeom prst="rect">
            <a:avLst/>
          </a:prstGeom>
          <a:solidFill>
            <a:srgbClr val="2A3B7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90"/>
          <p:cNvSpPr txBox="1"/>
          <p:nvPr/>
        </p:nvSpPr>
        <p:spPr>
          <a:xfrm>
            <a:off x="128063" y="1043231"/>
            <a:ext cx="3954300" cy="3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INANCIAL AID</a:t>
            </a:r>
            <a:r>
              <a:rPr lang="en" sz="2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SUMMIT</a:t>
            </a:r>
            <a:b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June 20-21, 2023 - Wake Tech</a:t>
            </a:r>
            <a:endParaRPr sz="20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69900" marR="0" lvl="0" indent="-2730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Presented by NCSEAA, GEAR UP, and myFutureNC for 250 financial aid professionals from state organizations and K12 school districts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69900" marR="0" lvl="0" indent="-27305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700"/>
              <a:buFont typeface="Proxima Nova"/>
              <a:buChar char="●"/>
            </a:pPr>
            <a:r>
              <a:rPr lang="en" sz="17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Cross-sector representation; Celebrate pilot successes;</a:t>
            </a: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7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Share                         solutions and innovative outreach; Set the stage for transformation </a:t>
            </a:r>
            <a:endParaRPr sz="1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1" name="Google Shape;551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653" y="1391110"/>
            <a:ext cx="4768108" cy="271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90"/>
          <p:cNvPicPr preferRelativeResize="0"/>
          <p:nvPr/>
        </p:nvPicPr>
        <p:blipFill rotWithShape="1">
          <a:blip r:embed="rId5">
            <a:alphaModFix/>
          </a:blip>
          <a:srcRect l="9157" t="29728" r="8928" b="27576"/>
          <a:stretch/>
        </p:blipFill>
        <p:spPr>
          <a:xfrm>
            <a:off x="7153653" y="4474980"/>
            <a:ext cx="1871155" cy="39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91"/>
          <p:cNvPicPr preferRelativeResize="0"/>
          <p:nvPr/>
        </p:nvPicPr>
        <p:blipFill rotWithShape="1">
          <a:blip r:embed="rId3">
            <a:alphaModFix/>
          </a:blip>
          <a:srcRect r="3651"/>
          <a:stretch/>
        </p:blipFill>
        <p:spPr>
          <a:xfrm>
            <a:off x="-54487" y="4905225"/>
            <a:ext cx="9205521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91"/>
          <p:cNvSpPr/>
          <p:nvPr/>
        </p:nvSpPr>
        <p:spPr>
          <a:xfrm>
            <a:off x="-7200" y="0"/>
            <a:ext cx="9158400" cy="528900"/>
          </a:xfrm>
          <a:prstGeom prst="rect">
            <a:avLst/>
          </a:prstGeom>
          <a:solidFill>
            <a:srgbClr val="005294"/>
          </a:solidFill>
          <a:ln w="19050" cap="flat" cmpd="sng">
            <a:solidFill>
              <a:srgbClr val="C5D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 &amp; ANSWERS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91"/>
          <p:cNvSpPr txBox="1"/>
          <p:nvPr/>
        </p:nvSpPr>
        <p:spPr>
          <a:xfrm>
            <a:off x="584494" y="604800"/>
            <a:ext cx="3020100" cy="4452300"/>
          </a:xfrm>
          <a:prstGeom prst="rect">
            <a:avLst/>
          </a:prstGeom>
          <a:solidFill>
            <a:srgbClr val="003D61"/>
          </a:solidFill>
          <a:ln w="19050" cap="flat" cmpd="sng">
            <a:solidFill>
              <a:srgbClr val="ADCD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5" tIns="51425" rIns="51425" bIns="5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 i="0" u="none" strike="noStrike" cap="none">
                <a:solidFill>
                  <a:srgbClr val="ADCD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 b="1" i="0" u="none" strike="noStrike" cap="none">
                <a:solidFill>
                  <a:srgbClr val="ADCD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MORE INFORMATION:</a:t>
            </a:r>
            <a:r>
              <a:rPr lang="en" sz="13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sz="13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</a:rPr>
              <a:t>Dr. Angie Jenkins </a:t>
            </a:r>
            <a:r>
              <a:rPr lang="en" sz="1500">
                <a:solidFill>
                  <a:schemeClr val="lt1"/>
                </a:solidFill>
              </a:rPr>
              <a:t>(Northeast)</a:t>
            </a:r>
            <a:endParaRPr sz="15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angie@myfuturenc.org</a:t>
            </a:r>
            <a:r>
              <a:rPr lang="en" sz="900">
                <a:solidFill>
                  <a:schemeClr val="lt1"/>
                </a:solidFill>
              </a:rPr>
              <a:t> 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1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</a:rPr>
              <a:t>Preston Roseboro (Piedmont Triad</a:t>
            </a:r>
            <a:r>
              <a:rPr lang="en" sz="1400">
                <a:solidFill>
                  <a:schemeClr val="lt1"/>
                </a:solidFill>
              </a:rPr>
              <a:t>)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preston@myfuturenc.org</a:t>
            </a:r>
            <a:r>
              <a:rPr lang="en" sz="1100">
                <a:solidFill>
                  <a:schemeClr val="lt1"/>
                </a:solidFill>
              </a:rPr>
              <a:t> 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Brett Brenton</a:t>
            </a:r>
            <a:r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(North Central)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brett@myfuturenc.org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</a:rPr>
              <a:t>Dr. </a:t>
            </a:r>
            <a:r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Kim H. Case</a:t>
            </a:r>
            <a:r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(Northwest)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kim@myfuturenc.org</a:t>
            </a:r>
            <a:endParaRPr sz="11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1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</a:rPr>
              <a:t>Dr. Robert Locklear (Sandhills)</a:t>
            </a:r>
            <a:endParaRPr sz="11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u="sng">
                <a:solidFill>
                  <a:schemeClr val="l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robert@myfuturenc.org</a:t>
            </a:r>
            <a:r>
              <a:rPr lang="en" sz="1100">
                <a:solidFill>
                  <a:schemeClr val="lt1"/>
                </a:solidFill>
              </a:rPr>
              <a:t> </a:t>
            </a:r>
            <a:endParaRPr sz="11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1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Senemeht Olatunji</a:t>
            </a:r>
            <a:r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(Southwest)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senemeht@myfuturenc.org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Toni Blount </a:t>
            </a:r>
            <a:r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(Southeast)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toni@myfuturenc.org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</a:rPr>
              <a:t>Dr. </a:t>
            </a:r>
            <a:r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Tracie J. Metz</a:t>
            </a:r>
            <a:r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(Western)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tracie@myfuturenc.org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1" name="Google Shape;561;p9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64831" y="4313361"/>
            <a:ext cx="2006308" cy="34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91"/>
          <p:cNvPicPr preferRelativeResize="0"/>
          <p:nvPr/>
        </p:nvPicPr>
        <p:blipFill rotWithShape="1">
          <a:blip r:embed="rId13">
            <a:alphaModFix/>
          </a:blip>
          <a:srcRect t="10506" b="10498"/>
          <a:stretch/>
        </p:blipFill>
        <p:spPr>
          <a:xfrm>
            <a:off x="3818606" y="1024350"/>
            <a:ext cx="5071478" cy="2920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7782" y="1488713"/>
            <a:ext cx="4146225" cy="3651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81"/>
          <p:cNvPicPr preferRelativeResize="0"/>
          <p:nvPr/>
        </p:nvPicPr>
        <p:blipFill rotWithShape="1">
          <a:blip r:embed="rId4">
            <a:alphaModFix/>
          </a:blip>
          <a:srcRect t="5742" b="8161"/>
          <a:stretch/>
        </p:blipFill>
        <p:spPr>
          <a:xfrm>
            <a:off x="0" y="0"/>
            <a:ext cx="9144001" cy="181046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81"/>
          <p:cNvSpPr txBox="1"/>
          <p:nvPr/>
        </p:nvSpPr>
        <p:spPr>
          <a:xfrm>
            <a:off x="2916319" y="3347531"/>
            <a:ext cx="5682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2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Dr. Angie Jenkins</a:t>
            </a:r>
            <a:endParaRPr sz="2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19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myFutureNC</a:t>
            </a: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 | </a:t>
            </a:r>
            <a:r>
              <a:rPr lang="en" sz="19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Regional Impact Manager</a:t>
            </a:r>
            <a:endParaRPr sz="190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19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Northeast Prosperity Zone</a:t>
            </a:r>
            <a:endParaRPr sz="19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8" name="Google Shape;418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919" y="563494"/>
            <a:ext cx="3954074" cy="68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81"/>
          <p:cNvPicPr preferRelativeResize="0"/>
          <p:nvPr/>
        </p:nvPicPr>
        <p:blipFill rotWithShape="1">
          <a:blip r:embed="rId6">
            <a:alphaModFix/>
          </a:blip>
          <a:srcRect t="3814" b="3814"/>
          <a:stretch/>
        </p:blipFill>
        <p:spPr>
          <a:xfrm>
            <a:off x="536513" y="2109844"/>
            <a:ext cx="2091900" cy="2576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rgbClr val="0052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0" name="Google Shape;420;p81"/>
          <p:cNvSpPr/>
          <p:nvPr/>
        </p:nvSpPr>
        <p:spPr>
          <a:xfrm>
            <a:off x="0" y="4950150"/>
            <a:ext cx="9144000" cy="193200"/>
          </a:xfrm>
          <a:prstGeom prst="rect">
            <a:avLst/>
          </a:prstGeom>
          <a:solidFill>
            <a:srgbClr val="2A3B7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2"/>
          <p:cNvSpPr/>
          <p:nvPr/>
        </p:nvSpPr>
        <p:spPr>
          <a:xfrm>
            <a:off x="6811973" y="1409048"/>
            <a:ext cx="1851900" cy="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82"/>
          <p:cNvSpPr txBox="1"/>
          <p:nvPr/>
        </p:nvSpPr>
        <p:spPr>
          <a:xfrm>
            <a:off x="240600" y="1001138"/>
            <a:ext cx="85638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To ensure North Carolina remains economically competitive now and into the future, we must meet the state’s educational attainment goal – to have 2 million North Carolinians aged 25-44 hold an industry-valued credential or postsecondary degree by 2030.</a:t>
            </a:r>
            <a:endParaRPr sz="17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7" name="Google Shape;427;p82"/>
          <p:cNvSpPr txBox="1"/>
          <p:nvPr/>
        </p:nvSpPr>
        <p:spPr>
          <a:xfrm>
            <a:off x="0" y="223538"/>
            <a:ext cx="8260800" cy="661800"/>
          </a:xfrm>
          <a:prstGeom prst="rect">
            <a:avLst/>
          </a:prstGeom>
          <a:solidFill>
            <a:srgbClr val="CEF03C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8" name="Google Shape;428;p82"/>
          <p:cNvSpPr txBox="1"/>
          <p:nvPr/>
        </p:nvSpPr>
        <p:spPr>
          <a:xfrm>
            <a:off x="0" y="223538"/>
            <a:ext cx="8128200" cy="661800"/>
          </a:xfrm>
          <a:prstGeom prst="rect">
            <a:avLst/>
          </a:prstGeom>
          <a:solidFill>
            <a:srgbClr val="B5D333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29" name="Google Shape;429;p82"/>
          <p:cNvCxnSpPr/>
          <p:nvPr/>
        </p:nvCxnSpPr>
        <p:spPr>
          <a:xfrm>
            <a:off x="0" y="223538"/>
            <a:ext cx="3837600" cy="10500"/>
          </a:xfrm>
          <a:prstGeom prst="straightConnector1">
            <a:avLst/>
          </a:prstGeom>
          <a:noFill/>
          <a:ln w="76200" cap="flat" cmpd="sng">
            <a:solidFill>
              <a:srgbClr val="2A3B7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p82"/>
          <p:cNvSpPr txBox="1"/>
          <p:nvPr/>
        </p:nvSpPr>
        <p:spPr>
          <a:xfrm>
            <a:off x="430521" y="289558"/>
            <a:ext cx="463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OUR GOAL - </a:t>
            </a:r>
            <a:r>
              <a:rPr lang="en" sz="25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HOUSE BILL 664</a:t>
            </a:r>
            <a:endParaRPr sz="25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31" name="Google Shape;431;p82"/>
          <p:cNvPicPr preferRelativeResize="0"/>
          <p:nvPr/>
        </p:nvPicPr>
        <p:blipFill rotWithShape="1">
          <a:blip r:embed="rId3">
            <a:alphaModFix/>
          </a:blip>
          <a:srcRect l="4625"/>
          <a:stretch/>
        </p:blipFill>
        <p:spPr>
          <a:xfrm>
            <a:off x="1908590" y="2169919"/>
            <a:ext cx="5174420" cy="214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82"/>
          <p:cNvPicPr preferRelativeResize="0"/>
          <p:nvPr/>
        </p:nvPicPr>
        <p:blipFill rotWithShape="1">
          <a:blip r:embed="rId4">
            <a:alphaModFix/>
          </a:blip>
          <a:srcRect l="9157" t="29729" r="8928" b="27573"/>
          <a:stretch/>
        </p:blipFill>
        <p:spPr>
          <a:xfrm>
            <a:off x="7153653" y="4474980"/>
            <a:ext cx="1871155" cy="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82"/>
          <p:cNvSpPr/>
          <p:nvPr/>
        </p:nvSpPr>
        <p:spPr>
          <a:xfrm>
            <a:off x="0" y="4950150"/>
            <a:ext cx="9144000" cy="193200"/>
          </a:xfrm>
          <a:prstGeom prst="rect">
            <a:avLst/>
          </a:prstGeom>
          <a:solidFill>
            <a:srgbClr val="2A3B7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82"/>
          <p:cNvSpPr txBox="1"/>
          <p:nvPr/>
        </p:nvSpPr>
        <p:spPr>
          <a:xfrm>
            <a:off x="2138275" y="4415575"/>
            <a:ext cx="467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NC State of </a:t>
            </a:r>
            <a:r>
              <a:rPr lang="en" sz="1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Educational</a:t>
            </a:r>
            <a:r>
              <a:rPr lang="en" sz="1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Attainment RECAP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3"/>
          <p:cNvSpPr/>
          <p:nvPr/>
        </p:nvSpPr>
        <p:spPr>
          <a:xfrm>
            <a:off x="6811973" y="1409048"/>
            <a:ext cx="1851900" cy="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83"/>
          <p:cNvSpPr/>
          <p:nvPr/>
        </p:nvSpPr>
        <p:spPr>
          <a:xfrm>
            <a:off x="0" y="4950150"/>
            <a:ext cx="9144000" cy="193200"/>
          </a:xfrm>
          <a:prstGeom prst="rect">
            <a:avLst/>
          </a:prstGeom>
          <a:solidFill>
            <a:srgbClr val="2A3B7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83"/>
          <p:cNvSpPr txBox="1"/>
          <p:nvPr/>
        </p:nvSpPr>
        <p:spPr>
          <a:xfrm>
            <a:off x="0" y="152363"/>
            <a:ext cx="8860200" cy="661800"/>
          </a:xfrm>
          <a:prstGeom prst="rect">
            <a:avLst/>
          </a:prstGeom>
          <a:solidFill>
            <a:srgbClr val="CEF03C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2" name="Google Shape;442;p83"/>
          <p:cNvSpPr txBox="1"/>
          <p:nvPr/>
        </p:nvSpPr>
        <p:spPr>
          <a:xfrm>
            <a:off x="0" y="152363"/>
            <a:ext cx="8731800" cy="661800"/>
          </a:xfrm>
          <a:prstGeom prst="rect">
            <a:avLst/>
          </a:prstGeom>
          <a:solidFill>
            <a:srgbClr val="B5D333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3" name="Google Shape;443;p83"/>
          <p:cNvSpPr txBox="1">
            <a:spLocks noGrp="1"/>
          </p:cNvSpPr>
          <p:nvPr>
            <p:ph type="title" idx="4294967295"/>
          </p:nvPr>
        </p:nvSpPr>
        <p:spPr>
          <a:xfrm>
            <a:off x="276956" y="321769"/>
            <a:ext cx="87516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600" b="1">
                <a:latin typeface="Proxima Nova"/>
                <a:ea typeface="Proxima Nova"/>
                <a:cs typeface="Proxima Nova"/>
                <a:sym typeface="Proxima Nova"/>
              </a:rPr>
              <a:t>LEAKY PIPELINE</a:t>
            </a:r>
            <a:endParaRPr sz="3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44" name="Google Shape;444;p83"/>
          <p:cNvCxnSpPr/>
          <p:nvPr/>
        </p:nvCxnSpPr>
        <p:spPr>
          <a:xfrm>
            <a:off x="0" y="152363"/>
            <a:ext cx="3837600" cy="10500"/>
          </a:xfrm>
          <a:prstGeom prst="straightConnector1">
            <a:avLst/>
          </a:prstGeom>
          <a:noFill/>
          <a:ln w="76200" cap="flat" cmpd="sng">
            <a:solidFill>
              <a:srgbClr val="2A3B7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5" name="Google Shape;445;p83"/>
          <p:cNvPicPr preferRelativeResize="0"/>
          <p:nvPr/>
        </p:nvPicPr>
        <p:blipFill rotWithShape="1">
          <a:blip r:embed="rId3">
            <a:alphaModFix/>
          </a:blip>
          <a:srcRect b="7910"/>
          <a:stretch/>
        </p:blipFill>
        <p:spPr>
          <a:xfrm>
            <a:off x="418106" y="814175"/>
            <a:ext cx="8307804" cy="377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83"/>
          <p:cNvPicPr preferRelativeResize="0"/>
          <p:nvPr/>
        </p:nvPicPr>
        <p:blipFill rotWithShape="1">
          <a:blip r:embed="rId4">
            <a:alphaModFix/>
          </a:blip>
          <a:srcRect l="9157" t="29729" r="8928" b="27573"/>
          <a:stretch/>
        </p:blipFill>
        <p:spPr>
          <a:xfrm>
            <a:off x="7153653" y="4474980"/>
            <a:ext cx="1871155" cy="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83"/>
          <p:cNvSpPr txBox="1"/>
          <p:nvPr/>
        </p:nvSpPr>
        <p:spPr>
          <a:xfrm>
            <a:off x="444000" y="4328575"/>
            <a:ext cx="7843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2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Student Video: Leaky Pipeline</a:t>
            </a:r>
            <a:endParaRPr sz="2600" b="1" i="0" u="sng" strike="noStrike" cap="none">
              <a:solidFill>
                <a:srgbClr val="003D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84"/>
          <p:cNvPicPr preferRelativeResize="0"/>
          <p:nvPr/>
        </p:nvPicPr>
        <p:blipFill rotWithShape="1">
          <a:blip r:embed="rId3">
            <a:alphaModFix/>
          </a:blip>
          <a:srcRect l="22012" t="13171" r="24310" b="39937"/>
          <a:stretch/>
        </p:blipFill>
        <p:spPr>
          <a:xfrm>
            <a:off x="508887" y="1520150"/>
            <a:ext cx="8126225" cy="2594624"/>
          </a:xfrm>
          <a:prstGeom prst="rect">
            <a:avLst/>
          </a:prstGeom>
          <a:noFill/>
          <a:ln w="28575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4" name="Google Shape;454;p84"/>
          <p:cNvSpPr/>
          <p:nvPr/>
        </p:nvSpPr>
        <p:spPr>
          <a:xfrm>
            <a:off x="0" y="263025"/>
            <a:ext cx="6355200" cy="555900"/>
          </a:xfrm>
          <a:prstGeom prst="rect">
            <a:avLst/>
          </a:prstGeom>
          <a:solidFill>
            <a:srgbClr val="ADCD39"/>
          </a:solidFill>
          <a:ln w="19050" cap="flat" cmpd="sng">
            <a:solidFill>
              <a:srgbClr val="B5D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2500" b="1">
                <a:latin typeface="Proxima Nova"/>
                <a:ea typeface="Proxima Nova"/>
                <a:cs typeface="Proxima Nova"/>
                <a:sym typeface="Proxima Nova"/>
              </a:rPr>
              <a:t>North Carolina’s Great Dilemma</a:t>
            </a:r>
            <a:endParaRPr sz="25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55" name="Google Shape;455;p84"/>
          <p:cNvCxnSpPr/>
          <p:nvPr/>
        </p:nvCxnSpPr>
        <p:spPr>
          <a:xfrm>
            <a:off x="0" y="263013"/>
            <a:ext cx="3837600" cy="10500"/>
          </a:xfrm>
          <a:prstGeom prst="straightConnector1">
            <a:avLst/>
          </a:prstGeom>
          <a:noFill/>
          <a:ln w="76200" cap="flat" cmpd="sng">
            <a:solidFill>
              <a:srgbClr val="2A3B7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5"/>
          <p:cNvSpPr txBox="1"/>
          <p:nvPr/>
        </p:nvSpPr>
        <p:spPr>
          <a:xfrm>
            <a:off x="590625" y="1648825"/>
            <a:ext cx="75525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144584"/>
                </a:solidFill>
                <a:latin typeface="Proxima Nova"/>
                <a:ea typeface="Proxima Nova"/>
                <a:cs typeface="Proxima Nova"/>
                <a:sym typeface="Proxima Nova"/>
              </a:rPr>
              <a:t>How are we addressing this within the Northeast Region?</a:t>
            </a:r>
            <a:endParaRPr sz="4100" i="1">
              <a:solidFill>
                <a:srgbClr val="14458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2" name="Google Shape;462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725" y="4615275"/>
            <a:ext cx="1568077" cy="27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2225" y="141675"/>
            <a:ext cx="3987425" cy="163937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5"/>
          <p:cNvSpPr/>
          <p:nvPr/>
        </p:nvSpPr>
        <p:spPr>
          <a:xfrm>
            <a:off x="0" y="4950150"/>
            <a:ext cx="9144000" cy="193200"/>
          </a:xfrm>
          <a:prstGeom prst="rect">
            <a:avLst/>
          </a:prstGeom>
          <a:solidFill>
            <a:srgbClr val="2A3B7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6"/>
          <p:cNvSpPr/>
          <p:nvPr/>
        </p:nvSpPr>
        <p:spPr>
          <a:xfrm>
            <a:off x="8970075" y="0"/>
            <a:ext cx="172800" cy="504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0" y="1"/>
            <a:ext cx="4203870" cy="11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86"/>
          <p:cNvSpPr txBox="1"/>
          <p:nvPr/>
        </p:nvSpPr>
        <p:spPr>
          <a:xfrm>
            <a:off x="1167850" y="768975"/>
            <a:ext cx="45090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Serving Pasquotank, Tyrrell, and Washington Counties</a:t>
            </a:r>
            <a:endParaRPr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2" name="Google Shape;472;p86"/>
          <p:cNvCxnSpPr/>
          <p:nvPr/>
        </p:nvCxnSpPr>
        <p:spPr>
          <a:xfrm>
            <a:off x="1279650" y="868500"/>
            <a:ext cx="40005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73" name="Google Shape;473;p86"/>
          <p:cNvPicPr preferRelativeResize="0"/>
          <p:nvPr/>
        </p:nvPicPr>
        <p:blipFill rotWithShape="1">
          <a:blip r:embed="rId4">
            <a:alphaModFix/>
          </a:blip>
          <a:srcRect l="6120" r="6199"/>
          <a:stretch/>
        </p:blipFill>
        <p:spPr>
          <a:xfrm>
            <a:off x="7338850" y="449826"/>
            <a:ext cx="1011575" cy="1153749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4" name="Google Shape;474;p86"/>
          <p:cNvSpPr txBox="1"/>
          <p:nvPr/>
        </p:nvSpPr>
        <p:spPr>
          <a:xfrm>
            <a:off x="6897476" y="1542100"/>
            <a:ext cx="1914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Brandi Bragg 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Pathways Facilitator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NENC Career Pathways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86"/>
          <p:cNvPicPr preferRelativeResize="0"/>
          <p:nvPr/>
        </p:nvPicPr>
        <p:blipFill rotWithShape="1">
          <a:blip r:embed="rId5">
            <a:alphaModFix/>
          </a:blip>
          <a:srcRect l="41401" r="10883"/>
          <a:stretch/>
        </p:blipFill>
        <p:spPr>
          <a:xfrm>
            <a:off x="7411987" y="2708550"/>
            <a:ext cx="897766" cy="10594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6" name="Google Shape;476;p86"/>
          <p:cNvSpPr txBox="1"/>
          <p:nvPr/>
        </p:nvSpPr>
        <p:spPr>
          <a:xfrm>
            <a:off x="6897450" y="3692425"/>
            <a:ext cx="191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Gary Brown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Vice Chancellor 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Student Affairs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Elizabeth City State University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86"/>
          <p:cNvPicPr preferRelativeResize="0"/>
          <p:nvPr/>
        </p:nvPicPr>
        <p:blipFill rotWithShape="1">
          <a:blip r:embed="rId6">
            <a:alphaModFix/>
          </a:blip>
          <a:srcRect l="3522" t="4883" r="3522" b="8686"/>
          <a:stretch/>
        </p:blipFill>
        <p:spPr>
          <a:xfrm>
            <a:off x="3088463" y="1295488"/>
            <a:ext cx="947725" cy="1059412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8" name="Google Shape;478;p86"/>
          <p:cNvSpPr txBox="1"/>
          <p:nvPr/>
        </p:nvSpPr>
        <p:spPr>
          <a:xfrm>
            <a:off x="4085938" y="1267722"/>
            <a:ext cx="17766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Angie Wills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Officer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Elizabeth City State University</a:t>
            </a:r>
            <a:endParaRPr/>
          </a:p>
        </p:txBody>
      </p:sp>
      <p:pic>
        <p:nvPicPr>
          <p:cNvPr id="479" name="Google Shape;479;p86"/>
          <p:cNvPicPr preferRelativeResize="0"/>
          <p:nvPr/>
        </p:nvPicPr>
        <p:blipFill rotWithShape="1">
          <a:blip r:embed="rId7">
            <a:alphaModFix/>
          </a:blip>
          <a:srcRect l="10900" t="10897" r="11513"/>
          <a:stretch/>
        </p:blipFill>
        <p:spPr>
          <a:xfrm>
            <a:off x="106825" y="1207726"/>
            <a:ext cx="1011578" cy="1161575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0" name="Google Shape;480;p86"/>
          <p:cNvSpPr txBox="1"/>
          <p:nvPr/>
        </p:nvSpPr>
        <p:spPr>
          <a:xfrm>
            <a:off x="1104763" y="1325538"/>
            <a:ext cx="1776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Evonne Carter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Vice President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of the Albemarle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, </a:t>
            </a:r>
            <a:endParaRPr/>
          </a:p>
        </p:txBody>
      </p:sp>
      <p:pic>
        <p:nvPicPr>
          <p:cNvPr id="481" name="Google Shape;481;p86"/>
          <p:cNvPicPr preferRelativeResize="0"/>
          <p:nvPr/>
        </p:nvPicPr>
        <p:blipFill rotWithShape="1">
          <a:blip r:embed="rId8">
            <a:alphaModFix/>
          </a:blip>
          <a:srcRect l="11287" r="10702"/>
          <a:stretch/>
        </p:blipFill>
        <p:spPr>
          <a:xfrm>
            <a:off x="115763" y="2483870"/>
            <a:ext cx="1011575" cy="116156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2" name="Google Shape;482;p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8038" y="1728200"/>
            <a:ext cx="1483888" cy="1483888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86"/>
          <p:cNvSpPr txBox="1"/>
          <p:nvPr/>
        </p:nvSpPr>
        <p:spPr>
          <a:xfrm>
            <a:off x="1154863" y="2525975"/>
            <a:ext cx="1776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Whitmer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Northeastern Workforce Development Board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/>
          </a:p>
        </p:txBody>
      </p:sp>
      <p:pic>
        <p:nvPicPr>
          <p:cNvPr id="484" name="Google Shape;484;p86"/>
          <p:cNvPicPr preferRelativeResize="0"/>
          <p:nvPr/>
        </p:nvPicPr>
        <p:blipFill rotWithShape="1">
          <a:blip r:embed="rId10">
            <a:alphaModFix/>
          </a:blip>
          <a:srcRect l="32826" t="9056" r="22837" b="40548"/>
          <a:stretch/>
        </p:blipFill>
        <p:spPr>
          <a:xfrm>
            <a:off x="147675" y="3751949"/>
            <a:ext cx="1011550" cy="1149851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5" name="Google Shape;485;p86"/>
          <p:cNvSpPr txBox="1"/>
          <p:nvPr/>
        </p:nvSpPr>
        <p:spPr>
          <a:xfrm>
            <a:off x="1154863" y="3760000"/>
            <a:ext cx="1776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Tamara Wroughton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 of Career &amp; Technical Education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Washington County Schools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, </a:t>
            </a:r>
            <a:endParaRPr/>
          </a:p>
        </p:txBody>
      </p:sp>
      <p:pic>
        <p:nvPicPr>
          <p:cNvPr id="486" name="Google Shape;486;p86"/>
          <p:cNvPicPr preferRelativeResize="0"/>
          <p:nvPr/>
        </p:nvPicPr>
        <p:blipFill rotWithShape="1">
          <a:blip r:embed="rId11">
            <a:alphaModFix/>
          </a:blip>
          <a:srcRect r="12026"/>
          <a:stretch/>
        </p:blipFill>
        <p:spPr>
          <a:xfrm>
            <a:off x="3075400" y="2488825"/>
            <a:ext cx="984325" cy="1118904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7" name="Google Shape;487;p86"/>
          <p:cNvSpPr txBox="1"/>
          <p:nvPr/>
        </p:nvSpPr>
        <p:spPr>
          <a:xfrm>
            <a:off x="4056838" y="2441225"/>
            <a:ext cx="17766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Rachel Clipson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Services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Manager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Northeastern Workforce Development Board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86"/>
          <p:cNvPicPr preferRelativeResize="0"/>
          <p:nvPr/>
        </p:nvPicPr>
        <p:blipFill rotWithShape="1">
          <a:blip r:embed="rId12">
            <a:alphaModFix/>
          </a:blip>
          <a:srcRect l="-1931" t="3112" r="-1931" b="3122"/>
          <a:stretch/>
        </p:blipFill>
        <p:spPr>
          <a:xfrm>
            <a:off x="3057101" y="3700051"/>
            <a:ext cx="1011575" cy="119370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9" name="Google Shape;489;p86"/>
          <p:cNvSpPr txBox="1"/>
          <p:nvPr/>
        </p:nvSpPr>
        <p:spPr>
          <a:xfrm>
            <a:off x="4022438" y="3692425"/>
            <a:ext cx="17766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Chanta Pickard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Centers Coordinator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Beaufort Community College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86"/>
          <p:cNvSpPr txBox="1"/>
          <p:nvPr/>
        </p:nvSpPr>
        <p:spPr>
          <a:xfrm>
            <a:off x="6811975" y="60975"/>
            <a:ext cx="200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Project Manager</a:t>
            </a:r>
            <a:endParaRPr b="1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91" name="Google Shape;491;p86"/>
          <p:cNvSpPr txBox="1"/>
          <p:nvPr/>
        </p:nvSpPr>
        <p:spPr>
          <a:xfrm>
            <a:off x="6702125" y="2309975"/>
            <a:ext cx="239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LEAC Grant Oversight</a:t>
            </a:r>
            <a:endParaRPr sz="1300" b="1" u="sng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86"/>
          <p:cNvSpPr/>
          <p:nvPr/>
        </p:nvSpPr>
        <p:spPr>
          <a:xfrm>
            <a:off x="3963225" y="74550"/>
            <a:ext cx="658500" cy="27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86"/>
          <p:cNvSpPr txBox="1"/>
          <p:nvPr/>
        </p:nvSpPr>
        <p:spPr>
          <a:xfrm>
            <a:off x="1887663" y="4770475"/>
            <a:ext cx="480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Educational Attainment Collaborative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919" y="563494"/>
            <a:ext cx="3954074" cy="6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87"/>
          <p:cNvSpPr txBox="1"/>
          <p:nvPr/>
        </p:nvSpPr>
        <p:spPr>
          <a:xfrm>
            <a:off x="0" y="223538"/>
            <a:ext cx="9024900" cy="661800"/>
          </a:xfrm>
          <a:prstGeom prst="rect">
            <a:avLst/>
          </a:prstGeom>
          <a:solidFill>
            <a:srgbClr val="CEF03C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0" name="Google Shape;500;p87"/>
          <p:cNvSpPr txBox="1"/>
          <p:nvPr/>
        </p:nvSpPr>
        <p:spPr>
          <a:xfrm>
            <a:off x="0" y="223538"/>
            <a:ext cx="8848200" cy="661800"/>
          </a:xfrm>
          <a:prstGeom prst="rect">
            <a:avLst/>
          </a:prstGeom>
          <a:solidFill>
            <a:srgbClr val="B5D333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01" name="Google Shape;501;p87"/>
          <p:cNvCxnSpPr/>
          <p:nvPr/>
        </p:nvCxnSpPr>
        <p:spPr>
          <a:xfrm>
            <a:off x="0" y="223538"/>
            <a:ext cx="3837600" cy="10500"/>
          </a:xfrm>
          <a:prstGeom prst="straightConnector1">
            <a:avLst/>
          </a:prstGeom>
          <a:noFill/>
          <a:ln w="76200" cap="flat" cmpd="sng">
            <a:solidFill>
              <a:srgbClr val="2A3B7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2" name="Google Shape;502;p87"/>
          <p:cNvSpPr txBox="1"/>
          <p:nvPr/>
        </p:nvSpPr>
        <p:spPr>
          <a:xfrm>
            <a:off x="274838" y="321638"/>
            <a:ext cx="8594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WHAT ARE WE DOING TO INCREASE FAFSA COMPLETIONS IN 2023?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3" name="Google Shape;503;p87"/>
          <p:cNvSpPr/>
          <p:nvPr/>
        </p:nvSpPr>
        <p:spPr>
          <a:xfrm>
            <a:off x="0" y="4950150"/>
            <a:ext cx="9144000" cy="193200"/>
          </a:xfrm>
          <a:prstGeom prst="rect">
            <a:avLst/>
          </a:prstGeom>
          <a:solidFill>
            <a:srgbClr val="2A3B7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87"/>
          <p:cNvSpPr txBox="1"/>
          <p:nvPr/>
        </p:nvSpPr>
        <p:spPr>
          <a:xfrm>
            <a:off x="147938" y="894731"/>
            <a:ext cx="3837600" cy="3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0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SPRING 2023 FAFSA PILOTS</a:t>
            </a:r>
            <a:endParaRPr sz="17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2730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roxima Nova"/>
              <a:buChar char="●"/>
            </a:pPr>
            <a:r>
              <a:rPr lang="en" sz="17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Pilot Participants</a:t>
            </a:r>
            <a:r>
              <a:rPr lang="en" sz="17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r>
              <a:rPr lang="en" sz="17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% of the school districts in NC </a:t>
            </a:r>
            <a:endParaRPr sz="17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2730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Char char="●"/>
            </a:pPr>
            <a:r>
              <a:rPr lang="en" sz="17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Goal:</a:t>
            </a:r>
            <a:r>
              <a:rPr lang="en" sz="17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Increase FAFSA completions </a:t>
            </a:r>
            <a:r>
              <a:rPr lang="en" sz="17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</a:t>
            </a:r>
            <a:r>
              <a:rPr lang="en" sz="17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share federal, state, and local financial aid resources to increase attainment </a:t>
            </a:r>
            <a:endParaRPr sz="17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2730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roxima Nova"/>
              <a:buChar char="●"/>
            </a:pPr>
            <a:r>
              <a:rPr lang="en" sz="17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FAFSA taskforce with financial aid and college access state leaders</a:t>
            </a:r>
            <a:endParaRPr sz="17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27305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roxima Nova"/>
              <a:buChar char="●"/>
            </a:pPr>
            <a:r>
              <a:rPr lang="en" sz="17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Data analysis</a:t>
            </a:r>
            <a:r>
              <a:rPr lang="en" sz="17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and identifying promising practices and strategies</a:t>
            </a:r>
            <a:endParaRPr sz="1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05" name="Google Shape;505;p87"/>
          <p:cNvPicPr preferRelativeResize="0"/>
          <p:nvPr/>
        </p:nvPicPr>
        <p:blipFill rotWithShape="1">
          <a:blip r:embed="rId4">
            <a:alphaModFix/>
          </a:blip>
          <a:srcRect r="56758"/>
          <a:stretch/>
        </p:blipFill>
        <p:spPr>
          <a:xfrm>
            <a:off x="4668937" y="3794700"/>
            <a:ext cx="3954074" cy="73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87"/>
          <p:cNvPicPr preferRelativeResize="0"/>
          <p:nvPr/>
        </p:nvPicPr>
        <p:blipFill rotWithShape="1">
          <a:blip r:embed="rId5">
            <a:alphaModFix/>
          </a:blip>
          <a:srcRect b="1400"/>
          <a:stretch/>
        </p:blipFill>
        <p:spPr>
          <a:xfrm>
            <a:off x="3985538" y="1321931"/>
            <a:ext cx="5039212" cy="201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87"/>
          <p:cNvPicPr preferRelativeResize="0"/>
          <p:nvPr/>
        </p:nvPicPr>
        <p:blipFill rotWithShape="1">
          <a:blip r:embed="rId4">
            <a:alphaModFix/>
          </a:blip>
          <a:srcRect l="43432"/>
          <a:stretch/>
        </p:blipFill>
        <p:spPr>
          <a:xfrm>
            <a:off x="3971325" y="4411913"/>
            <a:ext cx="5172674" cy="73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919" y="563494"/>
            <a:ext cx="3954074" cy="6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88"/>
          <p:cNvSpPr txBox="1"/>
          <p:nvPr/>
        </p:nvSpPr>
        <p:spPr>
          <a:xfrm>
            <a:off x="0" y="223538"/>
            <a:ext cx="8260800" cy="661800"/>
          </a:xfrm>
          <a:prstGeom prst="rect">
            <a:avLst/>
          </a:prstGeom>
          <a:solidFill>
            <a:srgbClr val="CEF03C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4" name="Google Shape;514;p88"/>
          <p:cNvSpPr txBox="1"/>
          <p:nvPr/>
        </p:nvSpPr>
        <p:spPr>
          <a:xfrm>
            <a:off x="0" y="223538"/>
            <a:ext cx="8128200" cy="661800"/>
          </a:xfrm>
          <a:prstGeom prst="rect">
            <a:avLst/>
          </a:prstGeom>
          <a:solidFill>
            <a:srgbClr val="B5D333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15" name="Google Shape;515;p88"/>
          <p:cNvCxnSpPr/>
          <p:nvPr/>
        </p:nvCxnSpPr>
        <p:spPr>
          <a:xfrm>
            <a:off x="0" y="223538"/>
            <a:ext cx="3837600" cy="10500"/>
          </a:xfrm>
          <a:prstGeom prst="straightConnector1">
            <a:avLst/>
          </a:prstGeom>
          <a:noFill/>
          <a:ln w="76200" cap="flat" cmpd="sng">
            <a:solidFill>
              <a:srgbClr val="2A3B7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6" name="Google Shape;516;p88"/>
          <p:cNvSpPr txBox="1"/>
          <p:nvPr/>
        </p:nvSpPr>
        <p:spPr>
          <a:xfrm>
            <a:off x="430519" y="289556"/>
            <a:ext cx="7485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Proxima Nova"/>
                <a:ea typeface="Proxima Nova"/>
                <a:cs typeface="Proxima Nova"/>
                <a:sym typeface="Proxima Nova"/>
              </a:rPr>
              <a:t>FAFSA - WHERE DOES NC RANK?</a:t>
            </a:r>
            <a:endParaRPr sz="25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17" name="Google Shape;517;p88"/>
          <p:cNvPicPr preferRelativeResize="0"/>
          <p:nvPr/>
        </p:nvPicPr>
        <p:blipFill rotWithShape="1">
          <a:blip r:embed="rId4">
            <a:alphaModFix/>
          </a:blip>
          <a:srcRect l="9157" t="29728" r="8928" b="27576"/>
          <a:stretch/>
        </p:blipFill>
        <p:spPr>
          <a:xfrm>
            <a:off x="7153653" y="4474980"/>
            <a:ext cx="1871155" cy="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88"/>
          <p:cNvSpPr/>
          <p:nvPr/>
        </p:nvSpPr>
        <p:spPr>
          <a:xfrm>
            <a:off x="0" y="4950150"/>
            <a:ext cx="9144000" cy="193200"/>
          </a:xfrm>
          <a:prstGeom prst="rect">
            <a:avLst/>
          </a:prstGeom>
          <a:solidFill>
            <a:srgbClr val="2A3B7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" name="Google Shape;519;p88"/>
          <p:cNvGrpSpPr/>
          <p:nvPr/>
        </p:nvGrpSpPr>
        <p:grpSpPr>
          <a:xfrm>
            <a:off x="1129650" y="1912763"/>
            <a:ext cx="5646242" cy="2480116"/>
            <a:chOff x="1734800" y="1254950"/>
            <a:chExt cx="7528323" cy="3306821"/>
          </a:xfrm>
        </p:grpSpPr>
        <p:pic>
          <p:nvPicPr>
            <p:cNvPr id="520" name="Google Shape;520;p8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65624" y="1254950"/>
              <a:ext cx="7397499" cy="33068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21" name="Google Shape;521;p88"/>
            <p:cNvCxnSpPr/>
            <p:nvPr/>
          </p:nvCxnSpPr>
          <p:spPr>
            <a:xfrm>
              <a:off x="7282575" y="2511700"/>
              <a:ext cx="5400" cy="1414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22" name="Google Shape;522;p88"/>
            <p:cNvSpPr txBox="1"/>
            <p:nvPr/>
          </p:nvSpPr>
          <p:spPr>
            <a:xfrm>
              <a:off x="7049025" y="3926200"/>
              <a:ext cx="527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65%</a:t>
              </a:r>
              <a:br>
                <a:rPr lang="en" sz="900" b="1" i="0" u="none" strike="noStrike" cap="none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</a:br>
              <a:endParaRPr sz="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23" name="Google Shape;523;p88"/>
            <p:cNvSpPr txBox="1"/>
            <p:nvPr/>
          </p:nvSpPr>
          <p:spPr>
            <a:xfrm>
              <a:off x="7070025" y="4126300"/>
              <a:ext cx="5067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" sz="700" b="1" i="0" u="none" strike="noStrike" cap="non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2023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88"/>
            <p:cNvSpPr/>
            <p:nvPr/>
          </p:nvSpPr>
          <p:spPr>
            <a:xfrm>
              <a:off x="1734800" y="1575350"/>
              <a:ext cx="547800" cy="32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88"/>
          <p:cNvSpPr txBox="1"/>
          <p:nvPr/>
        </p:nvSpPr>
        <p:spPr>
          <a:xfrm>
            <a:off x="320813" y="1148925"/>
            <a:ext cx="7485600" cy="492600"/>
          </a:xfrm>
          <a:prstGeom prst="rect">
            <a:avLst/>
          </a:prstGeom>
          <a:solidFill>
            <a:srgbClr val="2A3B78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NC increased from 27th to 15th nationally in 2022.</a:t>
            </a:r>
            <a:endParaRPr sz="23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C0360_CF">
  <a:themeElements>
    <a:clrScheme name="Current">
      <a:dk1>
        <a:srgbClr val="000000"/>
      </a:dk1>
      <a:lt1>
        <a:srgbClr val="FFFFFF"/>
      </a:lt1>
      <a:dk2>
        <a:srgbClr val="005293"/>
      </a:dk2>
      <a:lt2>
        <a:srgbClr val="FFFFFF"/>
      </a:lt2>
      <a:accent1>
        <a:srgbClr val="005293"/>
      </a:accent1>
      <a:accent2>
        <a:srgbClr val="B5D333"/>
      </a:accent2>
      <a:accent3>
        <a:srgbClr val="D9D9D9"/>
      </a:accent3>
      <a:accent4>
        <a:srgbClr val="0077C0"/>
      </a:accent4>
      <a:accent5>
        <a:srgbClr val="003B5F"/>
      </a:accent5>
      <a:accent6>
        <a:srgbClr val="808080"/>
      </a:accent6>
      <a:hlink>
        <a:srgbClr val="D9D9D9"/>
      </a:hlink>
      <a:folHlink>
        <a:srgbClr val="0077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On-screen Show (16:9)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Cambria</vt:lpstr>
      <vt:lpstr>Proxima Nova</vt:lpstr>
      <vt:lpstr>Impact</vt:lpstr>
      <vt:lpstr>Arial</vt:lpstr>
      <vt:lpstr>Georgia</vt:lpstr>
      <vt:lpstr>Calibri</vt:lpstr>
      <vt:lpstr>Times New Roman</vt:lpstr>
      <vt:lpstr>Simple Light</vt:lpstr>
      <vt:lpstr>Simple Light</vt:lpstr>
      <vt:lpstr>Office Theme</vt:lpstr>
      <vt:lpstr>NC0360_CF</vt:lpstr>
      <vt:lpstr>Office Theme</vt:lpstr>
      <vt:lpstr>PowerPoint Presentation</vt:lpstr>
      <vt:lpstr>PowerPoint Presentation</vt:lpstr>
      <vt:lpstr>PowerPoint Presentation</vt:lpstr>
      <vt:lpstr>LEAKY PIPELINE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brandi.bragg@nencpathways.org</cp:lastModifiedBy>
  <cp:revision>1</cp:revision>
  <dcterms:modified xsi:type="dcterms:W3CDTF">2023-03-29T13:14:34Z</dcterms:modified>
</cp:coreProperties>
</file>