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878789605" r:id="rId2"/>
    <p:sldId id="264" r:id="rId3"/>
    <p:sldId id="342" r:id="rId4"/>
    <p:sldId id="1878789582" r:id="rId5"/>
    <p:sldId id="314" r:id="rId6"/>
    <p:sldId id="1878789581" r:id="rId7"/>
    <p:sldId id="1878789608" r:id="rId8"/>
    <p:sldId id="263" r:id="rId9"/>
    <p:sldId id="1878789586" r:id="rId10"/>
    <p:sldId id="1878789604" r:id="rId11"/>
    <p:sldId id="18787896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8312E-EF61-4577-B485-0074ABA2834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3324-23AE-4569-A695-439B6D25E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Tiffany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3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Self-explanatory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B8D3B-E5C8-48EA-8B56-2521F6A42D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0B48BA-77C4-4E42-BE1B-263E2931B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"/>
          <a:stretch/>
        </p:blipFill>
        <p:spPr>
          <a:xfrm>
            <a:off x="-3140" y="0"/>
            <a:ext cx="12188952" cy="68931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01379E-23AF-41B0-8BAB-284F56492D48}"/>
              </a:ext>
            </a:extLst>
          </p:cNvPr>
          <p:cNvSpPr/>
          <p:nvPr userDrawn="1"/>
        </p:nvSpPr>
        <p:spPr>
          <a:xfrm>
            <a:off x="1758462" y="4012301"/>
            <a:ext cx="10433538" cy="2863281"/>
          </a:xfrm>
          <a:prstGeom prst="rect">
            <a:avLst/>
          </a:prstGeom>
          <a:solidFill>
            <a:srgbClr val="ECAA1F"/>
          </a:solidFill>
          <a:ln>
            <a:solidFill>
              <a:srgbClr val="ECA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235286-FAD8-4A54-B90D-58F70001B1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1508" y="6123694"/>
            <a:ext cx="9669618" cy="656173"/>
          </a:xfrm>
        </p:spPr>
        <p:txBody>
          <a:bodyPr>
            <a:noAutofit/>
          </a:bodyPr>
          <a:lstStyle>
            <a:lvl1pPr marL="0" indent="0" algn="r">
              <a:buNone/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72201BE-6704-4323-8D17-BD0DA9EA9F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 rot="16200000">
            <a:off x="10905938" y="4872792"/>
            <a:ext cx="1874998" cy="435378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98382-0A97-4FBF-A7B5-F201C332ADCB}"/>
              </a:ext>
            </a:extLst>
          </p:cNvPr>
          <p:cNvSpPr/>
          <p:nvPr userDrawn="1"/>
        </p:nvSpPr>
        <p:spPr>
          <a:xfrm>
            <a:off x="-23443" y="33856"/>
            <a:ext cx="12188952" cy="6858000"/>
          </a:xfrm>
          <a:prstGeom prst="rect">
            <a:avLst/>
          </a:prstGeom>
          <a:noFill/>
          <a:ln w="76200">
            <a:solidFill>
              <a:srgbClr val="ECA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3D2FE3E8-3164-4BDD-B8E0-C39278A03076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12352C-A2C1-431F-B621-4CA61E664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3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88" y="486195"/>
            <a:ext cx="6170612" cy="501234"/>
          </a:xfrm>
        </p:spPr>
        <p:txBody>
          <a:bodyPr anchor="b">
            <a:noAutofit/>
          </a:bodyPr>
          <a:lstStyle>
            <a:lvl1pPr>
              <a:defRPr sz="3400" baseline="0">
                <a:ln w="0">
                  <a:noFill/>
                </a:ln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762209"/>
          </a:xfrm>
        </p:spPr>
        <p:txBody>
          <a:bodyPr/>
          <a:lstStyle>
            <a:lvl1pPr>
              <a:defRPr sz="2400"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  <a:lvl2pPr>
              <a:defRPr sz="2100" baseline="0">
                <a:solidFill>
                  <a:srgbClr val="003767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3767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rgbClr val="003767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rgbClr val="003767"/>
                </a:solidFill>
                <a:latin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665" y="187453"/>
            <a:ext cx="3932237" cy="46574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84618" y="6216245"/>
            <a:ext cx="2022764" cy="365125"/>
          </a:xfrm>
        </p:spPr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BBF22-0BF9-4CBB-B50C-7C2A82DD086D}"/>
              </a:ext>
            </a:extLst>
          </p:cNvPr>
          <p:cNvSpPr/>
          <p:nvPr userDrawn="1"/>
        </p:nvSpPr>
        <p:spPr>
          <a:xfrm>
            <a:off x="-1588" y="1880195"/>
            <a:ext cx="4977608" cy="978408"/>
          </a:xfrm>
          <a:prstGeom prst="rect">
            <a:avLst/>
          </a:prstGeom>
          <a:solidFill>
            <a:srgbClr val="AEB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5BED55-ABBC-47B1-8A26-CD76C11FCDEA}"/>
              </a:ext>
            </a:extLst>
          </p:cNvPr>
          <p:cNvSpPr/>
          <p:nvPr userDrawn="1"/>
        </p:nvSpPr>
        <p:spPr>
          <a:xfrm>
            <a:off x="-1588" y="931265"/>
            <a:ext cx="4977608" cy="978408"/>
          </a:xfrm>
          <a:prstGeom prst="rect">
            <a:avLst/>
          </a:prstGeom>
          <a:solidFill>
            <a:srgbClr val="F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27BB70-B7BF-4FCE-9795-FA0765633F2F}"/>
              </a:ext>
            </a:extLst>
          </p:cNvPr>
          <p:cNvSpPr/>
          <p:nvPr userDrawn="1"/>
        </p:nvSpPr>
        <p:spPr>
          <a:xfrm>
            <a:off x="0" y="4922605"/>
            <a:ext cx="4977608" cy="978408"/>
          </a:xfrm>
          <a:prstGeom prst="rect">
            <a:avLst/>
          </a:prstGeom>
          <a:solidFill>
            <a:srgbClr val="F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C89BA-C3F4-49AF-8F3D-2CFA6F42B922}"/>
              </a:ext>
            </a:extLst>
          </p:cNvPr>
          <p:cNvSpPr/>
          <p:nvPr userDrawn="1"/>
        </p:nvSpPr>
        <p:spPr>
          <a:xfrm>
            <a:off x="0" y="-17665"/>
            <a:ext cx="4977608" cy="97840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F69C2-9E4D-421F-BD76-0E1156248A10}"/>
              </a:ext>
            </a:extLst>
          </p:cNvPr>
          <p:cNvSpPr/>
          <p:nvPr userDrawn="1"/>
        </p:nvSpPr>
        <p:spPr>
          <a:xfrm>
            <a:off x="0" y="2870099"/>
            <a:ext cx="4977608" cy="97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1F11B-DE48-4A87-98B5-57D1C13232EC}"/>
              </a:ext>
            </a:extLst>
          </p:cNvPr>
          <p:cNvSpPr/>
          <p:nvPr userDrawn="1"/>
        </p:nvSpPr>
        <p:spPr>
          <a:xfrm>
            <a:off x="0" y="3895044"/>
            <a:ext cx="4977608" cy="1027352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3B806-4D20-4871-9EBA-75CA9A292D22}"/>
              </a:ext>
            </a:extLst>
          </p:cNvPr>
          <p:cNvSpPr/>
          <p:nvPr userDrawn="1"/>
        </p:nvSpPr>
        <p:spPr>
          <a:xfrm>
            <a:off x="-730" y="5901013"/>
            <a:ext cx="4977608" cy="978408"/>
          </a:xfrm>
          <a:prstGeom prst="rect">
            <a:avLst/>
          </a:prstGeom>
          <a:solidFill>
            <a:srgbClr val="AEB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52271F-C136-4324-BDD9-4128CB5A9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665" y="295378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80090F9-F200-4F5E-8502-D56CC9549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665" y="1229906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984C02B-B01B-442D-80D5-001DFBD847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665" y="2172787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36FB755-1B0B-458B-A1E5-E9A9C89B07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9665" y="3183084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83FFBE6-7E6A-48A5-BB40-9A5029B3F2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9665" y="4177927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58F3F05-DCBB-4068-8476-D022B6E272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9665" y="5169427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EF55CF7-2696-4CBF-AA03-080604579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665" y="6177606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9E912FA-FC14-44B3-A070-5103E54B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8630765" y="5749638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88" y="486195"/>
            <a:ext cx="6170612" cy="501234"/>
          </a:xfrm>
        </p:spPr>
        <p:txBody>
          <a:bodyPr anchor="b">
            <a:noAutofit/>
          </a:bodyPr>
          <a:lstStyle>
            <a:lvl1pPr>
              <a:defRPr sz="2600" baseline="0">
                <a:ln w="0">
                  <a:noFill/>
                </a:ln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  <a:lvl2pPr>
              <a:defRPr sz="2100" baseline="0">
                <a:solidFill>
                  <a:srgbClr val="003767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3767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rgbClr val="003767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rgbClr val="003767"/>
                </a:solidFill>
                <a:latin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665" y="187453"/>
            <a:ext cx="3932237" cy="46574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F5E7778B-E5AD-42AA-B8D4-0DE74FC09219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C89BA-C3F4-49AF-8F3D-2CFA6F42B922}"/>
              </a:ext>
            </a:extLst>
          </p:cNvPr>
          <p:cNvSpPr/>
          <p:nvPr userDrawn="1"/>
        </p:nvSpPr>
        <p:spPr>
          <a:xfrm>
            <a:off x="0" y="-1170"/>
            <a:ext cx="4772025" cy="6859169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52271F-C136-4324-BDD9-4128CB5A9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439" y="1493489"/>
            <a:ext cx="3700463" cy="2559389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client quote from relevant industry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37BD7-002F-4D88-A472-6271836DCADD}"/>
              </a:ext>
            </a:extLst>
          </p:cNvPr>
          <p:cNvSpPr txBox="1"/>
          <p:nvPr userDrawn="1"/>
        </p:nvSpPr>
        <p:spPr>
          <a:xfrm>
            <a:off x="1800484" y="288516"/>
            <a:ext cx="1162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aseline="0" dirty="0">
                <a:solidFill>
                  <a:srgbClr val="ECAA1F"/>
                </a:solidFill>
                <a:latin typeface="Arial Rounded MT Bold" panose="020F0704030504030204" pitchFamily="34" charset="0"/>
                <a:cs typeface="LilyUPC" panose="020B0502040204020203" pitchFamily="34" charset="-34"/>
              </a:rPr>
              <a:t>“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B3790E-DC2C-4D3B-BE61-40198900DAC3}"/>
              </a:ext>
            </a:extLst>
          </p:cNvPr>
          <p:cNvSpPr txBox="1"/>
          <p:nvPr userDrawn="1"/>
        </p:nvSpPr>
        <p:spPr>
          <a:xfrm rot="10800000">
            <a:off x="1514115" y="3523031"/>
            <a:ext cx="1162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aseline="0" dirty="0">
                <a:solidFill>
                  <a:srgbClr val="ECAA1F"/>
                </a:solidFill>
                <a:latin typeface="Arial Rounded MT Bold" panose="020F0704030504030204" pitchFamily="34" charset="0"/>
                <a:cs typeface="LilyUPC" panose="020B0502040204020203" pitchFamily="34" charset="-34"/>
              </a:rPr>
              <a:t>“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8DCDD1-391A-438B-9DCF-AF19806B98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87513" y="5222875"/>
            <a:ext cx="1274762" cy="9937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Client Logo here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821847-4F4E-4EC5-AB47-2467C15B8788}"/>
              </a:ext>
            </a:extLst>
          </p:cNvPr>
          <p:cNvCxnSpPr/>
          <p:nvPr userDrawn="1"/>
        </p:nvCxnSpPr>
        <p:spPr>
          <a:xfrm>
            <a:off x="2962275" y="5688013"/>
            <a:ext cx="12696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97D8AA-1257-43D4-9D2A-270B2778FE90}"/>
              </a:ext>
            </a:extLst>
          </p:cNvPr>
          <p:cNvCxnSpPr/>
          <p:nvPr userDrawn="1"/>
        </p:nvCxnSpPr>
        <p:spPr>
          <a:xfrm>
            <a:off x="417886" y="5688013"/>
            <a:ext cx="12696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 baseline="0">
                <a:ln w="0">
                  <a:noFill/>
                </a:ln>
                <a:solidFill>
                  <a:srgbClr val="ECAA1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4664"/>
          </a:xfrm>
        </p:spPr>
        <p:txBody>
          <a:bodyPr/>
          <a:lstStyle>
            <a:lvl1pPr marL="0" indent="0">
              <a:buNone/>
              <a:defRPr sz="120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B6775332-7486-40EB-BDBE-002C17B6EA8A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89421B8-0325-4D5F-94C9-88BEB41BC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8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4945536" y="-726848"/>
            <a:ext cx="4251901" cy="9414455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  <a:lvl2pPr>
              <a:defRPr sz="2400" baseline="0">
                <a:solidFill>
                  <a:srgbClr val="003767"/>
                </a:solidFill>
                <a:latin typeface="Arial" panose="020B0604020202020204" pitchFamily="34" charset="0"/>
              </a:defRPr>
            </a:lvl2pPr>
            <a:lvl3pPr>
              <a:defRPr sz="2000" baseline="0">
                <a:solidFill>
                  <a:srgbClr val="003767"/>
                </a:solidFill>
                <a:latin typeface="Arial" panose="020B0604020202020204" pitchFamily="34" charset="0"/>
              </a:defRPr>
            </a:lvl3pPr>
            <a:lvl4pPr>
              <a:defRPr sz="1800" baseline="0">
                <a:solidFill>
                  <a:srgbClr val="003767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3767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</a:lstStyle>
          <a:p>
            <a:fld id="{E8B28B82-9738-43E7-9D38-82AE4FD1C966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5"/>
            <a:ext cx="7887010" cy="1325563"/>
          </a:xfrm>
          <a:noFill/>
        </p:spPr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EDE58D-C8F0-4293-9423-F89875FE1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90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9062" y="2081463"/>
            <a:ext cx="8888938" cy="1428500"/>
          </a:xfrm>
        </p:spPr>
        <p:txBody>
          <a:bodyPr anchor="b"/>
          <a:lstStyle>
            <a:lvl1pPr algn="ctr">
              <a:defRPr sz="4500" baseline="0">
                <a:ln w="0">
                  <a:noFill/>
                </a:ln>
                <a:solidFill>
                  <a:srgbClr val="003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062" y="3602038"/>
            <a:ext cx="888893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 baseline="0">
                <a:solidFill>
                  <a:srgbClr val="41596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9374" y="6201529"/>
            <a:ext cx="2743200" cy="365125"/>
          </a:xfrm>
        </p:spPr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68B63D3F-E0C6-43F7-82F1-601E53F81015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028" y="6201530"/>
            <a:ext cx="2743200" cy="365125"/>
          </a:xfrm>
        </p:spPr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C7D983-9507-4C58-AF61-89B307675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90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4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258" y="1825625"/>
            <a:ext cx="8989541" cy="4351338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  <a:lvl2pPr>
              <a:defRPr sz="2400" baseline="0">
                <a:solidFill>
                  <a:srgbClr val="003767"/>
                </a:solidFill>
                <a:latin typeface="Arial" panose="020B0604020202020204" pitchFamily="34" charset="0"/>
              </a:defRPr>
            </a:lvl2pPr>
            <a:lvl3pPr>
              <a:defRPr sz="2000" baseline="0">
                <a:solidFill>
                  <a:srgbClr val="003767"/>
                </a:solidFill>
                <a:latin typeface="Arial" panose="020B0604020202020204" pitchFamily="34" charset="0"/>
              </a:defRPr>
            </a:lvl3pPr>
            <a:lvl4pPr>
              <a:defRPr sz="1800" baseline="0">
                <a:solidFill>
                  <a:srgbClr val="003767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3767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</a:lstStyle>
          <a:p>
            <a:fld id="{C7AE1497-F2FD-4201-B0BB-682457F0D6EE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13931" y="6238733"/>
            <a:ext cx="2743200" cy="365125"/>
          </a:xfrm>
        </p:spPr>
        <p:txBody>
          <a:bodyPr/>
          <a:lstStyle>
            <a:lvl1pPr>
              <a:defRPr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Gold Line"/>
          <p:cNvCxnSpPr>
            <a:cxnSpLocks/>
          </p:cNvCxnSpPr>
          <p:nvPr userDrawn="1"/>
        </p:nvCxnSpPr>
        <p:spPr>
          <a:xfrm>
            <a:off x="1779063" y="1696451"/>
            <a:ext cx="10412937" cy="0"/>
          </a:xfrm>
          <a:prstGeom prst="line">
            <a:avLst/>
          </a:prstGeom>
          <a:ln w="57150" cap="rnd" cmpd="sng">
            <a:solidFill>
              <a:srgbClr val="ECAA1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5"/>
            <a:ext cx="7887010" cy="1325563"/>
          </a:xfrm>
          <a:noFill/>
        </p:spPr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EDE58D-C8F0-4293-9423-F89875FE1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90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258" y="1825625"/>
            <a:ext cx="8989541" cy="4351338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  <a:lvl2pPr>
              <a:defRPr sz="2400" baseline="0">
                <a:solidFill>
                  <a:srgbClr val="003767"/>
                </a:solidFill>
                <a:latin typeface="Arial" panose="020B0604020202020204" pitchFamily="34" charset="0"/>
              </a:defRPr>
            </a:lvl2pPr>
            <a:lvl3pPr>
              <a:defRPr sz="2000" baseline="0">
                <a:solidFill>
                  <a:srgbClr val="003767"/>
                </a:solidFill>
                <a:latin typeface="Arial" panose="020B0604020202020204" pitchFamily="34" charset="0"/>
              </a:defRPr>
            </a:lvl3pPr>
            <a:lvl4pPr>
              <a:defRPr sz="1800" baseline="0">
                <a:solidFill>
                  <a:srgbClr val="003767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3767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</a:lstStyle>
          <a:p>
            <a:fld id="{6AB62E50-21B7-4E0D-8162-33B13A7C177C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7428" y="6216244"/>
            <a:ext cx="2743200" cy="365125"/>
          </a:xfrm>
        </p:spPr>
        <p:txBody>
          <a:bodyPr/>
          <a:lstStyle>
            <a:lvl1pPr>
              <a:defRPr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Gold Line"/>
          <p:cNvCxnSpPr>
            <a:cxnSpLocks/>
          </p:cNvCxnSpPr>
          <p:nvPr userDrawn="1"/>
        </p:nvCxnSpPr>
        <p:spPr>
          <a:xfrm>
            <a:off x="1779063" y="1696451"/>
            <a:ext cx="10412937" cy="0"/>
          </a:xfrm>
          <a:prstGeom prst="line">
            <a:avLst/>
          </a:prstGeom>
          <a:ln w="57150" cap="rnd" cmpd="sng">
            <a:solidFill>
              <a:srgbClr val="ECAA1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5"/>
            <a:ext cx="7887010" cy="1325563"/>
          </a:xfrm>
          <a:noFill/>
        </p:spPr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EDE58D-C8F0-4293-9423-F89875FE1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90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0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101735-A170-4032-A7E2-4DB493EA9411}"/>
              </a:ext>
            </a:extLst>
          </p:cNvPr>
          <p:cNvSpPr/>
          <p:nvPr userDrawn="1"/>
        </p:nvSpPr>
        <p:spPr>
          <a:xfrm>
            <a:off x="0" y="0"/>
            <a:ext cx="12192000" cy="1710612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89DF4EF9-7EA6-44C0-8072-8BB4393D8000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Gold Line">
            <a:extLst>
              <a:ext uri="{FF2B5EF4-FFF2-40B4-BE49-F238E27FC236}">
                <a16:creationId xmlns:a16="http://schemas.microsoft.com/office/drawing/2014/main" id="{59063F68-8588-4807-B3C9-358510A73507}"/>
              </a:ext>
            </a:extLst>
          </p:cNvPr>
          <p:cNvCxnSpPr>
            <a:cxnSpLocks/>
          </p:cNvCxnSpPr>
          <p:nvPr userDrawn="1"/>
        </p:nvCxnSpPr>
        <p:spPr>
          <a:xfrm>
            <a:off x="0" y="1696451"/>
            <a:ext cx="12192000" cy="0"/>
          </a:xfrm>
          <a:prstGeom prst="line">
            <a:avLst/>
          </a:prstGeom>
          <a:ln w="57150" cap="rnd" cmpd="sng">
            <a:solidFill>
              <a:srgbClr val="ECAA1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FFAB986-6C91-41A6-B541-0A4B4A169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ith Gold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101735-A170-4032-A7E2-4DB493EA9411}"/>
              </a:ext>
            </a:extLst>
          </p:cNvPr>
          <p:cNvSpPr/>
          <p:nvPr userDrawn="1"/>
        </p:nvSpPr>
        <p:spPr>
          <a:xfrm>
            <a:off x="0" y="0"/>
            <a:ext cx="12192000" cy="1710612"/>
          </a:xfrm>
          <a:prstGeom prst="rect">
            <a:avLst/>
          </a:prstGeom>
          <a:solidFill>
            <a:srgbClr val="ECA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rgbClr val="003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C722F6F8-2054-4AAA-9A11-5FD94013F229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Gold Line">
            <a:extLst>
              <a:ext uri="{FF2B5EF4-FFF2-40B4-BE49-F238E27FC236}">
                <a16:creationId xmlns:a16="http://schemas.microsoft.com/office/drawing/2014/main" id="{59063F68-8588-4807-B3C9-358510A73507}"/>
              </a:ext>
            </a:extLst>
          </p:cNvPr>
          <p:cNvCxnSpPr>
            <a:cxnSpLocks/>
          </p:cNvCxnSpPr>
          <p:nvPr userDrawn="1"/>
        </p:nvCxnSpPr>
        <p:spPr>
          <a:xfrm>
            <a:off x="0" y="1696451"/>
            <a:ext cx="12192000" cy="0"/>
          </a:xfrm>
          <a:prstGeom prst="line">
            <a:avLst/>
          </a:prstGeom>
          <a:ln w="57150" cap="rnd" cmpd="sng">
            <a:solidFill>
              <a:srgbClr val="41596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5165C6B1-9FB5-4494-96AF-80A845E16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rgbClr val="003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7134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</a:defRPr>
            </a:lvl1pPr>
            <a:lvl2pPr>
              <a:defRPr sz="2400" baseline="0">
                <a:solidFill>
                  <a:srgbClr val="003767"/>
                </a:solidFill>
              </a:defRPr>
            </a:lvl2pPr>
            <a:lvl3pPr>
              <a:defRPr sz="2000" baseline="0">
                <a:solidFill>
                  <a:srgbClr val="003767"/>
                </a:solidFill>
              </a:defRPr>
            </a:lvl3pPr>
            <a:lvl4pPr>
              <a:defRPr sz="1800" baseline="0">
                <a:solidFill>
                  <a:srgbClr val="003767"/>
                </a:solidFill>
              </a:defRPr>
            </a:lvl4pPr>
            <a:lvl5pPr>
              <a:defRPr sz="1600" baseline="0">
                <a:solidFill>
                  <a:srgbClr val="0037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7131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</a:defRPr>
            </a:lvl1pPr>
            <a:lvl2pPr>
              <a:defRPr sz="2400" baseline="0">
                <a:solidFill>
                  <a:srgbClr val="003767"/>
                </a:solidFill>
              </a:defRPr>
            </a:lvl2pPr>
            <a:lvl3pPr>
              <a:defRPr sz="2000" baseline="0">
                <a:solidFill>
                  <a:srgbClr val="003767"/>
                </a:solidFill>
              </a:defRPr>
            </a:lvl3pPr>
            <a:lvl4pPr>
              <a:defRPr sz="1800" baseline="0">
                <a:solidFill>
                  <a:srgbClr val="003767"/>
                </a:solidFill>
              </a:defRPr>
            </a:lvl4pPr>
            <a:lvl5pPr>
              <a:defRPr sz="1600" baseline="0">
                <a:solidFill>
                  <a:srgbClr val="0037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09550D5C-A483-417D-8521-96A4AC196D2B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Gold Line">
            <a:extLst>
              <a:ext uri="{FF2B5EF4-FFF2-40B4-BE49-F238E27FC236}">
                <a16:creationId xmlns:a16="http://schemas.microsoft.com/office/drawing/2014/main" id="{59063F68-8588-4807-B3C9-358510A73507}"/>
              </a:ext>
            </a:extLst>
          </p:cNvPr>
          <p:cNvCxnSpPr>
            <a:cxnSpLocks/>
          </p:cNvCxnSpPr>
          <p:nvPr userDrawn="1"/>
        </p:nvCxnSpPr>
        <p:spPr>
          <a:xfrm>
            <a:off x="0" y="1696451"/>
            <a:ext cx="12192000" cy="0"/>
          </a:xfrm>
          <a:prstGeom prst="line">
            <a:avLst/>
          </a:prstGeom>
          <a:ln w="57150" cap="rnd" cmpd="sng">
            <a:solidFill>
              <a:srgbClr val="ECAA1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D8CC5FC-E9D7-411E-854E-79270479A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4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lor Bloc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D14B0C-7E35-43A3-963D-67C2054CDBB1}"/>
              </a:ext>
            </a:extLst>
          </p:cNvPr>
          <p:cNvSpPr/>
          <p:nvPr userDrawn="1"/>
        </p:nvSpPr>
        <p:spPr>
          <a:xfrm>
            <a:off x="0" y="0"/>
            <a:ext cx="12192000" cy="1710612"/>
          </a:xfrm>
          <a:prstGeom prst="rect">
            <a:avLst/>
          </a:prstGeom>
          <a:solidFill>
            <a:srgbClr val="ECA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rgbClr val="003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4848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</a:defRPr>
            </a:lvl1pPr>
            <a:lvl2pPr>
              <a:defRPr sz="2400" baseline="0">
                <a:solidFill>
                  <a:srgbClr val="003767"/>
                </a:solidFill>
              </a:defRPr>
            </a:lvl2pPr>
            <a:lvl3pPr>
              <a:defRPr sz="2000" baseline="0">
                <a:solidFill>
                  <a:srgbClr val="003767"/>
                </a:solidFill>
              </a:defRPr>
            </a:lvl3pPr>
            <a:lvl4pPr>
              <a:defRPr sz="1800" baseline="0">
                <a:solidFill>
                  <a:srgbClr val="003767"/>
                </a:solidFill>
              </a:defRPr>
            </a:lvl4pPr>
            <a:lvl5pPr>
              <a:defRPr sz="1600" baseline="0">
                <a:solidFill>
                  <a:srgbClr val="0037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4848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</a:defRPr>
            </a:lvl1pPr>
            <a:lvl2pPr>
              <a:defRPr sz="2400" baseline="0">
                <a:solidFill>
                  <a:srgbClr val="003767"/>
                </a:solidFill>
              </a:defRPr>
            </a:lvl2pPr>
            <a:lvl3pPr>
              <a:defRPr sz="2000" baseline="0">
                <a:solidFill>
                  <a:srgbClr val="003767"/>
                </a:solidFill>
              </a:defRPr>
            </a:lvl3pPr>
            <a:lvl4pPr>
              <a:defRPr sz="1800" baseline="0">
                <a:solidFill>
                  <a:srgbClr val="003767"/>
                </a:solidFill>
              </a:defRPr>
            </a:lvl4pPr>
            <a:lvl5pPr>
              <a:defRPr sz="1600" baseline="0">
                <a:solidFill>
                  <a:srgbClr val="0037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5191B6EB-C802-4840-9A59-1AD73AD0B1E5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107F80-62ED-4C23-A57B-81A296F0E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- Gray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D14B0C-7E35-43A3-963D-67C2054CDBB1}"/>
              </a:ext>
            </a:extLst>
          </p:cNvPr>
          <p:cNvSpPr/>
          <p:nvPr userDrawn="1"/>
        </p:nvSpPr>
        <p:spPr>
          <a:xfrm>
            <a:off x="0" y="0"/>
            <a:ext cx="12192000" cy="1710612"/>
          </a:xfrm>
          <a:prstGeom prst="rect">
            <a:avLst/>
          </a:prstGeom>
          <a:solidFill>
            <a:srgbClr val="AEB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rgbClr val="003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0266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</a:defRPr>
            </a:lvl1pPr>
            <a:lvl2pPr>
              <a:defRPr sz="2400" baseline="0">
                <a:solidFill>
                  <a:srgbClr val="003767"/>
                </a:solidFill>
              </a:defRPr>
            </a:lvl2pPr>
            <a:lvl3pPr>
              <a:defRPr sz="2000" baseline="0">
                <a:solidFill>
                  <a:srgbClr val="003767"/>
                </a:solidFill>
              </a:defRPr>
            </a:lvl3pPr>
            <a:lvl4pPr>
              <a:defRPr sz="1800" baseline="0">
                <a:solidFill>
                  <a:srgbClr val="003767"/>
                </a:solidFill>
              </a:defRPr>
            </a:lvl4pPr>
            <a:lvl5pPr>
              <a:defRPr sz="1600" baseline="0">
                <a:solidFill>
                  <a:srgbClr val="0037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0266"/>
          </a:xfrm>
        </p:spPr>
        <p:txBody>
          <a:bodyPr/>
          <a:lstStyle>
            <a:lvl1pPr>
              <a:defRPr sz="2800" baseline="0">
                <a:solidFill>
                  <a:srgbClr val="003767"/>
                </a:solidFill>
              </a:defRPr>
            </a:lvl1pPr>
            <a:lvl2pPr>
              <a:defRPr sz="2400" baseline="0">
                <a:solidFill>
                  <a:srgbClr val="003767"/>
                </a:solidFill>
              </a:defRPr>
            </a:lvl2pPr>
            <a:lvl3pPr>
              <a:defRPr sz="2000" baseline="0">
                <a:solidFill>
                  <a:srgbClr val="003767"/>
                </a:solidFill>
              </a:defRPr>
            </a:lvl3pPr>
            <a:lvl4pPr>
              <a:defRPr sz="1800" baseline="0">
                <a:solidFill>
                  <a:srgbClr val="003767"/>
                </a:solidFill>
              </a:defRPr>
            </a:lvl4pPr>
            <a:lvl5pPr>
              <a:defRPr sz="1600" baseline="0">
                <a:solidFill>
                  <a:srgbClr val="0037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1C2C3323-A99A-4AE1-BE05-1C80F582C7FA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9F64E2F-3CD7-4570-A90B-116B71AEE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36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216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</a:lstStyle>
          <a:p>
            <a:fld id="{DDC0DA81-746B-4691-9DD9-021BC2DE5BA4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216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rgbClr val="415966"/>
                </a:solidFill>
                <a:latin typeface="Arial" panose="020B0604020202020204" pitchFamily="34" charset="0"/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ln w="0">
            <a:solidFill>
              <a:schemeClr val="accent1"/>
            </a:solidFill>
          </a:ln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rgbClr val="003767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003767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003767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3767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3767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31.sv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mailto:panagrossos@nccommunitycollege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348" y="469783"/>
            <a:ext cx="8932246" cy="1577131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dirty="0">
                <a:latin typeface="+mn-lt"/>
              </a:rPr>
              <a:t>ApprenticeshipNC: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3200" dirty="0">
                <a:latin typeface="+mn-lt"/>
              </a:rPr>
              <a:t>A Talent Driven Training Strategy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22970-60F5-469D-AEDC-AECC3EC2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30" y="2349864"/>
            <a:ext cx="4166601" cy="20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31730-CDBC-354B-1F6D-8F660171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41" y="2353045"/>
            <a:ext cx="1891024" cy="2257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642B8-EC3A-6D88-018B-64A3076F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739" y="4932611"/>
            <a:ext cx="4033599" cy="1779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71280C-65B8-2C19-8C0F-6E0D6A7D7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335" y="4932608"/>
            <a:ext cx="3435259" cy="1779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F21F9E-5DCE-D63F-1C0B-88C3E3D81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256" y="2349864"/>
            <a:ext cx="1907064" cy="23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84B7-05AE-BDE0-E926-ABDFEC0F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Registered Apprenticeship: 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Your Next Steps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5CC70-CC69-2459-489D-C49BB465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2F0D42-FC5D-BF5B-179C-7C28E0E3A02F}"/>
              </a:ext>
            </a:extLst>
          </p:cNvPr>
          <p:cNvGrpSpPr/>
          <p:nvPr/>
        </p:nvGrpSpPr>
        <p:grpSpPr>
          <a:xfrm>
            <a:off x="1686289" y="1938841"/>
            <a:ext cx="1682150" cy="2806115"/>
            <a:chOff x="1686289" y="1938841"/>
            <a:chExt cx="1682150" cy="280611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6F2F13-CD57-FDF9-B7DC-F77971E724A6}"/>
                </a:ext>
              </a:extLst>
            </p:cNvPr>
            <p:cNvGrpSpPr/>
            <p:nvPr/>
          </p:nvGrpSpPr>
          <p:grpSpPr>
            <a:xfrm>
              <a:off x="1686289" y="2368570"/>
              <a:ext cx="1682150" cy="2376386"/>
              <a:chOff x="162289" y="2368570"/>
              <a:chExt cx="1682150" cy="2376386"/>
            </a:xfrm>
          </p:grpSpPr>
          <p:pic>
            <p:nvPicPr>
              <p:cNvPr id="7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5745F661-CD6C-5290-A695-0E6F92213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7958" y="2368570"/>
                <a:ext cx="1421749" cy="1256954"/>
              </a:xfrm>
              <a:prstGeom prst="rect">
                <a:avLst/>
              </a:prstGeom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DACE8A2-C277-5D1D-8B28-17E5A7BD6394}"/>
                  </a:ext>
                </a:extLst>
              </p:cNvPr>
              <p:cNvSpPr/>
              <p:nvPr/>
            </p:nvSpPr>
            <p:spPr>
              <a:xfrm>
                <a:off x="162289" y="3637897"/>
                <a:ext cx="1682150" cy="1107059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cs typeface="Arial"/>
                  </a:rPr>
                  <a:t>Contact your Apprenticeship consultant</a:t>
                </a:r>
              </a:p>
            </p:txBody>
          </p:sp>
        </p:grpSp>
        <p:pic>
          <p:nvPicPr>
            <p:cNvPr id="9" name="Graphic 9" descr="Badge 1 with solid fill">
              <a:extLst>
                <a:ext uri="{FF2B5EF4-FFF2-40B4-BE49-F238E27FC236}">
                  <a16:creationId xmlns:a16="http://schemas.microsoft.com/office/drawing/2014/main" id="{70C9E957-1D75-143C-3742-7F5C7FEB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39896" y="1938841"/>
              <a:ext cx="477235" cy="49398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659ED8-01A0-92C6-6270-42A5908F6ACE}"/>
              </a:ext>
            </a:extLst>
          </p:cNvPr>
          <p:cNvGrpSpPr/>
          <p:nvPr/>
        </p:nvGrpSpPr>
        <p:grpSpPr>
          <a:xfrm>
            <a:off x="3421368" y="3199153"/>
            <a:ext cx="1696528" cy="2763136"/>
            <a:chOff x="3421368" y="3199153"/>
            <a:chExt cx="1696528" cy="2763136"/>
          </a:xfrm>
        </p:grpSpPr>
        <p:pic>
          <p:nvPicPr>
            <p:cNvPr id="12" name="Graphic 12" descr="Badge with solid fill">
              <a:extLst>
                <a:ext uri="{FF2B5EF4-FFF2-40B4-BE49-F238E27FC236}">
                  <a16:creationId xmlns:a16="http://schemas.microsoft.com/office/drawing/2014/main" id="{19631A7B-F85D-D549-E81A-4CBA276AF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98836" y="3199153"/>
              <a:ext cx="477235" cy="493981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36E353-314D-6783-B0C2-79B381B073C4}"/>
                </a:ext>
              </a:extLst>
            </p:cNvPr>
            <p:cNvGrpSpPr/>
            <p:nvPr/>
          </p:nvGrpSpPr>
          <p:grpSpPr>
            <a:xfrm>
              <a:off x="3421368" y="3634965"/>
              <a:ext cx="1696528" cy="2327324"/>
              <a:chOff x="1897368" y="3634965"/>
              <a:chExt cx="1696528" cy="2327324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6998436-F628-FDE9-F869-965D7CBB1933}"/>
                  </a:ext>
                </a:extLst>
              </p:cNvPr>
              <p:cNvSpPr/>
              <p:nvPr/>
            </p:nvSpPr>
            <p:spPr>
              <a:xfrm>
                <a:off x="1897368" y="4840853"/>
                <a:ext cx="1696528" cy="1121436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cs typeface="Arial"/>
                  </a:rPr>
                  <a:t>Employer outlines needs to consultant</a:t>
                </a:r>
                <a:endParaRPr lang="en-US" err="1">
                  <a:solidFill>
                    <a:schemeClr val="tx1"/>
                  </a:solidFill>
                  <a:cs typeface="Arial"/>
                </a:endParaRPr>
              </a:p>
            </p:txBody>
          </p:sp>
          <p:pic>
            <p:nvPicPr>
              <p:cNvPr id="13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B95C6B94-0F40-CF77-F435-5A870D187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4030" y="3634965"/>
                <a:ext cx="1463617" cy="1208603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C052AA-8EFF-6BE1-F2D0-9E9978923882}"/>
              </a:ext>
            </a:extLst>
          </p:cNvPr>
          <p:cNvGrpSpPr/>
          <p:nvPr/>
        </p:nvGrpSpPr>
        <p:grpSpPr>
          <a:xfrm>
            <a:off x="5254718" y="1939949"/>
            <a:ext cx="1682150" cy="2788258"/>
            <a:chOff x="5254718" y="1939949"/>
            <a:chExt cx="1682150" cy="2788258"/>
          </a:xfrm>
        </p:grpSpPr>
        <p:pic>
          <p:nvPicPr>
            <p:cNvPr id="14" name="Graphic 14" descr="Badge 3 with solid fill">
              <a:extLst>
                <a:ext uri="{FF2B5EF4-FFF2-40B4-BE49-F238E27FC236}">
                  <a16:creationId xmlns:a16="http://schemas.microsoft.com/office/drawing/2014/main" id="{A5C55B73-0AD5-AFB4-C466-B485B341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21281" y="1939949"/>
              <a:ext cx="477236" cy="49761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8918472-5B04-9E6C-0E85-6204C0C3058F}"/>
                </a:ext>
              </a:extLst>
            </p:cNvPr>
            <p:cNvGrpSpPr/>
            <p:nvPr/>
          </p:nvGrpSpPr>
          <p:grpSpPr>
            <a:xfrm>
              <a:off x="5254718" y="2407799"/>
              <a:ext cx="1682150" cy="2320408"/>
              <a:chOff x="3730718" y="2407799"/>
              <a:chExt cx="1682150" cy="2320408"/>
            </a:xfrm>
          </p:grpSpPr>
          <p:pic>
            <p:nvPicPr>
              <p:cNvPr id="11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743AFC91-FFBA-D8E0-1259-A7E51B881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22744" y="2407799"/>
                <a:ext cx="1305466" cy="1185763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C696804-C9F9-C816-1CAF-8D5317C44FCE}"/>
                  </a:ext>
                </a:extLst>
              </p:cNvPr>
              <p:cNvSpPr/>
              <p:nvPr/>
            </p:nvSpPr>
            <p:spPr>
              <a:xfrm>
                <a:off x="3730718" y="3621148"/>
                <a:ext cx="1682150" cy="1107059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ea typeface="+mn-lt"/>
                    <a:cs typeface="+mn-lt"/>
                  </a:rPr>
                  <a:t>Employer and team build the program</a:t>
                </a:r>
              </a:p>
              <a:p>
                <a:pPr algn="ctr"/>
                <a:endParaRPr lang="en-US" sz="1600">
                  <a:cs typeface="Arial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CA3D2D-7959-F7EF-3240-C14E0201F7DA}"/>
              </a:ext>
            </a:extLst>
          </p:cNvPr>
          <p:cNvGrpSpPr/>
          <p:nvPr/>
        </p:nvGrpSpPr>
        <p:grpSpPr>
          <a:xfrm>
            <a:off x="7063894" y="3143854"/>
            <a:ext cx="1696528" cy="2818435"/>
            <a:chOff x="7063894" y="3143854"/>
            <a:chExt cx="1696528" cy="2818435"/>
          </a:xfrm>
        </p:grpSpPr>
        <p:pic>
          <p:nvPicPr>
            <p:cNvPr id="15" name="Graphic 15" descr="Badge 4 with solid fill">
              <a:extLst>
                <a:ext uri="{FF2B5EF4-FFF2-40B4-BE49-F238E27FC236}">
                  <a16:creationId xmlns:a16="http://schemas.microsoft.com/office/drawing/2014/main" id="{82EF4B93-57B6-99E1-FF9A-1AFBFC01F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27616" y="3143854"/>
              <a:ext cx="478973" cy="487346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AF0A7F6-3AE6-7F1B-92AB-B0BF1CE03F03}"/>
                </a:ext>
              </a:extLst>
            </p:cNvPr>
            <p:cNvGrpSpPr/>
            <p:nvPr/>
          </p:nvGrpSpPr>
          <p:grpSpPr>
            <a:xfrm>
              <a:off x="7063894" y="3696670"/>
              <a:ext cx="1696528" cy="2265619"/>
              <a:chOff x="5539894" y="3696669"/>
              <a:chExt cx="1696528" cy="2265619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21E8451-BC93-F870-8604-236BBC0E708B}"/>
                  </a:ext>
                </a:extLst>
              </p:cNvPr>
              <p:cNvSpPr/>
              <p:nvPr/>
            </p:nvSpPr>
            <p:spPr>
              <a:xfrm>
                <a:off x="5539894" y="4840852"/>
                <a:ext cx="1696528" cy="1121436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cs typeface="Arial"/>
                  </a:rPr>
                  <a:t>Program reviewed and approved</a:t>
                </a:r>
              </a:p>
            </p:txBody>
          </p:sp>
          <p:pic>
            <p:nvPicPr>
              <p:cNvPr id="21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27833170-6E78-63A6-96E7-5735B6078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0620" y="3696669"/>
                <a:ext cx="1411795" cy="108076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F0E17A-FC5A-98AF-2470-2A3471E659B1}"/>
              </a:ext>
            </a:extLst>
          </p:cNvPr>
          <p:cNvGrpSpPr/>
          <p:nvPr/>
        </p:nvGrpSpPr>
        <p:grpSpPr>
          <a:xfrm>
            <a:off x="8872125" y="1924938"/>
            <a:ext cx="1682150" cy="2820017"/>
            <a:chOff x="8872125" y="1924938"/>
            <a:chExt cx="1682150" cy="2820017"/>
          </a:xfrm>
        </p:grpSpPr>
        <p:pic>
          <p:nvPicPr>
            <p:cNvPr id="16" name="Graphic 16" descr="Badge 5 with solid fill">
              <a:extLst>
                <a:ext uri="{FF2B5EF4-FFF2-40B4-BE49-F238E27FC236}">
                  <a16:creationId xmlns:a16="http://schemas.microsoft.com/office/drawing/2014/main" id="{E4AE599F-7BCD-40E7-EADA-255342E8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23364" y="1924938"/>
              <a:ext cx="470599" cy="49572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6BCD8B-BBBE-D637-9DDC-16E0FB55E4DA}"/>
                </a:ext>
              </a:extLst>
            </p:cNvPr>
            <p:cNvGrpSpPr/>
            <p:nvPr/>
          </p:nvGrpSpPr>
          <p:grpSpPr>
            <a:xfrm>
              <a:off x="8872125" y="2455506"/>
              <a:ext cx="1682150" cy="2289449"/>
              <a:chOff x="7348125" y="2455505"/>
              <a:chExt cx="1682150" cy="2289449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E3E4891-0D9C-9884-EE1D-25FDB3340710}"/>
                  </a:ext>
                </a:extLst>
              </p:cNvPr>
              <p:cNvSpPr/>
              <p:nvPr/>
            </p:nvSpPr>
            <p:spPr>
              <a:xfrm>
                <a:off x="7348125" y="3637895"/>
                <a:ext cx="1682150" cy="1107059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600">
                    <a:cs typeface="Arial"/>
                  </a:rPr>
                  <a:t>Launch Program together!</a:t>
                </a:r>
              </a:p>
            </p:txBody>
          </p:sp>
          <p:pic>
            <p:nvPicPr>
              <p:cNvPr id="22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23DA4A6B-A2B7-7960-ECA2-A64378432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29081" y="2455505"/>
                <a:ext cx="1411794" cy="10845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29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B32B-61C8-4161-82C8-7971993AB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648" y="2693699"/>
            <a:ext cx="9123755" cy="294055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Scott Panagrosso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200" dirty="0"/>
              <a:t>Apprenticeship Coordinator</a:t>
            </a:r>
            <a:br>
              <a:rPr lang="en-US" sz="3200" dirty="0"/>
            </a:br>
            <a:r>
              <a:rPr lang="en-US" sz="3200" dirty="0"/>
              <a:t>Northeast and Southeast Prosperity Zones </a:t>
            </a:r>
            <a:br>
              <a:rPr lang="en-US" sz="3200" dirty="0"/>
            </a:br>
            <a:r>
              <a:rPr lang="en-US" sz="3200" dirty="0"/>
              <a:t>(including Nash and Edgecombe Counties)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2"/>
              </a:rPr>
              <a:t>panagrossos@nccommunitycolleges.edu</a:t>
            </a:r>
            <a:br>
              <a:rPr lang="en-US" sz="3200" dirty="0"/>
            </a:br>
            <a:r>
              <a:rPr lang="en-US" sz="3200" dirty="0"/>
              <a:t>984-365-0577</a:t>
            </a:r>
            <a:endParaRPr lang="en-US" dirty="0"/>
          </a:p>
        </p:txBody>
      </p:sp>
      <p:pic>
        <p:nvPicPr>
          <p:cNvPr id="4" name="Picture 3" descr="A bald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0E0D266C-3382-DBC1-1E7B-514FCC26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46" y="1589748"/>
            <a:ext cx="1136561" cy="15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9936B7-6074-41E8-90EB-D0336FAA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Why Consider a Registered Apprenticeship?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3B2DF1-8E81-4461-AECC-A1ECB8A66631}"/>
              </a:ext>
            </a:extLst>
          </p:cNvPr>
          <p:cNvSpPr/>
          <p:nvPr/>
        </p:nvSpPr>
        <p:spPr>
          <a:xfrm>
            <a:off x="2042924" y="2054948"/>
            <a:ext cx="7679268" cy="1262440"/>
          </a:xfrm>
          <a:prstGeom prst="rect">
            <a:avLst/>
          </a:prstGeom>
          <a:solidFill>
            <a:srgbClr val="2A5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365760" rtlCol="0" anchor="t"/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Build a Competitive Workforce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Employers Facing Complex Workforce Challenges in Competitive Domestic and Global Markets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46CE1-9B23-4D6F-B486-F9115EFA7F1C}"/>
              </a:ext>
            </a:extLst>
          </p:cNvPr>
          <p:cNvSpPr/>
          <p:nvPr/>
        </p:nvSpPr>
        <p:spPr>
          <a:xfrm>
            <a:off x="2042924" y="3523592"/>
            <a:ext cx="7679268" cy="1107964"/>
          </a:xfrm>
          <a:prstGeom prst="rect">
            <a:avLst/>
          </a:prstGeom>
          <a:solidFill>
            <a:srgbClr val="2A5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Time-Tested Model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Proven Strategy for Recruiting, Training and Retaining World-Class Talent Used by Industry for Decades (and longer!)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7BCDA-06B3-4A6D-977F-96AFC5BACD8A}"/>
              </a:ext>
            </a:extLst>
          </p:cNvPr>
          <p:cNvSpPr/>
          <p:nvPr/>
        </p:nvSpPr>
        <p:spPr>
          <a:xfrm>
            <a:off x="2042924" y="4880229"/>
            <a:ext cx="7679268" cy="1388148"/>
          </a:xfrm>
          <a:prstGeom prst="rect">
            <a:avLst/>
          </a:prstGeom>
          <a:solidFill>
            <a:srgbClr val="2A5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marL="0" lvl="3" algn="ctr">
              <a:spcBef>
                <a:spcPts val="800"/>
              </a:spcBef>
              <a:buClrTx/>
            </a:pPr>
            <a:r>
              <a:rPr lang="en-US" sz="28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Adaptable and Flexible</a:t>
            </a:r>
          </a:p>
          <a:p>
            <a:pPr marL="0" lvl="3" algn="ctr">
              <a:spcBef>
                <a:spcPts val="800"/>
              </a:spcBef>
              <a:buClrTx/>
            </a:pPr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Registered Apprenticeship is a Solution and Can Be Integrated into existing Training and Human Resources Development Strategies!!!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9B1D4-05E4-449D-BE6E-36BF37FED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51" y="3142201"/>
            <a:ext cx="2370349" cy="18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F0B86-3D3A-48A8-9262-6A8B6F4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858" y="409616"/>
            <a:ext cx="9522942" cy="914400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Core Components of an Apprenticeship Program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84A1C-2796-42ED-93B4-45A624D6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26631" y="626582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DC98F-6F3D-4D37-8801-59C812F9270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FD0047-4205-CAD4-DA8D-9D72FA037DFC}"/>
              </a:ext>
            </a:extLst>
          </p:cNvPr>
          <p:cNvGrpSpPr/>
          <p:nvPr/>
        </p:nvGrpSpPr>
        <p:grpSpPr>
          <a:xfrm>
            <a:off x="4624777" y="1838517"/>
            <a:ext cx="4376379" cy="3626196"/>
            <a:chOff x="4404139" y="2164484"/>
            <a:chExt cx="4376379" cy="36261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EEA5A3-7804-21DF-A522-BF780A219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4139" y="3252268"/>
              <a:ext cx="4376379" cy="2538412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93A1DCE-84C6-9A7B-6BDF-2165E8178859}"/>
                </a:ext>
              </a:extLst>
            </p:cNvPr>
            <p:cNvSpPr/>
            <p:nvPr/>
          </p:nvSpPr>
          <p:spPr>
            <a:xfrm>
              <a:off x="4930140" y="2164484"/>
              <a:ext cx="3350260" cy="8242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 all starts with engaged employers!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78EBF5A-E3E8-EA70-EDFE-70016C457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727" y="2851786"/>
            <a:ext cx="1944543" cy="29038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A00112-D075-7A45-FE8B-E0349E441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69" y="2851785"/>
            <a:ext cx="1966793" cy="29038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493D11-5CAF-D172-464B-B5334C498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276" y="2851785"/>
            <a:ext cx="1975928" cy="2903850"/>
          </a:xfrm>
          <a:prstGeom prst="rect">
            <a:avLst/>
          </a:prstGeom>
        </p:spPr>
      </p:pic>
      <p:pic>
        <p:nvPicPr>
          <p:cNvPr id="43" name="Content Placeholder 10">
            <a:extLst>
              <a:ext uri="{FF2B5EF4-FFF2-40B4-BE49-F238E27FC236}">
                <a16:creationId xmlns:a16="http://schemas.microsoft.com/office/drawing/2014/main" id="{4840788C-F68C-A9F8-E9DE-99DB922CC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145333" y="3301123"/>
            <a:ext cx="4362816" cy="2380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Content Placeholder 7">
            <a:extLst>
              <a:ext uri="{FF2B5EF4-FFF2-40B4-BE49-F238E27FC236}">
                <a16:creationId xmlns:a16="http://schemas.microsoft.com/office/drawing/2014/main" id="{444CE6C2-F705-C966-2A1A-F4255E6D1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123" y="3258722"/>
            <a:ext cx="4461208" cy="2469526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E841A9B-2EAF-3215-E042-271A35194890}"/>
              </a:ext>
            </a:extLst>
          </p:cNvPr>
          <p:cNvSpPr/>
          <p:nvPr/>
        </p:nvSpPr>
        <p:spPr>
          <a:xfrm>
            <a:off x="4978058" y="2041229"/>
            <a:ext cx="3695700" cy="783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Nationally recognized occupational credential</a:t>
            </a:r>
          </a:p>
        </p:txBody>
      </p:sp>
    </p:spTree>
    <p:extLst>
      <p:ext uri="{BB962C8B-B14F-4D97-AF65-F5344CB8AC3E}">
        <p14:creationId xmlns:p14="http://schemas.microsoft.com/office/powerpoint/2010/main" val="15872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224ECB-2C75-4932-9195-7E73D6AC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857" y="2030292"/>
            <a:ext cx="8861386" cy="2057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your apprentice will do on the job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Industry / Employers design to their specifications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provided with sample template to help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Credit awarded for previous training received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2F0B86-3D3A-48A8-9262-6A8B6F48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Structured On-The-Job Learning (OJL)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F44F8-BCE9-A68C-6990-874A10762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450" y="4572291"/>
            <a:ext cx="2307548" cy="1721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1E9FAD-89EA-368F-A5ED-5042A96D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62" y="4572291"/>
            <a:ext cx="3065984" cy="1721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FCB87-CDBE-A6BB-BC7F-9A0A9C8D6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05" y="4572289"/>
            <a:ext cx="2998753" cy="17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1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7F83E-0652-4685-86CE-D15303A2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31" y="259405"/>
            <a:ext cx="739294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Job Related Education/Instruction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46E5CA-AB1A-471E-8FCE-702CB306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6F058-F0FE-4D17-AD74-39B02483314E}"/>
              </a:ext>
            </a:extLst>
          </p:cNvPr>
          <p:cNvSpPr txBox="1"/>
          <p:nvPr/>
        </p:nvSpPr>
        <p:spPr>
          <a:xfrm>
            <a:off x="2231258" y="6021185"/>
            <a:ext cx="9551393" cy="400110"/>
          </a:xfrm>
          <a:prstGeom prst="rect">
            <a:avLst/>
          </a:prstGeom>
          <a:solidFill>
            <a:srgbClr val="B52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Minimum of 144 Contact Hours Per Year (No Maximum)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BC87D-B008-EE75-2FFA-7AFF68936E1E}"/>
              </a:ext>
            </a:extLst>
          </p:cNvPr>
          <p:cNvGrpSpPr/>
          <p:nvPr/>
        </p:nvGrpSpPr>
        <p:grpSpPr>
          <a:xfrm>
            <a:off x="2206167" y="3780660"/>
            <a:ext cx="9569350" cy="1040877"/>
            <a:chOff x="1974140" y="3606757"/>
            <a:chExt cx="9569350" cy="10408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4E6EA9-7C59-4589-9CC5-6EA1D7E20F66}"/>
                </a:ext>
              </a:extLst>
            </p:cNvPr>
            <p:cNvSpPr/>
            <p:nvPr/>
          </p:nvSpPr>
          <p:spPr>
            <a:xfrm>
              <a:off x="1974140" y="3606757"/>
              <a:ext cx="9569350" cy="104087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rgbClr val="2A56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E4C607-9BF1-425E-A180-C028A0ADA727}"/>
                </a:ext>
              </a:extLst>
            </p:cNvPr>
            <p:cNvSpPr txBox="1"/>
            <p:nvPr/>
          </p:nvSpPr>
          <p:spPr>
            <a:xfrm>
              <a:off x="3012354" y="3613806"/>
              <a:ext cx="7285703" cy="461665"/>
            </a:xfrm>
            <a:prstGeom prst="rect">
              <a:avLst/>
            </a:prstGeom>
            <a:solidFill>
              <a:srgbClr val="2A56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Job Related Education/Instruction Delivery Methods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D377D-DFAB-4CEB-9A0D-DDC231A0ACC2}"/>
                </a:ext>
              </a:extLst>
            </p:cNvPr>
            <p:cNvSpPr txBox="1"/>
            <p:nvPr/>
          </p:nvSpPr>
          <p:spPr>
            <a:xfrm>
              <a:off x="2457131" y="4085391"/>
              <a:ext cx="2036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Classroom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E337A0-AC48-458B-BD1C-2D36E1CE4B4E}"/>
                </a:ext>
              </a:extLst>
            </p:cNvPr>
            <p:cNvSpPr txBox="1"/>
            <p:nvPr/>
          </p:nvSpPr>
          <p:spPr>
            <a:xfrm>
              <a:off x="4657880" y="4086534"/>
              <a:ext cx="2757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Correspondence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7339D5-74EF-4125-800C-3D7914BF05D1}"/>
                </a:ext>
              </a:extLst>
            </p:cNvPr>
            <p:cNvSpPr txBox="1"/>
            <p:nvPr/>
          </p:nvSpPr>
          <p:spPr>
            <a:xfrm>
              <a:off x="7534121" y="4084248"/>
              <a:ext cx="3906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Electronic Media/Online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C99878-01C2-D398-6B9B-801C5055248C}"/>
              </a:ext>
            </a:extLst>
          </p:cNvPr>
          <p:cNvGrpSpPr/>
          <p:nvPr/>
        </p:nvGrpSpPr>
        <p:grpSpPr>
          <a:xfrm>
            <a:off x="2215735" y="4977055"/>
            <a:ext cx="9559782" cy="1044130"/>
            <a:chOff x="1958524" y="4803489"/>
            <a:chExt cx="9559782" cy="10441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1D27A0-7130-4CCA-BA6F-9A737FE215D9}"/>
                </a:ext>
              </a:extLst>
            </p:cNvPr>
            <p:cNvSpPr/>
            <p:nvPr/>
          </p:nvSpPr>
          <p:spPr>
            <a:xfrm>
              <a:off x="1958524" y="4806742"/>
              <a:ext cx="9559782" cy="104087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rgbClr val="2A56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0DD42F-D961-49AB-AC16-ED9065F2D99D}"/>
                </a:ext>
              </a:extLst>
            </p:cNvPr>
            <p:cNvSpPr txBox="1"/>
            <p:nvPr/>
          </p:nvSpPr>
          <p:spPr>
            <a:xfrm>
              <a:off x="2965565" y="4803489"/>
              <a:ext cx="7285703" cy="461665"/>
            </a:xfrm>
            <a:prstGeom prst="rect">
              <a:avLst/>
            </a:prstGeom>
            <a:solidFill>
              <a:srgbClr val="2A56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Credentials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F65896-44E5-4B6D-8C09-C7B6E0834AD7}"/>
                </a:ext>
              </a:extLst>
            </p:cNvPr>
            <p:cNvSpPr txBox="1"/>
            <p:nvPr/>
          </p:nvSpPr>
          <p:spPr>
            <a:xfrm>
              <a:off x="2211647" y="5274439"/>
              <a:ext cx="2200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Certification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C00EE5-E1E1-4FA4-A63D-096C25C15741}"/>
                </a:ext>
              </a:extLst>
            </p:cNvPr>
            <p:cNvSpPr txBox="1"/>
            <p:nvPr/>
          </p:nvSpPr>
          <p:spPr>
            <a:xfrm>
              <a:off x="6121834" y="5275787"/>
              <a:ext cx="1964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Degree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2BC6D4-0C78-46AF-9B3B-7F1E2330F52B}"/>
                </a:ext>
              </a:extLst>
            </p:cNvPr>
            <p:cNvSpPr txBox="1"/>
            <p:nvPr/>
          </p:nvSpPr>
          <p:spPr>
            <a:xfrm>
              <a:off x="4428757" y="5273679"/>
              <a:ext cx="1964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Diploma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A67DD3-43CF-4A75-B685-54ED4BA1358B}"/>
                </a:ext>
              </a:extLst>
            </p:cNvPr>
            <p:cNvSpPr txBox="1"/>
            <p:nvPr/>
          </p:nvSpPr>
          <p:spPr>
            <a:xfrm>
              <a:off x="7811783" y="5268627"/>
              <a:ext cx="3668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National Journeyworker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1F1D24F-BFC5-8FD8-8B47-F1896243FCAE}"/>
              </a:ext>
            </a:extLst>
          </p:cNvPr>
          <p:cNvGrpSpPr/>
          <p:nvPr/>
        </p:nvGrpSpPr>
        <p:grpSpPr>
          <a:xfrm>
            <a:off x="2195544" y="2021443"/>
            <a:ext cx="9569351" cy="1629059"/>
            <a:chOff x="1963517" y="1812880"/>
            <a:chExt cx="9569351" cy="16290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B920EC-82C4-49FB-A1CF-E54996D59EED}"/>
                </a:ext>
              </a:extLst>
            </p:cNvPr>
            <p:cNvGrpSpPr/>
            <p:nvPr/>
          </p:nvGrpSpPr>
          <p:grpSpPr>
            <a:xfrm>
              <a:off x="1963517" y="1812880"/>
              <a:ext cx="9569351" cy="1629059"/>
              <a:chOff x="196793" y="1960793"/>
              <a:chExt cx="8765794" cy="168323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15CA44-F74D-406D-9BF4-D79C1628C7AD}"/>
                  </a:ext>
                </a:extLst>
              </p:cNvPr>
              <p:cNvSpPr/>
              <p:nvPr/>
            </p:nvSpPr>
            <p:spPr>
              <a:xfrm>
                <a:off x="196793" y="1960793"/>
                <a:ext cx="8765794" cy="1683235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rgbClr val="2A56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BCD08B-DF65-4CDD-93EE-A269DA77BE06}"/>
                  </a:ext>
                </a:extLst>
              </p:cNvPr>
              <p:cNvSpPr txBox="1"/>
              <p:nvPr/>
            </p:nvSpPr>
            <p:spPr>
              <a:xfrm>
                <a:off x="206524" y="2525112"/>
                <a:ext cx="4644676" cy="1049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Segoe UI" panose="020B0502040204020203" pitchFamily="34" charset="0"/>
                    <a:cs typeface="Calibri" panose="020F0502020204030204" pitchFamily="34" charset="0"/>
                  </a:rPr>
                  <a:t>Community Colleges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Segoe UI" panose="020B0502040204020203" pitchFamily="34" charset="0"/>
                    <a:cs typeface="Calibri" panose="020F0502020204030204" pitchFamily="34" charset="0"/>
                  </a:rPr>
                  <a:t>Vocational and/or Technical Schools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Segoe UI" panose="020B0502040204020203" pitchFamily="34" charset="0"/>
                    <a:cs typeface="Calibri" panose="020F0502020204030204" pitchFamily="34" charset="0"/>
                  </a:rPr>
                  <a:t>Industry Associations</a:t>
                </a:r>
                <a:endParaRPr lang="en-US" sz="2400" dirty="0">
                  <a:solidFill>
                    <a:srgbClr val="2A568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FDF39E-6BF3-4709-8F14-50E5889E220E}"/>
                  </a:ext>
                </a:extLst>
              </p:cNvPr>
              <p:cNvSpPr txBox="1"/>
              <p:nvPr/>
            </p:nvSpPr>
            <p:spPr>
              <a:xfrm>
                <a:off x="4797099" y="2509583"/>
                <a:ext cx="3867668" cy="1049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Segoe UI" panose="020B0502040204020203" pitchFamily="34" charset="0"/>
                    <a:cs typeface="Calibri" panose="020F0502020204030204" pitchFamily="34" charset="0"/>
                  </a:rPr>
                  <a:t>Labor Non-Union and Union Organizations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Segoe UI" panose="020B0502040204020203" pitchFamily="34" charset="0"/>
                    <a:cs typeface="Calibri" panose="020F0502020204030204" pitchFamily="34" charset="0"/>
                  </a:rPr>
                  <a:t>In-House or Sponsor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23F57E-7D79-425A-B45D-6ED791CF064C}"/>
                </a:ext>
              </a:extLst>
            </p:cNvPr>
            <p:cNvSpPr txBox="1"/>
            <p:nvPr/>
          </p:nvSpPr>
          <p:spPr>
            <a:xfrm>
              <a:off x="2942780" y="1813345"/>
              <a:ext cx="7285703" cy="461665"/>
            </a:xfrm>
            <a:prstGeom prst="rect">
              <a:avLst/>
            </a:prstGeom>
            <a:solidFill>
              <a:srgbClr val="2A56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Providers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4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396B663A-CCF1-A5BA-4FAA-1B63712C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69" y="2180965"/>
            <a:ext cx="5155296" cy="3224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3AD3F-A866-E988-6632-9A7C64C1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Progressive Wages for Skill Attainment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F8B882-2B79-CA60-C3CF-005069DB4695}"/>
              </a:ext>
            </a:extLst>
          </p:cNvPr>
          <p:cNvGrpSpPr/>
          <p:nvPr/>
        </p:nvGrpSpPr>
        <p:grpSpPr>
          <a:xfrm>
            <a:off x="2023503" y="3361945"/>
            <a:ext cx="4290929" cy="2435537"/>
            <a:chOff x="499502" y="3361944"/>
            <a:chExt cx="4290929" cy="2435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A5B7E3-DF0D-8629-62E7-8BA7BAC18046}"/>
                </a:ext>
              </a:extLst>
            </p:cNvPr>
            <p:cNvGrpSpPr/>
            <p:nvPr/>
          </p:nvGrpSpPr>
          <p:grpSpPr>
            <a:xfrm>
              <a:off x="2462127" y="4037940"/>
              <a:ext cx="2328304" cy="1759541"/>
              <a:chOff x="2462127" y="4037940"/>
              <a:chExt cx="2328304" cy="175954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80C19D-1500-7A9B-6C56-B751B7D887A4}"/>
                  </a:ext>
                </a:extLst>
              </p:cNvPr>
              <p:cNvSpPr txBox="1"/>
              <p:nvPr/>
            </p:nvSpPr>
            <p:spPr>
              <a:xfrm>
                <a:off x="2462127" y="4874151"/>
                <a:ext cx="2328304" cy="9233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har char="•"/>
                </a:pPr>
                <a:r>
                  <a:rPr lang="en-US" dirty="0"/>
                  <a:t>Federal minimum $7.25 or 50% of journey worker wage</a:t>
                </a:r>
              </a:p>
            </p:txBody>
          </p:sp>
          <p:pic>
            <p:nvPicPr>
              <p:cNvPr id="11" name="Picture 7">
                <a:extLst>
                  <a:ext uri="{FF2B5EF4-FFF2-40B4-BE49-F238E27FC236}">
                    <a16:creationId xmlns:a16="http://schemas.microsoft.com/office/drawing/2014/main" id="{B79D8C58-FEF7-0460-0100-A1DDB13E1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8996" y="4037940"/>
                <a:ext cx="295275" cy="295275"/>
              </a:xfrm>
              <a:prstGeom prst="rect">
                <a:avLst/>
              </a:prstGeom>
            </p:spPr>
          </p:pic>
        </p:grpSp>
        <p:pic>
          <p:nvPicPr>
            <p:cNvPr id="8" name="Picture 12" descr="A picture containing person, standing&#10;&#10;Description automatically generated">
              <a:extLst>
                <a:ext uri="{FF2B5EF4-FFF2-40B4-BE49-F238E27FC236}">
                  <a16:creationId xmlns:a16="http://schemas.microsoft.com/office/drawing/2014/main" id="{3879F6C6-B780-A4E9-FB64-59B91598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502" y="3361944"/>
              <a:ext cx="1950016" cy="114288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E2CC60-40EC-74F5-26BC-FB46C45EC22F}"/>
              </a:ext>
            </a:extLst>
          </p:cNvPr>
          <p:cNvGrpSpPr/>
          <p:nvPr/>
        </p:nvGrpSpPr>
        <p:grpSpPr>
          <a:xfrm>
            <a:off x="4175273" y="2329930"/>
            <a:ext cx="4280759" cy="2703648"/>
            <a:chOff x="2651272" y="2329930"/>
            <a:chExt cx="4280759" cy="270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A37B6A-AAA0-A94F-A247-94B152BA3C92}"/>
                </a:ext>
              </a:extLst>
            </p:cNvPr>
            <p:cNvGrpSpPr/>
            <p:nvPr/>
          </p:nvGrpSpPr>
          <p:grpSpPr>
            <a:xfrm>
              <a:off x="2651272" y="2329930"/>
              <a:ext cx="2276221" cy="1409818"/>
              <a:chOff x="2651272" y="2329930"/>
              <a:chExt cx="2276221" cy="140981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3064C7-474F-0BCF-A8FC-612182CA28BB}"/>
                  </a:ext>
                </a:extLst>
              </p:cNvPr>
              <p:cNvSpPr txBox="1"/>
              <p:nvPr/>
            </p:nvSpPr>
            <p:spPr>
              <a:xfrm>
                <a:off x="2651272" y="2329930"/>
                <a:ext cx="1950015" cy="9233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har char="•"/>
                </a:pPr>
                <a:r>
                  <a:rPr lang="en-US" dirty="0"/>
                  <a:t>At least one progressive wage increase</a:t>
                </a:r>
              </a:p>
            </p:txBody>
          </p:sp>
          <p:pic>
            <p:nvPicPr>
              <p:cNvPr id="16" name="Picture 9" descr="Shape&#10;&#10;Description automatically generated">
                <a:extLst>
                  <a:ext uri="{FF2B5EF4-FFF2-40B4-BE49-F238E27FC236}">
                    <a16:creationId xmlns:a16="http://schemas.microsoft.com/office/drawing/2014/main" id="{08AED1C8-96BF-3D49-7B9A-C776CF64F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3618" y="3215873"/>
                <a:ext cx="523875" cy="523875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79F544-238F-6D0D-63C3-AA032151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343" y="3976075"/>
              <a:ext cx="2209688" cy="105750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920462-CA52-D884-6582-41813218D0CF}"/>
              </a:ext>
            </a:extLst>
          </p:cNvPr>
          <p:cNvGrpSpPr/>
          <p:nvPr/>
        </p:nvGrpSpPr>
        <p:grpSpPr>
          <a:xfrm>
            <a:off x="7674303" y="2232504"/>
            <a:ext cx="2935970" cy="2608991"/>
            <a:chOff x="6150303" y="2232503"/>
            <a:chExt cx="2935970" cy="26089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C929D1-203E-8485-3895-DEAAF016A5BA}"/>
                </a:ext>
              </a:extLst>
            </p:cNvPr>
            <p:cNvSpPr txBox="1"/>
            <p:nvPr/>
          </p:nvSpPr>
          <p:spPr>
            <a:xfrm>
              <a:off x="7197272" y="3641165"/>
              <a:ext cx="1889001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Char char="•"/>
              </a:pPr>
              <a:r>
                <a:rPr lang="en-US" dirty="0"/>
                <a:t>Apprentice graduates to full journey worker wage</a:t>
              </a:r>
            </a:p>
          </p:txBody>
        </p:sp>
        <p:pic>
          <p:nvPicPr>
            <p:cNvPr id="19" name="Picture 11" descr="Shape, circle&#10;&#10;Description automatically generated">
              <a:extLst>
                <a:ext uri="{FF2B5EF4-FFF2-40B4-BE49-F238E27FC236}">
                  <a16:creationId xmlns:a16="http://schemas.microsoft.com/office/drawing/2014/main" id="{D2E90D21-113B-DECD-D275-C67178A60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0303" y="2635883"/>
              <a:ext cx="723900" cy="723900"/>
            </a:xfrm>
            <a:prstGeom prst="rect">
              <a:avLst/>
            </a:prstGeom>
          </p:spPr>
        </p:pic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2F7B741C-8FF5-0CEA-A79F-0BB10309E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0991" y="2232503"/>
              <a:ext cx="1441564" cy="1245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1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DE74-84F4-4117-98C2-180D36B7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" y="197155"/>
            <a:ext cx="9413069" cy="1325563"/>
          </a:xfrm>
        </p:spPr>
        <p:txBody>
          <a:bodyPr/>
          <a:lstStyle/>
          <a:p>
            <a:r>
              <a:rPr lang="en-US" dirty="0"/>
              <a:t>The Youth Apprenticeship 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4AA2B-EA64-41F9-AB20-95536F44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F4EF9-7EA6-44C0-8072-8BB4393D800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925F-F422-4991-A180-D8B58892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DC98F-6F3D-4D37-8801-59C812F9270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F971FE3-AA29-4EA6-BBC3-4CBC3C86EE4A}"/>
              </a:ext>
            </a:extLst>
          </p:cNvPr>
          <p:cNvSpPr txBox="1">
            <a:spLocks/>
          </p:cNvSpPr>
          <p:nvPr/>
        </p:nvSpPr>
        <p:spPr>
          <a:xfrm>
            <a:off x="194807" y="1808873"/>
            <a:ext cx="6630536" cy="42891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youth apprenticeship (YA) pathway can begin in High School 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 in NC happens two ways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can start with Pre-Apprenticeship and lead to Apprenticeship after graduation 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the apprenticeship can also start in HS (based on employer's needs)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What’s included in the Pre-Apprenticeship?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Related Instruction or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the Job Learning or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Both!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is the Pre-Apprenticeship? Minimum Age 16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During school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After school 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During summers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Sometimes both or all 3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09818-ABD3-7AC6-C5E6-4008B151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769" y="0"/>
            <a:ext cx="5319555" cy="6858000"/>
          </a:xfrm>
          <a:prstGeom prst="rect">
            <a:avLst/>
          </a:prstGeom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8B017E80-B737-60E1-EBB0-E6C532C45863}"/>
              </a:ext>
            </a:extLst>
          </p:cNvPr>
          <p:cNvSpPr/>
          <p:nvPr/>
        </p:nvSpPr>
        <p:spPr>
          <a:xfrm>
            <a:off x="3429313" y="4356154"/>
            <a:ext cx="2410290" cy="24278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You must have an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32573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75D6A-9A91-4E0C-9D6F-EA57F180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49C6B-6AE3-4D9B-912D-B9CD2DF0CA1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84A1C-2796-42ED-93B4-45A624D6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DC98F-6F3D-4D37-8801-59C812F9270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224ECB-2C75-4932-9195-7E73D6AC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962" y="1877943"/>
            <a:ext cx="9712664" cy="3512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200" dirty="0">
                <a:highlight>
                  <a:srgbClr val="ECAA1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Business</a:t>
            </a:r>
          </a:p>
          <a:p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Brings new talent into the workplace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Apprentices schooled in employer’s protocols,                                  regulations, practices and equipment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Reduces recruitment cost by creating a                                                sustainable talent pipeline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Hand-pick talent to train and retain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2F0B86-3D3A-48A8-9262-6A8B6F4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25" y="495529"/>
            <a:ext cx="7887010" cy="858846"/>
          </a:xfrm>
        </p:spPr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Benefits for the Employer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046D3-BD79-3BFB-4EFB-B0E82CB41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184" y="2568642"/>
            <a:ext cx="4000364" cy="23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D8BEC-C331-5434-AA4C-4B2EB4FE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1497-F2FD-4201-B0BB-682457F0D6EE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5FDB1-3BD4-84A6-4493-C7D42A2E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FB082F-39E6-D4F5-E328-C05D50D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Assembly Funds for Apprenticeship Expansion Session Law 2021-180 Section 6.14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3B290FD-8625-D493-EE06-9BC3F8AD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88" y="1825625"/>
            <a:ext cx="8990012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400" dirty="0">
                <a:latin typeface="HelvLight"/>
              </a:rPr>
              <a:t>$12 million to promote apprenticeships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Eligibility c</a:t>
            </a:r>
            <a:r>
              <a:rPr lang="en-US" sz="2400" dirty="0">
                <a:latin typeface="+mn-lt"/>
              </a:rPr>
              <a:t>riteria</a:t>
            </a:r>
            <a:endParaRPr lang="en-US" sz="2000" dirty="0">
              <a:latin typeface="+mn-lt"/>
            </a:endParaRPr>
          </a:p>
          <a:p>
            <a:pPr lvl="1">
              <a:buFontTx/>
              <a:buChar char="-"/>
            </a:pPr>
            <a:r>
              <a:rPr lang="en-US" sz="2000" dirty="0">
                <a:latin typeface="+mn-lt"/>
              </a:rPr>
              <a:t>Apprentices aged 16 – 25 years of age </a:t>
            </a:r>
          </a:p>
          <a:p>
            <a:pPr lvl="1">
              <a:buFontTx/>
              <a:buChar char="-"/>
            </a:pPr>
            <a:r>
              <a:rPr lang="en-US" sz="2000" dirty="0"/>
              <a:t>Tier 1 and 2 counties</a:t>
            </a:r>
          </a:p>
          <a:p>
            <a:pPr lvl="1">
              <a:buFontTx/>
              <a:buChar char="-"/>
            </a:pPr>
            <a:r>
              <a:rPr lang="en-US" sz="2000" dirty="0">
                <a:latin typeface="+mn-lt"/>
              </a:rPr>
              <a:t>Small businesses (500 or less employees)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Incentive for employer</a:t>
            </a:r>
          </a:p>
          <a:p>
            <a:pPr lvl="1">
              <a:buFontTx/>
              <a:buChar char="-"/>
            </a:pPr>
            <a:r>
              <a:rPr lang="en-US" sz="2000" dirty="0">
                <a:latin typeface="HelvLight"/>
              </a:rPr>
              <a:t>$2,000 reimbursement for training costs of each new apprentice</a:t>
            </a:r>
          </a:p>
          <a:p>
            <a:pPr lvl="1">
              <a:buFontTx/>
              <a:buChar char="-"/>
            </a:pPr>
            <a:r>
              <a:rPr lang="en-US" sz="2000" dirty="0"/>
              <a:t>$2,500 reimbursement per year (two year maximum) for tuition, books and fees*</a:t>
            </a:r>
          </a:p>
          <a:p>
            <a:pPr lvl="1">
              <a:buFontTx/>
              <a:buChar char="-"/>
            </a:pPr>
            <a:r>
              <a:rPr lang="en-US" sz="2000"/>
              <a:t>Max 50</a:t>
            </a:r>
            <a:r>
              <a:rPr lang="en-US" sz="2000" dirty="0"/>
              <a:t>% wage reimbursement for up to $15/</a:t>
            </a:r>
            <a:r>
              <a:rPr lang="en-US" sz="2000"/>
              <a:t>hour (</a:t>
            </a:r>
            <a:r>
              <a:rPr lang="en-US" sz="2000" dirty="0"/>
              <a:t>non high school) and $14/hour (high school) for first 2000 hours / one year</a:t>
            </a:r>
          </a:p>
          <a:p>
            <a:pPr lvl="1">
              <a:buFontTx/>
              <a:buChar char="-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276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pprenticeshipNC 2020">
      <a:dk1>
        <a:sysClr val="windowText" lastClr="000000"/>
      </a:dk1>
      <a:lt1>
        <a:sysClr val="window" lastClr="FFFFFF"/>
      </a:lt1>
      <a:dk2>
        <a:srgbClr val="093254"/>
      </a:dk2>
      <a:lt2>
        <a:srgbClr val="E7E6E6"/>
      </a:lt2>
      <a:accent1>
        <a:srgbClr val="ECAA1F"/>
      </a:accent1>
      <a:accent2>
        <a:srgbClr val="FAE6C2"/>
      </a:accent2>
      <a:accent3>
        <a:srgbClr val="C79328"/>
      </a:accent3>
      <a:accent4>
        <a:srgbClr val="AEB1C1"/>
      </a:accent4>
      <a:accent5>
        <a:srgbClr val="BADCF8"/>
      </a:accent5>
      <a:accent6>
        <a:srgbClr val="AEB1C1"/>
      </a:accent6>
      <a:hlink>
        <a:srgbClr val="082F50"/>
      </a:hlink>
      <a:folHlink>
        <a:srgbClr val="C79328"/>
      </a:folHlink>
    </a:clrScheme>
    <a:fontScheme name="ApprenticeshipNC 2020 Fonts">
      <a:majorFont>
        <a:latin typeface="Calibri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WideScreen [Read-Only]" id="{56329BAB-0C24-4560-85D2-688087A96C7F}" vid="{43F89C3E-FB2A-4B6E-9491-BE9B6F193C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34078</TotalTime>
  <Words>508</Words>
  <Application>Microsoft Office PowerPoint</Application>
  <PresentationFormat>Widescreen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HelvLight</vt:lpstr>
      <vt:lpstr>Wingdings</vt:lpstr>
      <vt:lpstr>1_Office Theme</vt:lpstr>
      <vt:lpstr>ApprenticeshipNC:   A Talent Driven Training Strategy</vt:lpstr>
      <vt:lpstr>Why Consider a Registered Apprenticeship?</vt:lpstr>
      <vt:lpstr>Core Components of an Apprenticeship Program</vt:lpstr>
      <vt:lpstr>Structured On-The-Job Learning (OJL)</vt:lpstr>
      <vt:lpstr>Job Related Education/Instruction </vt:lpstr>
      <vt:lpstr>Progressive Wages for Skill Attainment</vt:lpstr>
      <vt:lpstr>The Youth Apprenticeship  Model</vt:lpstr>
      <vt:lpstr>Benefits for the Employer</vt:lpstr>
      <vt:lpstr>General Assembly Funds for Apprenticeship Expansion Session Law 2021-180 Section 6.14</vt:lpstr>
      <vt:lpstr>Registered Apprenticeship:  Your Next Steps</vt:lpstr>
      <vt:lpstr>Scott Panagrosso    Apprenticeship Coordinator Northeast and Southeast Prosperity Zones  (including Nash and Edgecombe Counties)  panagrossos@nccommunitycolleges.edu 984-365-0577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Start Your Apprenticeship Program</dc:title>
  <dc:creator>Cassandra Royal</dc:creator>
  <cp:lastModifiedBy>Scott Panagrosso</cp:lastModifiedBy>
  <cp:revision>17</cp:revision>
  <dcterms:created xsi:type="dcterms:W3CDTF">2022-06-27T17:03:26Z</dcterms:created>
  <dcterms:modified xsi:type="dcterms:W3CDTF">2022-10-24T13:44:37Z</dcterms:modified>
</cp:coreProperties>
</file>