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3" r:id="rId9"/>
    <p:sldId id="266" r:id="rId10"/>
    <p:sldId id="264" r:id="rId11"/>
    <p:sldId id="262" r:id="rId12"/>
    <p:sldId id="260" r:id="rId13"/>
    <p:sldId id="261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Panagrosso" userId="f7a0065d46fda5de" providerId="LiveId" clId="{6ABAB67E-B097-4FFF-89C0-DC337FDF3CE9}"/>
    <pc:docChg chg="custSel modSld sldOrd">
      <pc:chgData name="Scott Panagrosso" userId="f7a0065d46fda5de" providerId="LiveId" clId="{6ABAB67E-B097-4FFF-89C0-DC337FDF3CE9}" dt="2021-11-17T19:02:52.041" v="6"/>
      <pc:docMkLst>
        <pc:docMk/>
      </pc:docMkLst>
      <pc:sldChg chg="modSp mod">
        <pc:chgData name="Scott Panagrosso" userId="f7a0065d46fda5de" providerId="LiveId" clId="{6ABAB67E-B097-4FFF-89C0-DC337FDF3CE9}" dt="2021-11-17T18:57:21.648" v="0" actId="33524"/>
        <pc:sldMkLst>
          <pc:docMk/>
          <pc:sldMk cId="1311517851" sldId="256"/>
        </pc:sldMkLst>
        <pc:spChg chg="mod">
          <ac:chgData name="Scott Panagrosso" userId="f7a0065d46fda5de" providerId="LiveId" clId="{6ABAB67E-B097-4FFF-89C0-DC337FDF3CE9}" dt="2021-11-17T18:57:21.648" v="0" actId="33524"/>
          <ac:spMkLst>
            <pc:docMk/>
            <pc:sldMk cId="1311517851" sldId="256"/>
            <ac:spMk id="7" creationId="{1216C5AB-51B4-41B6-917A-64DD39D8DD9C}"/>
          </ac:spMkLst>
        </pc:spChg>
      </pc:sldChg>
      <pc:sldChg chg="ord">
        <pc:chgData name="Scott Panagrosso" userId="f7a0065d46fda5de" providerId="LiveId" clId="{6ABAB67E-B097-4FFF-89C0-DC337FDF3CE9}" dt="2021-11-17T19:02:52.041" v="6"/>
        <pc:sldMkLst>
          <pc:docMk/>
          <pc:sldMk cId="798731383" sldId="262"/>
        </pc:sldMkLst>
      </pc:sldChg>
      <pc:sldChg chg="ord">
        <pc:chgData name="Scott Panagrosso" userId="f7a0065d46fda5de" providerId="LiveId" clId="{6ABAB67E-B097-4FFF-89C0-DC337FDF3CE9}" dt="2021-11-17T19:00:59.207" v="2"/>
        <pc:sldMkLst>
          <pc:docMk/>
          <pc:sldMk cId="3530363209" sldId="26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CC245F-FF13-43C4-8B52-7BF52289929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EFAF9D6-F17C-4B25-B5B9-F226EAEE95F6}">
      <dgm:prSet/>
      <dgm:spPr/>
      <dgm:t>
        <a:bodyPr/>
        <a:lstStyle/>
        <a:p>
          <a:r>
            <a:rPr lang="en-US"/>
            <a:t>Prepare North Carolina’s Workforce for Career and Entrepreneurial Success</a:t>
          </a:r>
        </a:p>
      </dgm:t>
    </dgm:pt>
    <dgm:pt modelId="{9C770A3D-DFCF-4DD8-8157-269274ADA98F}" type="parTrans" cxnId="{BEED68CA-3561-477D-BE33-D6A3D908EF22}">
      <dgm:prSet/>
      <dgm:spPr/>
      <dgm:t>
        <a:bodyPr/>
        <a:lstStyle/>
        <a:p>
          <a:endParaRPr lang="en-US"/>
        </a:p>
      </dgm:t>
    </dgm:pt>
    <dgm:pt modelId="{007A9EBA-7968-41CA-84CE-3F7E3712C0E4}" type="sibTrans" cxnId="{BEED68CA-3561-477D-BE33-D6A3D908EF2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E661EDD-57B4-49D6-A026-611CD824C3E5}">
      <dgm:prSet/>
      <dgm:spPr/>
      <dgm:t>
        <a:bodyPr/>
        <a:lstStyle/>
        <a:p>
          <a:r>
            <a:rPr lang="en-US"/>
            <a:t>Prepare North Carolina’s Businesses for Success by Growing and Attracting Talent</a:t>
          </a:r>
        </a:p>
      </dgm:t>
    </dgm:pt>
    <dgm:pt modelId="{8A0A118D-DD08-4929-BAB2-ABED0CE4F102}" type="parTrans" cxnId="{2E203F78-922B-4FB5-A2E4-BEA78849A2C3}">
      <dgm:prSet/>
      <dgm:spPr/>
      <dgm:t>
        <a:bodyPr/>
        <a:lstStyle/>
        <a:p>
          <a:endParaRPr lang="en-US"/>
        </a:p>
      </dgm:t>
    </dgm:pt>
    <dgm:pt modelId="{6BAA6B2F-A36F-4F95-9B71-C4523C7BC591}" type="sibTrans" cxnId="{2E203F78-922B-4FB5-A2E4-BEA78849A2C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5D7B87EF-216E-4FD7-B16F-74FAD6C6C094}">
      <dgm:prSet/>
      <dgm:spPr/>
      <dgm:t>
        <a:bodyPr/>
        <a:lstStyle/>
        <a:p>
          <a:r>
            <a:rPr lang="en-US"/>
            <a:t>Prepare Communities Across North Carolina to be more Competitive in Growing and Attracting a Talented Workforce and Businesses</a:t>
          </a:r>
        </a:p>
      </dgm:t>
    </dgm:pt>
    <dgm:pt modelId="{7791ABF1-5464-4085-BC41-0FF663FBC207}" type="parTrans" cxnId="{4ED61B1E-2081-4F50-816C-B8177F5FC1DA}">
      <dgm:prSet/>
      <dgm:spPr/>
      <dgm:t>
        <a:bodyPr/>
        <a:lstStyle/>
        <a:p>
          <a:endParaRPr lang="en-US"/>
        </a:p>
      </dgm:t>
    </dgm:pt>
    <dgm:pt modelId="{34A2CB34-8F61-44CE-AB33-ECD6E444A0DD}" type="sibTrans" cxnId="{4ED61B1E-2081-4F50-816C-B8177F5FC1D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FD4B48D-6366-4900-B0DE-3C8F8BBACC8B}" type="pres">
      <dgm:prSet presAssocID="{EBCC245F-FF13-43C4-8B52-7BF522899298}" presName="Name0" presStyleCnt="0">
        <dgm:presLayoutVars>
          <dgm:animLvl val="lvl"/>
          <dgm:resizeHandles val="exact"/>
        </dgm:presLayoutVars>
      </dgm:prSet>
      <dgm:spPr/>
    </dgm:pt>
    <dgm:pt modelId="{3B3883A9-C717-4089-BF53-B99109C7E5E3}" type="pres">
      <dgm:prSet presAssocID="{9EFAF9D6-F17C-4B25-B5B9-F226EAEE95F6}" presName="compositeNode" presStyleCnt="0">
        <dgm:presLayoutVars>
          <dgm:bulletEnabled val="1"/>
        </dgm:presLayoutVars>
      </dgm:prSet>
      <dgm:spPr/>
    </dgm:pt>
    <dgm:pt modelId="{29349C51-62BA-4ACE-9D37-D3C9DDE6D352}" type="pres">
      <dgm:prSet presAssocID="{9EFAF9D6-F17C-4B25-B5B9-F226EAEE95F6}" presName="bgRect" presStyleLbl="bgAccFollowNode1" presStyleIdx="0" presStyleCnt="3"/>
      <dgm:spPr/>
    </dgm:pt>
    <dgm:pt modelId="{590FA02A-47A7-490B-B222-2F43D14492F4}" type="pres">
      <dgm:prSet presAssocID="{007A9EBA-7968-41CA-84CE-3F7E3712C0E4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07798A04-9A01-4D70-977C-D308F1B9F29F}" type="pres">
      <dgm:prSet presAssocID="{9EFAF9D6-F17C-4B25-B5B9-F226EAEE95F6}" presName="bottomLine" presStyleLbl="alignNode1" presStyleIdx="1" presStyleCnt="6">
        <dgm:presLayoutVars/>
      </dgm:prSet>
      <dgm:spPr/>
    </dgm:pt>
    <dgm:pt modelId="{2F5C2EFF-9798-4FF4-A311-65197FAF7F80}" type="pres">
      <dgm:prSet presAssocID="{9EFAF9D6-F17C-4B25-B5B9-F226EAEE95F6}" presName="nodeText" presStyleLbl="bgAccFollowNode1" presStyleIdx="0" presStyleCnt="3">
        <dgm:presLayoutVars>
          <dgm:bulletEnabled val="1"/>
        </dgm:presLayoutVars>
      </dgm:prSet>
      <dgm:spPr/>
    </dgm:pt>
    <dgm:pt modelId="{0CB811CC-7149-47D6-AC6B-51EEBF161DC4}" type="pres">
      <dgm:prSet presAssocID="{007A9EBA-7968-41CA-84CE-3F7E3712C0E4}" presName="sibTrans" presStyleCnt="0"/>
      <dgm:spPr/>
    </dgm:pt>
    <dgm:pt modelId="{DBF33A44-5CB3-4E9C-9826-E77F89388D8C}" type="pres">
      <dgm:prSet presAssocID="{DE661EDD-57B4-49D6-A026-611CD824C3E5}" presName="compositeNode" presStyleCnt="0">
        <dgm:presLayoutVars>
          <dgm:bulletEnabled val="1"/>
        </dgm:presLayoutVars>
      </dgm:prSet>
      <dgm:spPr/>
    </dgm:pt>
    <dgm:pt modelId="{34359FF6-44ED-4FB9-9F19-8AF1061BAE09}" type="pres">
      <dgm:prSet presAssocID="{DE661EDD-57B4-49D6-A026-611CD824C3E5}" presName="bgRect" presStyleLbl="bgAccFollowNode1" presStyleIdx="1" presStyleCnt="3"/>
      <dgm:spPr/>
    </dgm:pt>
    <dgm:pt modelId="{E1D17C97-57E4-41AE-BD2A-C0CA5F6149BB}" type="pres">
      <dgm:prSet presAssocID="{6BAA6B2F-A36F-4F95-9B71-C4523C7BC591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E37153B7-5E83-4748-98D3-4FAE07D74D26}" type="pres">
      <dgm:prSet presAssocID="{DE661EDD-57B4-49D6-A026-611CD824C3E5}" presName="bottomLine" presStyleLbl="alignNode1" presStyleIdx="3" presStyleCnt="6">
        <dgm:presLayoutVars/>
      </dgm:prSet>
      <dgm:spPr/>
    </dgm:pt>
    <dgm:pt modelId="{571C7CCF-267D-4959-A941-8C60504D7B63}" type="pres">
      <dgm:prSet presAssocID="{DE661EDD-57B4-49D6-A026-611CD824C3E5}" presName="nodeText" presStyleLbl="bgAccFollowNode1" presStyleIdx="1" presStyleCnt="3">
        <dgm:presLayoutVars>
          <dgm:bulletEnabled val="1"/>
        </dgm:presLayoutVars>
      </dgm:prSet>
      <dgm:spPr/>
    </dgm:pt>
    <dgm:pt modelId="{F3071133-0CDC-47C4-8FD5-9873B1D419CA}" type="pres">
      <dgm:prSet presAssocID="{6BAA6B2F-A36F-4F95-9B71-C4523C7BC591}" presName="sibTrans" presStyleCnt="0"/>
      <dgm:spPr/>
    </dgm:pt>
    <dgm:pt modelId="{62BB4B15-BC6D-4DA6-90F9-EEE577CCC9ED}" type="pres">
      <dgm:prSet presAssocID="{5D7B87EF-216E-4FD7-B16F-74FAD6C6C094}" presName="compositeNode" presStyleCnt="0">
        <dgm:presLayoutVars>
          <dgm:bulletEnabled val="1"/>
        </dgm:presLayoutVars>
      </dgm:prSet>
      <dgm:spPr/>
    </dgm:pt>
    <dgm:pt modelId="{D9706C3F-12C5-48DE-B51D-A738C8819430}" type="pres">
      <dgm:prSet presAssocID="{5D7B87EF-216E-4FD7-B16F-74FAD6C6C094}" presName="bgRect" presStyleLbl="bgAccFollowNode1" presStyleIdx="2" presStyleCnt="3"/>
      <dgm:spPr/>
    </dgm:pt>
    <dgm:pt modelId="{026CB69C-2586-4EC0-A339-BB5EB848B9F3}" type="pres">
      <dgm:prSet presAssocID="{34A2CB34-8F61-44CE-AB33-ECD6E444A0DD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8955FB22-C6CB-4621-8A25-763752FF9B64}" type="pres">
      <dgm:prSet presAssocID="{5D7B87EF-216E-4FD7-B16F-74FAD6C6C094}" presName="bottomLine" presStyleLbl="alignNode1" presStyleIdx="5" presStyleCnt="6">
        <dgm:presLayoutVars/>
      </dgm:prSet>
      <dgm:spPr/>
    </dgm:pt>
    <dgm:pt modelId="{D5859403-304F-468D-B447-8405875F8697}" type="pres">
      <dgm:prSet presAssocID="{5D7B87EF-216E-4FD7-B16F-74FAD6C6C094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4ED61B1E-2081-4F50-816C-B8177F5FC1DA}" srcId="{EBCC245F-FF13-43C4-8B52-7BF522899298}" destId="{5D7B87EF-216E-4FD7-B16F-74FAD6C6C094}" srcOrd="2" destOrd="0" parTransId="{7791ABF1-5464-4085-BC41-0FF663FBC207}" sibTransId="{34A2CB34-8F61-44CE-AB33-ECD6E444A0DD}"/>
    <dgm:cxn modelId="{FF144A2E-EA1D-4A26-A6FD-5942F969CC9A}" type="presOf" srcId="{DE661EDD-57B4-49D6-A026-611CD824C3E5}" destId="{571C7CCF-267D-4959-A941-8C60504D7B63}" srcOrd="1" destOrd="0" presId="urn:microsoft.com/office/officeart/2016/7/layout/BasicLinearProcessNumbered"/>
    <dgm:cxn modelId="{02151138-019A-4B09-8BE5-8BBDA51E6D42}" type="presOf" srcId="{EBCC245F-FF13-43C4-8B52-7BF522899298}" destId="{AFD4B48D-6366-4900-B0DE-3C8F8BBACC8B}" srcOrd="0" destOrd="0" presId="urn:microsoft.com/office/officeart/2016/7/layout/BasicLinearProcessNumbered"/>
    <dgm:cxn modelId="{1F7EA13A-568D-43EC-8A5A-78CE7718D1A1}" type="presOf" srcId="{DE661EDD-57B4-49D6-A026-611CD824C3E5}" destId="{34359FF6-44ED-4FB9-9F19-8AF1061BAE09}" srcOrd="0" destOrd="0" presId="urn:microsoft.com/office/officeart/2016/7/layout/BasicLinearProcessNumbered"/>
    <dgm:cxn modelId="{25F3A068-5C77-4F83-A65C-9E03C40AF969}" type="presOf" srcId="{9EFAF9D6-F17C-4B25-B5B9-F226EAEE95F6}" destId="{29349C51-62BA-4ACE-9D37-D3C9DDE6D352}" srcOrd="0" destOrd="0" presId="urn:microsoft.com/office/officeart/2016/7/layout/BasicLinearProcessNumbered"/>
    <dgm:cxn modelId="{289E844F-58E6-494B-8D3F-81F09AA9F890}" type="presOf" srcId="{6BAA6B2F-A36F-4F95-9B71-C4523C7BC591}" destId="{E1D17C97-57E4-41AE-BD2A-C0CA5F6149BB}" srcOrd="0" destOrd="0" presId="urn:microsoft.com/office/officeart/2016/7/layout/BasicLinearProcessNumbered"/>
    <dgm:cxn modelId="{2E203F78-922B-4FB5-A2E4-BEA78849A2C3}" srcId="{EBCC245F-FF13-43C4-8B52-7BF522899298}" destId="{DE661EDD-57B4-49D6-A026-611CD824C3E5}" srcOrd="1" destOrd="0" parTransId="{8A0A118D-DD08-4929-BAB2-ABED0CE4F102}" sibTransId="{6BAA6B2F-A36F-4F95-9B71-C4523C7BC591}"/>
    <dgm:cxn modelId="{E4763283-3C7F-4BF4-AC27-1F4903C6A4FF}" type="presOf" srcId="{34A2CB34-8F61-44CE-AB33-ECD6E444A0DD}" destId="{026CB69C-2586-4EC0-A339-BB5EB848B9F3}" srcOrd="0" destOrd="0" presId="urn:microsoft.com/office/officeart/2016/7/layout/BasicLinearProcessNumbered"/>
    <dgm:cxn modelId="{243F4196-B35A-43AA-98AC-C3760CE04FE3}" type="presOf" srcId="{5D7B87EF-216E-4FD7-B16F-74FAD6C6C094}" destId="{D5859403-304F-468D-B447-8405875F8697}" srcOrd="1" destOrd="0" presId="urn:microsoft.com/office/officeart/2016/7/layout/BasicLinearProcessNumbered"/>
    <dgm:cxn modelId="{1FB512BE-860F-488F-86D8-3BC8066E605B}" type="presOf" srcId="{9EFAF9D6-F17C-4B25-B5B9-F226EAEE95F6}" destId="{2F5C2EFF-9798-4FF4-A311-65197FAF7F80}" srcOrd="1" destOrd="0" presId="urn:microsoft.com/office/officeart/2016/7/layout/BasicLinearProcessNumbered"/>
    <dgm:cxn modelId="{306961C7-72BE-4C7C-B9AA-68B82DFD686E}" type="presOf" srcId="{5D7B87EF-216E-4FD7-B16F-74FAD6C6C094}" destId="{D9706C3F-12C5-48DE-B51D-A738C8819430}" srcOrd="0" destOrd="0" presId="urn:microsoft.com/office/officeart/2016/7/layout/BasicLinearProcessNumbered"/>
    <dgm:cxn modelId="{BEED68CA-3561-477D-BE33-D6A3D908EF22}" srcId="{EBCC245F-FF13-43C4-8B52-7BF522899298}" destId="{9EFAF9D6-F17C-4B25-B5B9-F226EAEE95F6}" srcOrd="0" destOrd="0" parTransId="{9C770A3D-DFCF-4DD8-8157-269274ADA98F}" sibTransId="{007A9EBA-7968-41CA-84CE-3F7E3712C0E4}"/>
    <dgm:cxn modelId="{6480DADF-7F54-461F-944B-32ECC83CAE1D}" type="presOf" srcId="{007A9EBA-7968-41CA-84CE-3F7E3712C0E4}" destId="{590FA02A-47A7-490B-B222-2F43D14492F4}" srcOrd="0" destOrd="0" presId="urn:microsoft.com/office/officeart/2016/7/layout/BasicLinearProcessNumbered"/>
    <dgm:cxn modelId="{B1D02542-EB32-4C89-BC60-AE04B7597F22}" type="presParOf" srcId="{AFD4B48D-6366-4900-B0DE-3C8F8BBACC8B}" destId="{3B3883A9-C717-4089-BF53-B99109C7E5E3}" srcOrd="0" destOrd="0" presId="urn:microsoft.com/office/officeart/2016/7/layout/BasicLinearProcessNumbered"/>
    <dgm:cxn modelId="{B5EDD3CD-884D-47C7-9E56-E07FD4DFB0EE}" type="presParOf" srcId="{3B3883A9-C717-4089-BF53-B99109C7E5E3}" destId="{29349C51-62BA-4ACE-9D37-D3C9DDE6D352}" srcOrd="0" destOrd="0" presId="urn:microsoft.com/office/officeart/2016/7/layout/BasicLinearProcessNumbered"/>
    <dgm:cxn modelId="{7526441B-FB91-4D18-ACF8-4B1C94129092}" type="presParOf" srcId="{3B3883A9-C717-4089-BF53-B99109C7E5E3}" destId="{590FA02A-47A7-490B-B222-2F43D14492F4}" srcOrd="1" destOrd="0" presId="urn:microsoft.com/office/officeart/2016/7/layout/BasicLinearProcessNumbered"/>
    <dgm:cxn modelId="{D7988F44-C256-4191-B056-08676B1C3B72}" type="presParOf" srcId="{3B3883A9-C717-4089-BF53-B99109C7E5E3}" destId="{07798A04-9A01-4D70-977C-D308F1B9F29F}" srcOrd="2" destOrd="0" presId="urn:microsoft.com/office/officeart/2016/7/layout/BasicLinearProcessNumbered"/>
    <dgm:cxn modelId="{BC740927-A678-4AF9-8800-979D902DF904}" type="presParOf" srcId="{3B3883A9-C717-4089-BF53-B99109C7E5E3}" destId="{2F5C2EFF-9798-4FF4-A311-65197FAF7F80}" srcOrd="3" destOrd="0" presId="urn:microsoft.com/office/officeart/2016/7/layout/BasicLinearProcessNumbered"/>
    <dgm:cxn modelId="{7DF8A84A-BC09-4906-BAB5-308E57CFB651}" type="presParOf" srcId="{AFD4B48D-6366-4900-B0DE-3C8F8BBACC8B}" destId="{0CB811CC-7149-47D6-AC6B-51EEBF161DC4}" srcOrd="1" destOrd="0" presId="urn:microsoft.com/office/officeart/2016/7/layout/BasicLinearProcessNumbered"/>
    <dgm:cxn modelId="{93D64C0D-81BB-4F18-A44A-298F23FAA51C}" type="presParOf" srcId="{AFD4B48D-6366-4900-B0DE-3C8F8BBACC8B}" destId="{DBF33A44-5CB3-4E9C-9826-E77F89388D8C}" srcOrd="2" destOrd="0" presId="urn:microsoft.com/office/officeart/2016/7/layout/BasicLinearProcessNumbered"/>
    <dgm:cxn modelId="{C4A4A66E-5715-4E22-83E9-F119D045EB90}" type="presParOf" srcId="{DBF33A44-5CB3-4E9C-9826-E77F89388D8C}" destId="{34359FF6-44ED-4FB9-9F19-8AF1061BAE09}" srcOrd="0" destOrd="0" presId="urn:microsoft.com/office/officeart/2016/7/layout/BasicLinearProcessNumbered"/>
    <dgm:cxn modelId="{814BEC7C-7965-4A79-8918-476813B8392C}" type="presParOf" srcId="{DBF33A44-5CB3-4E9C-9826-E77F89388D8C}" destId="{E1D17C97-57E4-41AE-BD2A-C0CA5F6149BB}" srcOrd="1" destOrd="0" presId="urn:microsoft.com/office/officeart/2016/7/layout/BasicLinearProcessNumbered"/>
    <dgm:cxn modelId="{3FF1AD7A-9429-42BA-879B-0D2A9D5D0B73}" type="presParOf" srcId="{DBF33A44-5CB3-4E9C-9826-E77F89388D8C}" destId="{E37153B7-5E83-4748-98D3-4FAE07D74D26}" srcOrd="2" destOrd="0" presId="urn:microsoft.com/office/officeart/2016/7/layout/BasicLinearProcessNumbered"/>
    <dgm:cxn modelId="{9B9490FA-E191-48BC-BAB9-D767825EEE93}" type="presParOf" srcId="{DBF33A44-5CB3-4E9C-9826-E77F89388D8C}" destId="{571C7CCF-267D-4959-A941-8C60504D7B63}" srcOrd="3" destOrd="0" presId="urn:microsoft.com/office/officeart/2016/7/layout/BasicLinearProcessNumbered"/>
    <dgm:cxn modelId="{94B74065-988E-4861-9541-D0C799DB598C}" type="presParOf" srcId="{AFD4B48D-6366-4900-B0DE-3C8F8BBACC8B}" destId="{F3071133-0CDC-47C4-8FD5-9873B1D419CA}" srcOrd="3" destOrd="0" presId="urn:microsoft.com/office/officeart/2016/7/layout/BasicLinearProcessNumbered"/>
    <dgm:cxn modelId="{53285459-E4AB-46C1-8DDE-773BB671001F}" type="presParOf" srcId="{AFD4B48D-6366-4900-B0DE-3C8F8BBACC8B}" destId="{62BB4B15-BC6D-4DA6-90F9-EEE577CCC9ED}" srcOrd="4" destOrd="0" presId="urn:microsoft.com/office/officeart/2016/7/layout/BasicLinearProcessNumbered"/>
    <dgm:cxn modelId="{F762A4FF-FE2D-43BD-9625-ACE563414A72}" type="presParOf" srcId="{62BB4B15-BC6D-4DA6-90F9-EEE577CCC9ED}" destId="{D9706C3F-12C5-48DE-B51D-A738C8819430}" srcOrd="0" destOrd="0" presId="urn:microsoft.com/office/officeart/2016/7/layout/BasicLinearProcessNumbered"/>
    <dgm:cxn modelId="{F116BFE0-E94B-4194-9D96-B683B8B1DF03}" type="presParOf" srcId="{62BB4B15-BC6D-4DA6-90F9-EEE577CCC9ED}" destId="{026CB69C-2586-4EC0-A339-BB5EB848B9F3}" srcOrd="1" destOrd="0" presId="urn:microsoft.com/office/officeart/2016/7/layout/BasicLinearProcessNumbered"/>
    <dgm:cxn modelId="{B70378F7-9FA9-4237-84C1-CB92FF1F249C}" type="presParOf" srcId="{62BB4B15-BC6D-4DA6-90F9-EEE577CCC9ED}" destId="{8955FB22-C6CB-4621-8A25-763752FF9B64}" srcOrd="2" destOrd="0" presId="urn:microsoft.com/office/officeart/2016/7/layout/BasicLinearProcessNumbered"/>
    <dgm:cxn modelId="{D53EAD12-A4D4-4B6E-BAA2-55D302BAEABC}" type="presParOf" srcId="{62BB4B15-BC6D-4DA6-90F9-EEE577CCC9ED}" destId="{D5859403-304F-468D-B447-8405875F869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49C51-62BA-4ACE-9D37-D3C9DDE6D352}">
      <dsp:nvSpPr>
        <dsp:cNvPr id="0" name=""/>
        <dsp:cNvSpPr/>
      </dsp:nvSpPr>
      <dsp:spPr>
        <a:xfrm>
          <a:off x="0" y="0"/>
          <a:ext cx="3286125" cy="394887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Prepare North Carolina’s Workforce for Career and Entrepreneurial Success</a:t>
          </a:r>
        </a:p>
      </dsp:txBody>
      <dsp:txXfrm>
        <a:off x="0" y="1500572"/>
        <a:ext cx="3286125" cy="2369325"/>
      </dsp:txXfrm>
    </dsp:sp>
    <dsp:sp modelId="{590FA02A-47A7-490B-B222-2F43D14492F4}">
      <dsp:nvSpPr>
        <dsp:cNvPr id="0" name=""/>
        <dsp:cNvSpPr/>
      </dsp:nvSpPr>
      <dsp:spPr>
        <a:xfrm>
          <a:off x="1050731" y="394887"/>
          <a:ext cx="1184662" cy="11846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24221" y="568377"/>
        <a:ext cx="837682" cy="837682"/>
      </dsp:txXfrm>
    </dsp:sp>
    <dsp:sp modelId="{07798A04-9A01-4D70-977C-D308F1B9F29F}">
      <dsp:nvSpPr>
        <dsp:cNvPr id="0" name=""/>
        <dsp:cNvSpPr/>
      </dsp:nvSpPr>
      <dsp:spPr>
        <a:xfrm>
          <a:off x="0" y="3948804"/>
          <a:ext cx="3286125" cy="72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59FF6-44ED-4FB9-9F19-8AF1061BAE09}">
      <dsp:nvSpPr>
        <dsp:cNvPr id="0" name=""/>
        <dsp:cNvSpPr/>
      </dsp:nvSpPr>
      <dsp:spPr>
        <a:xfrm>
          <a:off x="3614737" y="0"/>
          <a:ext cx="3286125" cy="3948876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Prepare North Carolina’s Businesses for Success by Growing and Attracting Talent</a:t>
          </a:r>
        </a:p>
      </dsp:txBody>
      <dsp:txXfrm>
        <a:off x="3614737" y="1500572"/>
        <a:ext cx="3286125" cy="2369325"/>
      </dsp:txXfrm>
    </dsp:sp>
    <dsp:sp modelId="{E1D17C97-57E4-41AE-BD2A-C0CA5F6149BB}">
      <dsp:nvSpPr>
        <dsp:cNvPr id="0" name=""/>
        <dsp:cNvSpPr/>
      </dsp:nvSpPr>
      <dsp:spPr>
        <a:xfrm>
          <a:off x="4665468" y="394887"/>
          <a:ext cx="1184662" cy="1184662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838958" y="568377"/>
        <a:ext cx="837682" cy="837682"/>
      </dsp:txXfrm>
    </dsp:sp>
    <dsp:sp modelId="{E37153B7-5E83-4748-98D3-4FAE07D74D26}">
      <dsp:nvSpPr>
        <dsp:cNvPr id="0" name=""/>
        <dsp:cNvSpPr/>
      </dsp:nvSpPr>
      <dsp:spPr>
        <a:xfrm>
          <a:off x="3614737" y="3948804"/>
          <a:ext cx="3286125" cy="72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06C3F-12C5-48DE-B51D-A738C8819430}">
      <dsp:nvSpPr>
        <dsp:cNvPr id="0" name=""/>
        <dsp:cNvSpPr/>
      </dsp:nvSpPr>
      <dsp:spPr>
        <a:xfrm>
          <a:off x="7229475" y="0"/>
          <a:ext cx="3286125" cy="3948876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Prepare Communities Across North Carolina to be more Competitive in Growing and Attracting a Talented Workforce and Businesses</a:t>
          </a:r>
        </a:p>
      </dsp:txBody>
      <dsp:txXfrm>
        <a:off x="7229475" y="1500572"/>
        <a:ext cx="3286125" cy="2369325"/>
      </dsp:txXfrm>
    </dsp:sp>
    <dsp:sp modelId="{026CB69C-2586-4EC0-A339-BB5EB848B9F3}">
      <dsp:nvSpPr>
        <dsp:cNvPr id="0" name=""/>
        <dsp:cNvSpPr/>
      </dsp:nvSpPr>
      <dsp:spPr>
        <a:xfrm>
          <a:off x="8280206" y="394887"/>
          <a:ext cx="1184662" cy="1184662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53696" y="568377"/>
        <a:ext cx="837682" cy="837682"/>
      </dsp:txXfrm>
    </dsp:sp>
    <dsp:sp modelId="{8955FB22-C6CB-4621-8A25-763752FF9B64}">
      <dsp:nvSpPr>
        <dsp:cNvPr id="0" name=""/>
        <dsp:cNvSpPr/>
      </dsp:nvSpPr>
      <dsp:spPr>
        <a:xfrm>
          <a:off x="7229475" y="3948804"/>
          <a:ext cx="3286125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C6F6F-669E-4261-A86D-F9672A70FC2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C8770-11F4-4FE0-9030-F0DB40866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5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Released in July 2021 / Secretary Sanders and many others have been diligently educating and advocating on this plan across the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770-11F4-4FE0-9030-F0DB408662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7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770-11F4-4FE0-9030-F0DB408662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9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the entire plan is awesome, our focus is on the second goal dealing with employers </a:t>
            </a:r>
          </a:p>
          <a:p>
            <a:endParaRPr lang="en-US" dirty="0"/>
          </a:p>
          <a:p>
            <a:r>
              <a:rPr lang="en-US" dirty="0"/>
              <a:t>Tactic 5.5 talks about the pilot work building sector partnerships using the Next Generation Sector Partnership model</a:t>
            </a:r>
          </a:p>
          <a:p>
            <a:endParaRPr lang="en-US" dirty="0"/>
          </a:p>
          <a:p>
            <a:r>
              <a:rPr lang="en-US" dirty="0"/>
              <a:t>It also talks about bringing together major state agencies to educate and advocate for this work within their organizations and across the state</a:t>
            </a:r>
          </a:p>
          <a:p>
            <a:endParaRPr lang="en-US" dirty="0"/>
          </a:p>
          <a:p>
            <a:r>
              <a:rPr lang="en-US" dirty="0"/>
              <a:t>Ultimately, the goal is to better engage business by: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Focusing on a sector</a:t>
            </a:r>
          </a:p>
          <a:p>
            <a:pPr marL="171450" indent="-171450">
              <a:buFontTx/>
              <a:buChar char="-"/>
            </a:pPr>
            <a:r>
              <a:rPr lang="en-US" dirty="0"/>
              <a:t>Putting employers in a leadership roll</a:t>
            </a:r>
          </a:p>
          <a:p>
            <a:pPr marL="171450" indent="-171450">
              <a:buFontTx/>
              <a:buChar char="-"/>
            </a:pPr>
            <a:r>
              <a:rPr lang="en-US" dirty="0"/>
              <a:t>Working together to help industry succeed so everyone can benefit from the applicant that walks in a career center / community college admissions office to the small business owner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770-11F4-4FE0-9030-F0DB408662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5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given sector strategies / sector partnership presentations before</a:t>
            </a:r>
          </a:p>
          <a:p>
            <a:endParaRPr lang="en-US" dirty="0"/>
          </a:p>
          <a:p>
            <a:r>
              <a:rPr lang="en-US" dirty="0"/>
              <a:t>Nice 3 + minute video on the Next Generation Sector Partnership model (not today)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770-11F4-4FE0-9030-F0DB408662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89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another new thing….. Not really</a:t>
            </a:r>
          </a:p>
          <a:p>
            <a:endParaRPr lang="en-US" dirty="0"/>
          </a:p>
          <a:p>
            <a:r>
              <a:rPr lang="en-US" dirty="0"/>
              <a:t>Since 2015, WIOA has identified sector strategies (and career pathways) as two key tools to effectively implement the new law.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WDBs are postured to be a great neutral convener</a:t>
            </a:r>
          </a:p>
          <a:p>
            <a:endParaRPr lang="en-US" dirty="0"/>
          </a:p>
          <a:p>
            <a:r>
              <a:rPr lang="en-US" dirty="0"/>
              <a:t>NC Job Ready / Recent economic development plan all stress employer engagement and leadership – pandemic has only magnified this need</a:t>
            </a:r>
          </a:p>
          <a:p>
            <a:endParaRPr lang="en-US" dirty="0"/>
          </a:p>
          <a:p>
            <a:r>
              <a:rPr lang="en-US" dirty="0"/>
              <a:t>State unified plan – promotes the use sector strategies</a:t>
            </a:r>
          </a:p>
          <a:p>
            <a:endParaRPr lang="en-US" dirty="0"/>
          </a:p>
          <a:p>
            <a:r>
              <a:rPr lang="en-US" dirty="0"/>
              <a:t>NCWorks Commission Strategic Action Plan Goal 2 / bullet 4 – prioritize and acknowledge sector partnerships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Employer leadership sub-committee currently looking at ways to energize the work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r>
              <a:rPr lang="en-US" dirty="0"/>
              <a:t>WDB local area plans – address their work in sector strategies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770-11F4-4FE0-9030-F0DB408662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1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Council launched summer of 2019</a:t>
            </a:r>
          </a:p>
          <a:p>
            <a:endParaRPr lang="en-US" dirty="0"/>
          </a:p>
          <a:p>
            <a:r>
              <a:rPr lang="en-US" dirty="0"/>
              <a:t>Mission is to encourage and support the growth of sector strategies across the state</a:t>
            </a:r>
          </a:p>
          <a:p>
            <a:endParaRPr lang="en-US" dirty="0"/>
          </a:p>
          <a:p>
            <a:r>
              <a:rPr lang="en-US" dirty="0"/>
              <a:t>Share the best practices</a:t>
            </a:r>
          </a:p>
          <a:p>
            <a:endParaRPr lang="en-US" dirty="0"/>
          </a:p>
          <a:p>
            <a:r>
              <a:rPr lang="en-US" dirty="0"/>
              <a:t>Connect with other partnerships both in state and out of state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770-11F4-4FE0-9030-F0DB408662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68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770-11F4-4FE0-9030-F0DB408662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96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more examples going on</a:t>
            </a:r>
          </a:p>
          <a:p>
            <a:endParaRPr lang="en-US" dirty="0"/>
          </a:p>
          <a:p>
            <a:r>
              <a:rPr lang="en-US" dirty="0"/>
              <a:t>Are they all perfect examples of Next Gen / TPM / BILT or something else?  NO WAY!</a:t>
            </a:r>
          </a:p>
          <a:p>
            <a:endParaRPr lang="en-US" dirty="0"/>
          </a:p>
          <a:p>
            <a:r>
              <a:rPr lang="en-US" dirty="0"/>
              <a:t>Are they all truly employer led? Probably not but do they have great employer involvement? They probably do if they are successful!!!!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770-11F4-4FE0-9030-F0DB408662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10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Next Generation Sector Partnerships – whatever is a priority to industry is a priority for community partners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Talent Pipeline management – addressing industries workforce needs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BILT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770-11F4-4FE0-9030-F0DB4086626C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5B5D4-27D4-441E-98E1-CC64A4517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812" y="6094632"/>
            <a:ext cx="4254285" cy="14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11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770-11F4-4FE0-9030-F0DB408662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9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327C3-5DF6-4373-9DA1-149C0EE06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A1436-DBBB-407F-B13E-51EBCCECC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8F34F-F316-4306-8C91-E23EB15A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A293A-CA79-462B-8AB3-B1DEB40C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88FD6-110D-457C-887D-DEECC37D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7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5C58-D121-4A75-8E32-56C6DB4FC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E9052-C249-4352-BF21-D7552F5B4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6E67-0809-408F-8E0D-2C2455B4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A87A1-0B8D-43D9-83BA-A6FCA2B3E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C9AEA-11B4-41D4-B092-2677738D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2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C891D-F577-412E-BFAC-2E216EEE2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138D1-B4F2-4DE7-AA7F-404D910C6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951A3-86B9-4598-A91D-33F74591E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6C86-258C-4380-BDAA-2009BF9B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194D6-7263-434F-B97A-4791F6C6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9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7A8AB-4731-4ADB-BF75-CF05261A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DE383-9D18-4A07-91EA-0191FE8B3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BA937-05E6-495C-8193-50C7D34C6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4CEFE-C57E-4B97-A90F-93DA8BE68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A9CD2-5512-4FB5-AE68-7122287A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4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5CE57-C7F2-49D0-93CA-1DA24A29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5CEDE-D578-4201-8740-37B2064DD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818FC-B625-4140-9CE2-0DBE3E1D5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4963E-1FCD-48FC-A84E-FA265365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09EF6-DC18-4B68-B13E-81574B25B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1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6BED-BD4E-4129-AE54-62961695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BD5CD-8BBB-42D9-A18E-1BA508791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16452-6075-4DDD-8263-5B617AC27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190A1-A6F8-428F-B603-1FBDC62E2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C51A2-5424-410E-B2E0-B5CE7E9E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8161D-97A5-4C77-9188-D032F331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FE81C-69A1-4172-9051-04B2C16EC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46C2F-A664-459E-B04D-8C0FCB4EA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9F719-7BCA-43A1-ACD6-0C5459080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71A670-2A21-499A-B3A6-19B63685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EE109-197D-4864-BA9E-671461989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A2AE52-9FA5-4275-B049-B37AE5163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800995-E934-4DC0-AEAF-E89BF070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269992-8F12-41FA-A791-211A9763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3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D2E4D-55B6-47A3-90EE-40A86E1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F14F9-F556-45E0-9364-2EC98650E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D11F6-695F-4B17-A290-F4627B5B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5EB4D-538B-451C-B660-1A2D371A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1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73BCDF-5997-4F72-A9F0-F9D1D803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FEB2D-2B7F-4C96-BAD4-B5EB4169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DBABC-C378-480F-B602-BD518F30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4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EF12C-2C05-4B67-B258-37EE0F54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FC8AA-67F8-4CC9-87AA-E50738D11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D046B-53EA-4333-8DD9-422EC042C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7F829-AEE1-43BA-A7E0-25FEE582E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9B347-7BE0-44D3-98E9-9B502E6B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C59BA-C3BD-4923-BB11-D82D05CA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3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0C010-A759-4D9D-881C-8F016A4E0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49BE4-C0AF-49CD-92AE-509EE1AF7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DC028-1F46-487A-9BAE-7DC318CD8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E4F8B-38B9-48FD-A049-2BC70544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01D36-411F-46D3-9AED-E8D9E480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7E1F4-1739-4723-90AD-450D9CAA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9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CB0BBF-071C-430B-BE01-A353BD7F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90E6A-2FCB-47FC-8770-930D7F976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B18DD-C8F2-48F8-A6DA-280459F4B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608E7-B5F3-43CB-9C87-CC633B134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70DEB-19FC-4F1A-BB59-08F97E5FF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0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83956-C377-4F80-81C6-FD7572751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436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216C5AB-51B4-41B6-917A-64DD39D8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4800" spc="-100" dirty="0"/>
              <a:t>Sector strategy's role in the plan!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A7CE5-EFBA-48BB-9478-7B031FCA65A1}"/>
              </a:ext>
            </a:extLst>
          </p:cNvPr>
          <p:cNvSpPr txBox="1"/>
          <p:nvPr/>
        </p:nvSpPr>
        <p:spPr>
          <a:xfrm>
            <a:off x="477981" y="5770652"/>
            <a:ext cx="4595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Scott Panagrosso – Sector Strategy Coordinator</a:t>
            </a:r>
          </a:p>
          <a:p>
            <a:r>
              <a:rPr lang="en-US" dirty="0"/>
              <a:t>Division of Workforce Solutions</a:t>
            </a:r>
          </a:p>
          <a:p>
            <a:r>
              <a:rPr lang="en-US" dirty="0"/>
              <a:t>NC Department of Commerce</a:t>
            </a:r>
          </a:p>
        </p:txBody>
      </p:sp>
    </p:spTree>
    <p:extLst>
      <p:ext uri="{BB962C8B-B14F-4D97-AF65-F5344CB8AC3E}">
        <p14:creationId xmlns:p14="http://schemas.microsoft.com/office/powerpoint/2010/main" val="131151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00867-97B9-45DF-BC22-43926A16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37EE-2A59-49AA-A097-B17FD30C0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already engage industry, just focus on the following</a:t>
            </a:r>
          </a:p>
          <a:p>
            <a:pPr lvl="1"/>
            <a:r>
              <a:rPr lang="en-US" dirty="0"/>
              <a:t>For industry</a:t>
            </a:r>
          </a:p>
          <a:p>
            <a:pPr lvl="2"/>
            <a:r>
              <a:rPr lang="en-US" dirty="0"/>
              <a:t>Let industry lead the conversation</a:t>
            </a:r>
          </a:p>
          <a:p>
            <a:pPr lvl="2"/>
            <a:r>
              <a:rPr lang="en-US" dirty="0"/>
              <a:t>Empower them to set the agenda and drive the conversation</a:t>
            </a:r>
          </a:p>
          <a:p>
            <a:pPr lvl="1"/>
            <a:r>
              <a:rPr lang="en-US" dirty="0"/>
              <a:t>For Public partners </a:t>
            </a:r>
          </a:p>
          <a:p>
            <a:pPr lvl="2"/>
            <a:r>
              <a:rPr lang="en-US" dirty="0"/>
              <a:t>Focus on a single sector / which industry is most impactful in your region</a:t>
            </a:r>
          </a:p>
          <a:p>
            <a:pPr lvl="2"/>
            <a:r>
              <a:rPr lang="en-US" dirty="0"/>
              <a:t>Do more listening</a:t>
            </a:r>
          </a:p>
          <a:p>
            <a:pPr lvl="2"/>
            <a:r>
              <a:rPr lang="en-US" dirty="0"/>
              <a:t>Align your efforts with partners</a:t>
            </a:r>
          </a:p>
          <a:p>
            <a:pPr lvl="2"/>
            <a:r>
              <a:rPr lang="en-US" dirty="0"/>
              <a:t>Expand the tent</a:t>
            </a:r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4391C-3EBC-4C74-8E37-B33066C77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400" y="251618"/>
            <a:ext cx="3019425" cy="15525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DF7CEB-0E6A-4C6E-9265-F4D0238C92F2}"/>
              </a:ext>
            </a:extLst>
          </p:cNvPr>
          <p:cNvSpPr/>
          <p:nvPr/>
        </p:nvSpPr>
        <p:spPr>
          <a:xfrm>
            <a:off x="797667" y="5604014"/>
            <a:ext cx="1059666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How North Carolina does business with business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110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0B870-104A-4E01-8166-3F237B2EB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5" r="2302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14C20-7EFF-43C6-9D10-608946AA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Wrapping it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24B71-73BC-4A6F-871D-181F0240E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Sector Strategies are effective</a:t>
            </a:r>
          </a:p>
          <a:p>
            <a:endParaRPr lang="en-US" sz="2000"/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351C6E-191E-4AC3-A566-A2A78B386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946" y="0"/>
            <a:ext cx="1230787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7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E8AD5-3D19-4B4B-B9FB-1897D0B7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Three primary goals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7B74C9-210B-4D3F-9E03-8E8D403E01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309717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249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E3D5A3-C72D-4547-8C07-80475549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Goal 2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D5262-11B4-476F-B205-A733480AB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028" y="2222640"/>
            <a:ext cx="3329268" cy="3975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E7F68C-499C-4B57-8F89-34793B0A3F23}"/>
              </a:ext>
            </a:extLst>
          </p:cNvPr>
          <p:cNvSpPr/>
          <p:nvPr/>
        </p:nvSpPr>
        <p:spPr>
          <a:xfrm>
            <a:off x="3633849" y="2897579"/>
            <a:ext cx="5047013" cy="2470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Tactic 5.5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Expand Sector Partnerships to more Regions and Industries in the state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B2025-5159-49ED-969D-D54BBC385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34" y="35626"/>
            <a:ext cx="3510296" cy="262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655D-187F-4CE2-8349-45025260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sector partnerships?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6E04C-8AE2-4AF4-8B94-9C94196D4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They are the key component of sector strategies</a:t>
            </a:r>
          </a:p>
          <a:p>
            <a:pPr lvl="1"/>
            <a:endParaRPr lang="en-US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CE2B2D9-4945-4A37-B190-94E7A16B8029}"/>
              </a:ext>
            </a:extLst>
          </p:cNvPr>
          <p:cNvSpPr/>
          <p:nvPr/>
        </p:nvSpPr>
        <p:spPr>
          <a:xfrm flipH="1">
            <a:off x="1458726" y="1483236"/>
            <a:ext cx="7367503" cy="36529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effectLst/>
                <a:latin typeface="Calibri" panose="020F0502020204030204" pitchFamily="34" charset="0"/>
                <a:ea typeface="Century Gothic" panose="020B0502020202020204" pitchFamily="34" charset="0"/>
              </a:rPr>
              <a:t>“…is a regional, industry-focused approach… partnership of employers…in a critical industry…brings together education, economic development, workforce and community organizations to identify and collaboratively meet the…needs of that industry…”</a:t>
            </a:r>
            <a:endParaRPr lang="en-US" sz="1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7F8059-AD0C-4300-B422-257837EDF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681" y="1320972"/>
            <a:ext cx="5400637" cy="397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992874-B77A-47CE-8A5A-AF6A52085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170" y="71722"/>
            <a:ext cx="2640503" cy="1734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3ABEB-7AA4-4AF8-8156-AD1EC7DE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sector partnerships?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B4FC3-4A88-4234-8800-A3828457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42896"/>
            <a:ext cx="10515600" cy="1616809"/>
          </a:xfrm>
        </p:spPr>
        <p:txBody>
          <a:bodyPr/>
          <a:lstStyle/>
          <a:p>
            <a:r>
              <a:rPr lang="en-US" dirty="0"/>
              <a:t>State Unified Plan 2020</a:t>
            </a:r>
          </a:p>
          <a:p>
            <a:r>
              <a:rPr lang="en-US" dirty="0"/>
              <a:t>NC Works Commission Strategic Action Plan 2021 – 2023</a:t>
            </a:r>
          </a:p>
          <a:p>
            <a:r>
              <a:rPr lang="en-US" dirty="0"/>
              <a:t>Workforce Development Board’s Annual Local Area Plan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D78439-F10C-4F0E-91AA-22B37291F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109" y="2093864"/>
            <a:ext cx="3037645" cy="2059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0F378D-DF36-4F9B-8E3E-D66E894D2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022" y="2471738"/>
            <a:ext cx="3535955" cy="13436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7E2E5A-3012-4E89-8940-D9B977F07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369" y="1722147"/>
            <a:ext cx="3773521" cy="246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9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42B3A-6D28-4423-9D4E-53485988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Sector Strategy Council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248471-FC97-4FB2-B3E0-1C4680155FD2}"/>
              </a:ext>
            </a:extLst>
          </p:cNvPr>
          <p:cNvGrpSpPr/>
          <p:nvPr/>
        </p:nvGrpSpPr>
        <p:grpSpPr>
          <a:xfrm>
            <a:off x="5364924" y="1904967"/>
            <a:ext cx="1462152" cy="1264933"/>
            <a:chOff x="2774789" y="0"/>
            <a:chExt cx="1462152" cy="126493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1D7BFCA6-C1B9-4EBA-B581-F0F1F85A2F9F}"/>
                </a:ext>
              </a:extLst>
            </p:cNvPr>
            <p:cNvSpPr/>
            <p:nvPr/>
          </p:nvSpPr>
          <p:spPr>
            <a:xfrm>
              <a:off x="2774789" y="0"/>
              <a:ext cx="1462152" cy="1264933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Hexagon 4">
              <a:extLst>
                <a:ext uri="{FF2B5EF4-FFF2-40B4-BE49-F238E27FC236}">
                  <a16:creationId xmlns:a16="http://schemas.microsoft.com/office/drawing/2014/main" id="{A0D5154F-FA38-413B-A476-3A5F2FEA1167}"/>
                </a:ext>
              </a:extLst>
            </p:cNvPr>
            <p:cNvSpPr txBox="1"/>
            <p:nvPr/>
          </p:nvSpPr>
          <p:spPr>
            <a:xfrm>
              <a:off x="3017099" y="209626"/>
              <a:ext cx="977532" cy="8456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OFFICE OF THE GOVERNOR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BAEFE57-3350-4459-B302-7C6380066A0E}"/>
              </a:ext>
            </a:extLst>
          </p:cNvPr>
          <p:cNvGrpSpPr/>
          <p:nvPr/>
        </p:nvGrpSpPr>
        <p:grpSpPr>
          <a:xfrm>
            <a:off x="6676029" y="2672883"/>
            <a:ext cx="1462152" cy="1264933"/>
            <a:chOff x="4115753" y="778019"/>
            <a:chExt cx="1462152" cy="1264933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4A848B18-86D1-4E00-9E22-2AB2E43F467E}"/>
                </a:ext>
              </a:extLst>
            </p:cNvPr>
            <p:cNvSpPr/>
            <p:nvPr/>
          </p:nvSpPr>
          <p:spPr>
            <a:xfrm>
              <a:off x="4115753" y="778019"/>
              <a:ext cx="1462152" cy="126493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Hexagon 4">
              <a:extLst>
                <a:ext uri="{FF2B5EF4-FFF2-40B4-BE49-F238E27FC236}">
                  <a16:creationId xmlns:a16="http://schemas.microsoft.com/office/drawing/2014/main" id="{CB24E0DE-47AE-4CE1-B8A9-03E2680E2104}"/>
                </a:ext>
              </a:extLst>
            </p:cNvPr>
            <p:cNvSpPr txBox="1"/>
            <p:nvPr/>
          </p:nvSpPr>
          <p:spPr>
            <a:xfrm>
              <a:off x="4358063" y="987645"/>
              <a:ext cx="977532" cy="845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NCCCS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79036B-ABF8-4D7C-8C57-351E6C6E5E5A}"/>
              </a:ext>
            </a:extLst>
          </p:cNvPr>
          <p:cNvGrpSpPr/>
          <p:nvPr/>
        </p:nvGrpSpPr>
        <p:grpSpPr>
          <a:xfrm>
            <a:off x="6677644" y="4226223"/>
            <a:ext cx="1462152" cy="1264933"/>
            <a:chOff x="4115753" y="2307514"/>
            <a:chExt cx="1462152" cy="1264933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C89C517C-F194-4403-B340-65822BBF61E1}"/>
                </a:ext>
              </a:extLst>
            </p:cNvPr>
            <p:cNvSpPr/>
            <p:nvPr/>
          </p:nvSpPr>
          <p:spPr>
            <a:xfrm>
              <a:off x="4115753" y="2307514"/>
              <a:ext cx="1462152" cy="126493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exagon 4">
              <a:extLst>
                <a:ext uri="{FF2B5EF4-FFF2-40B4-BE49-F238E27FC236}">
                  <a16:creationId xmlns:a16="http://schemas.microsoft.com/office/drawing/2014/main" id="{970D9A61-B11F-4D19-82E9-FC3794B869B9}"/>
                </a:ext>
              </a:extLst>
            </p:cNvPr>
            <p:cNvSpPr txBox="1"/>
            <p:nvPr/>
          </p:nvSpPr>
          <p:spPr>
            <a:xfrm>
              <a:off x="4358063" y="2517140"/>
              <a:ext cx="977532" cy="845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NC DPI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9A1F80-ABFD-4122-9B3C-183D5C6BB141}"/>
              </a:ext>
            </a:extLst>
          </p:cNvPr>
          <p:cNvGrpSpPr/>
          <p:nvPr/>
        </p:nvGrpSpPr>
        <p:grpSpPr>
          <a:xfrm>
            <a:off x="5373354" y="5004059"/>
            <a:ext cx="1462152" cy="1264933"/>
            <a:chOff x="2783219" y="2995392"/>
            <a:chExt cx="1462152" cy="1264933"/>
          </a:xfrm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11A58A54-C320-4765-ACF6-8A136CF9ABB2}"/>
                </a:ext>
              </a:extLst>
            </p:cNvPr>
            <p:cNvSpPr/>
            <p:nvPr/>
          </p:nvSpPr>
          <p:spPr>
            <a:xfrm>
              <a:off x="2783219" y="2995392"/>
              <a:ext cx="1462152" cy="126493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Hexagon 4">
              <a:extLst>
                <a:ext uri="{FF2B5EF4-FFF2-40B4-BE49-F238E27FC236}">
                  <a16:creationId xmlns:a16="http://schemas.microsoft.com/office/drawing/2014/main" id="{E5DEE4E1-2356-4544-BBF9-E3EF01FB76B8}"/>
                </a:ext>
              </a:extLst>
            </p:cNvPr>
            <p:cNvSpPr txBox="1"/>
            <p:nvPr/>
          </p:nvSpPr>
          <p:spPr>
            <a:xfrm>
              <a:off x="3017099" y="3296030"/>
              <a:ext cx="977532" cy="845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NC DEPT OF COMMERCE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5D58BC-E494-490E-A350-0A13DECE4997}"/>
              </a:ext>
            </a:extLst>
          </p:cNvPr>
          <p:cNvGrpSpPr/>
          <p:nvPr/>
        </p:nvGrpSpPr>
        <p:grpSpPr>
          <a:xfrm>
            <a:off x="4052204" y="4243672"/>
            <a:ext cx="1462152" cy="1264933"/>
            <a:chOff x="1427600" y="2308384"/>
            <a:chExt cx="1462152" cy="1264933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43CBDF69-82CC-41C3-977A-B8F606CD4AFA}"/>
                </a:ext>
              </a:extLst>
            </p:cNvPr>
            <p:cNvSpPr/>
            <p:nvPr/>
          </p:nvSpPr>
          <p:spPr>
            <a:xfrm>
              <a:off x="1427600" y="2308384"/>
              <a:ext cx="1462152" cy="126493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4">
              <a:extLst>
                <a:ext uri="{FF2B5EF4-FFF2-40B4-BE49-F238E27FC236}">
                  <a16:creationId xmlns:a16="http://schemas.microsoft.com/office/drawing/2014/main" id="{74ADBBFB-CCCC-4978-B5E7-D2D7323ADCEE}"/>
                </a:ext>
              </a:extLst>
            </p:cNvPr>
            <p:cNvSpPr txBox="1"/>
            <p:nvPr/>
          </p:nvSpPr>
          <p:spPr>
            <a:xfrm>
              <a:off x="1669910" y="2518010"/>
              <a:ext cx="977532" cy="845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NC CHAMBER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039A2A-6746-4710-B4C3-51045897D7B8}"/>
              </a:ext>
            </a:extLst>
          </p:cNvPr>
          <p:cNvGrpSpPr/>
          <p:nvPr/>
        </p:nvGrpSpPr>
        <p:grpSpPr>
          <a:xfrm>
            <a:off x="4053819" y="2671646"/>
            <a:ext cx="1462152" cy="1264933"/>
            <a:chOff x="1427600" y="776278"/>
            <a:chExt cx="1462152" cy="1264933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16BA4CBD-AC19-4A27-BE02-3752FAAFCBEB}"/>
                </a:ext>
              </a:extLst>
            </p:cNvPr>
            <p:cNvSpPr/>
            <p:nvPr/>
          </p:nvSpPr>
          <p:spPr>
            <a:xfrm>
              <a:off x="1427600" y="776278"/>
              <a:ext cx="1462152" cy="126493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Hexagon 4">
              <a:extLst>
                <a:ext uri="{FF2B5EF4-FFF2-40B4-BE49-F238E27FC236}">
                  <a16:creationId xmlns:a16="http://schemas.microsoft.com/office/drawing/2014/main" id="{B3FFDC25-19F0-409E-9EBA-DC395411386B}"/>
                </a:ext>
              </a:extLst>
            </p:cNvPr>
            <p:cNvSpPr txBox="1"/>
            <p:nvPr/>
          </p:nvSpPr>
          <p:spPr>
            <a:xfrm>
              <a:off x="1669910" y="985904"/>
              <a:ext cx="977532" cy="845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EDPNC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BBC91-D21B-4243-A4B9-6E3FA1F92834}"/>
              </a:ext>
            </a:extLst>
          </p:cNvPr>
          <p:cNvGrpSpPr/>
          <p:nvPr/>
        </p:nvGrpSpPr>
        <p:grpSpPr>
          <a:xfrm>
            <a:off x="5212322" y="3315270"/>
            <a:ext cx="1784216" cy="1543419"/>
            <a:chOff x="2610437" y="1403741"/>
            <a:chExt cx="1784216" cy="1543419"/>
          </a:xfrm>
        </p:grpSpPr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A3498CDF-3D56-4D15-AD8C-97E7B21CCF89}"/>
                </a:ext>
              </a:extLst>
            </p:cNvPr>
            <p:cNvSpPr/>
            <p:nvPr/>
          </p:nvSpPr>
          <p:spPr>
            <a:xfrm>
              <a:off x="2610437" y="1403741"/>
              <a:ext cx="1784216" cy="1543419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Hexagon 4">
              <a:extLst>
                <a:ext uri="{FF2B5EF4-FFF2-40B4-BE49-F238E27FC236}">
                  <a16:creationId xmlns:a16="http://schemas.microsoft.com/office/drawing/2014/main" id="{30E4DCEF-4007-4BDD-8613-CDF645BB20AD}"/>
                </a:ext>
              </a:extLst>
            </p:cNvPr>
            <p:cNvSpPr txBox="1"/>
            <p:nvPr/>
          </p:nvSpPr>
          <p:spPr>
            <a:xfrm>
              <a:off x="2906107" y="1659507"/>
              <a:ext cx="1192876" cy="1031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Industry led sector partnerships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11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A14A-2172-4B6C-89BE-BADCE3415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What’s happening locally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E2500-DE7B-4849-8233-8BF6CFD19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Healthcare employer initiative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Multiple employers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Four priorities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Early wins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Tradesformers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Biopharma</a:t>
            </a:r>
          </a:p>
        </p:txBody>
      </p:sp>
      <p:sp>
        <p:nvSpPr>
          <p:cNvPr id="53" name="Oval 19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: Shape 21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6A8B62-36D3-488F-9241-8E62175B0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4" r="1261" b="5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7CD273-48E5-4FBE-82E8-DCE32A2A40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1518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55" name="Freeform: Shape 23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1FF15E-D824-48E8-8ED2-432F74D35D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95" r="4304" b="4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0363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8AED4-36E7-4E78-B498-FA4A03AB9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happening across the state?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BA18B-6DCA-4F30-98D5-D8E15851D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Next Generation Sector Partnerships</a:t>
            </a:r>
          </a:p>
          <a:p>
            <a:pPr lvl="1"/>
            <a:r>
              <a:rPr lang="en-US" dirty="0"/>
              <a:t>Foothills Manufacturing Alliance</a:t>
            </a:r>
          </a:p>
          <a:p>
            <a:pPr lvl="1"/>
            <a:r>
              <a:rPr lang="en-US" dirty="0"/>
              <a:t>Cape Fear Manufacturing Partnership </a:t>
            </a:r>
          </a:p>
          <a:p>
            <a:r>
              <a:rPr lang="en-US" dirty="0"/>
              <a:t>Talent Pipeline Management </a:t>
            </a:r>
          </a:p>
          <a:p>
            <a:pPr lvl="1"/>
            <a:r>
              <a:rPr lang="en-US" dirty="0"/>
              <a:t>Cape Fear Collective (construction)</a:t>
            </a:r>
          </a:p>
          <a:p>
            <a:pPr lvl="1"/>
            <a:r>
              <a:rPr lang="en-US" dirty="0"/>
              <a:t>Charlotte Works (construction – planning)</a:t>
            </a:r>
          </a:p>
          <a:p>
            <a:r>
              <a:rPr lang="en-US" dirty="0"/>
              <a:t>Business &amp; Industry Leadership Team </a:t>
            </a:r>
          </a:p>
          <a:p>
            <a:pPr lvl="1"/>
            <a:r>
              <a:rPr lang="en-US" dirty="0"/>
              <a:t>NCCCS (Forsyth CC – Manufacturing)</a:t>
            </a:r>
          </a:p>
          <a:p>
            <a:r>
              <a:rPr lang="en-US" dirty="0"/>
              <a:t>Other</a:t>
            </a:r>
          </a:p>
          <a:p>
            <a:pPr lvl="1"/>
            <a:r>
              <a:rPr lang="en-US" dirty="0"/>
              <a:t>STEP (multi-sector)</a:t>
            </a:r>
          </a:p>
          <a:p>
            <a:pPr lvl="1"/>
            <a:r>
              <a:rPr lang="en-US" dirty="0"/>
              <a:t>McDowell Pipeline (manufacturing)</a:t>
            </a:r>
          </a:p>
          <a:p>
            <a:pPr lvl="1"/>
            <a:r>
              <a:rPr lang="en-US" dirty="0"/>
              <a:t>Central Carolina Manufacturing Institute (manufacturing)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8AD40DBE-E092-4B26-AEF3-AE6CDC4E5B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65" y="1732157"/>
            <a:ext cx="1159364" cy="769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825F30-C139-4024-80A3-E5901F34A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6864" y="1427177"/>
            <a:ext cx="2385165" cy="194153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DBD3D12-1926-4C0C-AD48-A6BAC6E165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07" y="2632257"/>
            <a:ext cx="806278" cy="6838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1D3E03-656E-485B-881C-BF59AC9AA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976" y="3537695"/>
            <a:ext cx="2029741" cy="6838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4E901D-C61A-4E6A-9ED2-37DB4FF3F5C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3000"/>
          </a:blip>
          <a:stretch>
            <a:fillRect/>
          </a:stretch>
        </p:blipFill>
        <p:spPr>
          <a:xfrm>
            <a:off x="761998" y="485259"/>
            <a:ext cx="10923937" cy="610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3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CC9B5-B954-4B06-9E45-417E745A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sector partnership model…?</a:t>
            </a:r>
          </a:p>
        </p:txBody>
      </p:sp>
      <p:pic>
        <p:nvPicPr>
          <p:cNvPr id="4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A678799B-6A7E-49EF-845D-B89BB599F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98" y="2404736"/>
            <a:ext cx="2102774" cy="1395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22E40-3E94-43AC-A8B6-33265CE5D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618" y="5564282"/>
            <a:ext cx="3078759" cy="10372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24C426-3F13-49A3-B52E-E5B70BA82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323" y="1643260"/>
            <a:ext cx="2905347" cy="3875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EFC46B-2F26-41F3-B772-04E96B67B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0338" y="1643260"/>
            <a:ext cx="3031323" cy="3902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B35921-6D82-4DFD-97B2-48163E1DF8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506" y="2582799"/>
            <a:ext cx="2664529" cy="121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6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E32142A571CA409504D120DB402297" ma:contentTypeVersion="5" ma:contentTypeDescription="Create a new document." ma:contentTypeScope="" ma:versionID="c5a9b21dc571e382552039c2c2222bb6">
  <xsd:schema xmlns:xsd="http://www.w3.org/2001/XMLSchema" xmlns:xs="http://www.w3.org/2001/XMLSchema" xmlns:p="http://schemas.microsoft.com/office/2006/metadata/properties" xmlns:ns3="f89feff1-ba37-4239-b32a-7e3c28a9fed4" xmlns:ns4="82bfa3fd-e3e3-4a75-85b7-a4cfe5f414db" targetNamespace="http://schemas.microsoft.com/office/2006/metadata/properties" ma:root="true" ma:fieldsID="4b09464c2ff383be080d76e43667b8e9" ns3:_="" ns4:_="">
    <xsd:import namespace="f89feff1-ba37-4239-b32a-7e3c28a9fed4"/>
    <xsd:import namespace="82bfa3fd-e3e3-4a75-85b7-a4cfe5f414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feff1-ba37-4239-b32a-7e3c28a9fe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fa3fd-e3e3-4a75-85b7-a4cfe5f414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90D956-7EBA-4A0B-A9EA-6A1CB0A217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A78322-511F-4DF2-A81C-48FCA4FE42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9feff1-ba37-4239-b32a-7e3c28a9fed4"/>
    <ds:schemaRef ds:uri="82bfa3fd-e3e3-4a75-85b7-a4cfe5f414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229F7E-9904-4098-B491-A63BBDF5D49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2bfa3fd-e3e3-4a75-85b7-a4cfe5f414d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89feff1-ba37-4239-b32a-7e3c28a9fed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716</Words>
  <Application>Microsoft Office PowerPoint</Application>
  <PresentationFormat>Widescreen</PresentationFormat>
  <Paragraphs>139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Sector strategy's role in the plan!</vt:lpstr>
      <vt:lpstr>Three primary goals</vt:lpstr>
      <vt:lpstr>Goal 2 </vt:lpstr>
      <vt:lpstr>What are sector partnerships?</vt:lpstr>
      <vt:lpstr>Why sector partnerships?</vt:lpstr>
      <vt:lpstr>State Sector Strategy Council</vt:lpstr>
      <vt:lpstr>What’s happening locally</vt:lpstr>
      <vt:lpstr>What’s happening across the state?</vt:lpstr>
      <vt:lpstr>Is there a sector partnership model…?</vt:lpstr>
      <vt:lpstr>So what do we do?</vt:lpstr>
      <vt:lpstr>Wrapping it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Sector strategies role in the plan!</dc:title>
  <dc:creator>Panagrosso, Scott</dc:creator>
  <cp:lastModifiedBy>Scott Panagrosso</cp:lastModifiedBy>
  <cp:revision>2</cp:revision>
  <dcterms:created xsi:type="dcterms:W3CDTF">2021-11-16T14:32:57Z</dcterms:created>
  <dcterms:modified xsi:type="dcterms:W3CDTF">2021-11-17T19:03:20Z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0x010100A3E32142A571CA409504D120DB402297</vt:lpwstr>
  </property>
</Properties>
</file>