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6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Projected Growth for State of NC 2018-2028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Warehouse Technician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Projected Growth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2E-4A6A-9444-3EF2E53D3F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HVAC Technician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Projected Growth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%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2E-4A6A-9444-3EF2E53D3F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CNC Machinist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Projected Growth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0%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2E-4A6A-9444-3EF2E53D3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20649839"/>
        <c:axId val="420650255"/>
      </c:barChart>
      <c:catAx>
        <c:axId val="42064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650255"/>
        <c:crosses val="autoZero"/>
        <c:auto val="1"/>
        <c:lblAlgn val="ctr"/>
        <c:lblOffset val="100"/>
        <c:noMultiLvlLbl val="0"/>
      </c:catAx>
      <c:valAx>
        <c:axId val="4206502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64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Sheet1!$A$1:$A$5</cx:f>
        <cx:lvl ptCount="5">
          <cx:pt idx="0">Computer Integrated Machinist</cx:pt>
          <cx:pt idx="1">HVAC Service Technician</cx:pt>
          <cx:pt idx="2">Warehouse Technician</cx:pt>
        </cx:lvl>
      </cx:strDim>
      <cx:numDim type="val">
        <cx:f>Sheet1!$B$1:$B$5</cx:f>
        <cx:lvl ptCount="5" formatCode="#,##0">
          <cx:pt idx="0">60460</cx:pt>
          <cx:pt idx="1">44170</cx:pt>
          <cx:pt idx="2">28940</cx:pt>
        </cx:lvl>
      </cx:numDim>
    </cx:data>
  </cx:chartData>
  <cx:chart>
    <cx:title pos="t" align="ctr" overlay="0">
      <cx:tx>
        <cx:txData>
          <cx:v>Advanced Manufacturing Careers Median Salaries for Northeastern NC per ONET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400"/>
          </a:pPr>
          <a:r>
            <a:rPr lang="en-US" sz="2400" b="1" i="0" u="none" strike="noStrike" baseline="0">
              <a:solidFill>
                <a:schemeClr val="tx2">
                  <a:lumMod val="75000"/>
                </a:schemeClr>
              </a:solidFill>
              <a:latin typeface="Calibri" panose="020F0502020204030204"/>
            </a:rPr>
            <a:t>Advanced Manufacturing Careers Median Salaries for Northeastern NC per ONET</a:t>
          </a:r>
        </a:p>
      </cx:txPr>
    </cx:title>
    <cx:plotArea>
      <cx:plotAreaRegion>
        <cx:series layoutId="funnel" uniqueId="{03810766-F278-45B0-8A48-8660E16ADD1C}">
          <cx:tx>
            <cx:txData>
              <cx:f>Sheet1!#REF!</cx:f>
              <cx:v/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2400" b="0" i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 sz="2400">
                  <a:solidFill>
                    <a:sysClr val="windowText" lastClr="000000"/>
                  </a:solidFill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150000006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="1">
                <a:solidFill>
                  <a:schemeClr val="accent2">
                    <a:lumMod val="50000"/>
                  </a:schemeClr>
                </a:solidFill>
              </a:defRPr>
            </a:pPr>
            <a:endParaRPr lang="en-US" sz="1200" b="1" i="0" u="none" strike="noStrike" baseline="0">
              <a:solidFill>
                <a:schemeClr val="accent2">
                  <a:lumMod val="50000"/>
                </a:schemeClr>
              </a:solidFill>
              <a:latin typeface="Calibri" panose="020F050202020403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2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dk1"/>
    </cs:fontRef>
    <cs:defRPr sz="9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FAB79-DAD0-4518-929B-1448AC1E485D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D1816F-9E94-4FA7-AF04-59949F61096D}">
      <dgm:prSet phldrT="[Text]" custT="1"/>
      <dgm:spPr/>
      <dgm:t>
        <a:bodyPr/>
        <a:lstStyle/>
        <a:p>
          <a:r>
            <a:rPr lang="en-US" sz="1600" b="1" dirty="0"/>
            <a:t>Warehouse Technician</a:t>
          </a:r>
        </a:p>
      </dgm:t>
    </dgm:pt>
    <dgm:pt modelId="{638F33D3-855B-4EB9-8FB9-79E7167FF39F}" type="parTrans" cxnId="{8A0BB473-FE0D-4781-B859-5598BB2C45BC}">
      <dgm:prSet/>
      <dgm:spPr/>
      <dgm:t>
        <a:bodyPr/>
        <a:lstStyle/>
        <a:p>
          <a:endParaRPr lang="en-US" sz="1800"/>
        </a:p>
      </dgm:t>
    </dgm:pt>
    <dgm:pt modelId="{02F776D1-AD2C-45F0-9EE5-DEF307629F87}" type="sibTrans" cxnId="{8A0BB473-FE0D-4781-B859-5598BB2C45BC}">
      <dgm:prSet custT="1"/>
      <dgm:spPr/>
      <dgm:t>
        <a:bodyPr/>
        <a:lstStyle/>
        <a:p>
          <a:endParaRPr lang="en-US" sz="1800"/>
        </a:p>
      </dgm:t>
    </dgm:pt>
    <dgm:pt modelId="{F6D15516-E366-42D9-9DBA-3358C8FB7711}">
      <dgm:prSet phldrT="[Text]" custT="1"/>
      <dgm:spPr/>
      <dgm:t>
        <a:bodyPr/>
        <a:lstStyle/>
        <a:p>
          <a:r>
            <a:rPr lang="en-US" sz="1800" dirty="0"/>
            <a:t>HS Diploma</a:t>
          </a:r>
        </a:p>
      </dgm:t>
    </dgm:pt>
    <dgm:pt modelId="{7583608A-8F91-4F57-AC35-DF7F5EF4D551}" type="parTrans" cxnId="{002B304F-192B-4526-8CB1-A9190A7AF470}">
      <dgm:prSet/>
      <dgm:spPr/>
      <dgm:t>
        <a:bodyPr/>
        <a:lstStyle/>
        <a:p>
          <a:endParaRPr lang="en-US" sz="1800"/>
        </a:p>
      </dgm:t>
    </dgm:pt>
    <dgm:pt modelId="{05B6B3F5-81BA-4761-8271-A23C552589E3}" type="sibTrans" cxnId="{002B304F-192B-4526-8CB1-A9190A7AF470}">
      <dgm:prSet/>
      <dgm:spPr/>
      <dgm:t>
        <a:bodyPr/>
        <a:lstStyle/>
        <a:p>
          <a:endParaRPr lang="en-US" sz="1800"/>
        </a:p>
      </dgm:t>
    </dgm:pt>
    <dgm:pt modelId="{358DF659-D659-40B1-89D4-339B67FD011C}">
      <dgm:prSet phldrT="[Text]" custT="1"/>
      <dgm:spPr/>
      <dgm:t>
        <a:bodyPr/>
        <a:lstStyle/>
        <a:p>
          <a:r>
            <a:rPr lang="en-US" sz="1800" b="1"/>
            <a:t>HVAC Service Technican</a:t>
          </a:r>
        </a:p>
      </dgm:t>
    </dgm:pt>
    <dgm:pt modelId="{4592DF7F-6167-4D55-AA08-0F72389EA0A7}" type="parTrans" cxnId="{81BC5731-F14C-41F2-AFC0-04DE614A8735}">
      <dgm:prSet/>
      <dgm:spPr/>
      <dgm:t>
        <a:bodyPr/>
        <a:lstStyle/>
        <a:p>
          <a:endParaRPr lang="en-US" sz="1800"/>
        </a:p>
      </dgm:t>
    </dgm:pt>
    <dgm:pt modelId="{CD252B5D-1826-4269-BDF3-C79A3D20C5D5}" type="sibTrans" cxnId="{81BC5731-F14C-41F2-AFC0-04DE614A8735}">
      <dgm:prSet custT="1"/>
      <dgm:spPr/>
      <dgm:t>
        <a:bodyPr/>
        <a:lstStyle/>
        <a:p>
          <a:endParaRPr lang="en-US" sz="1800"/>
        </a:p>
      </dgm:t>
    </dgm:pt>
    <dgm:pt modelId="{1F3D4CDF-97C1-4DBA-BD14-68BCC033219B}">
      <dgm:prSet phldrT="[Text]" custT="1"/>
      <dgm:spPr/>
      <dgm:t>
        <a:bodyPr/>
        <a:lstStyle/>
        <a:p>
          <a:r>
            <a:rPr lang="en-US" sz="1800"/>
            <a:t>Vocational School Certificate or Diploma</a:t>
          </a:r>
        </a:p>
      </dgm:t>
    </dgm:pt>
    <dgm:pt modelId="{49B20BCD-5650-407F-82D0-C65CEACA0593}" type="parTrans" cxnId="{0C8DB7C3-F441-4316-B6A1-53C05BF54972}">
      <dgm:prSet/>
      <dgm:spPr/>
      <dgm:t>
        <a:bodyPr/>
        <a:lstStyle/>
        <a:p>
          <a:endParaRPr lang="en-US" sz="1800"/>
        </a:p>
      </dgm:t>
    </dgm:pt>
    <dgm:pt modelId="{473D9FD4-EE37-413F-8B05-35147BCD3E5C}" type="sibTrans" cxnId="{0C8DB7C3-F441-4316-B6A1-53C05BF54972}">
      <dgm:prSet/>
      <dgm:spPr/>
      <dgm:t>
        <a:bodyPr/>
        <a:lstStyle/>
        <a:p>
          <a:endParaRPr lang="en-US" sz="1800"/>
        </a:p>
      </dgm:t>
    </dgm:pt>
    <dgm:pt modelId="{E9F55C4E-A07E-47F8-B3E6-DBE730E5B041}">
      <dgm:prSet phldrT="[Text]" custT="1"/>
      <dgm:spPr/>
      <dgm:t>
        <a:bodyPr/>
        <a:lstStyle/>
        <a:p>
          <a:r>
            <a:rPr lang="en-US" sz="1800" b="1"/>
            <a:t>CNC Machinist</a:t>
          </a:r>
        </a:p>
      </dgm:t>
    </dgm:pt>
    <dgm:pt modelId="{D00534CA-D279-4712-84BD-9A5DACF75FDC}" type="parTrans" cxnId="{1C9FF7B3-4146-451A-A51A-99EF2A80156E}">
      <dgm:prSet/>
      <dgm:spPr/>
      <dgm:t>
        <a:bodyPr/>
        <a:lstStyle/>
        <a:p>
          <a:endParaRPr lang="en-US" sz="1800"/>
        </a:p>
      </dgm:t>
    </dgm:pt>
    <dgm:pt modelId="{D4817EC7-CAC7-4F9E-9257-07FD3510068B}" type="sibTrans" cxnId="{1C9FF7B3-4146-451A-A51A-99EF2A80156E}">
      <dgm:prSet/>
      <dgm:spPr/>
      <dgm:t>
        <a:bodyPr/>
        <a:lstStyle/>
        <a:p>
          <a:endParaRPr lang="en-US" sz="1800"/>
        </a:p>
      </dgm:t>
    </dgm:pt>
    <dgm:pt modelId="{8C6D18B9-449C-4CB4-8DB6-C070E095DF07}">
      <dgm:prSet phldrT="[Text]" custT="1"/>
      <dgm:spPr/>
      <dgm:t>
        <a:bodyPr/>
        <a:lstStyle/>
        <a:p>
          <a:r>
            <a:rPr lang="en-US" sz="1800" dirty="0"/>
            <a:t>Vocational School Certificate or Diploma</a:t>
          </a:r>
        </a:p>
      </dgm:t>
    </dgm:pt>
    <dgm:pt modelId="{1B8FF542-AFAE-4AC5-B622-8F3EF09879C7}" type="parTrans" cxnId="{D0B5487D-043F-4219-ABF8-AD1A367652D1}">
      <dgm:prSet/>
      <dgm:spPr/>
      <dgm:t>
        <a:bodyPr/>
        <a:lstStyle/>
        <a:p>
          <a:endParaRPr lang="en-US" sz="1800"/>
        </a:p>
      </dgm:t>
    </dgm:pt>
    <dgm:pt modelId="{E3254A9A-483B-4D48-9877-7B97000FF91C}" type="sibTrans" cxnId="{D0B5487D-043F-4219-ABF8-AD1A367652D1}">
      <dgm:prSet/>
      <dgm:spPr/>
      <dgm:t>
        <a:bodyPr/>
        <a:lstStyle/>
        <a:p>
          <a:endParaRPr lang="en-US" sz="1800"/>
        </a:p>
      </dgm:t>
    </dgm:pt>
    <dgm:pt modelId="{54B4A146-5295-4F09-87D7-AEB09128A037}" type="pres">
      <dgm:prSet presAssocID="{588FAB79-DAD0-4518-929B-1448AC1E485D}" presName="Name0" presStyleCnt="0">
        <dgm:presLayoutVars>
          <dgm:dir/>
          <dgm:resizeHandles val="exact"/>
        </dgm:presLayoutVars>
      </dgm:prSet>
      <dgm:spPr/>
    </dgm:pt>
    <dgm:pt modelId="{F9C30EFD-CFE8-45ED-A359-37168F619872}" type="pres">
      <dgm:prSet presAssocID="{71D1816F-9E94-4FA7-AF04-59949F61096D}" presName="composite" presStyleCnt="0"/>
      <dgm:spPr/>
    </dgm:pt>
    <dgm:pt modelId="{D8F2F8E8-2233-41C9-8C86-D62A6743EA4A}" type="pres">
      <dgm:prSet presAssocID="{71D1816F-9E94-4FA7-AF04-59949F61096D}" presName="imagSh" presStyleLbl="bgImgPlace1" presStyleIdx="0" presStyleCnt="3" custScaleX="122050" custScaleY="216181" custLinFactNeighborX="18593" custLinFactNeighborY="-94733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334C6C74-18E6-486E-9C73-35E00DD7E299}" type="pres">
      <dgm:prSet presAssocID="{71D1816F-9E94-4FA7-AF04-59949F61096D}" presName="txNode" presStyleLbl="node1" presStyleIdx="0" presStyleCnt="3" custScaleX="117239" custScaleY="126907" custLinFactNeighborX="-13185" custLinFactNeighborY="14542">
        <dgm:presLayoutVars>
          <dgm:bulletEnabled val="1"/>
        </dgm:presLayoutVars>
      </dgm:prSet>
      <dgm:spPr/>
    </dgm:pt>
    <dgm:pt modelId="{AAA58937-E3A3-46F6-A64A-D3E120DD33B1}" type="pres">
      <dgm:prSet presAssocID="{02F776D1-AD2C-45F0-9EE5-DEF307629F87}" presName="sibTrans" presStyleLbl="sibTrans2D1" presStyleIdx="0" presStyleCnt="2"/>
      <dgm:spPr/>
    </dgm:pt>
    <dgm:pt modelId="{973FF484-FB15-441B-87A2-3E1B17168ACF}" type="pres">
      <dgm:prSet presAssocID="{02F776D1-AD2C-45F0-9EE5-DEF307629F87}" presName="connTx" presStyleLbl="sibTrans2D1" presStyleIdx="0" presStyleCnt="2"/>
      <dgm:spPr/>
    </dgm:pt>
    <dgm:pt modelId="{5648A995-4B44-4C6D-AD61-DE5A3F8C5E59}" type="pres">
      <dgm:prSet presAssocID="{358DF659-D659-40B1-89D4-339B67FD011C}" presName="composite" presStyleCnt="0"/>
      <dgm:spPr/>
    </dgm:pt>
    <dgm:pt modelId="{83BF68FC-9C15-4296-95FD-8BBEDD1D5845}" type="pres">
      <dgm:prSet presAssocID="{358DF659-D659-40B1-89D4-339B67FD011C}" presName="imagSh" presStyleLbl="bgImgPlace1" presStyleIdx="1" presStyleCnt="3" custScaleX="124459" custScaleY="237099" custLinFactY="-6783" custLinFactNeighborX="17399" custLinFactNeighborY="-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0275FEB0-9FAA-4F8F-9FE2-8A660B50C6A6}" type="pres">
      <dgm:prSet presAssocID="{358DF659-D659-40B1-89D4-339B67FD011C}" presName="txNode" presStyleLbl="node1" presStyleIdx="1" presStyleCnt="3" custScaleX="148748" custScaleY="140987" custLinFactNeighborX="-11916" custLinFactNeighborY="36046">
        <dgm:presLayoutVars>
          <dgm:bulletEnabled val="1"/>
        </dgm:presLayoutVars>
      </dgm:prSet>
      <dgm:spPr/>
    </dgm:pt>
    <dgm:pt modelId="{403D445D-2CF4-4035-8442-047FF799294E}" type="pres">
      <dgm:prSet presAssocID="{CD252B5D-1826-4269-BDF3-C79A3D20C5D5}" presName="sibTrans" presStyleLbl="sibTrans2D1" presStyleIdx="1" presStyleCnt="2"/>
      <dgm:spPr/>
    </dgm:pt>
    <dgm:pt modelId="{E3CDCB27-2749-447B-8E2D-463610DD5771}" type="pres">
      <dgm:prSet presAssocID="{CD252B5D-1826-4269-BDF3-C79A3D20C5D5}" presName="connTx" presStyleLbl="sibTrans2D1" presStyleIdx="1" presStyleCnt="2"/>
      <dgm:spPr/>
    </dgm:pt>
    <dgm:pt modelId="{0E745186-DE64-4212-9A94-57A256ED69C9}" type="pres">
      <dgm:prSet presAssocID="{E9F55C4E-A07E-47F8-B3E6-DBE730E5B041}" presName="composite" presStyleCnt="0"/>
      <dgm:spPr/>
    </dgm:pt>
    <dgm:pt modelId="{B344F119-835A-40A5-93C9-1669E54421AE}" type="pres">
      <dgm:prSet presAssocID="{E9F55C4E-A07E-47F8-B3E6-DBE730E5B041}" presName="imagSh" presStyleLbl="bgImgPlace1" presStyleIdx="2" presStyleCnt="3" custScaleX="149789" custScaleY="237144" custLinFactY="-9160" custLinFactNeighborX="-6805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2AE793F0-5034-4A11-A56C-C7D837BAF709}" type="pres">
      <dgm:prSet presAssocID="{E9F55C4E-A07E-47F8-B3E6-DBE730E5B041}" presName="txNode" presStyleLbl="node1" presStyleIdx="2" presStyleCnt="3" custScaleX="134581" custScaleY="165123" custLinFactNeighborX="-15858" custLinFactNeighborY="52849">
        <dgm:presLayoutVars>
          <dgm:bulletEnabled val="1"/>
        </dgm:presLayoutVars>
      </dgm:prSet>
      <dgm:spPr/>
    </dgm:pt>
  </dgm:ptLst>
  <dgm:cxnLst>
    <dgm:cxn modelId="{4279D40B-EA37-4464-A116-F11DA23A5B72}" type="presOf" srcId="{02F776D1-AD2C-45F0-9EE5-DEF307629F87}" destId="{AAA58937-E3A3-46F6-A64A-D3E120DD33B1}" srcOrd="0" destOrd="0" presId="urn:microsoft.com/office/officeart/2005/8/layout/hProcess10"/>
    <dgm:cxn modelId="{EEC79E19-4D2F-4532-AEB3-D988638D7C4D}" type="presOf" srcId="{F6D15516-E366-42D9-9DBA-3358C8FB7711}" destId="{334C6C74-18E6-486E-9C73-35E00DD7E299}" srcOrd="0" destOrd="1" presId="urn:microsoft.com/office/officeart/2005/8/layout/hProcess10"/>
    <dgm:cxn modelId="{72615224-6C70-4B70-B392-919BDD3C8DDF}" type="presOf" srcId="{CD252B5D-1826-4269-BDF3-C79A3D20C5D5}" destId="{403D445D-2CF4-4035-8442-047FF799294E}" srcOrd="0" destOrd="0" presId="urn:microsoft.com/office/officeart/2005/8/layout/hProcess10"/>
    <dgm:cxn modelId="{56BBAC27-90A6-4DC8-8B5C-88343E46D046}" type="presOf" srcId="{8C6D18B9-449C-4CB4-8DB6-C070E095DF07}" destId="{2AE793F0-5034-4A11-A56C-C7D837BAF709}" srcOrd="0" destOrd="1" presId="urn:microsoft.com/office/officeart/2005/8/layout/hProcess10"/>
    <dgm:cxn modelId="{81BC5731-F14C-41F2-AFC0-04DE614A8735}" srcId="{588FAB79-DAD0-4518-929B-1448AC1E485D}" destId="{358DF659-D659-40B1-89D4-339B67FD011C}" srcOrd="1" destOrd="0" parTransId="{4592DF7F-6167-4D55-AA08-0F72389EA0A7}" sibTransId="{CD252B5D-1826-4269-BDF3-C79A3D20C5D5}"/>
    <dgm:cxn modelId="{23FC9634-98E8-4A5B-A07A-44CDCCDE3093}" type="presOf" srcId="{71D1816F-9E94-4FA7-AF04-59949F61096D}" destId="{334C6C74-18E6-486E-9C73-35E00DD7E299}" srcOrd="0" destOrd="0" presId="urn:microsoft.com/office/officeart/2005/8/layout/hProcess10"/>
    <dgm:cxn modelId="{EA0F5F36-3C7A-40DF-9A73-8031BAFA9050}" type="presOf" srcId="{CD252B5D-1826-4269-BDF3-C79A3D20C5D5}" destId="{E3CDCB27-2749-447B-8E2D-463610DD5771}" srcOrd="1" destOrd="0" presId="urn:microsoft.com/office/officeart/2005/8/layout/hProcess10"/>
    <dgm:cxn modelId="{A916985D-8187-4F72-B5ED-B4957750B5D7}" type="presOf" srcId="{1F3D4CDF-97C1-4DBA-BD14-68BCC033219B}" destId="{0275FEB0-9FAA-4F8F-9FE2-8A660B50C6A6}" srcOrd="0" destOrd="1" presId="urn:microsoft.com/office/officeart/2005/8/layout/hProcess10"/>
    <dgm:cxn modelId="{002B304F-192B-4526-8CB1-A9190A7AF470}" srcId="{71D1816F-9E94-4FA7-AF04-59949F61096D}" destId="{F6D15516-E366-42D9-9DBA-3358C8FB7711}" srcOrd="0" destOrd="0" parTransId="{7583608A-8F91-4F57-AC35-DF7F5EF4D551}" sibTransId="{05B6B3F5-81BA-4761-8271-A23C552589E3}"/>
    <dgm:cxn modelId="{8A0BB473-FE0D-4781-B859-5598BB2C45BC}" srcId="{588FAB79-DAD0-4518-929B-1448AC1E485D}" destId="{71D1816F-9E94-4FA7-AF04-59949F61096D}" srcOrd="0" destOrd="0" parTransId="{638F33D3-855B-4EB9-8FB9-79E7167FF39F}" sibTransId="{02F776D1-AD2C-45F0-9EE5-DEF307629F87}"/>
    <dgm:cxn modelId="{B40AA05A-7535-4EF1-8B19-4B67C45D8654}" type="presOf" srcId="{358DF659-D659-40B1-89D4-339B67FD011C}" destId="{0275FEB0-9FAA-4F8F-9FE2-8A660B50C6A6}" srcOrd="0" destOrd="0" presId="urn:microsoft.com/office/officeart/2005/8/layout/hProcess10"/>
    <dgm:cxn modelId="{D0B5487D-043F-4219-ABF8-AD1A367652D1}" srcId="{E9F55C4E-A07E-47F8-B3E6-DBE730E5B041}" destId="{8C6D18B9-449C-4CB4-8DB6-C070E095DF07}" srcOrd="0" destOrd="0" parTransId="{1B8FF542-AFAE-4AC5-B622-8F3EF09879C7}" sibTransId="{E3254A9A-483B-4D48-9877-7B97000FF91C}"/>
    <dgm:cxn modelId="{1C9FF7B3-4146-451A-A51A-99EF2A80156E}" srcId="{588FAB79-DAD0-4518-929B-1448AC1E485D}" destId="{E9F55C4E-A07E-47F8-B3E6-DBE730E5B041}" srcOrd="2" destOrd="0" parTransId="{D00534CA-D279-4712-84BD-9A5DACF75FDC}" sibTransId="{D4817EC7-CAC7-4F9E-9257-07FD3510068B}"/>
    <dgm:cxn modelId="{402D93C0-80CD-4F1F-98CA-B0DC47297009}" type="presOf" srcId="{588FAB79-DAD0-4518-929B-1448AC1E485D}" destId="{54B4A146-5295-4F09-87D7-AEB09128A037}" srcOrd="0" destOrd="0" presId="urn:microsoft.com/office/officeart/2005/8/layout/hProcess10"/>
    <dgm:cxn modelId="{0C8DB7C3-F441-4316-B6A1-53C05BF54972}" srcId="{358DF659-D659-40B1-89D4-339B67FD011C}" destId="{1F3D4CDF-97C1-4DBA-BD14-68BCC033219B}" srcOrd="0" destOrd="0" parTransId="{49B20BCD-5650-407F-82D0-C65CEACA0593}" sibTransId="{473D9FD4-EE37-413F-8B05-35147BCD3E5C}"/>
    <dgm:cxn modelId="{BBD26CD3-06B9-4291-8656-68B260E1C8C1}" type="presOf" srcId="{E9F55C4E-A07E-47F8-B3E6-DBE730E5B041}" destId="{2AE793F0-5034-4A11-A56C-C7D837BAF709}" srcOrd="0" destOrd="0" presId="urn:microsoft.com/office/officeart/2005/8/layout/hProcess10"/>
    <dgm:cxn modelId="{9FFA4DFD-7118-4C48-8076-FE9EF398EE75}" type="presOf" srcId="{02F776D1-AD2C-45F0-9EE5-DEF307629F87}" destId="{973FF484-FB15-441B-87A2-3E1B17168ACF}" srcOrd="1" destOrd="0" presId="urn:microsoft.com/office/officeart/2005/8/layout/hProcess10"/>
    <dgm:cxn modelId="{7A83A6B1-B430-4E8B-B6E3-4EED6FFB5FE0}" type="presParOf" srcId="{54B4A146-5295-4F09-87D7-AEB09128A037}" destId="{F9C30EFD-CFE8-45ED-A359-37168F619872}" srcOrd="0" destOrd="0" presId="urn:microsoft.com/office/officeart/2005/8/layout/hProcess10"/>
    <dgm:cxn modelId="{01638901-6F7C-4637-9769-D3EA26A75BB5}" type="presParOf" srcId="{F9C30EFD-CFE8-45ED-A359-37168F619872}" destId="{D8F2F8E8-2233-41C9-8C86-D62A6743EA4A}" srcOrd="0" destOrd="0" presId="urn:microsoft.com/office/officeart/2005/8/layout/hProcess10"/>
    <dgm:cxn modelId="{E60B3946-B55F-44F7-BBEF-725AE764C1AD}" type="presParOf" srcId="{F9C30EFD-CFE8-45ED-A359-37168F619872}" destId="{334C6C74-18E6-486E-9C73-35E00DD7E299}" srcOrd="1" destOrd="0" presId="urn:microsoft.com/office/officeart/2005/8/layout/hProcess10"/>
    <dgm:cxn modelId="{34447714-5F0D-46E1-8445-1983406D1720}" type="presParOf" srcId="{54B4A146-5295-4F09-87D7-AEB09128A037}" destId="{AAA58937-E3A3-46F6-A64A-D3E120DD33B1}" srcOrd="1" destOrd="0" presId="urn:microsoft.com/office/officeart/2005/8/layout/hProcess10"/>
    <dgm:cxn modelId="{20AFDD1F-3E28-4E8B-9C52-42328744FA3F}" type="presParOf" srcId="{AAA58937-E3A3-46F6-A64A-D3E120DD33B1}" destId="{973FF484-FB15-441B-87A2-3E1B17168ACF}" srcOrd="0" destOrd="0" presId="urn:microsoft.com/office/officeart/2005/8/layout/hProcess10"/>
    <dgm:cxn modelId="{7F65FCC1-1613-4949-B9BC-FDDC701E8478}" type="presParOf" srcId="{54B4A146-5295-4F09-87D7-AEB09128A037}" destId="{5648A995-4B44-4C6D-AD61-DE5A3F8C5E59}" srcOrd="2" destOrd="0" presId="urn:microsoft.com/office/officeart/2005/8/layout/hProcess10"/>
    <dgm:cxn modelId="{FF9F04E8-DD43-4F56-AB7E-7E85C3B59115}" type="presParOf" srcId="{5648A995-4B44-4C6D-AD61-DE5A3F8C5E59}" destId="{83BF68FC-9C15-4296-95FD-8BBEDD1D5845}" srcOrd="0" destOrd="0" presId="urn:microsoft.com/office/officeart/2005/8/layout/hProcess10"/>
    <dgm:cxn modelId="{A2EB0468-21B5-4C7A-A2E3-FDB28BCC5A8E}" type="presParOf" srcId="{5648A995-4B44-4C6D-AD61-DE5A3F8C5E59}" destId="{0275FEB0-9FAA-4F8F-9FE2-8A660B50C6A6}" srcOrd="1" destOrd="0" presId="urn:microsoft.com/office/officeart/2005/8/layout/hProcess10"/>
    <dgm:cxn modelId="{B3F3A1FD-0004-48FA-98D0-3D0C2DE71F50}" type="presParOf" srcId="{54B4A146-5295-4F09-87D7-AEB09128A037}" destId="{403D445D-2CF4-4035-8442-047FF799294E}" srcOrd="3" destOrd="0" presId="urn:microsoft.com/office/officeart/2005/8/layout/hProcess10"/>
    <dgm:cxn modelId="{4C53D7F9-76BE-48F3-BD8D-7EA950554372}" type="presParOf" srcId="{403D445D-2CF4-4035-8442-047FF799294E}" destId="{E3CDCB27-2749-447B-8E2D-463610DD5771}" srcOrd="0" destOrd="0" presId="urn:microsoft.com/office/officeart/2005/8/layout/hProcess10"/>
    <dgm:cxn modelId="{08F5410A-3789-42B9-8AA4-09711E112D6A}" type="presParOf" srcId="{54B4A146-5295-4F09-87D7-AEB09128A037}" destId="{0E745186-DE64-4212-9A94-57A256ED69C9}" srcOrd="4" destOrd="0" presId="urn:microsoft.com/office/officeart/2005/8/layout/hProcess10"/>
    <dgm:cxn modelId="{E0DCD005-474D-45DB-BB5A-8B53B28E3C28}" type="presParOf" srcId="{0E745186-DE64-4212-9A94-57A256ED69C9}" destId="{B344F119-835A-40A5-93C9-1669E54421AE}" srcOrd="0" destOrd="0" presId="urn:microsoft.com/office/officeart/2005/8/layout/hProcess10"/>
    <dgm:cxn modelId="{653AA858-D0A6-4A3C-BFF5-540EA885CABB}" type="presParOf" srcId="{0E745186-DE64-4212-9A94-57A256ED69C9}" destId="{2AE793F0-5034-4A11-A56C-C7D837BAF709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2F8E8-2233-41C9-8C86-D62A6743EA4A}">
      <dsp:nvSpPr>
        <dsp:cNvPr id="0" name=""/>
        <dsp:cNvSpPr/>
      </dsp:nvSpPr>
      <dsp:spPr>
        <a:xfrm>
          <a:off x="233429" y="0"/>
          <a:ext cx="1518702" cy="26900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C6C74-18E6-486E-9C73-35E00DD7E299}">
      <dsp:nvSpPr>
        <dsp:cNvPr id="0" name=""/>
        <dsp:cNvSpPr/>
      </dsp:nvSpPr>
      <dsp:spPr>
        <a:xfrm>
          <a:off x="70503" y="2614144"/>
          <a:ext cx="1458837" cy="1579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Warehouse Technician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HS Diploma</a:t>
          </a:r>
        </a:p>
      </dsp:txBody>
      <dsp:txXfrm>
        <a:off x="113231" y="2656872"/>
        <a:ext cx="1373381" cy="1493683"/>
      </dsp:txXfrm>
    </dsp:sp>
    <dsp:sp modelId="{AAA58937-E3A3-46F6-A64A-D3E120DD33B1}">
      <dsp:nvSpPr>
        <dsp:cNvPr id="0" name=""/>
        <dsp:cNvSpPr/>
      </dsp:nvSpPr>
      <dsp:spPr>
        <a:xfrm rot="205579">
          <a:off x="1975939" y="1261084"/>
          <a:ext cx="224409" cy="298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975999" y="1318871"/>
        <a:ext cx="157086" cy="179396"/>
      </dsp:txXfrm>
    </dsp:sp>
    <dsp:sp modelId="{83BF68FC-9C15-4296-95FD-8BBEDD1D5845}">
      <dsp:nvSpPr>
        <dsp:cNvPr id="0" name=""/>
        <dsp:cNvSpPr/>
      </dsp:nvSpPr>
      <dsp:spPr>
        <a:xfrm>
          <a:off x="2392156" y="0"/>
          <a:ext cx="1548678" cy="29502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5FEB0-9FAA-4F8F-9FE2-8A660B50C6A6}">
      <dsp:nvSpPr>
        <dsp:cNvPr id="0" name=""/>
        <dsp:cNvSpPr/>
      </dsp:nvSpPr>
      <dsp:spPr>
        <a:xfrm>
          <a:off x="2078829" y="2815395"/>
          <a:ext cx="1850913" cy="1754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HVAC Service Technican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Vocational School Certificate or Diploma</a:t>
          </a:r>
        </a:p>
      </dsp:txBody>
      <dsp:txXfrm>
        <a:off x="2130212" y="2866778"/>
        <a:ext cx="1748147" cy="1651574"/>
      </dsp:txXfrm>
    </dsp:sp>
    <dsp:sp modelId="{403D445D-2CF4-4035-8442-047FF799294E}">
      <dsp:nvSpPr>
        <dsp:cNvPr id="0" name=""/>
        <dsp:cNvSpPr/>
      </dsp:nvSpPr>
      <dsp:spPr>
        <a:xfrm rot="429">
          <a:off x="4127998" y="1325779"/>
          <a:ext cx="187164" cy="298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127998" y="1385574"/>
        <a:ext cx="131015" cy="179396"/>
      </dsp:txXfrm>
    </dsp:sp>
    <dsp:sp modelId="{B344F119-835A-40A5-93C9-1669E54421AE}">
      <dsp:nvSpPr>
        <dsp:cNvPr id="0" name=""/>
        <dsp:cNvSpPr/>
      </dsp:nvSpPr>
      <dsp:spPr>
        <a:xfrm>
          <a:off x="4475589" y="0"/>
          <a:ext cx="1863866" cy="29508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793F0-5034-4A11-A56C-C7D837BAF709}">
      <dsp:nvSpPr>
        <dsp:cNvPr id="0" name=""/>
        <dsp:cNvSpPr/>
      </dsp:nvSpPr>
      <dsp:spPr>
        <a:xfrm>
          <a:off x="4660124" y="2799371"/>
          <a:ext cx="1674629" cy="2054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CNC Machinist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Vocational School Certificate or Diploma</a:t>
          </a:r>
        </a:p>
      </dsp:txBody>
      <dsp:txXfrm>
        <a:off x="4709172" y="2848419"/>
        <a:ext cx="1576533" cy="1956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n.wikipedia.org/wiki/Rift_Valley_Technical_Training_Institute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://www.sglclimatisationchauffage.com/reparation-climatisation-chauffage-quebec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wtoon.com/s/buekrmlIIdp/1/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28507-8179-4EB9-A984-7E559341D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5335329"/>
            <a:ext cx="8825658" cy="493712"/>
          </a:xfrm>
        </p:spPr>
        <p:txBody>
          <a:bodyPr>
            <a:noAutofit/>
          </a:bodyPr>
          <a:lstStyle/>
          <a:p>
            <a:r>
              <a:rPr lang="en-US" sz="4000" b="1" dirty="0"/>
              <a:t>Advanced Manufacturing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E794587-83E3-4C31-81D4-9FFC640CB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239617"/>
              </p:ext>
            </p:extLst>
          </p:nvPr>
        </p:nvGraphicFramePr>
        <p:xfrm>
          <a:off x="2518532" y="253243"/>
          <a:ext cx="653415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253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4BE04-60F1-4741-9B73-649D95BD7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3191E37F-912E-4A4E-9930-8787C739ECC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69822306"/>
                  </p:ext>
                </p:extLst>
              </p:nvPr>
            </p:nvGraphicFramePr>
            <p:xfrm>
              <a:off x="1780105" y="2208060"/>
              <a:ext cx="8901299" cy="426370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3191E37F-912E-4A4E-9930-8787C739EC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0105" y="2208060"/>
                <a:ext cx="8901299" cy="42637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416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5024C-E803-4CE0-8F52-19F3B0995D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6A0D1-9C5E-429A-ADF0-1F08C966E2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A102EA5-07D9-4407-B981-8D03D9DD3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4175877"/>
              </p:ext>
            </p:extLst>
          </p:nvPr>
        </p:nvGraphicFramePr>
        <p:xfrm>
          <a:off x="1007706" y="1414462"/>
          <a:ext cx="9265298" cy="4435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966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A368-4861-4283-8924-3E90B83A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Manufacturing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54C43-A4FA-4694-8B1B-0BA6E59CC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3405" y="7191586"/>
            <a:ext cx="3141878" cy="5762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02D22-650F-485A-A1AD-23B135CAE5C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59561" y="2191889"/>
            <a:ext cx="3141879" cy="284729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Warehouse Technician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A50FCD-987A-499A-AB4A-B767F75AD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27310" y="5418638"/>
            <a:ext cx="1426871" cy="5762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EAF43F-225D-4F6C-A5D8-492F86027BFE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8565A2-88AE-48C8-B794-FF9934B48E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747512" cy="5762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10953A-0C01-444E-97A7-33C68D676597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87734781-A36B-4AEB-BBE3-66A21B018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7" y="2557183"/>
            <a:ext cx="24193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CE8106B7-8000-481E-B46B-60151960B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71" y="3925157"/>
            <a:ext cx="4120056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Abilities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Teamwork, Near Vision, Coordination, Organization and Speech Clarity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Transferable Skills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Communication, Active Listening, Problem-Solving Skills and Computer Literacy &amp; Technology Skills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Traits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 Skills, Honesty, Loyalty, Dependability, Flexibility, Punctuality and Teamwork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Related Occupations: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Checker Stocker, Inventory Specialist, Marking Clerk, Order Filler, Order Picker, Stock clerk, Stocker, Stockroom Clerk and Warehouse Clerk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010A558-6C0B-476D-8D73-B69B74A81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880" y="2317849"/>
            <a:ext cx="27683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HVAC Service Technician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F0A530-EC3B-49EB-8354-A81694FFEF80}"/>
              </a:ext>
            </a:extLst>
          </p:cNvPr>
          <p:cNvGrpSpPr/>
          <p:nvPr/>
        </p:nvGrpSpPr>
        <p:grpSpPr>
          <a:xfrm>
            <a:off x="4511723" y="2625626"/>
            <a:ext cx="2266129" cy="1301298"/>
            <a:chOff x="0" y="0"/>
            <a:chExt cx="3809909" cy="28829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2D73784-B6C9-4115-9CD8-F46270103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44" y="0"/>
              <a:ext cx="3809365" cy="2539365"/>
            </a:xfrm>
            <a:prstGeom prst="rect">
              <a:avLst/>
            </a:prstGeom>
          </p:spPr>
        </p:pic>
        <p:sp>
          <p:nvSpPr>
            <p:cNvPr id="15" name="Text Box 3">
              <a:extLst>
                <a:ext uri="{FF2B5EF4-FFF2-40B4-BE49-F238E27FC236}">
                  <a16:creationId xmlns:a16="http://schemas.microsoft.com/office/drawing/2014/main" id="{772F8819-EB78-4FBE-B07E-1868A4A61CD8}"/>
                </a:ext>
              </a:extLst>
            </p:cNvPr>
            <p:cNvSpPr txBox="1"/>
            <p:nvPr/>
          </p:nvSpPr>
          <p:spPr>
            <a:xfrm>
              <a:off x="0" y="2539365"/>
              <a:ext cx="3808730" cy="3435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9">
            <a:extLst>
              <a:ext uri="{FF2B5EF4-FFF2-40B4-BE49-F238E27FC236}">
                <a16:creationId xmlns:a16="http://schemas.microsoft.com/office/drawing/2014/main" id="{3AECF7E7-DD9B-49A6-8C7D-EA55C90AA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482" y="3799887"/>
            <a:ext cx="332554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Abilities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 Sensitivity, Near Vision, Visualization and Arm-Hand Steadiness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Troubleshooting, Equipment Maintenance, Repairing and Operations Monitoring, Installation, Using Power Tools Safely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Traits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Finger Dexterity, Patience, Attention to Details, Customer Service Skills and Safe work Habits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Related Occupations: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Electricians, Elevator and Escalator Installers/Repairers, Mobile Heavy Equipment Mechanic, Service Technicians, Control/ Valve Installers/ Repairers except Mechanical Door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06D8B73B-5BFF-41A8-A14B-503E5EE2D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8135" y="2254592"/>
            <a:ext cx="28971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CNC Machinist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52F9A8-A97E-4F86-8767-C17B0425ACF1}"/>
              </a:ext>
            </a:extLst>
          </p:cNvPr>
          <p:cNvGrpSpPr/>
          <p:nvPr/>
        </p:nvGrpSpPr>
        <p:grpSpPr>
          <a:xfrm>
            <a:off x="7843681" y="2557183"/>
            <a:ext cx="3145537" cy="1146231"/>
            <a:chOff x="0" y="0"/>
            <a:chExt cx="4064454" cy="26295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101EF7-8CD7-4450-9943-B149F1745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54" y="0"/>
              <a:ext cx="4064000" cy="2286000"/>
            </a:xfrm>
            <a:prstGeom prst="rect">
              <a:avLst/>
            </a:prstGeom>
          </p:spPr>
        </p:pic>
        <p:sp>
          <p:nvSpPr>
            <p:cNvPr id="20" name="Text Box 6">
              <a:extLst>
                <a:ext uri="{FF2B5EF4-FFF2-40B4-BE49-F238E27FC236}">
                  <a16:creationId xmlns:a16="http://schemas.microsoft.com/office/drawing/2014/main" id="{9F502C97-3203-45D7-84DD-74F4D24749B9}"/>
                </a:ext>
              </a:extLst>
            </p:cNvPr>
            <p:cNvSpPr txBox="1"/>
            <p:nvPr/>
          </p:nvSpPr>
          <p:spPr>
            <a:xfrm>
              <a:off x="0" y="2286000"/>
              <a:ext cx="4063365" cy="3435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5">
            <a:extLst>
              <a:ext uri="{FF2B5EF4-FFF2-40B4-BE49-F238E27FC236}">
                <a16:creationId xmlns:a16="http://schemas.microsoft.com/office/drawing/2014/main" id="{A973EB87-51A2-49F5-AA66-BC9ABDB78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681" y="3555825"/>
            <a:ext cx="4273864" cy="323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Abilities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Programming to set up and operate machine tools for drilling, milling and grinding, Mathematic skills and Knowledge of properties of metal and other materials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Technology Skills/ Skills: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Analytical or scientific software, Presentation software and Computer aided design CAD software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Skills: Problem Solving, Critical Thinking, Monitoring, Technical writing, comprehension, active listening, manual dexterity, control precision and deductive reasoning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Traits: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Precision, Analytical, Creative Problem Solving, Patience, Pride, Control Precision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Related Occupations: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Milling/ Planning Machine Setters, Operators, Tenders/Metal and Plastic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7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667660-D97D-4FE4-8362-79BA0B690AEC}"/>
              </a:ext>
            </a:extLst>
          </p:cNvPr>
          <p:cNvSpPr/>
          <p:nvPr/>
        </p:nvSpPr>
        <p:spPr>
          <a:xfrm>
            <a:off x="3775332" y="3244334"/>
            <a:ext cx="4641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hlinkClick r:id="rId2"/>
              </a:rPr>
              <a:t>https://www.powtoon.com/s/buekrmlIIdp/1/m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31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</TotalTime>
  <Words>310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Wingdings 3</vt:lpstr>
      <vt:lpstr>Ion Boardroom</vt:lpstr>
      <vt:lpstr>PowerPoint Presentation</vt:lpstr>
      <vt:lpstr>PowerPoint Presentation</vt:lpstr>
      <vt:lpstr>PowerPoint Presentation</vt:lpstr>
      <vt:lpstr>Advanced Manufacturing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Latoria Roundtree</dc:creator>
  <cp:lastModifiedBy>Stevens, Sheryl D</cp:lastModifiedBy>
  <cp:revision>4</cp:revision>
  <dcterms:created xsi:type="dcterms:W3CDTF">2021-09-29T15:11:32Z</dcterms:created>
  <dcterms:modified xsi:type="dcterms:W3CDTF">2021-09-29T20:50:51Z</dcterms:modified>
</cp:coreProperties>
</file>