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EC6498-7BAE-4F85-B84F-2AB3B9980C87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386EEE8-D3C4-4765-B31C-A471E4F568E6}">
      <dgm:prSet phldrT="[Text]"/>
      <dgm:spPr/>
      <dgm:t>
        <a:bodyPr/>
        <a:lstStyle/>
        <a:p>
          <a:r>
            <a:rPr lang="en-US" dirty="0"/>
            <a:t>Advanced Manufacturing</a:t>
          </a:r>
        </a:p>
      </dgm:t>
    </dgm:pt>
    <dgm:pt modelId="{9C5BF708-615B-43C7-A1B3-D10FAB3E2FCD}" type="parTrans" cxnId="{73AD5744-74A5-4746-8667-DC9B958E9861}">
      <dgm:prSet/>
      <dgm:spPr/>
      <dgm:t>
        <a:bodyPr/>
        <a:lstStyle/>
        <a:p>
          <a:endParaRPr lang="en-US"/>
        </a:p>
      </dgm:t>
    </dgm:pt>
    <dgm:pt modelId="{36DD237A-6D5D-4D44-99F9-A471AFC7C05D}" type="sibTrans" cxnId="{73AD5744-74A5-4746-8667-DC9B958E9861}">
      <dgm:prSet/>
      <dgm:spPr/>
      <dgm:t>
        <a:bodyPr/>
        <a:lstStyle/>
        <a:p>
          <a:endParaRPr lang="en-US"/>
        </a:p>
      </dgm:t>
    </dgm:pt>
    <dgm:pt modelId="{B849A1EB-B4BF-4DF1-A586-54FE887CFFB4}">
      <dgm:prSet phldrT="[Text]"/>
      <dgm:spPr/>
      <dgm:t>
        <a:bodyPr/>
        <a:lstStyle/>
        <a:p>
          <a:r>
            <a:rPr lang="en-US" dirty="0"/>
            <a:t>Health Care</a:t>
          </a:r>
        </a:p>
      </dgm:t>
    </dgm:pt>
    <dgm:pt modelId="{7E6FD078-4434-4F39-BF55-F51BA36CDB9E}" type="parTrans" cxnId="{36C8D444-F365-4241-A9C6-7345109B6B5E}">
      <dgm:prSet/>
      <dgm:spPr/>
      <dgm:t>
        <a:bodyPr/>
        <a:lstStyle/>
        <a:p>
          <a:endParaRPr lang="en-US"/>
        </a:p>
      </dgm:t>
    </dgm:pt>
    <dgm:pt modelId="{61033120-B0F3-4404-A892-D7FB28E23EFD}" type="sibTrans" cxnId="{36C8D444-F365-4241-A9C6-7345109B6B5E}">
      <dgm:prSet/>
      <dgm:spPr/>
      <dgm:t>
        <a:bodyPr/>
        <a:lstStyle/>
        <a:p>
          <a:endParaRPr lang="en-US"/>
        </a:p>
      </dgm:t>
    </dgm:pt>
    <dgm:pt modelId="{703BFCF0-A4DC-41B1-B12C-45DA06F20ED1}">
      <dgm:prSet phldrT="[Text]"/>
      <dgm:spPr/>
      <dgm:t>
        <a:bodyPr/>
        <a:lstStyle/>
        <a:p>
          <a:r>
            <a:rPr lang="en-US" dirty="0"/>
            <a:t>Business Support Services</a:t>
          </a:r>
        </a:p>
      </dgm:t>
    </dgm:pt>
    <dgm:pt modelId="{49C47355-C1CC-470F-8B0C-4330E20F36BF}" type="parTrans" cxnId="{D136A821-01C5-4A13-8FF1-136FE788FF6E}">
      <dgm:prSet/>
      <dgm:spPr/>
      <dgm:t>
        <a:bodyPr/>
        <a:lstStyle/>
        <a:p>
          <a:endParaRPr lang="en-US"/>
        </a:p>
      </dgm:t>
    </dgm:pt>
    <dgm:pt modelId="{CC44D776-37E8-488E-A052-5124A12A9F1C}" type="sibTrans" cxnId="{D136A821-01C5-4A13-8FF1-136FE788FF6E}">
      <dgm:prSet/>
      <dgm:spPr/>
      <dgm:t>
        <a:bodyPr/>
        <a:lstStyle/>
        <a:p>
          <a:endParaRPr lang="en-US"/>
        </a:p>
      </dgm:t>
    </dgm:pt>
    <dgm:pt modelId="{2220CA66-0907-44E3-BA7D-3462CD24A2A0}">
      <dgm:prSet phldrT="[Text]"/>
      <dgm:spPr/>
      <dgm:t>
        <a:bodyPr/>
        <a:lstStyle/>
        <a:p>
          <a:r>
            <a:rPr lang="en-US" dirty="0" err="1"/>
            <a:t>Agriscience</a:t>
          </a:r>
          <a:r>
            <a:rPr lang="en-US" dirty="0"/>
            <a:t>/</a:t>
          </a:r>
        </a:p>
        <a:p>
          <a:r>
            <a:rPr lang="en-US" dirty="0"/>
            <a:t>Biotechnology</a:t>
          </a:r>
        </a:p>
      </dgm:t>
    </dgm:pt>
    <dgm:pt modelId="{CC40FAA1-2D17-456C-B072-7209880F4EC3}" type="parTrans" cxnId="{B59C180A-C924-4476-96DB-1721529D3E6D}">
      <dgm:prSet/>
      <dgm:spPr/>
      <dgm:t>
        <a:bodyPr/>
        <a:lstStyle/>
        <a:p>
          <a:endParaRPr lang="en-US"/>
        </a:p>
      </dgm:t>
    </dgm:pt>
    <dgm:pt modelId="{CFCB698A-EAFB-4E7F-B097-DD3D3DD71D2D}" type="sibTrans" cxnId="{B59C180A-C924-4476-96DB-1721529D3E6D}">
      <dgm:prSet/>
      <dgm:spPr/>
      <dgm:t>
        <a:bodyPr/>
        <a:lstStyle/>
        <a:p>
          <a:endParaRPr lang="en-US"/>
        </a:p>
      </dgm:t>
    </dgm:pt>
    <dgm:pt modelId="{57C9C015-E087-46C7-B1E9-3F72986AA287}" type="pres">
      <dgm:prSet presAssocID="{7EEC6498-7BAE-4F85-B84F-2AB3B9980C87}" presName="diagram" presStyleCnt="0">
        <dgm:presLayoutVars>
          <dgm:dir/>
          <dgm:resizeHandles val="exact"/>
        </dgm:presLayoutVars>
      </dgm:prSet>
      <dgm:spPr/>
    </dgm:pt>
    <dgm:pt modelId="{6914DDA7-3C34-42CA-826D-238DF1DF9091}" type="pres">
      <dgm:prSet presAssocID="{9386EEE8-D3C4-4765-B31C-A471E4F568E6}" presName="node" presStyleLbl="node1" presStyleIdx="0" presStyleCnt="4">
        <dgm:presLayoutVars>
          <dgm:bulletEnabled val="1"/>
        </dgm:presLayoutVars>
      </dgm:prSet>
      <dgm:spPr/>
    </dgm:pt>
    <dgm:pt modelId="{CA1B6833-790D-4974-964C-6E2ED7C33DB4}" type="pres">
      <dgm:prSet presAssocID="{36DD237A-6D5D-4D44-99F9-A471AFC7C05D}" presName="sibTrans" presStyleCnt="0"/>
      <dgm:spPr/>
    </dgm:pt>
    <dgm:pt modelId="{B9C7587C-192A-49E6-8CD9-B59DE24AEE64}" type="pres">
      <dgm:prSet presAssocID="{B849A1EB-B4BF-4DF1-A586-54FE887CFFB4}" presName="node" presStyleLbl="node1" presStyleIdx="1" presStyleCnt="4">
        <dgm:presLayoutVars>
          <dgm:bulletEnabled val="1"/>
        </dgm:presLayoutVars>
      </dgm:prSet>
      <dgm:spPr/>
    </dgm:pt>
    <dgm:pt modelId="{6D16A0FC-913F-499C-9371-D3E5089B1B76}" type="pres">
      <dgm:prSet presAssocID="{61033120-B0F3-4404-A892-D7FB28E23EFD}" presName="sibTrans" presStyleCnt="0"/>
      <dgm:spPr/>
    </dgm:pt>
    <dgm:pt modelId="{799B9C6C-BA7B-4F99-A239-FDC011C33B28}" type="pres">
      <dgm:prSet presAssocID="{703BFCF0-A4DC-41B1-B12C-45DA06F20ED1}" presName="node" presStyleLbl="node1" presStyleIdx="2" presStyleCnt="4">
        <dgm:presLayoutVars>
          <dgm:bulletEnabled val="1"/>
        </dgm:presLayoutVars>
      </dgm:prSet>
      <dgm:spPr/>
    </dgm:pt>
    <dgm:pt modelId="{A57760A7-BA9C-4DE0-8BF6-48F51D37AAFF}" type="pres">
      <dgm:prSet presAssocID="{CC44D776-37E8-488E-A052-5124A12A9F1C}" presName="sibTrans" presStyleCnt="0"/>
      <dgm:spPr/>
    </dgm:pt>
    <dgm:pt modelId="{1BA1809D-92A2-4913-8F21-2A52C23BC2AE}" type="pres">
      <dgm:prSet presAssocID="{2220CA66-0907-44E3-BA7D-3462CD24A2A0}" presName="node" presStyleLbl="node1" presStyleIdx="3" presStyleCnt="4">
        <dgm:presLayoutVars>
          <dgm:bulletEnabled val="1"/>
        </dgm:presLayoutVars>
      </dgm:prSet>
      <dgm:spPr/>
    </dgm:pt>
  </dgm:ptLst>
  <dgm:cxnLst>
    <dgm:cxn modelId="{D39D0200-E82A-4A96-B8C6-9DF8900CE71E}" type="presOf" srcId="{703BFCF0-A4DC-41B1-B12C-45DA06F20ED1}" destId="{799B9C6C-BA7B-4F99-A239-FDC011C33B28}" srcOrd="0" destOrd="0" presId="urn:microsoft.com/office/officeart/2005/8/layout/default"/>
    <dgm:cxn modelId="{B59C180A-C924-4476-96DB-1721529D3E6D}" srcId="{7EEC6498-7BAE-4F85-B84F-2AB3B9980C87}" destId="{2220CA66-0907-44E3-BA7D-3462CD24A2A0}" srcOrd="3" destOrd="0" parTransId="{CC40FAA1-2D17-456C-B072-7209880F4EC3}" sibTransId="{CFCB698A-EAFB-4E7F-B097-DD3D3DD71D2D}"/>
    <dgm:cxn modelId="{7B3DBE18-36DC-4587-A4FB-85C3B1E42300}" type="presOf" srcId="{B849A1EB-B4BF-4DF1-A586-54FE887CFFB4}" destId="{B9C7587C-192A-49E6-8CD9-B59DE24AEE64}" srcOrd="0" destOrd="0" presId="urn:microsoft.com/office/officeart/2005/8/layout/default"/>
    <dgm:cxn modelId="{D136A821-01C5-4A13-8FF1-136FE788FF6E}" srcId="{7EEC6498-7BAE-4F85-B84F-2AB3B9980C87}" destId="{703BFCF0-A4DC-41B1-B12C-45DA06F20ED1}" srcOrd="2" destOrd="0" parTransId="{49C47355-C1CC-470F-8B0C-4330E20F36BF}" sibTransId="{CC44D776-37E8-488E-A052-5124A12A9F1C}"/>
    <dgm:cxn modelId="{7A0D232C-CA2F-4733-9938-E82D9AE58DEF}" type="presOf" srcId="{9386EEE8-D3C4-4765-B31C-A471E4F568E6}" destId="{6914DDA7-3C34-42CA-826D-238DF1DF9091}" srcOrd="0" destOrd="0" presId="urn:microsoft.com/office/officeart/2005/8/layout/default"/>
    <dgm:cxn modelId="{73AD5744-74A5-4746-8667-DC9B958E9861}" srcId="{7EEC6498-7BAE-4F85-B84F-2AB3B9980C87}" destId="{9386EEE8-D3C4-4765-B31C-A471E4F568E6}" srcOrd="0" destOrd="0" parTransId="{9C5BF708-615B-43C7-A1B3-D10FAB3E2FCD}" sibTransId="{36DD237A-6D5D-4D44-99F9-A471AFC7C05D}"/>
    <dgm:cxn modelId="{36C8D444-F365-4241-A9C6-7345109B6B5E}" srcId="{7EEC6498-7BAE-4F85-B84F-2AB3B9980C87}" destId="{B849A1EB-B4BF-4DF1-A586-54FE887CFFB4}" srcOrd="1" destOrd="0" parTransId="{7E6FD078-4434-4F39-BF55-F51BA36CDB9E}" sibTransId="{61033120-B0F3-4404-A892-D7FB28E23EFD}"/>
    <dgm:cxn modelId="{3E668D54-2FD0-48A0-9288-F1BD756EB301}" type="presOf" srcId="{7EEC6498-7BAE-4F85-B84F-2AB3B9980C87}" destId="{57C9C015-E087-46C7-B1E9-3F72986AA287}" srcOrd="0" destOrd="0" presId="urn:microsoft.com/office/officeart/2005/8/layout/default"/>
    <dgm:cxn modelId="{132A61E2-C9A2-488D-AD5C-CAF414FC4954}" type="presOf" srcId="{2220CA66-0907-44E3-BA7D-3462CD24A2A0}" destId="{1BA1809D-92A2-4913-8F21-2A52C23BC2AE}" srcOrd="0" destOrd="0" presId="urn:microsoft.com/office/officeart/2005/8/layout/default"/>
    <dgm:cxn modelId="{186F5CAC-3FB0-4B24-91B9-ED934DA65B4C}" type="presParOf" srcId="{57C9C015-E087-46C7-B1E9-3F72986AA287}" destId="{6914DDA7-3C34-42CA-826D-238DF1DF9091}" srcOrd="0" destOrd="0" presId="urn:microsoft.com/office/officeart/2005/8/layout/default"/>
    <dgm:cxn modelId="{8834290C-C562-4320-B253-2488EF1161B8}" type="presParOf" srcId="{57C9C015-E087-46C7-B1E9-3F72986AA287}" destId="{CA1B6833-790D-4974-964C-6E2ED7C33DB4}" srcOrd="1" destOrd="0" presId="urn:microsoft.com/office/officeart/2005/8/layout/default"/>
    <dgm:cxn modelId="{99F1155C-FEA0-4E80-99CF-85A84C4F259E}" type="presParOf" srcId="{57C9C015-E087-46C7-B1E9-3F72986AA287}" destId="{B9C7587C-192A-49E6-8CD9-B59DE24AEE64}" srcOrd="2" destOrd="0" presId="urn:microsoft.com/office/officeart/2005/8/layout/default"/>
    <dgm:cxn modelId="{367055AC-8D0F-4B0E-BDA5-BE61EF1C5530}" type="presParOf" srcId="{57C9C015-E087-46C7-B1E9-3F72986AA287}" destId="{6D16A0FC-913F-499C-9371-D3E5089B1B76}" srcOrd="3" destOrd="0" presId="urn:microsoft.com/office/officeart/2005/8/layout/default"/>
    <dgm:cxn modelId="{7C2EF899-2217-4B4B-AB01-00CD73B1EE29}" type="presParOf" srcId="{57C9C015-E087-46C7-B1E9-3F72986AA287}" destId="{799B9C6C-BA7B-4F99-A239-FDC011C33B28}" srcOrd="4" destOrd="0" presId="urn:microsoft.com/office/officeart/2005/8/layout/default"/>
    <dgm:cxn modelId="{EF5D7828-CAB3-4CCB-8CC8-C4D35C58DE64}" type="presParOf" srcId="{57C9C015-E087-46C7-B1E9-3F72986AA287}" destId="{A57760A7-BA9C-4DE0-8BF6-48F51D37AAFF}" srcOrd="5" destOrd="0" presId="urn:microsoft.com/office/officeart/2005/8/layout/default"/>
    <dgm:cxn modelId="{4E51F229-A219-4FAD-8755-A53C21C63003}" type="presParOf" srcId="{57C9C015-E087-46C7-B1E9-3F72986AA287}" destId="{1BA1809D-92A2-4913-8F21-2A52C23BC2A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4DDA7-3C34-42CA-826D-238DF1DF9091}">
      <dsp:nvSpPr>
        <dsp:cNvPr id="0" name=""/>
        <dsp:cNvSpPr/>
      </dsp:nvSpPr>
      <dsp:spPr>
        <a:xfrm>
          <a:off x="98880" y="446"/>
          <a:ext cx="3406084" cy="20436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Advanced Manufacturing</a:t>
          </a:r>
        </a:p>
      </dsp:txBody>
      <dsp:txXfrm>
        <a:off x="98880" y="446"/>
        <a:ext cx="3406084" cy="2043650"/>
      </dsp:txXfrm>
    </dsp:sp>
    <dsp:sp modelId="{B9C7587C-192A-49E6-8CD9-B59DE24AEE64}">
      <dsp:nvSpPr>
        <dsp:cNvPr id="0" name=""/>
        <dsp:cNvSpPr/>
      </dsp:nvSpPr>
      <dsp:spPr>
        <a:xfrm>
          <a:off x="3845573" y="446"/>
          <a:ext cx="3406084" cy="2043650"/>
        </a:xfrm>
        <a:prstGeom prst="rect">
          <a:avLst/>
        </a:prstGeom>
        <a:solidFill>
          <a:schemeClr val="accent4">
            <a:hueOff val="-387570"/>
            <a:satOff val="-10614"/>
            <a:lumOff val="28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Health Care</a:t>
          </a:r>
        </a:p>
      </dsp:txBody>
      <dsp:txXfrm>
        <a:off x="3845573" y="446"/>
        <a:ext cx="3406084" cy="2043650"/>
      </dsp:txXfrm>
    </dsp:sp>
    <dsp:sp modelId="{799B9C6C-BA7B-4F99-A239-FDC011C33B28}">
      <dsp:nvSpPr>
        <dsp:cNvPr id="0" name=""/>
        <dsp:cNvSpPr/>
      </dsp:nvSpPr>
      <dsp:spPr>
        <a:xfrm>
          <a:off x="98880" y="2384705"/>
          <a:ext cx="3406084" cy="2043650"/>
        </a:xfrm>
        <a:prstGeom prst="rect">
          <a:avLst/>
        </a:prstGeom>
        <a:solidFill>
          <a:schemeClr val="accent4">
            <a:hueOff val="-775140"/>
            <a:satOff val="-21228"/>
            <a:lumOff val="56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Business Support Services</a:t>
          </a:r>
        </a:p>
      </dsp:txBody>
      <dsp:txXfrm>
        <a:off x="98880" y="2384705"/>
        <a:ext cx="3406084" cy="2043650"/>
      </dsp:txXfrm>
    </dsp:sp>
    <dsp:sp modelId="{1BA1809D-92A2-4913-8F21-2A52C23BC2AE}">
      <dsp:nvSpPr>
        <dsp:cNvPr id="0" name=""/>
        <dsp:cNvSpPr/>
      </dsp:nvSpPr>
      <dsp:spPr>
        <a:xfrm>
          <a:off x="3845573" y="2384705"/>
          <a:ext cx="3406084" cy="2043650"/>
        </a:xfrm>
        <a:prstGeom prst="rect">
          <a:avLst/>
        </a:prstGeom>
        <a:solidFill>
          <a:schemeClr val="accent4">
            <a:hueOff val="-1162710"/>
            <a:satOff val="-31842"/>
            <a:lumOff val="84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Agriscience</a:t>
          </a:r>
          <a:r>
            <a:rPr lang="en-US" sz="3700" kern="1200" dirty="0"/>
            <a:t>/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Biotechnology</a:t>
          </a:r>
        </a:p>
      </dsp:txBody>
      <dsp:txXfrm>
        <a:off x="3845573" y="2384705"/>
        <a:ext cx="3406084" cy="2043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Tuesday, November 10,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4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7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2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Tuesday, November 10,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1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1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7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6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Tuesday, November 10,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8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Tuesday, November 10,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1072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ncworkforcetraining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-equation.com/my-at-work-gratitude-list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E3E963-7ADC-4469-A079-F78B0BC6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64DEA4-D6B8-4DEF-B1D0-6D5672FA8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8A9286-84CC-4A0D-9514-873C40BBF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0808" y="2053293"/>
            <a:ext cx="5015638" cy="196977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300"/>
              <a:t>2020 </a:t>
            </a:r>
            <a:br>
              <a:rPr lang="en-US" sz="4300"/>
            </a:br>
            <a:r>
              <a:rPr lang="en-US" sz="4300"/>
              <a:t>Fall Partners Meeting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0606AE64-0983-4F60-A46B-A38B44F2D8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412480"/>
            <a:ext cx="5014800" cy="4024377"/>
          </a:xfrm>
          <a:custGeom>
            <a:avLst/>
            <a:gdLst/>
            <a:ahLst/>
            <a:cxnLst/>
            <a:rect l="l" t="t" r="r" b="b"/>
            <a:pathLst>
              <a:path w="5014800" h="5409338">
                <a:moveTo>
                  <a:pt x="0" y="0"/>
                </a:moveTo>
                <a:lnTo>
                  <a:pt x="5014800" y="0"/>
                </a:lnTo>
                <a:lnTo>
                  <a:pt x="5014800" y="5409338"/>
                </a:lnTo>
                <a:lnTo>
                  <a:pt x="0" y="5409338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909203" y="317452"/>
            <a:ext cx="2117174" cy="588806"/>
            <a:chOff x="4549904" y="5078157"/>
            <a:chExt cx="3023338" cy="840818"/>
          </a:xfrm>
        </p:grpSpPr>
        <p:sp>
          <p:nvSpPr>
            <p:cNvPr id="15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990093" y="5372723"/>
            <a:ext cx="2088038" cy="719230"/>
            <a:chOff x="4532666" y="505937"/>
            <a:chExt cx="2981730" cy="1027064"/>
          </a:xfrm>
        </p:grpSpPr>
        <p:sp>
          <p:nvSpPr>
            <p:cNvPr id="20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1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2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266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BED53-7BB4-4C64-AE81-4127AD10C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71B9F-3367-4666-8691-72132E16B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2714" y="1574191"/>
            <a:ext cx="4488103" cy="74493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hlinkClick r:id="rId2"/>
              </a:rPr>
              <a:t>www.ncworkforcetraining.com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5E70BDB-2119-4411-A61A-911688FF15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80" y="3429000"/>
            <a:ext cx="2393633" cy="1923803"/>
          </a:xfrm>
          <a:prstGeom prst="rect">
            <a:avLst/>
          </a:prstGeom>
        </p:spPr>
      </p:pic>
      <p:pic>
        <p:nvPicPr>
          <p:cNvPr id="7" name="Picture 6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891B4DCC-C76A-424A-9336-43E2829E81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0" y="4105151"/>
            <a:ext cx="3190142" cy="937260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E613B6AF-A04D-422B-A1DD-AB4FECDA1C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550" y="3259092"/>
            <a:ext cx="2655570" cy="199167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A3DFBBF-1185-481C-9CAB-E38114EE2D41}"/>
              </a:ext>
            </a:extLst>
          </p:cNvPr>
          <p:cNvSpPr txBox="1"/>
          <p:nvPr/>
        </p:nvSpPr>
        <p:spPr>
          <a:xfrm>
            <a:off x="1802295" y="5869468"/>
            <a:ext cx="9183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Online Trainings -&gt; Interactive Online Trainings -&gt; “Career Advising – Career Pathways” -&gt;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0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F6063-BB05-4DBC-A20D-DDB3E6B3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Pathway Review – February 25, 2021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01F8964-0839-4F68-8BC0-3A0EEC4865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9698363"/>
              </p:ext>
            </p:extLst>
          </p:nvPr>
        </p:nvGraphicFramePr>
        <p:xfrm>
          <a:off x="2032000" y="1709530"/>
          <a:ext cx="7350539" cy="4428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25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EBCB0-B152-4A17-BB81-8CDF13876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47" y="2368486"/>
            <a:ext cx="3537913" cy="2809801"/>
          </a:xfrm>
        </p:spPr>
        <p:txBody>
          <a:bodyPr/>
          <a:lstStyle/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Melissa Caperton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 of Regional Impact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Jeni Corn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 of Strategic Initiatives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5F323E6-2B5C-4408-A8C4-74CF5E77FF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713" y="1221098"/>
            <a:ext cx="7596739" cy="441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0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AF3DE-0761-467C-B69E-135B293D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18" y="1467339"/>
            <a:ext cx="3745612" cy="1477328"/>
          </a:xfrm>
        </p:spPr>
        <p:txBody>
          <a:bodyPr/>
          <a:lstStyle/>
          <a:p>
            <a:r>
              <a:rPr lang="en-US" b="1" dirty="0"/>
              <a:t>SUCCESS STORY</a:t>
            </a:r>
          </a:p>
        </p:txBody>
      </p:sp>
      <p:pic>
        <p:nvPicPr>
          <p:cNvPr id="5" name="Content Placeholder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A01C616-E752-4FDE-A2F2-544E5B87DE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653" y="1089025"/>
            <a:ext cx="7755316" cy="514977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20A7E1E-AEC4-48A7-AD63-8F8148333DFC}"/>
              </a:ext>
            </a:extLst>
          </p:cNvPr>
          <p:cNvSpPr txBox="1"/>
          <p:nvPr/>
        </p:nvSpPr>
        <p:spPr>
          <a:xfrm>
            <a:off x="583097" y="2445822"/>
            <a:ext cx="3083406" cy="2436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Erica Banks</a:t>
            </a: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Youth Career Advisor, NWDB</a:t>
            </a:r>
          </a:p>
          <a:p>
            <a:endParaRPr lang="en-US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Lora </a:t>
            </a:r>
            <a:r>
              <a:rPr 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Aples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NEXTGen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 Manager</a:t>
            </a:r>
          </a:p>
          <a:p>
            <a:pPr marL="4114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91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0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12">
            <a:extLst>
              <a:ext uri="{FF2B5EF4-FFF2-40B4-BE49-F238E27FC236}">
                <a16:creationId xmlns:a16="http://schemas.microsoft.com/office/drawing/2014/main" id="{E991C066-AC4D-4E9D-B3B3-3BCEC4CD8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3FB37042-5917-483B-8420-94B65970A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38E006-B7A3-4D14-9E7F-D44C1FD5E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0249" y="1612983"/>
            <a:ext cx="8831988" cy="576000"/>
          </a:xfrm>
        </p:spPr>
        <p:txBody>
          <a:bodyPr vert="horz" wrap="square" lIns="0" tIns="0" rIns="0" bIns="0" rtlCol="0" anchor="t" anchorCtr="0">
            <a:normAutofit fontScale="90000"/>
          </a:bodyPr>
          <a:lstStyle/>
          <a:p>
            <a:r>
              <a:rPr lang="en-US" sz="3100" spc="-100" dirty="0"/>
              <a:t>Dr. Elizabeth Standafer</a:t>
            </a:r>
            <a:br>
              <a:rPr lang="en-US" spc="-100" dirty="0"/>
            </a:br>
            <a:r>
              <a:rPr lang="en-US" sz="2000" i="1" spc="-100" dirty="0"/>
              <a:t>Youth Apprenticeship Manager</a:t>
            </a:r>
            <a:endParaRPr lang="en-US" i="1" spc="-100" dirty="0"/>
          </a:p>
        </p:txBody>
      </p:sp>
      <p:sp useBgFill="1">
        <p:nvSpPr>
          <p:cNvPr id="32" name="Freeform: Shape 16">
            <a:extLst>
              <a:ext uri="{FF2B5EF4-FFF2-40B4-BE49-F238E27FC236}">
                <a16:creationId xmlns:a16="http://schemas.microsoft.com/office/drawing/2014/main" id="{13FA3211-8731-425C-9A21-D94837462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" y="2543175"/>
            <a:ext cx="12191090" cy="4314826"/>
          </a:xfrm>
          <a:custGeom>
            <a:avLst/>
            <a:gdLst>
              <a:gd name="connsiteX0" fmla="*/ 2945853 w 12191090"/>
              <a:gd name="connsiteY0" fmla="*/ 0 h 4430825"/>
              <a:gd name="connsiteX1" fmla="*/ 8211918 w 12191090"/>
              <a:gd name="connsiteY1" fmla="*/ 91920 h 4430825"/>
              <a:gd name="connsiteX2" fmla="*/ 8964214 w 12191090"/>
              <a:gd name="connsiteY2" fmla="*/ 105051 h 4430825"/>
              <a:gd name="connsiteX3" fmla="*/ 9716509 w 12191090"/>
              <a:gd name="connsiteY3" fmla="*/ 118183 h 4430825"/>
              <a:gd name="connsiteX4" fmla="*/ 10920181 w 12191090"/>
              <a:gd name="connsiteY4" fmla="*/ 139193 h 4430825"/>
              <a:gd name="connsiteX5" fmla="*/ 12130833 w 12191090"/>
              <a:gd name="connsiteY5" fmla="*/ 97164 h 4430825"/>
              <a:gd name="connsiteX6" fmla="*/ 12191090 w 12191090"/>
              <a:gd name="connsiteY6" fmla="*/ 95072 h 4430825"/>
              <a:gd name="connsiteX7" fmla="*/ 12191090 w 12191090"/>
              <a:gd name="connsiteY7" fmla="*/ 4430825 h 4430825"/>
              <a:gd name="connsiteX8" fmla="*/ 10305 w 12191090"/>
              <a:gd name="connsiteY8" fmla="*/ 4430825 h 4430825"/>
              <a:gd name="connsiteX9" fmla="*/ 0 w 12191090"/>
              <a:gd name="connsiteY9" fmla="*/ 42862 h 4430825"/>
              <a:gd name="connsiteX10" fmla="*/ 105174 w 12191090"/>
              <a:gd name="connsiteY10" fmla="*/ 44699 h 4430825"/>
              <a:gd name="connsiteX11" fmla="*/ 837780 w 12191090"/>
              <a:gd name="connsiteY11" fmla="*/ 57486 h 4430825"/>
              <a:gd name="connsiteX12" fmla="*/ 1439616 w 12191090"/>
              <a:gd name="connsiteY12" fmla="*/ 67992 h 4430825"/>
              <a:gd name="connsiteX13" fmla="*/ 2945853 w 12191090"/>
              <a:gd name="connsiteY13" fmla="*/ 0 h 443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1090" h="4430825">
                <a:moveTo>
                  <a:pt x="2945853" y="0"/>
                </a:moveTo>
                <a:cubicBezTo>
                  <a:pt x="2945853" y="0"/>
                  <a:pt x="2945853" y="0"/>
                  <a:pt x="8211918" y="91920"/>
                </a:cubicBezTo>
                <a:cubicBezTo>
                  <a:pt x="8362379" y="94546"/>
                  <a:pt x="8663297" y="99800"/>
                  <a:pt x="8964214" y="105051"/>
                </a:cubicBezTo>
                <a:cubicBezTo>
                  <a:pt x="9265134" y="110304"/>
                  <a:pt x="9415591" y="112930"/>
                  <a:pt x="9716509" y="118183"/>
                </a:cubicBezTo>
                <a:cubicBezTo>
                  <a:pt x="9716509" y="118183"/>
                  <a:pt x="9716509" y="118183"/>
                  <a:pt x="10920181" y="139193"/>
                </a:cubicBezTo>
                <a:cubicBezTo>
                  <a:pt x="10920181" y="139193"/>
                  <a:pt x="10920181" y="139193"/>
                  <a:pt x="12130833" y="97164"/>
                </a:cubicBezTo>
                <a:lnTo>
                  <a:pt x="12191090" y="95072"/>
                </a:lnTo>
                <a:lnTo>
                  <a:pt x="12191090" y="4430825"/>
                </a:lnTo>
                <a:lnTo>
                  <a:pt x="10305" y="4430825"/>
                </a:lnTo>
                <a:lnTo>
                  <a:pt x="0" y="42862"/>
                </a:lnTo>
                <a:lnTo>
                  <a:pt x="105174" y="44699"/>
                </a:lnTo>
                <a:cubicBezTo>
                  <a:pt x="365244" y="49238"/>
                  <a:pt x="612091" y="53547"/>
                  <a:pt x="837780" y="57486"/>
                </a:cubicBezTo>
                <a:cubicBezTo>
                  <a:pt x="837780" y="57486"/>
                  <a:pt x="837780" y="57486"/>
                  <a:pt x="1439616" y="67992"/>
                </a:cubicBezTo>
                <a:cubicBezTo>
                  <a:pt x="1439616" y="67992"/>
                  <a:pt x="1439616" y="67992"/>
                  <a:pt x="2945853" y="0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59B89E6-7786-456D-B2F5-26E9F5D11D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999" y="3780098"/>
            <a:ext cx="5184162" cy="1827418"/>
          </a:xfrm>
          <a:custGeom>
            <a:avLst/>
            <a:gdLst/>
            <a:ahLst/>
            <a:cxnLst/>
            <a:rect l="l" t="t" r="r" b="b"/>
            <a:pathLst>
              <a:path w="5184162" h="3501162">
                <a:moveTo>
                  <a:pt x="0" y="0"/>
                </a:moveTo>
                <a:lnTo>
                  <a:pt x="5184162" y="0"/>
                </a:lnTo>
                <a:lnTo>
                  <a:pt x="5184162" y="3501162"/>
                </a:lnTo>
                <a:lnTo>
                  <a:pt x="0" y="3501162"/>
                </a:ln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232D01-FEB1-4641-82A9-200E4EE83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162" y="3827559"/>
            <a:ext cx="5184163" cy="1732496"/>
          </a:xfrm>
          <a:custGeom>
            <a:avLst/>
            <a:gdLst/>
            <a:ahLst/>
            <a:cxnLst/>
            <a:rect l="l" t="t" r="r" b="b"/>
            <a:pathLst>
              <a:path w="5184163" h="3501162">
                <a:moveTo>
                  <a:pt x="0" y="0"/>
                </a:moveTo>
                <a:lnTo>
                  <a:pt x="5184163" y="0"/>
                </a:lnTo>
                <a:lnTo>
                  <a:pt x="5184163" y="3501162"/>
                </a:lnTo>
                <a:lnTo>
                  <a:pt x="0" y="350116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7140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7D7CF97-C693-42F5-AFF2-9C4EBFE0E6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C412B50D-AB64-4F62-848A-2FF76F6910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810" b="10284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13439F-623D-4AEE-8DEE-B2AFA132088F}"/>
              </a:ext>
            </a:extLst>
          </p:cNvPr>
          <p:cNvSpPr txBox="1"/>
          <p:nvPr/>
        </p:nvSpPr>
        <p:spPr>
          <a:xfrm>
            <a:off x="9400851" y="6657945"/>
            <a:ext cx="2791149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people-equation.com/my-at-work-gratitude-list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626621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105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Calibri</vt:lpstr>
      <vt:lpstr>Sagona Book</vt:lpstr>
      <vt:lpstr>The Hand Extrablack</vt:lpstr>
      <vt:lpstr>BlobVTI</vt:lpstr>
      <vt:lpstr>2020  Fall Partners Meeting</vt:lpstr>
      <vt:lpstr>Training</vt:lpstr>
      <vt:lpstr>Pathway Review – February 25, 2021</vt:lpstr>
      <vt:lpstr>Melissa Caperton         Director of Regional Impact                  Dr. Jeni Corn          Director of Strategic Initiatives </vt:lpstr>
      <vt:lpstr>SUCCESS STORY</vt:lpstr>
      <vt:lpstr>Dr. Elizabeth Standafer Youth Apprenticeship Manager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 Fall Partners Meeting</dc:title>
  <dc:creator>Brandi</dc:creator>
  <cp:lastModifiedBy>Brandi</cp:lastModifiedBy>
  <cp:revision>1</cp:revision>
  <dcterms:created xsi:type="dcterms:W3CDTF">2020-11-10T20:23:38Z</dcterms:created>
  <dcterms:modified xsi:type="dcterms:W3CDTF">2020-11-10T20:27:05Z</dcterms:modified>
</cp:coreProperties>
</file>