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28"/>
  </p:notesMasterIdLst>
  <p:sldIdLst>
    <p:sldId id="256" r:id="rId2"/>
    <p:sldId id="259" r:id="rId3"/>
    <p:sldId id="257" r:id="rId4"/>
    <p:sldId id="261" r:id="rId5"/>
    <p:sldId id="262" r:id="rId6"/>
    <p:sldId id="263" r:id="rId7"/>
    <p:sldId id="264" r:id="rId8"/>
    <p:sldId id="265" r:id="rId9"/>
    <p:sldId id="266" r:id="rId10"/>
    <p:sldId id="267" r:id="rId11"/>
    <p:sldId id="268" r:id="rId12"/>
    <p:sldId id="282" r:id="rId13"/>
    <p:sldId id="269" r:id="rId14"/>
    <p:sldId id="271" r:id="rId15"/>
    <p:sldId id="281" r:id="rId16"/>
    <p:sldId id="283" r:id="rId17"/>
    <p:sldId id="272" r:id="rId18"/>
    <p:sldId id="273" r:id="rId19"/>
    <p:sldId id="274" r:id="rId20"/>
    <p:sldId id="275" r:id="rId21"/>
    <p:sldId id="276" r:id="rId22"/>
    <p:sldId id="277" r:id="rId23"/>
    <p:sldId id="278" r:id="rId24"/>
    <p:sldId id="260" r:id="rId25"/>
    <p:sldId id="280" r:id="rId26"/>
    <p:sldId id="27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84230" autoAdjust="0"/>
  </p:normalViewPr>
  <p:slideViewPr>
    <p:cSldViewPr snapToGrid="0">
      <p:cViewPr varScale="1">
        <p:scale>
          <a:sx n="61" d="100"/>
          <a:sy n="61" d="100"/>
        </p:scale>
        <p:origin x="10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21F29A-7F91-4C46-8FF4-97C52976CF8F}" type="datetimeFigureOut">
              <a:rPr lang="en-US" smtClean="0"/>
              <a:t>10/30/2020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D4FA5-A271-484C-A831-28E0D45C49C1}" type="slidenum">
              <a:rPr lang="en-US" smtClean="0"/>
              <a:t>‹#›</a:t>
            </a:fld>
            <a:endParaRPr lang="en-US"/>
          </a:p>
        </p:txBody>
      </p:sp>
    </p:spTree>
    <p:extLst>
      <p:ext uri="{BB962C8B-B14F-4D97-AF65-F5344CB8AC3E}">
        <p14:creationId xmlns:p14="http://schemas.microsoft.com/office/powerpoint/2010/main" val="2611711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NENC, we utilize </a:t>
            </a:r>
            <a:r>
              <a:rPr lang="en-US" dirty="0" err="1"/>
              <a:t>Traitify</a:t>
            </a:r>
            <a:r>
              <a:rPr lang="en-US" dirty="0"/>
              <a:t> with students beginning in middle school through high school and into community colleges. We also use </a:t>
            </a:r>
            <a:r>
              <a:rPr lang="en-US" dirty="0" err="1"/>
              <a:t>Traitify</a:t>
            </a:r>
            <a:r>
              <a:rPr lang="en-US" dirty="0"/>
              <a:t> with adults who are looking for a career change or who just want more information about how their personality and career goals match. Many of our partners in the literacy and language communities use this platform with ease.  We are excited that you are taking the time to learn more about administering this great visual personality assessment.  While this training was built for partners in the NENC Career Pathways region, people from other parts of the state who have access to </a:t>
            </a:r>
            <a:r>
              <a:rPr lang="en-US" dirty="0" err="1"/>
              <a:t>Traitify</a:t>
            </a:r>
            <a:r>
              <a:rPr lang="en-US" dirty="0"/>
              <a:t> accounts may find some of this information useful as well. </a:t>
            </a:r>
          </a:p>
          <a:p>
            <a:endParaRPr lang="en-US" dirty="0"/>
          </a:p>
        </p:txBody>
      </p:sp>
      <p:sp>
        <p:nvSpPr>
          <p:cNvPr id="4" name="Slide Number Placeholder 3"/>
          <p:cNvSpPr>
            <a:spLocks noGrp="1"/>
          </p:cNvSpPr>
          <p:nvPr>
            <p:ph type="sldNum" sz="quarter" idx="5"/>
          </p:nvPr>
        </p:nvSpPr>
        <p:spPr/>
        <p:txBody>
          <a:bodyPr/>
          <a:lstStyle/>
          <a:p>
            <a:fld id="{D6DD4FA5-A271-484C-A831-28E0D45C49C1}" type="slidenum">
              <a:rPr lang="en-US" smtClean="0"/>
              <a:t>1</a:t>
            </a:fld>
            <a:endParaRPr lang="en-US"/>
          </a:p>
        </p:txBody>
      </p:sp>
    </p:spTree>
    <p:extLst>
      <p:ext uri="{BB962C8B-B14F-4D97-AF65-F5344CB8AC3E}">
        <p14:creationId xmlns:p14="http://schemas.microsoft.com/office/powerpoint/2010/main" val="3772661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EE0BD"/>
                </a:solidFill>
                <a:effectLst/>
                <a:latin typeface="Source Sans Pro" panose="020B0503030403020204" pitchFamily="34" charset="0"/>
              </a:rPr>
              <a:t>Inventors</a:t>
            </a:r>
            <a:r>
              <a:rPr lang="en-US" b="0" i="0" dirty="0">
                <a:solidFill>
                  <a:srgbClr val="333333"/>
                </a:solidFill>
                <a:effectLst/>
                <a:latin typeface="Source Sans Pro" panose="020B0503030403020204" pitchFamily="34" charset="0"/>
              </a:rPr>
              <a:t>...are creative. They take a contemporary, 'out of the box' approach to work and life. Inventors use themselves and other medium, often various forms of the arts, to communicate and interact with the world. Inventors excel when they are 'lost' in their work, completely engrossed in a project.</a:t>
            </a:r>
          </a:p>
          <a:p>
            <a:endParaRPr lang="en-US" dirty="0"/>
          </a:p>
        </p:txBody>
      </p:sp>
      <p:sp>
        <p:nvSpPr>
          <p:cNvPr id="4" name="Slide Number Placeholder 3"/>
          <p:cNvSpPr>
            <a:spLocks noGrp="1"/>
          </p:cNvSpPr>
          <p:nvPr>
            <p:ph type="sldNum" sz="quarter" idx="5"/>
          </p:nvPr>
        </p:nvSpPr>
        <p:spPr/>
        <p:txBody>
          <a:bodyPr/>
          <a:lstStyle/>
          <a:p>
            <a:fld id="{D6DD4FA5-A271-484C-A831-28E0D45C49C1}" type="slidenum">
              <a:rPr lang="en-US" smtClean="0"/>
              <a:t>10</a:t>
            </a:fld>
            <a:endParaRPr lang="en-US"/>
          </a:p>
        </p:txBody>
      </p:sp>
    </p:spTree>
    <p:extLst>
      <p:ext uri="{BB962C8B-B14F-4D97-AF65-F5344CB8AC3E}">
        <p14:creationId xmlns:p14="http://schemas.microsoft.com/office/powerpoint/2010/main" val="3863715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7AEE7"/>
                </a:solidFill>
                <a:effectLst/>
                <a:latin typeface="Source Sans Pro" panose="020B0503030403020204" pitchFamily="34" charset="0"/>
              </a:rPr>
              <a:t>Analyzers</a:t>
            </a:r>
            <a:r>
              <a:rPr lang="en-US" b="0" i="0" dirty="0">
                <a:solidFill>
                  <a:srgbClr val="333333"/>
                </a:solidFill>
                <a:effectLst/>
                <a:latin typeface="Source Sans Pro" panose="020B0503030403020204" pitchFamily="34" charset="0"/>
              </a:rPr>
              <a:t>...are inquisitive. They delve, study and look deeply for information. They have a keen eye and an experimental nature. Analyzers use these capacities to figure out problems and search for the facts, often in a laboratory environment. They excel at going beyond the surface toward uncovering information and discovery.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6DD4FA5-A271-484C-A831-28E0D45C49C1}" type="slidenum">
              <a:rPr lang="en-US" smtClean="0"/>
              <a:t>11</a:t>
            </a:fld>
            <a:endParaRPr lang="en-US"/>
          </a:p>
        </p:txBody>
      </p:sp>
    </p:spTree>
    <p:extLst>
      <p:ext uri="{BB962C8B-B14F-4D97-AF65-F5344CB8AC3E}">
        <p14:creationId xmlns:p14="http://schemas.microsoft.com/office/powerpoint/2010/main" val="1832089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Learning as much as we can about personality traits helps not only the students or job seekers we work with, but it helps in our personal lives and with colleagues also. Take some time to review the personality manual found in the resources section (we’ll go over where to find that later) and learn more about the personality blends and which work best together, as well as information about the best work environment for each blend.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discussing the career personality results with an assessment participant, one should make a point to have the individual understand that the description given for the personality blend is intended to describe general personality characteristics that are intended to be an accurate representation of all individuals within that personality set. As the </a:t>
            </a:r>
            <a:r>
              <a:rPr lang="en-US" dirty="0" err="1"/>
              <a:t>Traitify</a:t>
            </a:r>
            <a:r>
              <a:rPr lang="en-US" dirty="0"/>
              <a:t> program considers the full breakdown of all personality characteristics, it is important to encourage them to think beyond the basic description and understand the fact that the assessment takes full conceptual consideration. When explaining the individual’s breakdown of results, it is also important to observe the proportionate breakdown of their personality categories.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that like all assessments, </a:t>
            </a:r>
            <a:r>
              <a:rPr lang="en-US" dirty="0" err="1"/>
              <a:t>Traitify</a:t>
            </a:r>
            <a:r>
              <a:rPr lang="en-US" dirty="0"/>
              <a:t> is just one piece of data you are gathering to create a more holistic view of the person you are working with. There are many free personality and career assessments on the internet and through websites like NCCareers.org and CFNC.org. Having a student or job seeker complete multiple assessments and synthesizing information and recommendations from all sources can be very helpful while they are in the phase of assessing themselves. </a:t>
            </a:r>
          </a:p>
          <a:p>
            <a:endParaRPr lang="en-US" dirty="0"/>
          </a:p>
        </p:txBody>
      </p:sp>
      <p:sp>
        <p:nvSpPr>
          <p:cNvPr id="4" name="Slide Number Placeholder 3"/>
          <p:cNvSpPr>
            <a:spLocks noGrp="1"/>
          </p:cNvSpPr>
          <p:nvPr>
            <p:ph type="sldNum" sz="quarter" idx="5"/>
          </p:nvPr>
        </p:nvSpPr>
        <p:spPr/>
        <p:txBody>
          <a:bodyPr/>
          <a:lstStyle/>
          <a:p>
            <a:fld id="{D6DD4FA5-A271-484C-A831-28E0D45C49C1}" type="slidenum">
              <a:rPr lang="en-US" smtClean="0"/>
              <a:t>12</a:t>
            </a:fld>
            <a:endParaRPr lang="en-US"/>
          </a:p>
        </p:txBody>
      </p:sp>
    </p:spTree>
    <p:extLst>
      <p:ext uri="{BB962C8B-B14F-4D97-AF65-F5344CB8AC3E}">
        <p14:creationId xmlns:p14="http://schemas.microsoft.com/office/powerpoint/2010/main" val="2765591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completed the </a:t>
            </a:r>
            <a:r>
              <a:rPr lang="en-US" dirty="0" err="1"/>
              <a:t>Traitify</a:t>
            </a:r>
            <a:r>
              <a:rPr lang="en-US" dirty="0"/>
              <a:t> assessment already?  If not, please take the 90 seconds to complete it as soon as you’re done with this training. Remember that you can complete the assessment from your mobile phone, tablet or computer. Make sure to jot down your password somewhere, as you will need it to login as an administrator also. </a:t>
            </a:r>
          </a:p>
          <a:p>
            <a:endParaRPr lang="en-US" dirty="0"/>
          </a:p>
          <a:p>
            <a:r>
              <a:rPr lang="en-US" dirty="0"/>
              <a:t>Our friends at Turning Point Workforce Development Board created a great set of </a:t>
            </a:r>
            <a:r>
              <a:rPr lang="en-US" dirty="0" err="1"/>
              <a:t>powtoon</a:t>
            </a:r>
            <a:r>
              <a:rPr lang="en-US" dirty="0"/>
              <a:t> videos to provide information and instructions that can be used by students or job seekers who are planning to take </a:t>
            </a:r>
            <a:r>
              <a:rPr lang="en-US" dirty="0" err="1"/>
              <a:t>Traitify</a:t>
            </a:r>
            <a:r>
              <a:rPr lang="en-US" dirty="0"/>
              <a:t>. Let’s watch the first one now…</a:t>
            </a:r>
          </a:p>
          <a:p>
            <a:endParaRPr lang="en-US" dirty="0"/>
          </a:p>
          <a:p>
            <a:r>
              <a:rPr lang="en-US" dirty="0"/>
              <a:t>https://vimeo.com/447880231</a:t>
            </a:r>
          </a:p>
          <a:p>
            <a:endParaRPr lang="en-US" dirty="0"/>
          </a:p>
        </p:txBody>
      </p:sp>
      <p:sp>
        <p:nvSpPr>
          <p:cNvPr id="4" name="Slide Number Placeholder 3"/>
          <p:cNvSpPr>
            <a:spLocks noGrp="1"/>
          </p:cNvSpPr>
          <p:nvPr>
            <p:ph type="sldNum" sz="quarter" idx="5"/>
          </p:nvPr>
        </p:nvSpPr>
        <p:spPr/>
        <p:txBody>
          <a:bodyPr/>
          <a:lstStyle/>
          <a:p>
            <a:fld id="{D6DD4FA5-A271-484C-A831-28E0D45C49C1}" type="slidenum">
              <a:rPr lang="en-US" smtClean="0"/>
              <a:t>13</a:t>
            </a:fld>
            <a:endParaRPr lang="en-US"/>
          </a:p>
        </p:txBody>
      </p:sp>
    </p:spTree>
    <p:extLst>
      <p:ext uri="{BB962C8B-B14F-4D97-AF65-F5344CB8AC3E}">
        <p14:creationId xmlns:p14="http://schemas.microsoft.com/office/powerpoint/2010/main" val="1359253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you’ve got the basics of a user experience in </a:t>
            </a:r>
            <a:r>
              <a:rPr lang="en-US" dirty="0" err="1"/>
              <a:t>Traitify</a:t>
            </a:r>
            <a:r>
              <a:rPr lang="en-US" dirty="0"/>
              <a:t>, check out a deeper dive into the information that is available. </a:t>
            </a:r>
          </a:p>
          <a:p>
            <a:endParaRPr lang="en-US" dirty="0"/>
          </a:p>
          <a:p>
            <a:r>
              <a:rPr lang="en-US" dirty="0"/>
              <a:t>https://vimeo.com/447882616</a:t>
            </a:r>
          </a:p>
          <a:p>
            <a:endParaRPr lang="en-US" dirty="0"/>
          </a:p>
        </p:txBody>
      </p:sp>
      <p:sp>
        <p:nvSpPr>
          <p:cNvPr id="4" name="Slide Number Placeholder 3"/>
          <p:cNvSpPr>
            <a:spLocks noGrp="1"/>
          </p:cNvSpPr>
          <p:nvPr>
            <p:ph type="sldNum" sz="quarter" idx="5"/>
          </p:nvPr>
        </p:nvSpPr>
        <p:spPr/>
        <p:txBody>
          <a:bodyPr/>
          <a:lstStyle/>
          <a:p>
            <a:fld id="{D6DD4FA5-A271-484C-A831-28E0D45C49C1}" type="slidenum">
              <a:rPr lang="en-US" smtClean="0"/>
              <a:t>14</a:t>
            </a:fld>
            <a:endParaRPr lang="en-US"/>
          </a:p>
        </p:txBody>
      </p:sp>
    </p:spTree>
    <p:extLst>
      <p:ext uri="{BB962C8B-B14F-4D97-AF65-F5344CB8AC3E}">
        <p14:creationId xmlns:p14="http://schemas.microsoft.com/office/powerpoint/2010/main" val="329255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a little deeper into the career matches and talk about some of the things you just saw in that video.  This screenshot should be what you see when you first click on a specific career.  In this case, I chose Patient Representative as the career.  Note that you can print information on this career by clicking the printer icon in the top right corner.  Under career information you will see the national average for salary and a link to research local wages. </a:t>
            </a:r>
          </a:p>
          <a:p>
            <a:endParaRPr lang="en-US" dirty="0"/>
          </a:p>
          <a:p>
            <a:r>
              <a:rPr lang="en-US" dirty="0"/>
              <a:t>I love to point out the employment growth because it’s really important to know whether the career you are interested in is expected to continue growing. If the number is negative, you may want to steer your student or job seeker in a different direction, or at least do a little more research before they decide to go into that field. The Bright Futures and Green Careers checkboxes let you know if this career falls in those categories. Click the red help button to learn more about what they mean.  </a:t>
            </a:r>
          </a:p>
          <a:p>
            <a:endParaRPr lang="en-US" dirty="0"/>
          </a:p>
          <a:p>
            <a:r>
              <a:rPr lang="en-US" dirty="0"/>
              <a:t>Clicking the blue button will take you directly to information about that career in O*Net.  This is a great place for users to find information to complete the profiling one career handout (which I’ll show you how to get to later) and really for getting all the dirty details about a specific career.  </a:t>
            </a:r>
          </a:p>
        </p:txBody>
      </p:sp>
      <p:sp>
        <p:nvSpPr>
          <p:cNvPr id="4" name="Slide Number Placeholder 3"/>
          <p:cNvSpPr>
            <a:spLocks noGrp="1"/>
          </p:cNvSpPr>
          <p:nvPr>
            <p:ph type="sldNum" sz="quarter" idx="5"/>
          </p:nvPr>
        </p:nvSpPr>
        <p:spPr/>
        <p:txBody>
          <a:bodyPr/>
          <a:lstStyle/>
          <a:p>
            <a:fld id="{D6DD4FA5-A271-484C-A831-28E0D45C49C1}" type="slidenum">
              <a:rPr lang="en-US" smtClean="0"/>
              <a:t>15</a:t>
            </a:fld>
            <a:endParaRPr lang="en-US"/>
          </a:p>
        </p:txBody>
      </p:sp>
    </p:spTree>
    <p:extLst>
      <p:ext uri="{BB962C8B-B14F-4D97-AF65-F5344CB8AC3E}">
        <p14:creationId xmlns:p14="http://schemas.microsoft.com/office/powerpoint/2010/main" val="2405539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like to point out the match rate for specific careers.  This tool takes your traits and overlays them on the top traits for that career according to O*Net.  By hovering over each trait, you can see how closely matched you are. For example, a patient representative should be at about a 90% rate for loyalty where I am at a 73%.  That doesn’t mean that I wouldn’t make a good patient representative but it does show area for improvement if I choose to follow that career path. </a:t>
            </a:r>
          </a:p>
        </p:txBody>
      </p:sp>
      <p:sp>
        <p:nvSpPr>
          <p:cNvPr id="4" name="Slide Number Placeholder 3"/>
          <p:cNvSpPr>
            <a:spLocks noGrp="1"/>
          </p:cNvSpPr>
          <p:nvPr>
            <p:ph type="sldNum" sz="quarter" idx="5"/>
          </p:nvPr>
        </p:nvSpPr>
        <p:spPr/>
        <p:txBody>
          <a:bodyPr/>
          <a:lstStyle/>
          <a:p>
            <a:fld id="{D6DD4FA5-A271-484C-A831-28E0D45C49C1}" type="slidenum">
              <a:rPr lang="en-US" smtClean="0"/>
              <a:t>16</a:t>
            </a:fld>
            <a:endParaRPr lang="en-US"/>
          </a:p>
        </p:txBody>
      </p:sp>
    </p:spTree>
    <p:extLst>
      <p:ext uri="{BB962C8B-B14F-4D97-AF65-F5344CB8AC3E}">
        <p14:creationId xmlns:p14="http://schemas.microsoft.com/office/powerpoint/2010/main" val="2073489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coolest things about </a:t>
            </a:r>
            <a:r>
              <a:rPr lang="en-US" dirty="0" err="1"/>
              <a:t>Traitify</a:t>
            </a:r>
            <a:r>
              <a:rPr lang="en-US" dirty="0"/>
              <a:t> is the ability to customize it. The videos pointed out our “highlighted careers” blue box section on the careers page. This section allows us to highlight all of the careers that a person is matched with which fall under one of our four career path.  Any careers falling outside of those pathways can be found under the blue box. </a:t>
            </a:r>
          </a:p>
          <a:p>
            <a:endParaRPr lang="en-US" dirty="0"/>
          </a:p>
          <a:p>
            <a:r>
              <a:rPr lang="en-US" dirty="0"/>
              <a:t>Also, we have the ability to include information and links to local employers. As an administrator, one the things we ask of you is to let us know if there is an employer you work with who hires for a career that we have not yet linked in </a:t>
            </a:r>
            <a:r>
              <a:rPr lang="en-US" dirty="0" err="1"/>
              <a:t>Traitify</a:t>
            </a:r>
            <a:r>
              <a:rPr lang="en-US" dirty="0"/>
              <a:t>. This information will help us stay up to date and keep our careers relevant for </a:t>
            </a:r>
            <a:r>
              <a:rPr lang="en-US" dirty="0" err="1"/>
              <a:t>Traitify</a:t>
            </a:r>
            <a:r>
              <a:rPr lang="en-US" dirty="0"/>
              <a:t> users.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links to O*Net are essential for truly understanding what you need to know about each career. Each of the careers listed on the Occupational Information Network (O*NET) database was categorized by assigning a number of traits and preferences that correlate to the traits and preferences assigned to the personality categories and slides in the assessment process. Using the </a:t>
            </a:r>
            <a:r>
              <a:rPr lang="en-US" dirty="0" err="1"/>
              <a:t>Traiify</a:t>
            </a:r>
            <a:r>
              <a:rPr lang="en-US" dirty="0"/>
              <a:t> matching algorithm, a correlation is made between the career traits and preferences, and the personality traits and preferences which determine the order of the recommended careers.</a:t>
            </a:r>
          </a:p>
          <a:p>
            <a:endParaRPr lang="en-US" dirty="0"/>
          </a:p>
          <a:p>
            <a:r>
              <a:rPr lang="en-US" dirty="0"/>
              <a:t>Finally, the link to </a:t>
            </a:r>
            <a:r>
              <a:rPr lang="en-US" dirty="0" err="1"/>
              <a:t>NCWorks</a:t>
            </a:r>
            <a:r>
              <a:rPr lang="en-US" dirty="0"/>
              <a:t> allows for real-time employment information specific to your local area. This link is great for current job seekers and students alike. For students, seeing that some of the careers they are interested in are available locally can help them think more thoroughly about their options. </a:t>
            </a:r>
          </a:p>
        </p:txBody>
      </p:sp>
      <p:sp>
        <p:nvSpPr>
          <p:cNvPr id="4" name="Slide Number Placeholder 3"/>
          <p:cNvSpPr>
            <a:spLocks noGrp="1"/>
          </p:cNvSpPr>
          <p:nvPr>
            <p:ph type="sldNum" sz="quarter" idx="5"/>
          </p:nvPr>
        </p:nvSpPr>
        <p:spPr/>
        <p:txBody>
          <a:bodyPr/>
          <a:lstStyle/>
          <a:p>
            <a:fld id="{D6DD4FA5-A271-484C-A831-28E0D45C49C1}" type="slidenum">
              <a:rPr lang="en-US" smtClean="0"/>
              <a:t>17</a:t>
            </a:fld>
            <a:endParaRPr lang="en-US"/>
          </a:p>
        </p:txBody>
      </p:sp>
    </p:spTree>
    <p:extLst>
      <p:ext uri="{BB962C8B-B14F-4D97-AF65-F5344CB8AC3E}">
        <p14:creationId xmlns:p14="http://schemas.microsoft.com/office/powerpoint/2010/main" val="2606921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go over some of the tasks you will need to know about in order to administer this platform. When you visit the NENC Career Pathways </a:t>
            </a:r>
            <a:r>
              <a:rPr lang="en-US" dirty="0" err="1"/>
              <a:t>Traitify</a:t>
            </a:r>
            <a:r>
              <a:rPr lang="en-US" dirty="0"/>
              <a:t> website, always make sure to look for our logos to be certain you are in the right place. If your student or job seeker goes to a different </a:t>
            </a:r>
            <a:r>
              <a:rPr lang="en-US" dirty="0" err="1"/>
              <a:t>Traitify</a:t>
            </a:r>
            <a:r>
              <a:rPr lang="en-US" dirty="0"/>
              <a:t> site, you won’t be able to see their results.</a:t>
            </a:r>
          </a:p>
          <a:p>
            <a:endParaRPr lang="en-US" dirty="0"/>
          </a:p>
          <a:p>
            <a:r>
              <a:rPr lang="en-US" dirty="0"/>
              <a:t> If you have not already accepted your invitation to become an administrator, this is a screen shot of the email you will receive. You must click “Get Started” and then you should be redirected to the website where you can choose “admin login.”  You will use the same email and password you originally signed up with.  </a:t>
            </a:r>
          </a:p>
        </p:txBody>
      </p:sp>
      <p:sp>
        <p:nvSpPr>
          <p:cNvPr id="4" name="Slide Number Placeholder 3"/>
          <p:cNvSpPr>
            <a:spLocks noGrp="1"/>
          </p:cNvSpPr>
          <p:nvPr>
            <p:ph type="sldNum" sz="quarter" idx="5"/>
          </p:nvPr>
        </p:nvSpPr>
        <p:spPr/>
        <p:txBody>
          <a:bodyPr/>
          <a:lstStyle/>
          <a:p>
            <a:fld id="{D6DD4FA5-A271-484C-A831-28E0D45C49C1}" type="slidenum">
              <a:rPr lang="en-US" smtClean="0"/>
              <a:t>18</a:t>
            </a:fld>
            <a:endParaRPr lang="en-US"/>
          </a:p>
        </p:txBody>
      </p:sp>
    </p:spTree>
    <p:extLst>
      <p:ext uri="{BB962C8B-B14F-4D97-AF65-F5344CB8AC3E}">
        <p14:creationId xmlns:p14="http://schemas.microsoft.com/office/powerpoint/2010/main" val="4079804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you will want to learn how to look up the students and/or job seekers you are working with. Remember that if someone completed </a:t>
            </a:r>
            <a:r>
              <a:rPr lang="en-US" dirty="0" err="1"/>
              <a:t>Traitify</a:t>
            </a:r>
            <a:r>
              <a:rPr lang="en-US" dirty="0"/>
              <a:t> through a different partner you, as an administrator, can still access their information.  </a:t>
            </a:r>
          </a:p>
        </p:txBody>
      </p:sp>
      <p:sp>
        <p:nvSpPr>
          <p:cNvPr id="4" name="Slide Number Placeholder 3"/>
          <p:cNvSpPr>
            <a:spLocks noGrp="1"/>
          </p:cNvSpPr>
          <p:nvPr>
            <p:ph type="sldNum" sz="quarter" idx="5"/>
          </p:nvPr>
        </p:nvSpPr>
        <p:spPr/>
        <p:txBody>
          <a:bodyPr/>
          <a:lstStyle/>
          <a:p>
            <a:fld id="{D6DD4FA5-A271-484C-A831-28E0D45C49C1}" type="slidenum">
              <a:rPr lang="en-US" smtClean="0"/>
              <a:t>19</a:t>
            </a:fld>
            <a:endParaRPr lang="en-US"/>
          </a:p>
        </p:txBody>
      </p:sp>
    </p:spTree>
    <p:extLst>
      <p:ext uri="{BB962C8B-B14F-4D97-AF65-F5344CB8AC3E}">
        <p14:creationId xmlns:p14="http://schemas.microsoft.com/office/powerpoint/2010/main" val="4250157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please note our objectives for this training.  Hopefully by the end, you will understand and recognize each of these objectives.  Even if you have been administering </a:t>
            </a:r>
            <a:r>
              <a:rPr lang="en-US" dirty="0" err="1"/>
              <a:t>Traitify</a:t>
            </a:r>
            <a:r>
              <a:rPr lang="en-US" dirty="0"/>
              <a:t> for a while already, we hope that you will still find some new insights and information through this training. Let’s begin…</a:t>
            </a:r>
          </a:p>
        </p:txBody>
      </p:sp>
      <p:sp>
        <p:nvSpPr>
          <p:cNvPr id="4" name="Slide Number Placeholder 3"/>
          <p:cNvSpPr>
            <a:spLocks noGrp="1"/>
          </p:cNvSpPr>
          <p:nvPr>
            <p:ph type="sldNum" sz="quarter" idx="5"/>
          </p:nvPr>
        </p:nvSpPr>
        <p:spPr/>
        <p:txBody>
          <a:bodyPr/>
          <a:lstStyle/>
          <a:p>
            <a:fld id="{D6DD4FA5-A271-484C-A831-28E0D45C49C1}" type="slidenum">
              <a:rPr lang="en-US" smtClean="0"/>
              <a:t>2</a:t>
            </a:fld>
            <a:endParaRPr lang="en-US"/>
          </a:p>
        </p:txBody>
      </p:sp>
    </p:spTree>
    <p:extLst>
      <p:ext uri="{BB962C8B-B14F-4D97-AF65-F5344CB8AC3E}">
        <p14:creationId xmlns:p14="http://schemas.microsoft.com/office/powerpoint/2010/main" val="947091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found the person whose information you want to view, you can look at their personality traits or view their career matches. Also, you can email results to them, or to you, by clicking on the envelope icon and you can print results by clicking the printer icon. </a:t>
            </a:r>
          </a:p>
        </p:txBody>
      </p:sp>
      <p:sp>
        <p:nvSpPr>
          <p:cNvPr id="4" name="Slide Number Placeholder 3"/>
          <p:cNvSpPr>
            <a:spLocks noGrp="1"/>
          </p:cNvSpPr>
          <p:nvPr>
            <p:ph type="sldNum" sz="quarter" idx="5"/>
          </p:nvPr>
        </p:nvSpPr>
        <p:spPr/>
        <p:txBody>
          <a:bodyPr/>
          <a:lstStyle/>
          <a:p>
            <a:fld id="{D6DD4FA5-A271-484C-A831-28E0D45C49C1}" type="slidenum">
              <a:rPr lang="en-US" smtClean="0"/>
              <a:t>20</a:t>
            </a:fld>
            <a:endParaRPr lang="en-US"/>
          </a:p>
        </p:txBody>
      </p:sp>
    </p:spTree>
    <p:extLst>
      <p:ext uri="{BB962C8B-B14F-4D97-AF65-F5344CB8AC3E}">
        <p14:creationId xmlns:p14="http://schemas.microsoft.com/office/powerpoint/2010/main" val="3938920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improvements </a:t>
            </a:r>
            <a:r>
              <a:rPr lang="en-US" dirty="0" err="1"/>
              <a:t>Traitify</a:t>
            </a:r>
            <a:r>
              <a:rPr lang="en-US" dirty="0"/>
              <a:t> has made over the years is the ability to print a 3 page summary for each user. Notice that the summary includes information on personality types the user works well with, best work environments, personality breakdown, a synopsis of most and least represented traits as well as the top 10 career matches.  This is what you will get when you click the printer icon. Remember that you can also save it as a PDF to include in a customer or student digital file. I highly suggest printing this for the user so that they have something tangible to review and reflect on. </a:t>
            </a:r>
          </a:p>
        </p:txBody>
      </p:sp>
      <p:sp>
        <p:nvSpPr>
          <p:cNvPr id="4" name="Slide Number Placeholder 3"/>
          <p:cNvSpPr>
            <a:spLocks noGrp="1"/>
          </p:cNvSpPr>
          <p:nvPr>
            <p:ph type="sldNum" sz="quarter" idx="5"/>
          </p:nvPr>
        </p:nvSpPr>
        <p:spPr/>
        <p:txBody>
          <a:bodyPr/>
          <a:lstStyle/>
          <a:p>
            <a:fld id="{D6DD4FA5-A271-484C-A831-28E0D45C49C1}" type="slidenum">
              <a:rPr lang="en-US" smtClean="0"/>
              <a:t>21</a:t>
            </a:fld>
            <a:endParaRPr lang="en-US"/>
          </a:p>
        </p:txBody>
      </p:sp>
    </p:spTree>
    <p:extLst>
      <p:ext uri="{BB962C8B-B14F-4D97-AF65-F5344CB8AC3E}">
        <p14:creationId xmlns:p14="http://schemas.microsoft.com/office/powerpoint/2010/main" val="922353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functions you will probably use the most is resetting the password for users who have forgotten theirs.  Just visit their profile and click “password reset” which the purple arrow is pointing to. </a:t>
            </a:r>
            <a:r>
              <a:rPr lang="en-US" dirty="0" err="1"/>
              <a:t>Traitify</a:t>
            </a:r>
            <a:r>
              <a:rPr lang="en-US" dirty="0"/>
              <a:t> will then email the user to have them reset the password. Note that you can also see the last time someone logged in to their account from this screen. A word of caution, PLEASE DO NOT ADD ANY INFORMATION THAT IS NOT ALREADY IN THE PROFILE DUE TO PRIVACY LAWS.</a:t>
            </a:r>
          </a:p>
          <a:p>
            <a:endParaRPr lang="en-US" dirty="0"/>
          </a:p>
          <a:p>
            <a:r>
              <a:rPr lang="en-US" dirty="0"/>
              <a:t>Also, note the “Explore the user experience here” button at the bottom of this screen. When you are looking at </a:t>
            </a:r>
            <a:r>
              <a:rPr lang="en-US" dirty="0" err="1"/>
              <a:t>Tratify</a:t>
            </a:r>
            <a:r>
              <a:rPr lang="en-US" dirty="0"/>
              <a:t> through the Admin portal, you can see more information than a user would.  If you want to know what the user is seeing, this is where you can go. This can be helpful if you are troubleshooting an issue with a student or job seeker, or if you are asking them to do something and want to make sure they can see the same information that you can. </a:t>
            </a:r>
          </a:p>
        </p:txBody>
      </p:sp>
      <p:sp>
        <p:nvSpPr>
          <p:cNvPr id="4" name="Slide Number Placeholder 3"/>
          <p:cNvSpPr>
            <a:spLocks noGrp="1"/>
          </p:cNvSpPr>
          <p:nvPr>
            <p:ph type="sldNum" sz="quarter" idx="5"/>
          </p:nvPr>
        </p:nvSpPr>
        <p:spPr/>
        <p:txBody>
          <a:bodyPr/>
          <a:lstStyle/>
          <a:p>
            <a:fld id="{D6DD4FA5-A271-484C-A831-28E0D45C49C1}" type="slidenum">
              <a:rPr lang="en-US" smtClean="0"/>
              <a:t>22</a:t>
            </a:fld>
            <a:endParaRPr lang="en-US"/>
          </a:p>
        </p:txBody>
      </p:sp>
    </p:spTree>
    <p:extLst>
      <p:ext uri="{BB962C8B-B14F-4D97-AF65-F5344CB8AC3E}">
        <p14:creationId xmlns:p14="http://schemas.microsoft.com/office/powerpoint/2010/main" val="2550189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great feature under profile is the “Traits” tab (see the arrow).  This gives you a breakdown of which traits the user is most aligned with. If you hover over each trait, it will provide a definition and the percentage the user matched with the trait. These terms can be especially helpful when developing a resume, and when working with students and job seekers on recognizing their strengths and weaknesses. </a:t>
            </a:r>
          </a:p>
        </p:txBody>
      </p:sp>
      <p:sp>
        <p:nvSpPr>
          <p:cNvPr id="4" name="Slide Number Placeholder 3"/>
          <p:cNvSpPr>
            <a:spLocks noGrp="1"/>
          </p:cNvSpPr>
          <p:nvPr>
            <p:ph type="sldNum" sz="quarter" idx="5"/>
          </p:nvPr>
        </p:nvSpPr>
        <p:spPr/>
        <p:txBody>
          <a:bodyPr/>
          <a:lstStyle/>
          <a:p>
            <a:fld id="{D6DD4FA5-A271-484C-A831-28E0D45C49C1}" type="slidenum">
              <a:rPr lang="en-US" smtClean="0"/>
              <a:t>23</a:t>
            </a:fld>
            <a:endParaRPr lang="en-US"/>
          </a:p>
        </p:txBody>
      </p:sp>
    </p:spTree>
    <p:extLst>
      <p:ext uri="{BB962C8B-B14F-4D97-AF65-F5344CB8AC3E}">
        <p14:creationId xmlns:p14="http://schemas.microsoft.com/office/powerpoint/2010/main" val="2619307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let’s talk about the resources available through the platform. If you are logged in as an administrator and you hover over your name, you should see an option to click “resources” as in the screenshot on the bottom of this page. This will take you to a section where you can access videos, manuals, guides and handouts. </a:t>
            </a:r>
          </a:p>
        </p:txBody>
      </p:sp>
      <p:sp>
        <p:nvSpPr>
          <p:cNvPr id="4" name="Slide Number Placeholder 3"/>
          <p:cNvSpPr>
            <a:spLocks noGrp="1"/>
          </p:cNvSpPr>
          <p:nvPr>
            <p:ph type="sldNum" sz="quarter" idx="5"/>
          </p:nvPr>
        </p:nvSpPr>
        <p:spPr/>
        <p:txBody>
          <a:bodyPr/>
          <a:lstStyle/>
          <a:p>
            <a:fld id="{D6DD4FA5-A271-484C-A831-28E0D45C49C1}" type="slidenum">
              <a:rPr lang="en-US" smtClean="0"/>
              <a:t>24</a:t>
            </a:fld>
            <a:endParaRPr lang="en-US"/>
          </a:p>
        </p:txBody>
      </p:sp>
    </p:spTree>
    <p:extLst>
      <p:ext uri="{BB962C8B-B14F-4D97-AF65-F5344CB8AC3E}">
        <p14:creationId xmlns:p14="http://schemas.microsoft.com/office/powerpoint/2010/main" val="4054473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click on resources, you will see tabs like those at the bottom of this screen.  The personality manual and the interview and communication guides are great, I highly recommend that you review them. But for me, the two handouts on the screen are among the best resources </a:t>
            </a:r>
            <a:r>
              <a:rPr lang="en-US" dirty="0" err="1"/>
              <a:t>Traitify</a:t>
            </a:r>
            <a:r>
              <a:rPr lang="en-US" dirty="0"/>
              <a:t> has to offer. The first handout is a self-discovery guide which helps users to think though their personality traits and begin to think about careers. The second handout is for in-depth career exploration. My suggestion is to have users who are unsure about their career path trajectory complete multiple profiling one career handouts, looking at a variety of careers. Most of the information requested on this worksheet can be found on </a:t>
            </a:r>
            <a:r>
              <a:rPr lang="en-US" dirty="0" err="1"/>
              <a:t>Traitify</a:t>
            </a:r>
            <a:r>
              <a:rPr lang="en-US" dirty="0"/>
              <a:t> or O*Net.  The information it covers can be very helpful when considering which career might be the best fit for someone. </a:t>
            </a:r>
          </a:p>
          <a:p>
            <a:endParaRPr lang="en-US" dirty="0"/>
          </a:p>
          <a:p>
            <a:r>
              <a:rPr lang="en-US" dirty="0"/>
              <a:t>Feel free to look through all of the available resources and find the ones that will work best for those you are helping. </a:t>
            </a:r>
          </a:p>
        </p:txBody>
      </p:sp>
      <p:sp>
        <p:nvSpPr>
          <p:cNvPr id="4" name="Slide Number Placeholder 3"/>
          <p:cNvSpPr>
            <a:spLocks noGrp="1"/>
          </p:cNvSpPr>
          <p:nvPr>
            <p:ph type="sldNum" sz="quarter" idx="5"/>
          </p:nvPr>
        </p:nvSpPr>
        <p:spPr/>
        <p:txBody>
          <a:bodyPr/>
          <a:lstStyle/>
          <a:p>
            <a:fld id="{D6DD4FA5-A271-484C-A831-28E0D45C49C1}" type="slidenum">
              <a:rPr lang="en-US" smtClean="0"/>
              <a:t>25</a:t>
            </a:fld>
            <a:endParaRPr lang="en-US"/>
          </a:p>
        </p:txBody>
      </p:sp>
    </p:spTree>
    <p:extLst>
      <p:ext uri="{BB962C8B-B14F-4D97-AF65-F5344CB8AC3E}">
        <p14:creationId xmlns:p14="http://schemas.microsoft.com/office/powerpoint/2010/main" val="1114401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and attention during this training. We hope that this will information will help you to utilize this resource to the fullest. If you have any questions, please don’t hesitate to contact Brandi Bragg. </a:t>
            </a:r>
          </a:p>
        </p:txBody>
      </p:sp>
      <p:sp>
        <p:nvSpPr>
          <p:cNvPr id="4" name="Slide Number Placeholder 3"/>
          <p:cNvSpPr>
            <a:spLocks noGrp="1"/>
          </p:cNvSpPr>
          <p:nvPr>
            <p:ph type="sldNum" sz="quarter" idx="5"/>
          </p:nvPr>
        </p:nvSpPr>
        <p:spPr/>
        <p:txBody>
          <a:bodyPr/>
          <a:lstStyle/>
          <a:p>
            <a:fld id="{D6DD4FA5-A271-484C-A831-28E0D45C49C1}" type="slidenum">
              <a:rPr lang="en-US" smtClean="0"/>
              <a:t>26</a:t>
            </a:fld>
            <a:endParaRPr lang="en-US"/>
          </a:p>
        </p:txBody>
      </p:sp>
    </p:spTree>
    <p:extLst>
      <p:ext uri="{BB962C8B-B14F-4D97-AF65-F5344CB8AC3E}">
        <p14:creationId xmlns:p14="http://schemas.microsoft.com/office/powerpoint/2010/main" val="3501502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t>
            </a:r>
            <a:r>
              <a:rPr lang="en-US" dirty="0" err="1"/>
              <a:t>Traitify</a:t>
            </a:r>
            <a:r>
              <a:rPr lang="en-US" dirty="0"/>
              <a:t>? Where did it come from? Is it scientifically backed?</a:t>
            </a:r>
          </a:p>
          <a:p>
            <a:endParaRPr lang="en-US" dirty="0"/>
          </a:p>
          <a:p>
            <a:r>
              <a:rPr lang="en-US" dirty="0"/>
              <a:t>I’m so glad you asked!  </a:t>
            </a:r>
          </a:p>
          <a:p>
            <a:endParaRPr lang="en-US" dirty="0"/>
          </a:p>
          <a:p>
            <a:r>
              <a:rPr lang="en-US" dirty="0" err="1"/>
              <a:t>Traitify's</a:t>
            </a:r>
            <a:r>
              <a:rPr lang="en-US" dirty="0"/>
              <a:t> patented assessments collect personality data using human interaction with images. They validate against the Big Five and Holland Interest models and candidates can complete these tests </a:t>
            </a:r>
            <a:r>
              <a:rPr lang="en-US" b="1" dirty="0"/>
              <a:t>30x faster</a:t>
            </a:r>
            <a:r>
              <a:rPr lang="en-US" dirty="0"/>
              <a:t> than traditional assessments.</a:t>
            </a:r>
          </a:p>
          <a:p>
            <a:endParaRPr lang="en-US" dirty="0"/>
          </a:p>
          <a:p>
            <a:r>
              <a:rPr lang="en-US" dirty="0" err="1"/>
              <a:t>Traitify</a:t>
            </a:r>
            <a:r>
              <a:rPr lang="en-US" dirty="0"/>
              <a:t> is…</a:t>
            </a:r>
          </a:p>
          <a:p>
            <a:endParaRPr lang="en-US" dirty="0"/>
          </a:p>
          <a:p>
            <a:pPr>
              <a:buFont typeface="Arial" panose="020B0604020202020204" pitchFamily="34" charset="0"/>
              <a:buChar char="•"/>
            </a:pPr>
            <a:r>
              <a:rPr lang="en-US" b="1" dirty="0"/>
              <a:t>Built for the modern attention span:</a:t>
            </a:r>
            <a:br>
              <a:rPr lang="en-US" dirty="0"/>
            </a:br>
            <a:r>
              <a:rPr lang="en-US" dirty="0"/>
              <a:t>90 second test = 96% completion rate. Test-takers answer quickly by simply responding to a series of images making a "me" / "not me" choice. </a:t>
            </a:r>
          </a:p>
          <a:p>
            <a:pPr>
              <a:buFont typeface="Arial" panose="020B0604020202020204" pitchFamily="34" charset="0"/>
              <a:buChar char="•"/>
            </a:pPr>
            <a:r>
              <a:rPr lang="en-US" b="1" dirty="0"/>
              <a:t>Designed for everyone:</a:t>
            </a:r>
            <a:br>
              <a:rPr lang="en-US" dirty="0"/>
            </a:br>
            <a:r>
              <a:rPr lang="en-US" dirty="0"/>
              <a:t>Images make </a:t>
            </a:r>
            <a:r>
              <a:rPr lang="en-US" dirty="0" err="1"/>
              <a:t>Traitify</a:t>
            </a:r>
            <a:r>
              <a:rPr lang="en-US" dirty="0"/>
              <a:t> mobile friendly for those who don’t have access to large screen devices, more accessible to imperfect readers, and easier to translate. They are EEOC compliant and are available in over 10 languages and counting.</a:t>
            </a:r>
          </a:p>
          <a:p>
            <a:pPr>
              <a:buFont typeface="Arial" panose="020B0604020202020204" pitchFamily="34" charset="0"/>
              <a:buChar char="•"/>
            </a:pPr>
            <a:r>
              <a:rPr lang="en-US" b="1" dirty="0"/>
              <a:t>Backed by rigorous science:</a:t>
            </a:r>
            <a:br>
              <a:rPr lang="en-US" dirty="0"/>
            </a:br>
            <a:r>
              <a:rPr lang="en-US" dirty="0"/>
              <a:t>They've run dozens of multi-month studies with 10,000s of participants so far. And we’ll do so continuously to ensure </a:t>
            </a:r>
            <a:r>
              <a:rPr lang="en-US" b="1" dirty="0"/>
              <a:t>reliability</a:t>
            </a:r>
            <a:r>
              <a:rPr lang="en-US" dirty="0"/>
              <a:t> and </a:t>
            </a:r>
            <a:r>
              <a:rPr lang="en-US" b="1" dirty="0"/>
              <a:t>validity</a:t>
            </a:r>
            <a:r>
              <a:rPr lang="en-US" dirty="0"/>
              <a:t> that stands up to the scrutiny of our scientific peers. The science is well-documented. </a:t>
            </a:r>
          </a:p>
        </p:txBody>
      </p:sp>
      <p:sp>
        <p:nvSpPr>
          <p:cNvPr id="4" name="Slide Number Placeholder 3"/>
          <p:cNvSpPr>
            <a:spLocks noGrp="1"/>
          </p:cNvSpPr>
          <p:nvPr>
            <p:ph type="sldNum" sz="quarter" idx="5"/>
          </p:nvPr>
        </p:nvSpPr>
        <p:spPr/>
        <p:txBody>
          <a:bodyPr/>
          <a:lstStyle/>
          <a:p>
            <a:fld id="{D6DD4FA5-A271-484C-A831-28E0D45C49C1}" type="slidenum">
              <a:rPr lang="en-US" smtClean="0"/>
              <a:t>3</a:t>
            </a:fld>
            <a:endParaRPr lang="en-US"/>
          </a:p>
        </p:txBody>
      </p:sp>
    </p:spTree>
    <p:extLst>
      <p:ext uri="{BB962C8B-B14F-4D97-AF65-F5344CB8AC3E}">
        <p14:creationId xmlns:p14="http://schemas.microsoft.com/office/powerpoint/2010/main" val="3730431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results of this quick visual personality and career assessment result in personality blends, which help us to see a fuller picture of an individual's personality. Blends are the two most dominant personality categories for each individual. This is determined by identifying the highest match percentage of each category by measuring the traits and preferences indicated by the individual’s selections. Each combination of two personality categories describes a general set of personality characteristics held by individuals that fit within that blend.</a:t>
            </a:r>
          </a:p>
          <a:p>
            <a:endParaRPr lang="en-US" dirty="0"/>
          </a:p>
          <a:p>
            <a:r>
              <a:rPr lang="en-US" dirty="0"/>
              <a:t>Now, we will go through the seven personality categories one by one. While doing this, take a few minutes to think of someone you know personally who embodies that personality category. You don’t have to know their actual </a:t>
            </a:r>
            <a:r>
              <a:rPr lang="en-US" dirty="0" err="1"/>
              <a:t>Traitify</a:t>
            </a:r>
            <a:r>
              <a:rPr lang="en-US" dirty="0"/>
              <a:t> blend, but by looking at the attributes of that personality, you can likely imagine someone you know who has those traits. Connecting the category to someone you know can help you to better understand the characteristics of the different personality types. </a:t>
            </a:r>
          </a:p>
          <a:p>
            <a:endParaRPr lang="en-US" dirty="0"/>
          </a:p>
          <a:p>
            <a:r>
              <a:rPr lang="en-US" dirty="0"/>
              <a:t>For example, when I think of a naturalist, I think of my cousin who is a trained herpetologist (meaning he plays with snakes for a living) and a botanist.  Even as a kid, he was always outside and loved hunting and fishing. Even though he has never taken a </a:t>
            </a:r>
            <a:r>
              <a:rPr lang="en-US" dirty="0" err="1"/>
              <a:t>Traitify</a:t>
            </a:r>
            <a:r>
              <a:rPr lang="en-US" dirty="0"/>
              <a:t> assessment (to my knowledge) I am 99% percent sure he would be a naturalist. Speaking of naturalists, let’s move on. </a:t>
            </a:r>
          </a:p>
          <a:p>
            <a:endParaRPr lang="en-US" dirty="0"/>
          </a:p>
        </p:txBody>
      </p:sp>
      <p:sp>
        <p:nvSpPr>
          <p:cNvPr id="4" name="Slide Number Placeholder 3"/>
          <p:cNvSpPr>
            <a:spLocks noGrp="1"/>
          </p:cNvSpPr>
          <p:nvPr>
            <p:ph type="sldNum" sz="quarter" idx="5"/>
          </p:nvPr>
        </p:nvSpPr>
        <p:spPr/>
        <p:txBody>
          <a:bodyPr/>
          <a:lstStyle/>
          <a:p>
            <a:fld id="{D6DD4FA5-A271-484C-A831-28E0D45C49C1}" type="slidenum">
              <a:rPr lang="en-US" smtClean="0"/>
              <a:t>4</a:t>
            </a:fld>
            <a:endParaRPr lang="en-US"/>
          </a:p>
        </p:txBody>
      </p:sp>
    </p:spTree>
    <p:extLst>
      <p:ext uri="{BB962C8B-B14F-4D97-AF65-F5344CB8AC3E}">
        <p14:creationId xmlns:p14="http://schemas.microsoft.com/office/powerpoint/2010/main" val="662048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2BF4C"/>
                </a:solidFill>
                <a:effectLst/>
                <a:latin typeface="Source Sans Pro" panose="020B0503030403020204" pitchFamily="34" charset="0"/>
              </a:rPr>
              <a:t>Naturalists</a:t>
            </a:r>
            <a:r>
              <a:rPr lang="en-US" b="0" i="0" dirty="0">
                <a:solidFill>
                  <a:srgbClr val="333333"/>
                </a:solidFill>
                <a:effectLst/>
                <a:latin typeface="Source Sans Pro" panose="020B0503030403020204" pitchFamily="34" charset="0"/>
              </a:rPr>
              <a:t>...are attached to the natural world, frequently working with plants and animals in their environment. Often nature lovers, they like to experience the world outdoors. They are committed to preserving and protecting the planet and its natural resources. Serene, earthy, efficient and solid, they excel at working as one with the natural environment.</a:t>
            </a:r>
          </a:p>
          <a:p>
            <a:endParaRPr lang="en-US" dirty="0"/>
          </a:p>
        </p:txBody>
      </p:sp>
      <p:sp>
        <p:nvSpPr>
          <p:cNvPr id="4" name="Slide Number Placeholder 3"/>
          <p:cNvSpPr>
            <a:spLocks noGrp="1"/>
          </p:cNvSpPr>
          <p:nvPr>
            <p:ph type="sldNum" sz="quarter" idx="5"/>
          </p:nvPr>
        </p:nvSpPr>
        <p:spPr/>
        <p:txBody>
          <a:bodyPr/>
          <a:lstStyle/>
          <a:p>
            <a:fld id="{D6DD4FA5-A271-484C-A831-28E0D45C49C1}" type="slidenum">
              <a:rPr lang="en-US" smtClean="0"/>
              <a:t>5</a:t>
            </a:fld>
            <a:endParaRPr lang="en-US"/>
          </a:p>
        </p:txBody>
      </p:sp>
    </p:spTree>
    <p:extLst>
      <p:ext uri="{BB962C8B-B14F-4D97-AF65-F5344CB8AC3E}">
        <p14:creationId xmlns:p14="http://schemas.microsoft.com/office/powerpoint/2010/main" val="1269118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E87331"/>
                </a:solidFill>
                <a:effectLst/>
                <a:latin typeface="Source Sans Pro" panose="020B0503030403020204" pitchFamily="34" charset="0"/>
              </a:rPr>
              <a:t>Action-Takers</a:t>
            </a:r>
            <a:r>
              <a:rPr lang="en-US" b="0" i="0" dirty="0">
                <a:solidFill>
                  <a:srgbClr val="333333"/>
                </a:solidFill>
                <a:effectLst/>
                <a:latin typeface="Source Sans Pro" panose="020B0503030403020204" pitchFamily="34" charset="0"/>
              </a:rPr>
              <a:t>...are hands-on doers. They use manual and physical skills, working with technology or machinery to complete tasks. Often there is an athletic aspect to their work. They are handy, practical, systematic, applied, and 'down-to-earth.' They are drawn to jobs that involve a specific skill-set and a concrete task. They excel at solitary, goal-oriented work and 'getting the job done.'</a:t>
            </a:r>
          </a:p>
          <a:p>
            <a:endParaRPr lang="en-US" dirty="0"/>
          </a:p>
        </p:txBody>
      </p:sp>
      <p:sp>
        <p:nvSpPr>
          <p:cNvPr id="4" name="Slide Number Placeholder 3"/>
          <p:cNvSpPr>
            <a:spLocks noGrp="1"/>
          </p:cNvSpPr>
          <p:nvPr>
            <p:ph type="sldNum" sz="quarter" idx="5"/>
          </p:nvPr>
        </p:nvSpPr>
        <p:spPr/>
        <p:txBody>
          <a:bodyPr/>
          <a:lstStyle/>
          <a:p>
            <a:fld id="{D6DD4FA5-A271-484C-A831-28E0D45C49C1}" type="slidenum">
              <a:rPr lang="en-US" smtClean="0"/>
              <a:t>6</a:t>
            </a:fld>
            <a:endParaRPr lang="en-US"/>
          </a:p>
        </p:txBody>
      </p:sp>
    </p:spTree>
    <p:extLst>
      <p:ext uri="{BB962C8B-B14F-4D97-AF65-F5344CB8AC3E}">
        <p14:creationId xmlns:p14="http://schemas.microsoft.com/office/powerpoint/2010/main" val="2252885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F7D00F"/>
                </a:solidFill>
                <a:effectLst/>
                <a:latin typeface="Source Sans Pro" panose="020B0503030403020204" pitchFamily="34" charset="0"/>
              </a:rPr>
              <a:t>Planners</a:t>
            </a:r>
            <a:r>
              <a:rPr lang="en-US" b="0" i="0" dirty="0">
                <a:solidFill>
                  <a:srgbClr val="333333"/>
                </a:solidFill>
                <a:effectLst/>
                <a:latin typeface="Source Sans Pro" panose="020B0503030403020204" pitchFamily="34" charset="0"/>
              </a:rPr>
              <a:t>...are the detail people. They are methodical, precise, and detail-oriented. Planners create systems to follow, and enjoy working with data, detail, words and numbers. Great at manipulating data, they love procedure and routine. Often found in office settings, they excel at completing detailed work in an organized manner.</a:t>
            </a:r>
          </a:p>
          <a:p>
            <a:endParaRPr lang="en-US" dirty="0"/>
          </a:p>
        </p:txBody>
      </p:sp>
      <p:sp>
        <p:nvSpPr>
          <p:cNvPr id="4" name="Slide Number Placeholder 3"/>
          <p:cNvSpPr>
            <a:spLocks noGrp="1"/>
          </p:cNvSpPr>
          <p:nvPr>
            <p:ph type="sldNum" sz="quarter" idx="5"/>
          </p:nvPr>
        </p:nvSpPr>
        <p:spPr/>
        <p:txBody>
          <a:bodyPr/>
          <a:lstStyle/>
          <a:p>
            <a:fld id="{D6DD4FA5-A271-484C-A831-28E0D45C49C1}" type="slidenum">
              <a:rPr lang="en-US" smtClean="0"/>
              <a:t>7</a:t>
            </a:fld>
            <a:endParaRPr lang="en-US"/>
          </a:p>
        </p:txBody>
      </p:sp>
    </p:spTree>
    <p:extLst>
      <p:ext uri="{BB962C8B-B14F-4D97-AF65-F5344CB8AC3E}">
        <p14:creationId xmlns:p14="http://schemas.microsoft.com/office/powerpoint/2010/main" val="742303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A75BD8"/>
                </a:solidFill>
                <a:effectLst/>
                <a:latin typeface="Source Sans Pro" panose="020B0503030403020204" pitchFamily="34" charset="0"/>
              </a:rPr>
              <a:t>Visionaries</a:t>
            </a:r>
            <a:r>
              <a:rPr lang="en-US" b="0" i="0" dirty="0">
                <a:solidFill>
                  <a:srgbClr val="333333"/>
                </a:solidFill>
                <a:effectLst/>
                <a:latin typeface="Source Sans Pro" panose="020B0503030403020204" pitchFamily="34" charset="0"/>
              </a:rPr>
              <a:t>...are pioneers. They are great convincers and like to work with others in a 'take charge' capacity. They love to take risks, make changes and set trends. They tend to be ambitious and energetic. Visionaries are often in positions of prominence in business and the public eye and excel at taking charge and gaining the confidence of others.</a:t>
            </a:r>
          </a:p>
          <a:p>
            <a:endParaRPr lang="en-US" dirty="0"/>
          </a:p>
        </p:txBody>
      </p:sp>
      <p:sp>
        <p:nvSpPr>
          <p:cNvPr id="4" name="Slide Number Placeholder 3"/>
          <p:cNvSpPr>
            <a:spLocks noGrp="1"/>
          </p:cNvSpPr>
          <p:nvPr>
            <p:ph type="sldNum" sz="quarter" idx="5"/>
          </p:nvPr>
        </p:nvSpPr>
        <p:spPr/>
        <p:txBody>
          <a:bodyPr/>
          <a:lstStyle/>
          <a:p>
            <a:fld id="{D6DD4FA5-A271-484C-A831-28E0D45C49C1}" type="slidenum">
              <a:rPr lang="en-US" smtClean="0"/>
              <a:t>8</a:t>
            </a:fld>
            <a:endParaRPr lang="en-US"/>
          </a:p>
        </p:txBody>
      </p:sp>
    </p:spTree>
    <p:extLst>
      <p:ext uri="{BB962C8B-B14F-4D97-AF65-F5344CB8AC3E}">
        <p14:creationId xmlns:p14="http://schemas.microsoft.com/office/powerpoint/2010/main" val="3671596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ED4343"/>
                </a:solidFill>
                <a:effectLst/>
                <a:latin typeface="Source Sans Pro" panose="020B0503030403020204" pitchFamily="34" charset="0"/>
              </a:rPr>
              <a:t>Mentors</a:t>
            </a:r>
            <a:r>
              <a:rPr lang="en-US" b="0" i="0" dirty="0">
                <a:solidFill>
                  <a:srgbClr val="333333"/>
                </a:solidFill>
                <a:effectLst/>
                <a:latin typeface="Source Sans Pro" panose="020B0503030403020204" pitchFamily="34" charset="0"/>
              </a:rPr>
              <a:t>...are people-oriented. They have great communication skills and are most fulfilled when assisting or working directly with others to improve a personal or societal situation. Mentors are patient and compassionate and work best in a group or on a team with a common goal. Mentors excel at working with others to help them learn and grow.</a:t>
            </a:r>
          </a:p>
          <a:p>
            <a:endParaRPr lang="en-US" dirty="0"/>
          </a:p>
        </p:txBody>
      </p:sp>
      <p:sp>
        <p:nvSpPr>
          <p:cNvPr id="4" name="Slide Number Placeholder 3"/>
          <p:cNvSpPr>
            <a:spLocks noGrp="1"/>
          </p:cNvSpPr>
          <p:nvPr>
            <p:ph type="sldNum" sz="quarter" idx="5"/>
          </p:nvPr>
        </p:nvSpPr>
        <p:spPr/>
        <p:txBody>
          <a:bodyPr/>
          <a:lstStyle/>
          <a:p>
            <a:fld id="{D6DD4FA5-A271-484C-A831-28E0D45C49C1}" type="slidenum">
              <a:rPr lang="en-US" smtClean="0"/>
              <a:t>9</a:t>
            </a:fld>
            <a:endParaRPr lang="en-US"/>
          </a:p>
        </p:txBody>
      </p:sp>
    </p:spTree>
    <p:extLst>
      <p:ext uri="{BB962C8B-B14F-4D97-AF65-F5344CB8AC3E}">
        <p14:creationId xmlns:p14="http://schemas.microsoft.com/office/powerpoint/2010/main" val="3468684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10/30/2020</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477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10/30/2020</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099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10/30/2020</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103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10/30/2020</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263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10/30/2020</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136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10/30/2020</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595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10/30/2020</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18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10/30/2020</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333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10/30/2020</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510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10/30/2020</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815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10/30/2020</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884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6A4B53A7-3209-46A6-9454-F38EAC8F11E7}" type="datetimeFigureOut">
              <a:rPr lang="en-US" smtClean="0"/>
              <a:pPr/>
              <a:t>10/30/2020</a:t>
            </a:fld>
            <a:endParaRPr lang="en-US" dirty="0"/>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6230385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8"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3.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4.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4.png"/><Relationship Id="rId2" Type="http://schemas.microsoft.com/office/2007/relationships/media" Target="../media/media13.m4a"/><Relationship Id="rId1" Type="http://schemas.openxmlformats.org/officeDocument/2006/relationships/video" Target="https://player.vimeo.com/video/447880231?app_id=122963" TargetMode="External"/><Relationship Id="rId6" Type="http://schemas.openxmlformats.org/officeDocument/2006/relationships/image" Target="../media/image16.jpe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4.png"/><Relationship Id="rId2" Type="http://schemas.microsoft.com/office/2007/relationships/media" Target="../media/media14.m4a"/><Relationship Id="rId1" Type="http://schemas.openxmlformats.org/officeDocument/2006/relationships/video" Target="https://player.vimeo.com/video/447882616?app_id=122963" TargetMode="External"/><Relationship Id="rId6" Type="http://schemas.openxmlformats.org/officeDocument/2006/relationships/image" Target="../media/image17.jpe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7.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0.m4a"/><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audio" Target="../media/media20.m4a"/></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creativecommons.org/licenses/by-nc-nd/3.0/"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perkunija.deviantart.com/art/Multiple-Personalities-Within-426031263" TargetMode="External"/><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24.xml"/><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slideLayout" Target="../slideLayouts/slideLayout2.xml"/><Relationship Id="rId7" Type="http://schemas.openxmlformats.org/officeDocument/2006/relationships/image" Target="../media/image37.emf"/><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6.emf"/><Relationship Id="rId5" Type="http://schemas.openxmlformats.org/officeDocument/2006/relationships/image" Target="../media/image35.png"/><Relationship Id="rId10" Type="http://schemas.openxmlformats.org/officeDocument/2006/relationships/image" Target="../media/image4.png"/><Relationship Id="rId4" Type="http://schemas.openxmlformats.org/officeDocument/2006/relationships/notesSlide" Target="../notesSlides/notesSlide25.xml"/><Relationship Id="rId9" Type="http://schemas.openxmlformats.org/officeDocument/2006/relationships/image" Target="../media/image39.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image" Target="../media/image40.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9.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2.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9FB580A-BA0E-4D5E-90F4-C42767A78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576506-AA51-4005-B8DB-05C921B1732F}"/>
              </a:ext>
            </a:extLst>
          </p:cNvPr>
          <p:cNvSpPr>
            <a:spLocks noGrp="1"/>
          </p:cNvSpPr>
          <p:nvPr>
            <p:ph type="ctrTitle"/>
          </p:nvPr>
        </p:nvSpPr>
        <p:spPr>
          <a:xfrm>
            <a:off x="492915" y="4218526"/>
            <a:ext cx="9679449" cy="1463136"/>
          </a:xfrm>
        </p:spPr>
        <p:txBody>
          <a:bodyPr anchor="b">
            <a:normAutofit/>
          </a:bodyPr>
          <a:lstStyle/>
          <a:p>
            <a:r>
              <a:rPr lang="en-US" sz="4700" dirty="0">
                <a:solidFill>
                  <a:schemeClr val="bg1"/>
                </a:solidFill>
              </a:rPr>
              <a:t>administrator training</a:t>
            </a:r>
          </a:p>
        </p:txBody>
      </p:sp>
      <p:pic>
        <p:nvPicPr>
          <p:cNvPr id="4" name="Picture 3">
            <a:extLst>
              <a:ext uri="{FF2B5EF4-FFF2-40B4-BE49-F238E27FC236}">
                <a16:creationId xmlns:a16="http://schemas.microsoft.com/office/drawing/2014/main" id="{5CD83C76-E098-427B-A8F5-75A64BE68F81}"/>
              </a:ext>
            </a:extLst>
          </p:cNvPr>
          <p:cNvPicPr>
            <a:picLocks noChangeAspect="1"/>
          </p:cNvPicPr>
          <p:nvPr/>
        </p:nvPicPr>
        <p:blipFill rotWithShape="1">
          <a:blip r:embed="rId5"/>
          <a:srcRect t="7720" r="4" b="7725"/>
          <a:stretch/>
        </p:blipFill>
        <p:spPr>
          <a:xfrm>
            <a:off x="20" y="820990"/>
            <a:ext cx="4620618" cy="2608009"/>
          </a:xfrm>
          <a:prstGeom prst="rect">
            <a:avLst/>
          </a:prstGeom>
        </p:spPr>
      </p:pic>
      <p:pic>
        <p:nvPicPr>
          <p:cNvPr id="12" name="Picture 11" descr="A close up of a logo&#10;&#10;Description automatically generated">
            <a:extLst>
              <a:ext uri="{FF2B5EF4-FFF2-40B4-BE49-F238E27FC236}">
                <a16:creationId xmlns:a16="http://schemas.microsoft.com/office/drawing/2014/main" id="{5FE27197-FC9C-49B6-92C6-FBA926434726}"/>
              </a:ext>
            </a:extLst>
          </p:cNvPr>
          <p:cNvPicPr>
            <a:picLocks noChangeAspect="1"/>
          </p:cNvPicPr>
          <p:nvPr/>
        </p:nvPicPr>
        <p:blipFill rotWithShape="1">
          <a:blip r:embed="rId6">
            <a:extLst>
              <a:ext uri="{28A0092B-C50C-407E-A947-70E740481C1C}">
                <a14:useLocalDpi xmlns:a14="http://schemas.microsoft.com/office/drawing/2010/main" val="0"/>
              </a:ext>
            </a:extLst>
          </a:blip>
          <a:srcRect t="11504" r="-9" b="15356"/>
          <a:stretch/>
        </p:blipFill>
        <p:spPr>
          <a:xfrm>
            <a:off x="4708187" y="820991"/>
            <a:ext cx="7483813" cy="2608009"/>
          </a:xfrm>
          <a:prstGeom prst="rect">
            <a:avLst/>
          </a:prstGeom>
        </p:spPr>
      </p:pic>
      <p:pic>
        <p:nvPicPr>
          <p:cNvPr id="16" name="Picture 15" descr="A close up of a sign&#10;&#10;Description automatically generated">
            <a:extLst>
              <a:ext uri="{FF2B5EF4-FFF2-40B4-BE49-F238E27FC236}">
                <a16:creationId xmlns:a16="http://schemas.microsoft.com/office/drawing/2014/main" id="{5AAEC50E-C740-4AD1-BDCE-F960201F50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4755" y="4505325"/>
            <a:ext cx="2927244" cy="2352675"/>
          </a:xfrm>
          <a:prstGeom prst="rect">
            <a:avLst/>
          </a:prstGeom>
        </p:spPr>
      </p:pic>
      <p:pic>
        <p:nvPicPr>
          <p:cNvPr id="3" name="Slide 1">
            <a:hlinkClick r:id="" action="ppaction://media"/>
            <a:extLst>
              <a:ext uri="{FF2B5EF4-FFF2-40B4-BE49-F238E27FC236}">
                <a16:creationId xmlns:a16="http://schemas.microsoft.com/office/drawing/2014/main" id="{AFB289D1-3419-4D33-A610-E8E5E0D654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1650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son examining prototype">
            <a:extLst>
              <a:ext uri="{FF2B5EF4-FFF2-40B4-BE49-F238E27FC236}">
                <a16:creationId xmlns:a16="http://schemas.microsoft.com/office/drawing/2014/main" id="{87ADA932-2FC3-41CD-8F8C-6D1C7D0F4D0C}"/>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0" y="16330"/>
            <a:ext cx="12192000" cy="6858000"/>
          </a:xfrm>
          <a:prstGeom prst="rect">
            <a:avLst/>
          </a:prstGeom>
        </p:spPr>
      </p:pic>
      <p:sp>
        <p:nvSpPr>
          <p:cNvPr id="3" name="Content Placeholder 2">
            <a:extLst>
              <a:ext uri="{FF2B5EF4-FFF2-40B4-BE49-F238E27FC236}">
                <a16:creationId xmlns:a16="http://schemas.microsoft.com/office/drawing/2014/main" id="{19998D46-58F2-47E7-A328-D926D6B338AE}"/>
              </a:ext>
            </a:extLst>
          </p:cNvPr>
          <p:cNvSpPr>
            <a:spLocks noGrp="1"/>
          </p:cNvSpPr>
          <p:nvPr>
            <p:ph idx="1"/>
          </p:nvPr>
        </p:nvSpPr>
        <p:spPr/>
        <p:txBody>
          <a:bodyPr/>
          <a:lstStyle/>
          <a:p>
            <a:pPr marL="0" indent="0">
              <a:buNone/>
            </a:pPr>
            <a:r>
              <a:rPr lang="en-US" dirty="0"/>
              <a:t>• are creative, contemporary, and “out of the box” </a:t>
            </a:r>
          </a:p>
          <a:p>
            <a:pPr marL="0" indent="0">
              <a:buNone/>
            </a:pPr>
            <a:r>
              <a:rPr lang="en-US" dirty="0"/>
              <a:t>• use themselves and other medium, often various forms of the arts, to communicate and interact with the world </a:t>
            </a:r>
          </a:p>
          <a:p>
            <a:pPr marL="0" indent="0">
              <a:buNone/>
            </a:pPr>
            <a:r>
              <a:rPr lang="en-US" dirty="0"/>
              <a:t>• eclectic, expressive, introspective </a:t>
            </a:r>
          </a:p>
          <a:p>
            <a:pPr marL="0" indent="0">
              <a:buNone/>
            </a:pPr>
            <a:r>
              <a:rPr lang="en-US" dirty="0"/>
              <a:t>• excel when they are “lost in their work,” completely engrossed in a creative project</a:t>
            </a:r>
          </a:p>
        </p:txBody>
      </p:sp>
      <p:sp>
        <p:nvSpPr>
          <p:cNvPr id="6" name="Rectangle 5">
            <a:extLst>
              <a:ext uri="{FF2B5EF4-FFF2-40B4-BE49-F238E27FC236}">
                <a16:creationId xmlns:a16="http://schemas.microsoft.com/office/drawing/2014/main" id="{FE4555BD-1817-49C0-B310-2DC1F8E70939}"/>
              </a:ext>
            </a:extLst>
          </p:cNvPr>
          <p:cNvSpPr/>
          <p:nvPr/>
        </p:nvSpPr>
        <p:spPr>
          <a:xfrm>
            <a:off x="3605419" y="566241"/>
            <a:ext cx="4262705" cy="923330"/>
          </a:xfrm>
          <a:prstGeom prst="rect">
            <a:avLst/>
          </a:prstGeom>
          <a:noFill/>
        </p:spPr>
        <p:txBody>
          <a:bodyPr wrap="none" lIns="91440" tIns="45720" rIns="91440" bIns="45720">
            <a:spAutoFit/>
          </a:bodyPr>
          <a:lstStyle/>
          <a:p>
            <a:pPr algn="ctr"/>
            <a:r>
              <a:rPr lang="en-US"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INVENTORS</a:t>
            </a:r>
          </a:p>
        </p:txBody>
      </p:sp>
      <p:pic>
        <p:nvPicPr>
          <p:cNvPr id="2" name="Slide 10">
            <a:hlinkClick r:id="" action="ppaction://media"/>
            <a:extLst>
              <a:ext uri="{FF2B5EF4-FFF2-40B4-BE49-F238E27FC236}">
                <a16:creationId xmlns:a16="http://schemas.microsoft.com/office/drawing/2014/main" id="{7C29B542-2F95-4C7F-8E65-C255F88E08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4781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sinessperson on a computer">
            <a:extLst>
              <a:ext uri="{FF2B5EF4-FFF2-40B4-BE49-F238E27FC236}">
                <a16:creationId xmlns:a16="http://schemas.microsoft.com/office/drawing/2014/main" id="{50851026-1BDE-4B64-9463-7D2783E5F323}"/>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0751C3A8-6405-47BA-A7D3-55644E9E9677}"/>
              </a:ext>
            </a:extLst>
          </p:cNvPr>
          <p:cNvSpPr>
            <a:spLocks noGrp="1"/>
          </p:cNvSpPr>
          <p:nvPr>
            <p:ph idx="1"/>
          </p:nvPr>
        </p:nvSpPr>
        <p:spPr/>
        <p:txBody>
          <a:bodyPr/>
          <a:lstStyle/>
          <a:p>
            <a:pPr marL="0" indent="0">
              <a:buNone/>
            </a:pPr>
            <a:r>
              <a:rPr lang="en-US" dirty="0"/>
              <a:t>• are inquisitive, have a keen eye and an experimental nature • delve, study and look deeply for information </a:t>
            </a:r>
          </a:p>
          <a:p>
            <a:pPr marL="0" indent="0">
              <a:buNone/>
            </a:pPr>
            <a:r>
              <a:rPr lang="en-US" dirty="0"/>
              <a:t>• figure out problems and search for the facts, often in a laboratory environment </a:t>
            </a:r>
          </a:p>
          <a:p>
            <a:pPr marL="0" indent="0">
              <a:buNone/>
            </a:pPr>
            <a:r>
              <a:rPr lang="en-US" dirty="0"/>
              <a:t>• excel at going beyond the surface toward uncovering information and discovery</a:t>
            </a:r>
          </a:p>
        </p:txBody>
      </p:sp>
      <p:sp>
        <p:nvSpPr>
          <p:cNvPr id="6" name="Rectangle 5">
            <a:extLst>
              <a:ext uri="{FF2B5EF4-FFF2-40B4-BE49-F238E27FC236}">
                <a16:creationId xmlns:a16="http://schemas.microsoft.com/office/drawing/2014/main" id="{DC9E00A8-7D8B-4A50-AF0C-3235D62716FF}"/>
              </a:ext>
            </a:extLst>
          </p:cNvPr>
          <p:cNvSpPr/>
          <p:nvPr/>
        </p:nvSpPr>
        <p:spPr>
          <a:xfrm>
            <a:off x="3713903" y="566241"/>
            <a:ext cx="4339650" cy="923330"/>
          </a:xfrm>
          <a:prstGeom prst="rect">
            <a:avLst/>
          </a:prstGeom>
          <a:noFill/>
        </p:spPr>
        <p:txBody>
          <a:bodyPr wrap="none" lIns="91440" tIns="45720" rIns="91440" bIns="45720">
            <a:spAutoFit/>
          </a:bodyPr>
          <a:lstStyle/>
          <a:p>
            <a:pPr algn="ctr"/>
            <a:r>
              <a:rPr lang="en-US"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ANALYZERS</a:t>
            </a:r>
          </a:p>
        </p:txBody>
      </p:sp>
      <p:pic>
        <p:nvPicPr>
          <p:cNvPr id="2" name="Slide 11">
            <a:hlinkClick r:id="" action="ppaction://media"/>
            <a:extLst>
              <a:ext uri="{FF2B5EF4-FFF2-40B4-BE49-F238E27FC236}">
                <a16:creationId xmlns:a16="http://schemas.microsoft.com/office/drawing/2014/main" id="{277B7985-C043-4B8D-9077-8F33185813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8422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4726CE5-D89C-4A26-B978-E6C63EA7E3DB}"/>
              </a:ext>
            </a:extLst>
          </p:cNvPr>
          <p:cNvPicPr>
            <a:picLocks noGrp="1" noChangeAspect="1"/>
          </p:cNvPicPr>
          <p:nvPr>
            <p:ph idx="1"/>
          </p:nvPr>
        </p:nvPicPr>
        <p:blipFill rotWithShape="1">
          <a:blip r:embed="rId5"/>
          <a:srcRect l="3725" t="12677" r="4341" b="11601"/>
          <a:stretch/>
        </p:blipFill>
        <p:spPr>
          <a:xfrm>
            <a:off x="838200" y="1047135"/>
            <a:ext cx="11267820" cy="5217933"/>
          </a:xfrm>
          <a:prstGeom prst="rect">
            <a:avLst/>
          </a:prstGeom>
        </p:spPr>
      </p:pic>
      <p:pic>
        <p:nvPicPr>
          <p:cNvPr id="2" name="Slide 12">
            <a:hlinkClick r:id="" action="ppaction://media"/>
            <a:extLst>
              <a:ext uri="{FF2B5EF4-FFF2-40B4-BE49-F238E27FC236}">
                <a16:creationId xmlns:a16="http://schemas.microsoft.com/office/drawing/2014/main" id="{12A2DDB6-C126-433A-B758-1CC4861D2B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3590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5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03DCA-3BAD-4BCF-BAB5-7E4B4B4D09DB}"/>
              </a:ext>
            </a:extLst>
          </p:cNvPr>
          <p:cNvSpPr>
            <a:spLocks noGrp="1"/>
          </p:cNvSpPr>
          <p:nvPr>
            <p:ph type="title"/>
          </p:nvPr>
        </p:nvSpPr>
        <p:spPr/>
        <p:txBody>
          <a:bodyPr/>
          <a:lstStyle/>
          <a:p>
            <a:endParaRPr lang="en-US"/>
          </a:p>
        </p:txBody>
      </p:sp>
      <p:pic>
        <p:nvPicPr>
          <p:cNvPr id="4" name="Online Media 3" title="Copy of Traitify 1">
            <a:hlinkClick r:id="" action="ppaction://media"/>
            <a:extLst>
              <a:ext uri="{FF2B5EF4-FFF2-40B4-BE49-F238E27FC236}">
                <a16:creationId xmlns:a16="http://schemas.microsoft.com/office/drawing/2014/main" id="{C4AC8BEF-51CE-4C25-87F7-69965BEA0724}"/>
              </a:ext>
            </a:extLst>
          </p:cNvPr>
          <p:cNvPicPr>
            <a:picLocks noGrp="1" noRot="1" noChangeAspect="1"/>
          </p:cNvPicPr>
          <p:nvPr>
            <p:ph idx="1"/>
            <a:videoFile r:link="rId1"/>
          </p:nvPr>
        </p:nvPicPr>
        <p:blipFill>
          <a:blip r:embed="rId6"/>
          <a:stretch>
            <a:fillRect/>
          </a:stretch>
        </p:blipFill>
        <p:spPr>
          <a:xfrm>
            <a:off x="1512684" y="669471"/>
            <a:ext cx="9166632" cy="5164592"/>
          </a:xfrm>
          <a:prstGeom prst="rect">
            <a:avLst/>
          </a:prstGeom>
        </p:spPr>
      </p:pic>
      <p:pic>
        <p:nvPicPr>
          <p:cNvPr id="3" name="Slide 13">
            <a:hlinkClick r:id="" action="ppaction://media"/>
            <a:extLst>
              <a:ext uri="{FF2B5EF4-FFF2-40B4-BE49-F238E27FC236}">
                <a16:creationId xmlns:a16="http://schemas.microsoft.com/office/drawing/2014/main" id="{C2F86051-B104-47C9-ADA7-21898EE8FBB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6797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10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84BD7-B654-4130-9766-525EFB7A06CF}"/>
              </a:ext>
            </a:extLst>
          </p:cNvPr>
          <p:cNvSpPr>
            <a:spLocks noGrp="1"/>
          </p:cNvSpPr>
          <p:nvPr>
            <p:ph type="title"/>
          </p:nvPr>
        </p:nvSpPr>
        <p:spPr/>
        <p:txBody>
          <a:bodyPr/>
          <a:lstStyle/>
          <a:p>
            <a:endParaRPr lang="en-US"/>
          </a:p>
        </p:txBody>
      </p:sp>
      <p:pic>
        <p:nvPicPr>
          <p:cNvPr id="4" name="Online Media 3" title="Copy of Traitify part 2">
            <a:hlinkClick r:id="" action="ppaction://media"/>
            <a:extLst>
              <a:ext uri="{FF2B5EF4-FFF2-40B4-BE49-F238E27FC236}">
                <a16:creationId xmlns:a16="http://schemas.microsoft.com/office/drawing/2014/main" id="{BFE96991-5551-44EF-B773-CDCF003A4644}"/>
              </a:ext>
            </a:extLst>
          </p:cNvPr>
          <p:cNvPicPr>
            <a:picLocks noGrp="1" noRot="1" noChangeAspect="1"/>
          </p:cNvPicPr>
          <p:nvPr>
            <p:ph idx="1"/>
            <a:videoFile r:link="rId1"/>
          </p:nvPr>
        </p:nvPicPr>
        <p:blipFill>
          <a:blip r:embed="rId6"/>
          <a:stretch>
            <a:fillRect/>
          </a:stretch>
        </p:blipFill>
        <p:spPr>
          <a:xfrm>
            <a:off x="1712685" y="830375"/>
            <a:ext cx="9224595" cy="5197249"/>
          </a:xfrm>
          <a:prstGeom prst="rect">
            <a:avLst/>
          </a:prstGeom>
        </p:spPr>
      </p:pic>
      <p:pic>
        <p:nvPicPr>
          <p:cNvPr id="3" name="Slide 14">
            <a:hlinkClick r:id="" action="ppaction://media"/>
            <a:extLst>
              <a:ext uri="{FF2B5EF4-FFF2-40B4-BE49-F238E27FC236}">
                <a16:creationId xmlns:a16="http://schemas.microsoft.com/office/drawing/2014/main" id="{6C99D503-74C0-4560-BB25-D245D46BC45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4501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0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28606-7F6C-4A54-BBB4-C63A2EC3BD54}"/>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3B3BB92-2AB1-4987-A9B0-3E346E7624B0}"/>
              </a:ext>
            </a:extLst>
          </p:cNvPr>
          <p:cNvPicPr>
            <a:picLocks noGrp="1" noChangeAspect="1"/>
          </p:cNvPicPr>
          <p:nvPr>
            <p:ph idx="1"/>
          </p:nvPr>
        </p:nvPicPr>
        <p:blipFill rotWithShape="1">
          <a:blip r:embed="rId5"/>
          <a:srcRect l="3072" t="5197" r="5765" b="7001"/>
          <a:stretch/>
        </p:blipFill>
        <p:spPr>
          <a:xfrm>
            <a:off x="1474839" y="604684"/>
            <a:ext cx="9478154" cy="5132439"/>
          </a:xfrm>
          <a:prstGeom prst="rect">
            <a:avLst/>
          </a:prstGeom>
        </p:spPr>
      </p:pic>
      <p:pic>
        <p:nvPicPr>
          <p:cNvPr id="3" name="Slide 15">
            <a:hlinkClick r:id="" action="ppaction://media"/>
            <a:extLst>
              <a:ext uri="{FF2B5EF4-FFF2-40B4-BE49-F238E27FC236}">
                <a16:creationId xmlns:a16="http://schemas.microsoft.com/office/drawing/2014/main" id="{371CCD23-5DE2-4FB5-BD07-8D65E9359B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0334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EE4E4-479A-4DB5-8474-0EC454338416}"/>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7D448B97-0B80-4FDA-8097-A7347E0ED694}"/>
              </a:ext>
            </a:extLst>
          </p:cNvPr>
          <p:cNvPicPr>
            <a:picLocks noGrp="1" noChangeAspect="1"/>
          </p:cNvPicPr>
          <p:nvPr>
            <p:ph idx="1"/>
          </p:nvPr>
        </p:nvPicPr>
        <p:blipFill rotWithShape="1">
          <a:blip r:embed="rId5"/>
          <a:srcRect l="12967" t="11936" r="19955" b="25699"/>
          <a:stretch/>
        </p:blipFill>
        <p:spPr>
          <a:xfrm>
            <a:off x="838200" y="497861"/>
            <a:ext cx="11722650" cy="6127750"/>
          </a:xfrm>
          <a:prstGeom prst="rect">
            <a:avLst/>
          </a:prstGeom>
        </p:spPr>
      </p:pic>
      <p:pic>
        <p:nvPicPr>
          <p:cNvPr id="3" name="Slide 16">
            <a:hlinkClick r:id="" action="ppaction://media"/>
            <a:extLst>
              <a:ext uri="{FF2B5EF4-FFF2-40B4-BE49-F238E27FC236}">
                <a16:creationId xmlns:a16="http://schemas.microsoft.com/office/drawing/2014/main" id="{C97D2F6A-21FF-4B2D-B0DB-30EDED8F85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8275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9D0DF52-F6E5-4823-BE30-AFEB1C0E8642}"/>
              </a:ext>
            </a:extLst>
          </p:cNvPr>
          <p:cNvPicPr>
            <a:picLocks noGrp="1" noChangeAspect="1"/>
          </p:cNvPicPr>
          <p:nvPr>
            <p:ph idx="1"/>
          </p:nvPr>
        </p:nvPicPr>
        <p:blipFill>
          <a:blip r:embed="rId5"/>
          <a:stretch>
            <a:fillRect/>
          </a:stretch>
        </p:blipFill>
        <p:spPr>
          <a:xfrm>
            <a:off x="5061857" y="727130"/>
            <a:ext cx="6862978" cy="5403740"/>
          </a:xfrm>
          <a:prstGeom prst="rect">
            <a:avLst/>
          </a:prstGeom>
        </p:spPr>
      </p:pic>
      <p:pic>
        <p:nvPicPr>
          <p:cNvPr id="6" name="Picture 5" descr="A close up of a logo&#10;&#10;Description automatically generated">
            <a:extLst>
              <a:ext uri="{FF2B5EF4-FFF2-40B4-BE49-F238E27FC236}">
                <a16:creationId xmlns:a16="http://schemas.microsoft.com/office/drawing/2014/main" id="{D0A72CAF-C78F-4220-8311-8D31B71433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2765" y="4963886"/>
            <a:ext cx="1828804" cy="1371603"/>
          </a:xfrm>
          <a:prstGeom prst="rect">
            <a:avLst/>
          </a:prstGeom>
        </p:spPr>
      </p:pic>
      <p:pic>
        <p:nvPicPr>
          <p:cNvPr id="9" name="Picture 8">
            <a:extLst>
              <a:ext uri="{FF2B5EF4-FFF2-40B4-BE49-F238E27FC236}">
                <a16:creationId xmlns:a16="http://schemas.microsoft.com/office/drawing/2014/main" id="{B2512523-3DB7-44B2-B4AD-589797FBD7A1}"/>
              </a:ext>
            </a:extLst>
          </p:cNvPr>
          <p:cNvPicPr>
            <a:picLocks noChangeAspect="1"/>
          </p:cNvPicPr>
          <p:nvPr/>
        </p:nvPicPr>
        <p:blipFill>
          <a:blip r:embed="rId7"/>
          <a:stretch>
            <a:fillRect/>
          </a:stretch>
        </p:blipFill>
        <p:spPr>
          <a:xfrm>
            <a:off x="1992765" y="2715984"/>
            <a:ext cx="2066925" cy="17526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AB27370F-6D4C-4412-B543-C664194793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6066" y="555169"/>
            <a:ext cx="2373624" cy="1907721"/>
          </a:xfrm>
          <a:prstGeom prst="rect">
            <a:avLst/>
          </a:prstGeom>
        </p:spPr>
      </p:pic>
      <p:pic>
        <p:nvPicPr>
          <p:cNvPr id="2" name="Slide 17">
            <a:hlinkClick r:id="" action="ppaction://media"/>
            <a:extLst>
              <a:ext uri="{FF2B5EF4-FFF2-40B4-BE49-F238E27FC236}">
                <a16:creationId xmlns:a16="http://schemas.microsoft.com/office/drawing/2014/main" id="{A55AF93E-EBA8-46A6-A2DC-E414043FC03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3753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53C1207-D1C8-49E3-8837-E2B89D366F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2DAFFF5-C48A-4FF1-9CAD-D067D18D7210}"/>
              </a:ext>
            </a:extLst>
          </p:cNvPr>
          <p:cNvPicPr>
            <a:picLocks noGrp="1" noChangeAspect="1"/>
          </p:cNvPicPr>
          <p:nvPr>
            <p:ph idx="1"/>
          </p:nvPr>
        </p:nvPicPr>
        <p:blipFill rotWithShape="1">
          <a:blip r:embed="rId5"/>
          <a:srcRect l="-521" t="-3057" r="-4585" b="-1017"/>
          <a:stretch/>
        </p:blipFill>
        <p:spPr>
          <a:xfrm>
            <a:off x="995735" y="130628"/>
            <a:ext cx="10480375" cy="6356351"/>
          </a:xfrm>
          <a:prstGeom prst="rect">
            <a:avLst/>
          </a:prstGeom>
        </p:spPr>
      </p:pic>
      <p:cxnSp>
        <p:nvCxnSpPr>
          <p:cNvPr id="13" name="Straight Connector 12">
            <a:extLst>
              <a:ext uri="{FF2B5EF4-FFF2-40B4-BE49-F238E27FC236}">
                <a16:creationId xmlns:a16="http://schemas.microsoft.com/office/drawing/2014/main" id="{F56AE1B2-3354-430B-9E05-2241C72EE9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0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2" name="Slide 18">
            <a:hlinkClick r:id="" action="ppaction://media"/>
            <a:extLst>
              <a:ext uri="{FF2B5EF4-FFF2-40B4-BE49-F238E27FC236}">
                <a16:creationId xmlns:a16="http://schemas.microsoft.com/office/drawing/2014/main" id="{3C936156-73DD-4FAA-A416-205E122AC8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6811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8">
            <a:extLst>
              <a:ext uri="{FF2B5EF4-FFF2-40B4-BE49-F238E27FC236}">
                <a16:creationId xmlns:a16="http://schemas.microsoft.com/office/drawing/2014/main" id="{353C1207-D1C8-49E3-8837-E2B89D366F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8" name="Rectangle 10">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19">
            <a:hlinkClick r:id="" action="ppaction://media"/>
            <a:extLst>
              <a:ext uri="{FF2B5EF4-FFF2-40B4-BE49-F238E27FC236}">
                <a16:creationId xmlns:a16="http://schemas.microsoft.com/office/drawing/2014/main" id="{40E58948-1E91-4DDD-83AD-A0B6B0726D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6" name="Content Placeholder 5">
            <a:extLst>
              <a:ext uri="{FF2B5EF4-FFF2-40B4-BE49-F238E27FC236}">
                <a16:creationId xmlns:a16="http://schemas.microsoft.com/office/drawing/2014/main" id="{2FCCFB8D-282D-472F-A7B8-FDD916A9549C}"/>
              </a:ext>
            </a:extLst>
          </p:cNvPr>
          <p:cNvPicPr>
            <a:picLocks noGrp="1" noChangeAspect="1"/>
          </p:cNvPicPr>
          <p:nvPr>
            <p:ph idx="1"/>
          </p:nvPr>
        </p:nvPicPr>
        <p:blipFill rotWithShape="1">
          <a:blip r:embed="rId8"/>
          <a:srcRect l="1584" t="1677" r="3741" b="4891"/>
          <a:stretch/>
        </p:blipFill>
        <p:spPr>
          <a:xfrm>
            <a:off x="1024759" y="583323"/>
            <a:ext cx="9916507" cy="5580993"/>
          </a:xfrm>
          <a:prstGeom prst="rect">
            <a:avLst/>
          </a:prstGeom>
        </p:spPr>
      </p:pic>
      <p:sp>
        <p:nvSpPr>
          <p:cNvPr id="7" name="Arrow: Right 6">
            <a:extLst>
              <a:ext uri="{FF2B5EF4-FFF2-40B4-BE49-F238E27FC236}">
                <a16:creationId xmlns:a16="http://schemas.microsoft.com/office/drawing/2014/main" id="{653422B0-CFEB-4779-A75A-709037A61F49}"/>
              </a:ext>
            </a:extLst>
          </p:cNvPr>
          <p:cNvSpPr/>
          <p:nvPr/>
        </p:nvSpPr>
        <p:spPr>
          <a:xfrm rot="19308672">
            <a:off x="4515952" y="1718441"/>
            <a:ext cx="1213945"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E494ACCE-F715-4D08-B2B9-944F0D1B8B85}"/>
              </a:ext>
            </a:extLst>
          </p:cNvPr>
          <p:cNvSpPr/>
          <p:nvPr/>
        </p:nvSpPr>
        <p:spPr>
          <a:xfrm rot="19308672">
            <a:off x="7757880" y="2683621"/>
            <a:ext cx="1213945"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450D615-8065-4975-92B9-726F3B4A68A2}"/>
              </a:ext>
            </a:extLst>
          </p:cNvPr>
          <p:cNvSpPr txBox="1"/>
          <p:nvPr/>
        </p:nvSpPr>
        <p:spPr>
          <a:xfrm>
            <a:off x="1813034" y="5186855"/>
            <a:ext cx="8623737" cy="646331"/>
          </a:xfrm>
          <a:prstGeom prst="rect">
            <a:avLst/>
          </a:prstGeom>
          <a:noFill/>
        </p:spPr>
        <p:txBody>
          <a:bodyPr wrap="square" rtlCol="0">
            <a:spAutoFit/>
          </a:bodyPr>
          <a:lstStyle/>
          <a:p>
            <a:pPr algn="ctr"/>
            <a:r>
              <a:rPr lang="en-US" dirty="0"/>
              <a:t>Click “Profiles” then “View All”, then you can search by first or last name, or email address, in the search box on the right. </a:t>
            </a:r>
          </a:p>
        </p:txBody>
      </p:sp>
      <p:sp>
        <p:nvSpPr>
          <p:cNvPr id="3" name="TextBox 2">
            <a:extLst>
              <a:ext uri="{FF2B5EF4-FFF2-40B4-BE49-F238E27FC236}">
                <a16:creationId xmlns:a16="http://schemas.microsoft.com/office/drawing/2014/main" id="{E33785AA-1471-4C4B-ADF5-C9F8D4E513D2}"/>
              </a:ext>
            </a:extLst>
          </p:cNvPr>
          <p:cNvSpPr txBox="1"/>
          <p:nvPr/>
        </p:nvSpPr>
        <p:spPr>
          <a:xfrm>
            <a:off x="1077315" y="5186855"/>
            <a:ext cx="1355827" cy="369332"/>
          </a:xfrm>
          <a:prstGeom prst="rect">
            <a:avLst/>
          </a:prstGeom>
          <a:noFill/>
        </p:spPr>
        <p:txBody>
          <a:bodyPr wrap="square" rtlCol="0">
            <a:spAutoFit/>
          </a:bodyPr>
          <a:lstStyle/>
          <a:p>
            <a:r>
              <a:rPr lang="en-US" dirty="0">
                <a:highlight>
                  <a:srgbClr val="00FF00"/>
                </a:highlight>
              </a:rPr>
              <a:t>Step 2:</a:t>
            </a:r>
          </a:p>
        </p:txBody>
      </p:sp>
      <p:pic>
        <p:nvPicPr>
          <p:cNvPr id="10" name="Slide 19">
            <a:hlinkClick r:id="" action="ppaction://media"/>
            <a:extLst>
              <a:ext uri="{FF2B5EF4-FFF2-40B4-BE49-F238E27FC236}">
                <a16:creationId xmlns:a16="http://schemas.microsoft.com/office/drawing/2014/main" id="{3CFFFDF6-3224-4672-893F-088982CB253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363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3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62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ake, colorful, table, holding&#10;&#10;Description automatically generated">
            <a:extLst>
              <a:ext uri="{FF2B5EF4-FFF2-40B4-BE49-F238E27FC236}">
                <a16:creationId xmlns:a16="http://schemas.microsoft.com/office/drawing/2014/main" id="{E68F8097-2235-415C-BBB2-87DBE812DBEF}"/>
              </a:ext>
            </a:extLst>
          </p:cNvPr>
          <p:cNvPicPr>
            <a:picLocks noChangeAspect="1"/>
          </p:cNvPicPr>
          <p:nvPr/>
        </p:nvPicPr>
        <p:blipFill>
          <a:blip r:embed="rId5">
            <a:alphaModFix amt="20000"/>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672745" y="0"/>
            <a:ext cx="4846509" cy="6858000"/>
          </a:xfrm>
          <a:prstGeom prst="rect">
            <a:avLst/>
          </a:prstGeom>
        </p:spPr>
      </p:pic>
      <p:sp>
        <p:nvSpPr>
          <p:cNvPr id="6" name="TextBox 5">
            <a:extLst>
              <a:ext uri="{FF2B5EF4-FFF2-40B4-BE49-F238E27FC236}">
                <a16:creationId xmlns:a16="http://schemas.microsoft.com/office/drawing/2014/main" id="{461DA340-6009-416F-B405-2FACB4F3123E}"/>
              </a:ext>
            </a:extLst>
          </p:cNvPr>
          <p:cNvSpPr txBox="1"/>
          <p:nvPr/>
        </p:nvSpPr>
        <p:spPr>
          <a:xfrm>
            <a:off x="3672745" y="6858000"/>
            <a:ext cx="4846509" cy="230832"/>
          </a:xfrm>
          <a:prstGeom prst="rect">
            <a:avLst/>
          </a:prstGeom>
          <a:noFill/>
        </p:spPr>
        <p:txBody>
          <a:bodyPr wrap="square" rtlCol="0">
            <a:spAutoFit/>
          </a:bodyPr>
          <a:lstStyle/>
          <a:p>
            <a:r>
              <a:rPr lang="en-US" sz="900">
                <a:hlinkClick r:id="rId6" tooltip="https://perkunija.deviantart.com/art/Multiple-Personalities-Within-426031263"/>
              </a:rPr>
              <a:t>This Photo</a:t>
            </a:r>
            <a:r>
              <a:rPr lang="en-US" sz="900"/>
              <a:t> by Unknown Author is licensed under </a:t>
            </a:r>
            <a:r>
              <a:rPr lang="en-US" sz="900">
                <a:hlinkClick r:id="rId7" tooltip="https://creativecommons.org/licenses/by-nc-nd/3.0/"/>
              </a:rPr>
              <a:t>CC BY-NC-ND</a:t>
            </a:r>
            <a:endParaRPr lang="en-US" sz="900"/>
          </a:p>
        </p:txBody>
      </p:sp>
      <p:sp>
        <p:nvSpPr>
          <p:cNvPr id="2" name="Title 1">
            <a:extLst>
              <a:ext uri="{FF2B5EF4-FFF2-40B4-BE49-F238E27FC236}">
                <a16:creationId xmlns:a16="http://schemas.microsoft.com/office/drawing/2014/main" id="{B510ADFB-2488-4E71-B3DD-1746145DC32C}"/>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AD258097-8476-4CE2-A859-306345D53E09}"/>
              </a:ext>
            </a:extLst>
          </p:cNvPr>
          <p:cNvSpPr>
            <a:spLocks noGrp="1"/>
          </p:cNvSpPr>
          <p:nvPr>
            <p:ph idx="1"/>
          </p:nvPr>
        </p:nvSpPr>
        <p:spPr/>
        <p:txBody>
          <a:bodyPr/>
          <a:lstStyle/>
          <a:p>
            <a:r>
              <a:rPr lang="en-US" dirty="0"/>
              <a:t>Understanding the science behind </a:t>
            </a:r>
            <a:r>
              <a:rPr lang="en-US" dirty="0" err="1"/>
              <a:t>Traitify</a:t>
            </a:r>
            <a:endParaRPr lang="en-US" dirty="0"/>
          </a:p>
          <a:p>
            <a:r>
              <a:rPr lang="en-US" dirty="0"/>
              <a:t>Learning the personality types</a:t>
            </a:r>
          </a:p>
          <a:p>
            <a:r>
              <a:rPr lang="en-US" dirty="0"/>
              <a:t>Knowing how </a:t>
            </a:r>
            <a:r>
              <a:rPr lang="en-US" dirty="0" err="1"/>
              <a:t>Traitify</a:t>
            </a:r>
            <a:r>
              <a:rPr lang="en-US" dirty="0"/>
              <a:t> works from a user perspective</a:t>
            </a:r>
          </a:p>
          <a:p>
            <a:r>
              <a:rPr lang="en-US" dirty="0"/>
              <a:t>Reviewing tips for analyzing career matches</a:t>
            </a:r>
          </a:p>
          <a:p>
            <a:r>
              <a:rPr lang="en-US" dirty="0"/>
              <a:t>Learning about customized information for our region</a:t>
            </a:r>
          </a:p>
          <a:p>
            <a:r>
              <a:rPr lang="en-US" dirty="0"/>
              <a:t>Understanding administrator actions</a:t>
            </a:r>
          </a:p>
          <a:p>
            <a:r>
              <a:rPr lang="en-US" dirty="0"/>
              <a:t>Recognizing learning resources available via </a:t>
            </a:r>
            <a:r>
              <a:rPr lang="en-US" dirty="0" err="1"/>
              <a:t>Traitify</a:t>
            </a:r>
            <a:endParaRPr lang="en-US" dirty="0"/>
          </a:p>
          <a:p>
            <a:endParaRPr lang="en-US" dirty="0"/>
          </a:p>
          <a:p>
            <a:endParaRPr lang="en-US" dirty="0"/>
          </a:p>
          <a:p>
            <a:endParaRPr lang="en-US" dirty="0"/>
          </a:p>
        </p:txBody>
      </p:sp>
      <p:pic>
        <p:nvPicPr>
          <p:cNvPr id="4" name="Slide 2">
            <a:hlinkClick r:id="" action="ppaction://media"/>
            <a:extLst>
              <a:ext uri="{FF2B5EF4-FFF2-40B4-BE49-F238E27FC236}">
                <a16:creationId xmlns:a16="http://schemas.microsoft.com/office/drawing/2014/main" id="{67608D59-9F06-406B-A9F2-0DE45A9420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4656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27623D-7A7B-4757-9B2E-130AB763EB3D}"/>
              </a:ext>
            </a:extLst>
          </p:cNvPr>
          <p:cNvPicPr>
            <a:picLocks noChangeAspect="1"/>
          </p:cNvPicPr>
          <p:nvPr/>
        </p:nvPicPr>
        <p:blipFill>
          <a:blip r:embed="rId5"/>
          <a:stretch>
            <a:fillRect/>
          </a:stretch>
        </p:blipFill>
        <p:spPr>
          <a:xfrm>
            <a:off x="2422883" y="526611"/>
            <a:ext cx="7346233" cy="5804778"/>
          </a:xfrm>
          <a:prstGeom prst="rect">
            <a:avLst/>
          </a:prstGeom>
        </p:spPr>
      </p:pic>
      <p:pic>
        <p:nvPicPr>
          <p:cNvPr id="2" name="Slide 20">
            <a:hlinkClick r:id="" action="ppaction://media"/>
            <a:extLst>
              <a:ext uri="{FF2B5EF4-FFF2-40B4-BE49-F238E27FC236}">
                <a16:creationId xmlns:a16="http://schemas.microsoft.com/office/drawing/2014/main" id="{2F95A5D9-281E-41C3-97A2-05DA7E05FA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3" name="Rectangle 2">
            <a:extLst>
              <a:ext uri="{FF2B5EF4-FFF2-40B4-BE49-F238E27FC236}">
                <a16:creationId xmlns:a16="http://schemas.microsoft.com/office/drawing/2014/main" id="{4F919E7D-33F0-4B9F-B1DB-ED400D1962F1}"/>
              </a:ext>
            </a:extLst>
          </p:cNvPr>
          <p:cNvSpPr/>
          <p:nvPr/>
        </p:nvSpPr>
        <p:spPr>
          <a:xfrm>
            <a:off x="3704897" y="1166648"/>
            <a:ext cx="472965" cy="157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912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864A76FE-B6D0-4190-A639-BE2F9BBB9F7F}"/>
              </a:ext>
            </a:extLst>
          </p:cNvPr>
          <p:cNvPicPr>
            <a:picLocks noGrp="1" noChangeAspect="1"/>
          </p:cNvPicPr>
          <p:nvPr>
            <p:ph idx="1"/>
          </p:nvPr>
        </p:nvPicPr>
        <p:blipFill rotWithShape="1">
          <a:blip r:embed="rId5"/>
          <a:srcRect l="28403" t="14647" r="29483" b="5024"/>
          <a:stretch/>
        </p:blipFill>
        <p:spPr>
          <a:xfrm>
            <a:off x="1238864" y="621635"/>
            <a:ext cx="5235678" cy="5614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38AD8242-D593-467B-A329-6F4469BDB6E3}"/>
              </a:ext>
            </a:extLst>
          </p:cNvPr>
          <p:cNvPicPr>
            <a:picLocks noChangeAspect="1"/>
          </p:cNvPicPr>
          <p:nvPr/>
        </p:nvPicPr>
        <p:blipFill rotWithShape="1">
          <a:blip r:embed="rId6"/>
          <a:srcRect l="30484" t="15897" r="31774" b="9045"/>
          <a:stretch/>
        </p:blipFill>
        <p:spPr>
          <a:xfrm>
            <a:off x="4173794" y="1342103"/>
            <a:ext cx="4601496" cy="51449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C576FDC9-622B-4A12-9388-DA89A29500FF}"/>
              </a:ext>
            </a:extLst>
          </p:cNvPr>
          <p:cNvPicPr>
            <a:picLocks noChangeAspect="1"/>
          </p:cNvPicPr>
          <p:nvPr/>
        </p:nvPicPr>
        <p:blipFill rotWithShape="1">
          <a:blip r:embed="rId7"/>
          <a:srcRect l="30363" t="26225" r="31049" b="18089"/>
          <a:stretch/>
        </p:blipFill>
        <p:spPr>
          <a:xfrm>
            <a:off x="7256206" y="2419264"/>
            <a:ext cx="4704736" cy="38171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Slide 21">
            <a:hlinkClick r:id="" action="ppaction://media"/>
            <a:extLst>
              <a:ext uri="{FF2B5EF4-FFF2-40B4-BE49-F238E27FC236}">
                <a16:creationId xmlns:a16="http://schemas.microsoft.com/office/drawing/2014/main" id="{B09C42B9-72F2-485A-826C-EC7039B339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4721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D706C-F1E8-4C2A-B6D4-BE3FCA8642A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9D78EC0-B705-4C43-BC76-8925E6DABF2A}"/>
              </a:ext>
            </a:extLst>
          </p:cNvPr>
          <p:cNvPicPr>
            <a:picLocks noGrp="1" noChangeAspect="1"/>
          </p:cNvPicPr>
          <p:nvPr>
            <p:ph idx="1"/>
          </p:nvPr>
        </p:nvPicPr>
        <p:blipFill rotWithShape="1">
          <a:blip r:embed="rId5"/>
          <a:srcRect l="1" t="5157" r="899" b="8074"/>
          <a:stretch/>
        </p:blipFill>
        <p:spPr>
          <a:xfrm>
            <a:off x="1077600" y="958645"/>
            <a:ext cx="10819413" cy="5325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Arrow: Down 4">
            <a:extLst>
              <a:ext uri="{FF2B5EF4-FFF2-40B4-BE49-F238E27FC236}">
                <a16:creationId xmlns:a16="http://schemas.microsoft.com/office/drawing/2014/main" id="{AD2E9CB4-5BEF-44E6-A47E-53CF65EAAB24}"/>
              </a:ext>
            </a:extLst>
          </p:cNvPr>
          <p:cNvSpPr/>
          <p:nvPr/>
        </p:nvSpPr>
        <p:spPr>
          <a:xfrm>
            <a:off x="5737122" y="1902542"/>
            <a:ext cx="1106129" cy="15264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 22">
            <a:hlinkClick r:id="" action="ppaction://media"/>
            <a:extLst>
              <a:ext uri="{FF2B5EF4-FFF2-40B4-BE49-F238E27FC236}">
                <a16:creationId xmlns:a16="http://schemas.microsoft.com/office/drawing/2014/main" id="{9C84BB8B-9ED4-42F3-92C8-44BF076086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8888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12AF9-3273-4404-9684-5ED36D418614}"/>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2740ECB9-6BF6-44BC-AFE0-7A4F856AE9A1}"/>
              </a:ext>
            </a:extLst>
          </p:cNvPr>
          <p:cNvPicPr>
            <a:picLocks noGrp="1" noChangeAspect="1"/>
          </p:cNvPicPr>
          <p:nvPr>
            <p:ph idx="1"/>
          </p:nvPr>
        </p:nvPicPr>
        <p:blipFill rotWithShape="1">
          <a:blip r:embed="rId5"/>
          <a:srcRect l="2487" t="12613" r="3376" b="6379"/>
          <a:stretch/>
        </p:blipFill>
        <p:spPr>
          <a:xfrm>
            <a:off x="1092901" y="1027906"/>
            <a:ext cx="10006197" cy="4841056"/>
          </a:xfrm>
          <a:prstGeom prst="rect">
            <a:avLst/>
          </a:prstGeom>
        </p:spPr>
      </p:pic>
      <p:sp>
        <p:nvSpPr>
          <p:cNvPr id="8" name="Arrow: Up 7">
            <a:extLst>
              <a:ext uri="{FF2B5EF4-FFF2-40B4-BE49-F238E27FC236}">
                <a16:creationId xmlns:a16="http://schemas.microsoft.com/office/drawing/2014/main" id="{E912D56D-934F-4B83-BD23-E4C5FB000FFB}"/>
              </a:ext>
            </a:extLst>
          </p:cNvPr>
          <p:cNvSpPr/>
          <p:nvPr/>
        </p:nvSpPr>
        <p:spPr>
          <a:xfrm rot="10800000">
            <a:off x="9700458" y="548789"/>
            <a:ext cx="298947" cy="61633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 23">
            <a:hlinkClick r:id="" action="ppaction://media"/>
            <a:extLst>
              <a:ext uri="{FF2B5EF4-FFF2-40B4-BE49-F238E27FC236}">
                <a16:creationId xmlns:a16="http://schemas.microsoft.com/office/drawing/2014/main" id="{EE3463E7-378C-4D7A-8320-478838A1C9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3401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FA9B6C6-A247-48A8-9A1C-1E36FA945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13A7F9-0339-4BE7-A722-CA5589A81014}"/>
              </a:ext>
            </a:extLst>
          </p:cNvPr>
          <p:cNvSpPr>
            <a:spLocks noGrp="1"/>
          </p:cNvSpPr>
          <p:nvPr>
            <p:ph type="title"/>
          </p:nvPr>
        </p:nvSpPr>
        <p:spPr>
          <a:xfrm>
            <a:off x="1500136" y="590062"/>
            <a:ext cx="4851674" cy="765209"/>
          </a:xfrm>
        </p:spPr>
        <p:txBody>
          <a:bodyPr vert="horz" lIns="91440" tIns="45720" rIns="91440" bIns="45720" rtlCol="0" anchor="b">
            <a:normAutofit fontScale="90000"/>
          </a:bodyPr>
          <a:lstStyle/>
          <a:p>
            <a:r>
              <a:rPr lang="en-US" sz="5400" b="1" i="0" kern="1200" cap="all" baseline="0" dirty="0">
                <a:solidFill>
                  <a:schemeClr val="bg1"/>
                </a:solidFill>
                <a:latin typeface="+mj-lt"/>
                <a:ea typeface="+mj-ea"/>
                <a:cs typeface="+mj-cs"/>
              </a:rPr>
              <a:t>RESOURCES</a:t>
            </a:r>
          </a:p>
        </p:txBody>
      </p:sp>
      <p:sp>
        <p:nvSpPr>
          <p:cNvPr id="14"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7334" y="19317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a:p>
        </p:txBody>
      </p:sp>
      <p:sp>
        <p:nvSpPr>
          <p:cNvPr id="16"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16112" y="214158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18"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1794" y="23854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pic>
        <p:nvPicPr>
          <p:cNvPr id="4" name="Content Placeholder 3">
            <a:extLst>
              <a:ext uri="{FF2B5EF4-FFF2-40B4-BE49-F238E27FC236}">
                <a16:creationId xmlns:a16="http://schemas.microsoft.com/office/drawing/2014/main" id="{5F3E7A0C-1D34-4505-99BF-28444E3350AF}"/>
              </a:ext>
            </a:extLst>
          </p:cNvPr>
          <p:cNvPicPr>
            <a:picLocks noGrp="1" noChangeAspect="1"/>
          </p:cNvPicPr>
          <p:nvPr>
            <p:ph idx="1"/>
          </p:nvPr>
        </p:nvPicPr>
        <p:blipFill rotWithShape="1">
          <a:blip r:embed="rId5"/>
          <a:srcRect l="34317" t="14708" r="35935" b="17371"/>
          <a:stretch/>
        </p:blipFill>
        <p:spPr>
          <a:xfrm rot="21307901">
            <a:off x="6999447" y="620014"/>
            <a:ext cx="2519882" cy="3236303"/>
          </a:xfrm>
          <a:prstGeom prst="rect">
            <a:avLst/>
          </a:prstGeom>
        </p:spPr>
      </p:pic>
      <p:cxnSp>
        <p:nvCxnSpPr>
          <p:cNvPr id="20" name="Straight Connector 19">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5145"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51D3AF0-0A4A-46BB-8155-D762D588FA60}"/>
              </a:ext>
            </a:extLst>
          </p:cNvPr>
          <p:cNvPicPr>
            <a:picLocks noChangeAspect="1"/>
          </p:cNvPicPr>
          <p:nvPr/>
        </p:nvPicPr>
        <p:blipFill rotWithShape="1">
          <a:blip r:embed="rId6"/>
          <a:srcRect l="34822" t="16889" r="35982" b="16411"/>
          <a:stretch/>
        </p:blipFill>
        <p:spPr>
          <a:xfrm rot="720733">
            <a:off x="8965753" y="382159"/>
            <a:ext cx="2519882" cy="3238212"/>
          </a:xfrm>
          <a:prstGeom prst="rect">
            <a:avLst/>
          </a:prstGeom>
        </p:spPr>
      </p:pic>
      <p:pic>
        <p:nvPicPr>
          <p:cNvPr id="6" name="Picture 5">
            <a:extLst>
              <a:ext uri="{FF2B5EF4-FFF2-40B4-BE49-F238E27FC236}">
                <a16:creationId xmlns:a16="http://schemas.microsoft.com/office/drawing/2014/main" id="{21794694-4AF9-4CA4-8818-35F775B2DA8A}"/>
              </a:ext>
            </a:extLst>
          </p:cNvPr>
          <p:cNvPicPr>
            <a:picLocks noChangeAspect="1"/>
          </p:cNvPicPr>
          <p:nvPr/>
        </p:nvPicPr>
        <p:blipFill rotWithShape="1">
          <a:blip r:embed="rId7"/>
          <a:srcRect t="3690" b="67576"/>
          <a:stretch/>
        </p:blipFill>
        <p:spPr>
          <a:xfrm>
            <a:off x="2171697" y="5172722"/>
            <a:ext cx="7848605" cy="1341685"/>
          </a:xfrm>
          <a:prstGeom prst="rect">
            <a:avLst/>
          </a:prstGeom>
        </p:spPr>
      </p:pic>
      <p:sp>
        <p:nvSpPr>
          <p:cNvPr id="7" name="Oval 6">
            <a:extLst>
              <a:ext uri="{FF2B5EF4-FFF2-40B4-BE49-F238E27FC236}">
                <a16:creationId xmlns:a16="http://schemas.microsoft.com/office/drawing/2014/main" id="{DA996677-43E7-4B60-A3DE-AA39CF50EE59}"/>
              </a:ext>
            </a:extLst>
          </p:cNvPr>
          <p:cNvSpPr/>
          <p:nvPr/>
        </p:nvSpPr>
        <p:spPr>
          <a:xfrm>
            <a:off x="8931729" y="5992586"/>
            <a:ext cx="783771" cy="228600"/>
          </a:xfrm>
          <a:prstGeom prst="ellipse">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8" name="Arrow: Right 7">
            <a:extLst>
              <a:ext uri="{FF2B5EF4-FFF2-40B4-BE49-F238E27FC236}">
                <a16:creationId xmlns:a16="http://schemas.microsoft.com/office/drawing/2014/main" id="{2584ADCA-E5D1-49E0-975D-0A0BF2786494}"/>
              </a:ext>
            </a:extLst>
          </p:cNvPr>
          <p:cNvSpPr/>
          <p:nvPr/>
        </p:nvSpPr>
        <p:spPr>
          <a:xfrm>
            <a:off x="6999447" y="6106886"/>
            <a:ext cx="783771"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81A296-1905-4C02-BAD8-61B49A3B13AB}"/>
              </a:ext>
            </a:extLst>
          </p:cNvPr>
          <p:cNvPicPr>
            <a:picLocks noChangeAspect="1"/>
          </p:cNvPicPr>
          <p:nvPr/>
        </p:nvPicPr>
        <p:blipFill rotWithShape="1">
          <a:blip r:embed="rId8"/>
          <a:srcRect l="2382" t="4120" r="6363" b="10210"/>
          <a:stretch/>
        </p:blipFill>
        <p:spPr>
          <a:xfrm>
            <a:off x="320144" y="1355271"/>
            <a:ext cx="6131468" cy="3236304"/>
          </a:xfrm>
          <a:prstGeom prst="rect">
            <a:avLst/>
          </a:prstGeom>
        </p:spPr>
      </p:pic>
      <p:pic>
        <p:nvPicPr>
          <p:cNvPr id="3" name="Slide 24">
            <a:hlinkClick r:id="" action="ppaction://media"/>
            <a:extLst>
              <a:ext uri="{FF2B5EF4-FFF2-40B4-BE49-F238E27FC236}">
                <a16:creationId xmlns:a16="http://schemas.microsoft.com/office/drawing/2014/main" id="{3C9AD8E7-6558-4611-AED0-3188208E4B6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5869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FA9B6C6-A247-48A8-9A1C-1E36FA945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13A7F9-0339-4BE7-A722-CA5589A81014}"/>
              </a:ext>
            </a:extLst>
          </p:cNvPr>
          <p:cNvSpPr>
            <a:spLocks noGrp="1"/>
          </p:cNvSpPr>
          <p:nvPr>
            <p:ph type="title"/>
          </p:nvPr>
        </p:nvSpPr>
        <p:spPr>
          <a:xfrm>
            <a:off x="1500136" y="590062"/>
            <a:ext cx="4851674" cy="765209"/>
          </a:xfrm>
        </p:spPr>
        <p:txBody>
          <a:bodyPr vert="horz" lIns="91440" tIns="45720" rIns="91440" bIns="45720" rtlCol="0" anchor="b">
            <a:normAutofit fontScale="90000"/>
          </a:bodyPr>
          <a:lstStyle/>
          <a:p>
            <a:r>
              <a:rPr lang="en-US" sz="5400" b="1" i="0" kern="1200" cap="all" baseline="0" dirty="0">
                <a:solidFill>
                  <a:schemeClr val="bg1"/>
                </a:solidFill>
                <a:latin typeface="+mj-lt"/>
                <a:ea typeface="+mj-ea"/>
                <a:cs typeface="+mj-cs"/>
              </a:rPr>
              <a:t>RESOURCES</a:t>
            </a:r>
          </a:p>
        </p:txBody>
      </p:sp>
      <p:sp>
        <p:nvSpPr>
          <p:cNvPr id="14"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7334" y="19317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a:p>
        </p:txBody>
      </p:sp>
      <p:sp>
        <p:nvSpPr>
          <p:cNvPr id="16"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16112" y="214158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18"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1794" y="23854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cxnSp>
        <p:nvCxnSpPr>
          <p:cNvPr id="20" name="Straight Connector 19">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5145"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A996677-43E7-4B60-A3DE-AA39CF50EE59}"/>
              </a:ext>
            </a:extLst>
          </p:cNvPr>
          <p:cNvSpPr/>
          <p:nvPr/>
        </p:nvSpPr>
        <p:spPr>
          <a:xfrm>
            <a:off x="8931729" y="5992586"/>
            <a:ext cx="783771" cy="228600"/>
          </a:xfrm>
          <a:prstGeom prst="ellipse">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pic>
        <p:nvPicPr>
          <p:cNvPr id="3" name="Picture 2">
            <a:extLst>
              <a:ext uri="{FF2B5EF4-FFF2-40B4-BE49-F238E27FC236}">
                <a16:creationId xmlns:a16="http://schemas.microsoft.com/office/drawing/2014/main" id="{F4C0D45C-3014-4C2A-84FB-DD91B45E2142}"/>
              </a:ext>
            </a:extLst>
          </p:cNvPr>
          <p:cNvPicPr>
            <a:picLocks noChangeAspect="1"/>
          </p:cNvPicPr>
          <p:nvPr/>
        </p:nvPicPr>
        <p:blipFill rotWithShape="1">
          <a:blip r:embed="rId5"/>
          <a:srcRect l="192" t="19296" r="2055" b="67158"/>
          <a:stretch/>
        </p:blipFill>
        <p:spPr>
          <a:xfrm>
            <a:off x="632037" y="5632879"/>
            <a:ext cx="11436095" cy="890978"/>
          </a:xfrm>
          <a:prstGeom prst="rect">
            <a:avLst/>
          </a:prstGeom>
        </p:spPr>
      </p:pic>
      <p:sp>
        <p:nvSpPr>
          <p:cNvPr id="8" name="Arrow: Right 7">
            <a:extLst>
              <a:ext uri="{FF2B5EF4-FFF2-40B4-BE49-F238E27FC236}">
                <a16:creationId xmlns:a16="http://schemas.microsoft.com/office/drawing/2014/main" id="{2584ADCA-E5D1-49E0-975D-0A0BF2786494}"/>
              </a:ext>
            </a:extLst>
          </p:cNvPr>
          <p:cNvSpPr/>
          <p:nvPr/>
        </p:nvSpPr>
        <p:spPr>
          <a:xfrm>
            <a:off x="8268158" y="5993092"/>
            <a:ext cx="783771"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618C3B6-FE64-48D5-B658-FB67E0B21DAB}"/>
              </a:ext>
            </a:extLst>
          </p:cNvPr>
          <p:cNvPicPr>
            <a:picLocks noChangeAspect="1"/>
          </p:cNvPicPr>
          <p:nvPr/>
        </p:nvPicPr>
        <p:blipFill>
          <a:blip r:embed="rId6"/>
          <a:stretch>
            <a:fillRect/>
          </a:stretch>
        </p:blipFill>
        <p:spPr>
          <a:xfrm>
            <a:off x="1206225" y="1427674"/>
            <a:ext cx="2882786" cy="3745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B993D9D-F153-40C8-9E9D-FB8133D3105F}"/>
              </a:ext>
            </a:extLst>
          </p:cNvPr>
          <p:cNvPicPr>
            <a:picLocks noChangeAspect="1"/>
          </p:cNvPicPr>
          <p:nvPr/>
        </p:nvPicPr>
        <p:blipFill>
          <a:blip r:embed="rId7"/>
          <a:stretch>
            <a:fillRect/>
          </a:stretch>
        </p:blipFill>
        <p:spPr>
          <a:xfrm>
            <a:off x="7449923" y="1355271"/>
            <a:ext cx="2886809" cy="3745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0106B7B9-1E65-43A5-92A3-73131DD0C1CF}"/>
              </a:ext>
            </a:extLst>
          </p:cNvPr>
          <p:cNvPicPr>
            <a:picLocks noChangeAspect="1"/>
          </p:cNvPicPr>
          <p:nvPr/>
        </p:nvPicPr>
        <p:blipFill>
          <a:blip r:embed="rId8"/>
          <a:stretch>
            <a:fillRect/>
          </a:stretch>
        </p:blipFill>
        <p:spPr>
          <a:xfrm>
            <a:off x="2747293" y="1945333"/>
            <a:ext cx="2847363" cy="35397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FD3DAAE4-44CB-4438-9CFB-E16F4394D727}"/>
              </a:ext>
            </a:extLst>
          </p:cNvPr>
          <p:cNvPicPr>
            <a:picLocks noChangeAspect="1"/>
          </p:cNvPicPr>
          <p:nvPr/>
        </p:nvPicPr>
        <p:blipFill>
          <a:blip r:embed="rId9"/>
          <a:stretch>
            <a:fillRect/>
          </a:stretch>
        </p:blipFill>
        <p:spPr>
          <a:xfrm>
            <a:off x="9051929" y="1903784"/>
            <a:ext cx="2698206" cy="35397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Slide 25">
            <a:hlinkClick r:id="" action="ppaction://media"/>
            <a:extLst>
              <a:ext uri="{FF2B5EF4-FFF2-40B4-BE49-F238E27FC236}">
                <a16:creationId xmlns:a16="http://schemas.microsoft.com/office/drawing/2014/main" id="{1832F002-9FBA-40FE-8CEE-4A73623ABFB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6027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237C8D-D3F8-442C-843C-7CFD4F70A6FD}"/>
              </a:ext>
            </a:extLst>
          </p:cNvPr>
          <p:cNvPicPr>
            <a:picLocks noChangeAspect="1"/>
          </p:cNvPicPr>
          <p:nvPr/>
        </p:nvPicPr>
        <p:blipFill rotWithShape="1">
          <a:blip r:embed="rId5"/>
          <a:srcRect l="15522" r="10928" b="1"/>
          <a:stretch/>
        </p:blipFill>
        <p:spPr>
          <a:xfrm>
            <a:off x="307775" y="261437"/>
            <a:ext cx="11576450" cy="6335126"/>
          </a:xfrm>
          <a:prstGeom prst="rect">
            <a:avLst/>
          </a:prstGeom>
        </p:spPr>
      </p:pic>
      <p:pic>
        <p:nvPicPr>
          <p:cNvPr id="2" name="Slide 26">
            <a:hlinkClick r:id="" action="ppaction://media"/>
            <a:extLst>
              <a:ext uri="{FF2B5EF4-FFF2-40B4-BE49-F238E27FC236}">
                <a16:creationId xmlns:a16="http://schemas.microsoft.com/office/drawing/2014/main" id="{8F468621-A9E7-4293-ACDB-BDB1501C61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0698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8E154B-0FD8-408F-9F8D-03075EA0CECB}"/>
              </a:ext>
            </a:extLst>
          </p:cNvPr>
          <p:cNvSpPr>
            <a:spLocks noGrp="1"/>
          </p:cNvSpPr>
          <p:nvPr>
            <p:ph type="title"/>
          </p:nvPr>
        </p:nvSpPr>
        <p:spPr>
          <a:xfrm>
            <a:off x="6392583" y="501651"/>
            <a:ext cx="4414848" cy="1716255"/>
          </a:xfrm>
        </p:spPr>
        <p:txBody>
          <a:bodyPr anchor="b">
            <a:normAutofit/>
          </a:bodyPr>
          <a:lstStyle/>
          <a:p>
            <a:pPr algn="ctr"/>
            <a:r>
              <a:rPr lang="en-US" sz="5400" dirty="0"/>
              <a:t>What is </a:t>
            </a:r>
            <a:r>
              <a:rPr lang="en-US" sz="5400" dirty="0" err="1"/>
              <a:t>Traitify</a:t>
            </a:r>
            <a:r>
              <a:rPr lang="en-US" sz="5400" dirty="0"/>
              <a:t>? </a:t>
            </a:r>
          </a:p>
        </p:txBody>
      </p:sp>
      <p:sp>
        <p:nvSpPr>
          <p:cNvPr id="1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64CE64D-1EF0-4F84-A8AC-E9AFC2E4A5BD}"/>
              </a:ext>
            </a:extLst>
          </p:cNvPr>
          <p:cNvSpPr>
            <a:spLocks noGrp="1"/>
          </p:cNvSpPr>
          <p:nvPr>
            <p:ph idx="1"/>
          </p:nvPr>
        </p:nvSpPr>
        <p:spPr>
          <a:xfrm>
            <a:off x="6392583" y="2217906"/>
            <a:ext cx="4434721" cy="4340586"/>
          </a:xfrm>
        </p:spPr>
        <p:txBody>
          <a:bodyPr anchor="t">
            <a:normAutofit fontScale="85000" lnSpcReduction="20000"/>
          </a:bodyPr>
          <a:lstStyle/>
          <a:p>
            <a:endParaRPr lang="en-US" sz="1800" dirty="0"/>
          </a:p>
          <a:p>
            <a:pPr marL="0" indent="0" algn="ctr">
              <a:buNone/>
            </a:pPr>
            <a:r>
              <a:rPr lang="en-US" sz="3100" i="1" dirty="0" err="1"/>
              <a:t>Traitify</a:t>
            </a:r>
            <a:r>
              <a:rPr lang="en-US" sz="3100" i="1" dirty="0"/>
              <a:t> unlocks the potential of psychology and big data through a visual personality assessment that is quick, accurate, and accessible to businesses and entrepreneurial developers. </a:t>
            </a:r>
          </a:p>
          <a:p>
            <a:endParaRPr lang="en-US" sz="1800" dirty="0"/>
          </a:p>
          <a:p>
            <a:r>
              <a:rPr lang="en-US" sz="1800" dirty="0"/>
              <a:t>Built for the modern attention span</a:t>
            </a:r>
          </a:p>
          <a:p>
            <a:r>
              <a:rPr lang="en-US" sz="1800" dirty="0"/>
              <a:t>Designed for everyone</a:t>
            </a:r>
          </a:p>
          <a:p>
            <a:r>
              <a:rPr lang="en-US" sz="1800" dirty="0"/>
              <a:t>Backed by rigorous science</a:t>
            </a:r>
          </a:p>
          <a:p>
            <a:endParaRPr lang="en-US" sz="1800" dirty="0"/>
          </a:p>
        </p:txBody>
      </p:sp>
      <p:cxnSp>
        <p:nvCxnSpPr>
          <p:cNvPr id="14" name="Straight Connector 1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Slide 3">
            <a:hlinkClick r:id="" action="ppaction://media"/>
            <a:extLst>
              <a:ext uri="{FF2B5EF4-FFF2-40B4-BE49-F238E27FC236}">
                <a16:creationId xmlns:a16="http://schemas.microsoft.com/office/drawing/2014/main" id="{E8EB55EF-DC65-4B4C-B34F-E0AD3B7895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pic>
        <p:nvPicPr>
          <p:cNvPr id="7" name="Picture 6" descr="Text&#10;&#10;Description automatically generated">
            <a:extLst>
              <a:ext uri="{FF2B5EF4-FFF2-40B4-BE49-F238E27FC236}">
                <a16:creationId xmlns:a16="http://schemas.microsoft.com/office/drawing/2014/main" id="{22622C2A-8EFD-4311-B825-DAACF38768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123" y="938048"/>
            <a:ext cx="4981903" cy="4981903"/>
          </a:xfrm>
          <a:prstGeom prst="rect">
            <a:avLst/>
          </a:prstGeom>
        </p:spPr>
      </p:pic>
    </p:spTree>
    <p:extLst>
      <p:ext uri="{BB962C8B-B14F-4D97-AF65-F5344CB8AC3E}">
        <p14:creationId xmlns:p14="http://schemas.microsoft.com/office/powerpoint/2010/main" val="11473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13A9-FA39-4EF6-845E-D50778158402}"/>
              </a:ext>
            </a:extLst>
          </p:cNvPr>
          <p:cNvSpPr>
            <a:spLocks noGrp="1"/>
          </p:cNvSpPr>
          <p:nvPr>
            <p:ph type="title"/>
          </p:nvPr>
        </p:nvSpPr>
        <p:spPr/>
        <p:txBody>
          <a:bodyPr/>
          <a:lstStyle/>
          <a:p>
            <a:r>
              <a:rPr lang="en-US" dirty="0"/>
              <a:t>CATEGORIES</a:t>
            </a:r>
          </a:p>
        </p:txBody>
      </p:sp>
      <p:pic>
        <p:nvPicPr>
          <p:cNvPr id="4" name="Content Placeholder 3">
            <a:extLst>
              <a:ext uri="{FF2B5EF4-FFF2-40B4-BE49-F238E27FC236}">
                <a16:creationId xmlns:a16="http://schemas.microsoft.com/office/drawing/2014/main" id="{83542481-A3C8-46C2-A4EC-5C61FEC8720C}"/>
              </a:ext>
            </a:extLst>
          </p:cNvPr>
          <p:cNvPicPr>
            <a:picLocks noGrp="1" noChangeAspect="1"/>
          </p:cNvPicPr>
          <p:nvPr>
            <p:ph idx="1"/>
          </p:nvPr>
        </p:nvPicPr>
        <p:blipFill rotWithShape="1">
          <a:blip r:embed="rId5"/>
          <a:srcRect l="31575" t="21087" r="32770" b="6489"/>
          <a:stretch/>
        </p:blipFill>
        <p:spPr>
          <a:xfrm>
            <a:off x="1174297" y="1403463"/>
            <a:ext cx="4653643" cy="5314516"/>
          </a:xfrm>
          <a:prstGeom prst="rect">
            <a:avLst/>
          </a:prstGeom>
        </p:spPr>
      </p:pic>
      <p:sp>
        <p:nvSpPr>
          <p:cNvPr id="6" name="TextBox 5">
            <a:extLst>
              <a:ext uri="{FF2B5EF4-FFF2-40B4-BE49-F238E27FC236}">
                <a16:creationId xmlns:a16="http://schemas.microsoft.com/office/drawing/2014/main" id="{BADD27A7-E774-47F8-80E8-3627B4EB48AC}"/>
              </a:ext>
            </a:extLst>
          </p:cNvPr>
          <p:cNvSpPr txBox="1"/>
          <p:nvPr/>
        </p:nvSpPr>
        <p:spPr>
          <a:xfrm>
            <a:off x="6700158" y="2079555"/>
            <a:ext cx="4653642"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The </a:t>
            </a:r>
            <a:r>
              <a:rPr lang="en-US" sz="2400" dirty="0" err="1"/>
              <a:t>Traitify</a:t>
            </a:r>
            <a:r>
              <a:rPr lang="en-US" sz="2400" dirty="0"/>
              <a:t> Psychology Team identified the seven major personality categories that compose human personalities.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By combining these personality categories at different levels, a full picture of a person’s overall personality structure can be observed.</a:t>
            </a:r>
          </a:p>
        </p:txBody>
      </p:sp>
      <p:pic>
        <p:nvPicPr>
          <p:cNvPr id="3" name="Slide 4">
            <a:hlinkClick r:id="" action="ppaction://media"/>
            <a:extLst>
              <a:ext uri="{FF2B5EF4-FFF2-40B4-BE49-F238E27FC236}">
                <a16:creationId xmlns:a16="http://schemas.microsoft.com/office/drawing/2014/main" id="{CB9045AE-3805-4951-A9EC-2B74084478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0362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4C379C-A5B8-4504-8628-9A8B3D981B7F}"/>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Content Placeholder 2">
            <a:extLst>
              <a:ext uri="{FF2B5EF4-FFF2-40B4-BE49-F238E27FC236}">
                <a16:creationId xmlns:a16="http://schemas.microsoft.com/office/drawing/2014/main" id="{FE1C6D6E-27BA-4F9D-8BFF-5A8B54988975}"/>
              </a:ext>
            </a:extLst>
          </p:cNvPr>
          <p:cNvSpPr>
            <a:spLocks noGrp="1"/>
          </p:cNvSpPr>
          <p:nvPr>
            <p:ph idx="1"/>
          </p:nvPr>
        </p:nvSpPr>
        <p:spPr>
          <a:xfrm>
            <a:off x="1075617" y="1945745"/>
            <a:ext cx="10515600" cy="4351338"/>
          </a:xfrm>
        </p:spPr>
        <p:txBody>
          <a:bodyPr/>
          <a:lstStyle/>
          <a:p>
            <a:r>
              <a:rPr lang="en-US" dirty="0"/>
              <a:t>are drawn to preserve, conserve and protect the natural environment, often working with plants and animals to complete tasks </a:t>
            </a:r>
          </a:p>
          <a:p>
            <a:r>
              <a:rPr lang="en-US" dirty="0"/>
              <a:t>nature lovers, they like to experience the world outdoors</a:t>
            </a:r>
          </a:p>
          <a:p>
            <a:r>
              <a:rPr lang="en-US" dirty="0"/>
              <a:t> orderly, functional, efficient, constructive and solid </a:t>
            </a:r>
          </a:p>
          <a:p>
            <a:r>
              <a:rPr lang="en-US" dirty="0"/>
              <a:t>excel at working as one with the natural environment</a:t>
            </a:r>
          </a:p>
        </p:txBody>
      </p:sp>
      <p:sp>
        <p:nvSpPr>
          <p:cNvPr id="8" name="Rectangle 7">
            <a:extLst>
              <a:ext uri="{FF2B5EF4-FFF2-40B4-BE49-F238E27FC236}">
                <a16:creationId xmlns:a16="http://schemas.microsoft.com/office/drawing/2014/main" id="{61F6DE1A-394C-4F0E-A625-67BD9B0AF33B}"/>
              </a:ext>
            </a:extLst>
          </p:cNvPr>
          <p:cNvSpPr/>
          <p:nvPr/>
        </p:nvSpPr>
        <p:spPr>
          <a:xfrm>
            <a:off x="3315761" y="586152"/>
            <a:ext cx="5070619" cy="923330"/>
          </a:xfrm>
          <a:prstGeom prst="rect">
            <a:avLst/>
          </a:prstGeom>
          <a:noFill/>
        </p:spPr>
        <p:txBody>
          <a:bodyPr wrap="none" lIns="91440" tIns="45720" rIns="91440" bIns="45720">
            <a:spAutoFit/>
          </a:bodyPr>
          <a:lstStyle/>
          <a:p>
            <a:pPr algn="ctr"/>
            <a:r>
              <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NATURALISTS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2" name="Slide 5">
            <a:hlinkClick r:id="" action="ppaction://media"/>
            <a:extLst>
              <a:ext uri="{FF2B5EF4-FFF2-40B4-BE49-F238E27FC236}">
                <a16:creationId xmlns:a16="http://schemas.microsoft.com/office/drawing/2014/main" id="{ACC10F1E-0D97-4691-AA0B-EE13E57208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0336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ppy teenager with completed electronic project">
            <a:extLst>
              <a:ext uri="{FF2B5EF4-FFF2-40B4-BE49-F238E27FC236}">
                <a16:creationId xmlns:a16="http://schemas.microsoft.com/office/drawing/2014/main" id="{1A617777-5FAA-45A2-B3CD-C160D3383DB8}"/>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9DF24987-0D8B-4A72-9DE8-605EFE13CED9}"/>
              </a:ext>
            </a:extLst>
          </p:cNvPr>
          <p:cNvSpPr>
            <a:spLocks noGrp="1"/>
          </p:cNvSpPr>
          <p:nvPr>
            <p:ph idx="1"/>
          </p:nvPr>
        </p:nvSpPr>
        <p:spPr/>
        <p:txBody>
          <a:bodyPr/>
          <a:lstStyle/>
          <a:p>
            <a:pPr marL="0" indent="0">
              <a:buNone/>
            </a:pPr>
            <a:r>
              <a:rPr lang="en-US" dirty="0"/>
              <a:t>• are goal-oriented </a:t>
            </a:r>
          </a:p>
          <a:p>
            <a:pPr marL="0" indent="0">
              <a:buNone/>
            </a:pPr>
            <a:r>
              <a:rPr lang="en-US" dirty="0"/>
              <a:t>• use manual and physical skills, working with technology or machinery to complete tasks </a:t>
            </a:r>
          </a:p>
          <a:p>
            <a:pPr marL="0" indent="0">
              <a:buNone/>
            </a:pPr>
            <a:r>
              <a:rPr lang="en-US" dirty="0"/>
              <a:t>• drawn to work that involves a specific skill-set and a concrete task </a:t>
            </a:r>
          </a:p>
          <a:p>
            <a:pPr marL="0" indent="0">
              <a:buNone/>
            </a:pPr>
            <a:r>
              <a:rPr lang="en-US" dirty="0"/>
              <a:t>• athletic, handy, practical, systematic, applied, and “down-to-earth” </a:t>
            </a:r>
          </a:p>
          <a:p>
            <a:pPr marL="0" indent="0">
              <a:buNone/>
            </a:pPr>
            <a:r>
              <a:rPr lang="en-US" dirty="0"/>
              <a:t>• excel at solitary, goal-oriented work and “getting the job done”</a:t>
            </a:r>
          </a:p>
        </p:txBody>
      </p:sp>
      <p:sp>
        <p:nvSpPr>
          <p:cNvPr id="6" name="Rectangle 5">
            <a:extLst>
              <a:ext uri="{FF2B5EF4-FFF2-40B4-BE49-F238E27FC236}">
                <a16:creationId xmlns:a16="http://schemas.microsoft.com/office/drawing/2014/main" id="{095D2D3C-D7A1-4FB9-ACF6-310C06784275}"/>
              </a:ext>
            </a:extLst>
          </p:cNvPr>
          <p:cNvSpPr/>
          <p:nvPr/>
        </p:nvSpPr>
        <p:spPr>
          <a:xfrm>
            <a:off x="3195206" y="451148"/>
            <a:ext cx="5801588" cy="923330"/>
          </a:xfrm>
          <a:prstGeom prst="rect">
            <a:avLst/>
          </a:prstGeom>
          <a:noFill/>
        </p:spPr>
        <p:txBody>
          <a:bodyPr wrap="none" lIns="91440" tIns="45720" rIns="91440" bIns="45720">
            <a:spAutoFit/>
          </a:bodyPr>
          <a:lstStyle/>
          <a:p>
            <a:pPr algn="ctr"/>
            <a:r>
              <a:rPr lang="en-US"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ACTION-TAKERS</a:t>
            </a:r>
          </a:p>
        </p:txBody>
      </p:sp>
      <p:pic>
        <p:nvPicPr>
          <p:cNvPr id="2" name="Slide 6">
            <a:hlinkClick r:id="" action="ppaction://media"/>
            <a:extLst>
              <a:ext uri="{FF2B5EF4-FFF2-40B4-BE49-F238E27FC236}">
                <a16:creationId xmlns:a16="http://schemas.microsoft.com/office/drawing/2014/main" id="{C6A0A093-EBE0-4600-B11E-FB76D1F75C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2178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son creating a calendar with adhesive notes on a blackboard">
            <a:extLst>
              <a:ext uri="{FF2B5EF4-FFF2-40B4-BE49-F238E27FC236}">
                <a16:creationId xmlns:a16="http://schemas.microsoft.com/office/drawing/2014/main" id="{BBF6813F-858D-4C4C-B354-F66181421AF3}"/>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D13E75E3-0481-4A5B-B447-E6AE617EEDC6}"/>
              </a:ext>
            </a:extLst>
          </p:cNvPr>
          <p:cNvSpPr>
            <a:spLocks noGrp="1"/>
          </p:cNvSpPr>
          <p:nvPr>
            <p:ph idx="1"/>
          </p:nvPr>
        </p:nvSpPr>
        <p:spPr/>
        <p:txBody>
          <a:bodyPr/>
          <a:lstStyle/>
          <a:p>
            <a:pPr marL="0" indent="0">
              <a:buNone/>
            </a:pPr>
            <a:r>
              <a:rPr lang="en-US" dirty="0"/>
              <a:t>• create systems to follow, and enjoy working with data, detail, words and numbers </a:t>
            </a:r>
          </a:p>
          <a:p>
            <a:pPr marL="0" indent="0">
              <a:buNone/>
            </a:pPr>
            <a:r>
              <a:rPr lang="en-US" dirty="0"/>
              <a:t>• great at manipulating data and love procedure and routine </a:t>
            </a:r>
          </a:p>
          <a:p>
            <a:pPr marL="0" indent="0">
              <a:buNone/>
            </a:pPr>
            <a:r>
              <a:rPr lang="en-US" dirty="0"/>
              <a:t>• methodical, precise, and detail-oriented </a:t>
            </a:r>
          </a:p>
          <a:p>
            <a:pPr marL="0" indent="0">
              <a:buNone/>
            </a:pPr>
            <a:r>
              <a:rPr lang="en-US" dirty="0"/>
              <a:t>• often found in office settings and excel at completing detailed work in an organized manner</a:t>
            </a:r>
          </a:p>
        </p:txBody>
      </p:sp>
      <p:sp>
        <p:nvSpPr>
          <p:cNvPr id="6" name="Rectangle 5">
            <a:extLst>
              <a:ext uri="{FF2B5EF4-FFF2-40B4-BE49-F238E27FC236}">
                <a16:creationId xmlns:a16="http://schemas.microsoft.com/office/drawing/2014/main" id="{297B64A7-4538-4589-8225-D2CDE6E9585D}"/>
              </a:ext>
            </a:extLst>
          </p:cNvPr>
          <p:cNvSpPr/>
          <p:nvPr/>
        </p:nvSpPr>
        <p:spPr>
          <a:xfrm>
            <a:off x="3925499" y="566241"/>
            <a:ext cx="3916457" cy="923330"/>
          </a:xfrm>
          <a:prstGeom prst="rect">
            <a:avLst/>
          </a:prstGeom>
          <a:noFill/>
        </p:spPr>
        <p:txBody>
          <a:bodyPr wrap="none" lIns="91440" tIns="45720" rIns="91440" bIns="45720">
            <a:spAutoFit/>
          </a:bodyPr>
          <a:lstStyle/>
          <a:p>
            <a:pPr algn="ctr"/>
            <a:r>
              <a:rPr lang="en-US"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PLANNERS</a:t>
            </a:r>
          </a:p>
        </p:txBody>
      </p:sp>
      <p:pic>
        <p:nvPicPr>
          <p:cNvPr id="2" name="Slide 7">
            <a:hlinkClick r:id="" action="ppaction://media"/>
            <a:extLst>
              <a:ext uri="{FF2B5EF4-FFF2-40B4-BE49-F238E27FC236}">
                <a16:creationId xmlns:a16="http://schemas.microsoft.com/office/drawing/2014/main" id="{4578FBC8-6120-4A44-948B-F907709001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8542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sinesswoman looking out of window">
            <a:extLst>
              <a:ext uri="{FF2B5EF4-FFF2-40B4-BE49-F238E27FC236}">
                <a16:creationId xmlns:a16="http://schemas.microsoft.com/office/drawing/2014/main" id="{FA13B8C8-6F4B-4A9E-9C31-9CFF75F19E44}"/>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42D58DFC-8630-4AD6-9BEF-D53C45987497}"/>
              </a:ext>
            </a:extLst>
          </p:cNvPr>
          <p:cNvSpPr>
            <a:spLocks noGrp="1"/>
          </p:cNvSpPr>
          <p:nvPr>
            <p:ph idx="1"/>
          </p:nvPr>
        </p:nvSpPr>
        <p:spPr/>
        <p:txBody>
          <a:bodyPr/>
          <a:lstStyle/>
          <a:p>
            <a:pPr marL="0" indent="0">
              <a:buNone/>
            </a:pPr>
            <a:r>
              <a:rPr lang="en-US" dirty="0"/>
              <a:t>• are charismatic, innovative and like to work with others in a “take charge” capacity </a:t>
            </a:r>
          </a:p>
          <a:p>
            <a:pPr marL="0" indent="0">
              <a:buNone/>
            </a:pPr>
            <a:r>
              <a:rPr lang="en-US" dirty="0"/>
              <a:t>• love to take risks, make changes and set trends </a:t>
            </a:r>
          </a:p>
          <a:p>
            <a:pPr marL="0" indent="0">
              <a:buNone/>
            </a:pPr>
            <a:r>
              <a:rPr lang="en-US" dirty="0"/>
              <a:t>• ambitious and energetic </a:t>
            </a:r>
          </a:p>
          <a:p>
            <a:pPr marL="0" indent="0">
              <a:buNone/>
            </a:pPr>
            <a:r>
              <a:rPr lang="en-US" dirty="0"/>
              <a:t>• often in positions of prominence in business and the public eye and excel at taking charge and gaining the confidence of others</a:t>
            </a:r>
          </a:p>
        </p:txBody>
      </p:sp>
      <p:sp>
        <p:nvSpPr>
          <p:cNvPr id="6" name="Rectangle 5">
            <a:extLst>
              <a:ext uri="{FF2B5EF4-FFF2-40B4-BE49-F238E27FC236}">
                <a16:creationId xmlns:a16="http://schemas.microsoft.com/office/drawing/2014/main" id="{B917E9A2-0FCE-4D80-B593-5B8D8694839A}"/>
              </a:ext>
            </a:extLst>
          </p:cNvPr>
          <p:cNvSpPr/>
          <p:nvPr/>
        </p:nvSpPr>
        <p:spPr>
          <a:xfrm>
            <a:off x="3657987" y="566241"/>
            <a:ext cx="4647426" cy="923330"/>
          </a:xfrm>
          <a:prstGeom prst="rect">
            <a:avLst/>
          </a:prstGeom>
          <a:noFill/>
        </p:spPr>
        <p:txBody>
          <a:bodyPr wrap="none" lIns="91440" tIns="45720" rIns="91440" bIns="45720">
            <a:spAutoFit/>
          </a:bodyPr>
          <a:lstStyle/>
          <a:p>
            <a:pPr algn="ctr"/>
            <a:r>
              <a:rPr lang="en-US"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VISIONARIES</a:t>
            </a:r>
          </a:p>
        </p:txBody>
      </p:sp>
      <p:pic>
        <p:nvPicPr>
          <p:cNvPr id="2" name="Slide 8">
            <a:hlinkClick r:id="" action="ppaction://media"/>
            <a:extLst>
              <a:ext uri="{FF2B5EF4-FFF2-40B4-BE49-F238E27FC236}">
                <a16:creationId xmlns:a16="http://schemas.microsoft.com/office/drawing/2014/main" id="{4C780F96-25CB-42CB-B7C3-C5DA85D5FA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8526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acher helping student with model wind turbine">
            <a:extLst>
              <a:ext uri="{FF2B5EF4-FFF2-40B4-BE49-F238E27FC236}">
                <a16:creationId xmlns:a16="http://schemas.microsoft.com/office/drawing/2014/main" id="{CCEB2B47-4702-4AC5-B2C7-E61255B33F8F}"/>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4D2DCAA1-A8D6-4F71-8842-56CC6F51E0E4}"/>
              </a:ext>
            </a:extLst>
          </p:cNvPr>
          <p:cNvSpPr>
            <a:spLocks noGrp="1"/>
          </p:cNvSpPr>
          <p:nvPr>
            <p:ph idx="1"/>
          </p:nvPr>
        </p:nvSpPr>
        <p:spPr/>
        <p:txBody>
          <a:bodyPr/>
          <a:lstStyle/>
          <a:p>
            <a:pPr marL="0" indent="0">
              <a:buNone/>
            </a:pPr>
            <a:r>
              <a:rPr lang="en-US" dirty="0"/>
              <a:t>• are caring and people-oriented </a:t>
            </a:r>
          </a:p>
          <a:p>
            <a:pPr marL="0" indent="0">
              <a:buNone/>
            </a:pPr>
            <a:r>
              <a:rPr lang="en-US" dirty="0"/>
              <a:t>• have excellent communication skills and are most fulfilled when assisting or working directly with others to improve a personal or societal situation </a:t>
            </a:r>
          </a:p>
          <a:p>
            <a:pPr marL="0" indent="0">
              <a:buNone/>
            </a:pPr>
            <a:r>
              <a:rPr lang="en-US" dirty="0"/>
              <a:t>• patient and compassionate and work best in a group or on a team toward a common goal </a:t>
            </a:r>
          </a:p>
          <a:p>
            <a:pPr marL="0" indent="0">
              <a:buNone/>
            </a:pPr>
            <a:r>
              <a:rPr lang="en-US" dirty="0"/>
              <a:t>• excel at working with others to help them learn and grow</a:t>
            </a:r>
          </a:p>
        </p:txBody>
      </p:sp>
      <p:sp>
        <p:nvSpPr>
          <p:cNvPr id="6" name="Rectangle 5">
            <a:extLst>
              <a:ext uri="{FF2B5EF4-FFF2-40B4-BE49-F238E27FC236}">
                <a16:creationId xmlns:a16="http://schemas.microsoft.com/office/drawing/2014/main" id="{B023215B-4312-4D51-9D9F-FAF9740113B7}"/>
              </a:ext>
            </a:extLst>
          </p:cNvPr>
          <p:cNvSpPr/>
          <p:nvPr/>
        </p:nvSpPr>
        <p:spPr>
          <a:xfrm>
            <a:off x="3975603" y="566241"/>
            <a:ext cx="3685624" cy="923330"/>
          </a:xfrm>
          <a:prstGeom prst="rect">
            <a:avLst/>
          </a:prstGeom>
          <a:noFill/>
        </p:spPr>
        <p:txBody>
          <a:bodyPr wrap="none" lIns="91440" tIns="45720" rIns="91440" bIns="45720">
            <a:spAutoFit/>
          </a:bodyPr>
          <a:lstStyle/>
          <a:p>
            <a:pPr algn="ctr"/>
            <a:r>
              <a:rPr lang="en-US"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MENTORS</a:t>
            </a:r>
          </a:p>
        </p:txBody>
      </p:sp>
      <p:pic>
        <p:nvPicPr>
          <p:cNvPr id="2" name="Slide 9">
            <a:hlinkClick r:id="" action="ppaction://media"/>
            <a:extLst>
              <a:ext uri="{FF2B5EF4-FFF2-40B4-BE49-F238E27FC236}">
                <a16:creationId xmlns:a16="http://schemas.microsoft.com/office/drawing/2014/main" id="{0599D564-2A62-437A-88B5-E0A5D52E7B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0668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GradientVTI">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5998</TotalTime>
  <Words>3629</Words>
  <Application>Microsoft Office PowerPoint</Application>
  <PresentationFormat>Widescreen</PresentationFormat>
  <Paragraphs>154</Paragraphs>
  <Slides>26</Slides>
  <Notes>26</Notes>
  <HiddenSlides>0</HiddenSlides>
  <MMClips>29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Source Sans Pro</vt:lpstr>
      <vt:lpstr>Univers</vt:lpstr>
      <vt:lpstr>GradientVTI</vt:lpstr>
      <vt:lpstr>administrator training</vt:lpstr>
      <vt:lpstr>OBJECTIVES</vt:lpstr>
      <vt:lpstr>What is Traitify? </vt:lpstr>
      <vt:lpstr>CATEGORIES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administrator training</dc:title>
  <dc:creator>Brandi</dc:creator>
  <cp:lastModifiedBy>Brandi</cp:lastModifiedBy>
  <cp:revision>26</cp:revision>
  <dcterms:created xsi:type="dcterms:W3CDTF">2020-09-03T19:06:13Z</dcterms:created>
  <dcterms:modified xsi:type="dcterms:W3CDTF">2020-10-30T15:32:44Z</dcterms:modified>
</cp:coreProperties>
</file>