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 about job cards, career choices, marital status, children, student loan, education level</a:t>
            </a:r>
            <a:endParaRPr/>
          </a:p>
        </p:txBody>
      </p:sp>
      <p:sp>
        <p:nvSpPr>
          <p:cNvPr id="71" name="Google Shape;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 about job cards, career choices, marital status, children, student loan, education level</a:t>
            </a:r>
            <a:endParaRPr/>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Trebuchet MS"/>
              <a:buNone/>
              <a:defRPr sz="6000" b="1"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3"/>
          <p:cNvSpPr txBox="1">
            <a:spLocks noGrp="1"/>
          </p:cNvSpPr>
          <p:nvPr>
            <p:ph type="body" idx="1"/>
          </p:nvPr>
        </p:nvSpPr>
        <p:spPr>
          <a:xfrm>
            <a:off x="372234" y="1253331"/>
            <a:ext cx="11450230" cy="435133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p:nvPr/>
        </p:nvSpPr>
        <p:spPr>
          <a:xfrm>
            <a:off x="372234" y="365125"/>
            <a:ext cx="1145023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Trebuchet MS"/>
              <a:buNone/>
            </a:pPr>
            <a:endParaRPr sz="4400" b="1">
              <a:solidFill>
                <a:srgbClr val="246873"/>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1"/>
        <p:cNvGrpSpPr/>
        <p:nvPr/>
      </p:nvGrpSpPr>
      <p:grpSpPr>
        <a:xfrm>
          <a:off x="0" y="0"/>
          <a:ext cx="0" cy="0"/>
          <a:chOff x="0" y="0"/>
          <a:chExt cx="0" cy="0"/>
        </a:xfrm>
      </p:grpSpPr>
      <p:pic>
        <p:nvPicPr>
          <p:cNvPr id="22" name="Google Shape;22;p4" descr="A close up of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 name="Google Shape;23;p4"/>
          <p:cNvSpPr txBox="1">
            <a:spLocks noGrp="1"/>
          </p:cNvSpPr>
          <p:nvPr>
            <p:ph type="body" idx="1"/>
          </p:nvPr>
        </p:nvSpPr>
        <p:spPr>
          <a:xfrm>
            <a:off x="372234" y="1253331"/>
            <a:ext cx="11450230" cy="435133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p:nvPr/>
        </p:nvSpPr>
        <p:spPr>
          <a:xfrm>
            <a:off x="372234" y="365125"/>
            <a:ext cx="1145023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Trebuchet MS"/>
              <a:buNone/>
            </a:pPr>
            <a:endParaRPr sz="4400" b="1">
              <a:solidFill>
                <a:srgbClr val="246873"/>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5"/>
          <p:cNvSpPr txBox="1">
            <a:spLocks noGrp="1"/>
          </p:cNvSpPr>
          <p:nvPr>
            <p:ph type="body" idx="1"/>
          </p:nvPr>
        </p:nvSpPr>
        <p:spPr>
          <a:xfrm>
            <a:off x="372234" y="1253331"/>
            <a:ext cx="11450230" cy="435133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sldNum" idx="12"/>
          </p:nvPr>
        </p:nvSpPr>
        <p:spPr>
          <a:xfrm>
            <a:off x="10634091" y="6215321"/>
            <a:ext cx="52328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1">
                <a:solidFill>
                  <a:srgbClr val="13BFD6"/>
                </a:solidFill>
                <a:latin typeface="Calibri"/>
                <a:ea typeface="Calibri"/>
                <a:cs typeface="Calibri"/>
                <a:sym typeface="Calibri"/>
              </a:defRPr>
            </a:lvl1pPr>
            <a:lvl2pPr marL="0" marR="0" lvl="1" indent="0" algn="l" rtl="0">
              <a:spcBef>
                <a:spcPts val="0"/>
              </a:spcBef>
              <a:buNone/>
              <a:defRPr sz="1800" b="1">
                <a:solidFill>
                  <a:srgbClr val="13BFD6"/>
                </a:solidFill>
                <a:latin typeface="Calibri"/>
                <a:ea typeface="Calibri"/>
                <a:cs typeface="Calibri"/>
                <a:sym typeface="Calibri"/>
              </a:defRPr>
            </a:lvl2pPr>
            <a:lvl3pPr marL="0" marR="0" lvl="2" indent="0" algn="l" rtl="0">
              <a:spcBef>
                <a:spcPts val="0"/>
              </a:spcBef>
              <a:buNone/>
              <a:defRPr sz="1800" b="1">
                <a:solidFill>
                  <a:srgbClr val="13BFD6"/>
                </a:solidFill>
                <a:latin typeface="Calibri"/>
                <a:ea typeface="Calibri"/>
                <a:cs typeface="Calibri"/>
                <a:sym typeface="Calibri"/>
              </a:defRPr>
            </a:lvl3pPr>
            <a:lvl4pPr marL="0" marR="0" lvl="3" indent="0" algn="l" rtl="0">
              <a:spcBef>
                <a:spcPts val="0"/>
              </a:spcBef>
              <a:buNone/>
              <a:defRPr sz="1800" b="1">
                <a:solidFill>
                  <a:srgbClr val="13BFD6"/>
                </a:solidFill>
                <a:latin typeface="Calibri"/>
                <a:ea typeface="Calibri"/>
                <a:cs typeface="Calibri"/>
                <a:sym typeface="Calibri"/>
              </a:defRPr>
            </a:lvl4pPr>
            <a:lvl5pPr marL="0" marR="0" lvl="4" indent="0" algn="l" rtl="0">
              <a:spcBef>
                <a:spcPts val="0"/>
              </a:spcBef>
              <a:buNone/>
              <a:defRPr sz="1800" b="1">
                <a:solidFill>
                  <a:srgbClr val="13BFD6"/>
                </a:solidFill>
                <a:latin typeface="Calibri"/>
                <a:ea typeface="Calibri"/>
                <a:cs typeface="Calibri"/>
                <a:sym typeface="Calibri"/>
              </a:defRPr>
            </a:lvl5pPr>
            <a:lvl6pPr marL="0" marR="0" lvl="5" indent="0" algn="l" rtl="0">
              <a:spcBef>
                <a:spcPts val="0"/>
              </a:spcBef>
              <a:buNone/>
              <a:defRPr sz="1800" b="1">
                <a:solidFill>
                  <a:srgbClr val="13BFD6"/>
                </a:solidFill>
                <a:latin typeface="Calibri"/>
                <a:ea typeface="Calibri"/>
                <a:cs typeface="Calibri"/>
                <a:sym typeface="Calibri"/>
              </a:defRPr>
            </a:lvl6pPr>
            <a:lvl7pPr marL="0" marR="0" lvl="6" indent="0" algn="l" rtl="0">
              <a:spcBef>
                <a:spcPts val="0"/>
              </a:spcBef>
              <a:buNone/>
              <a:defRPr sz="1800" b="1">
                <a:solidFill>
                  <a:srgbClr val="13BFD6"/>
                </a:solidFill>
                <a:latin typeface="Calibri"/>
                <a:ea typeface="Calibri"/>
                <a:cs typeface="Calibri"/>
                <a:sym typeface="Calibri"/>
              </a:defRPr>
            </a:lvl7pPr>
            <a:lvl8pPr marL="0" marR="0" lvl="7" indent="0" algn="l" rtl="0">
              <a:spcBef>
                <a:spcPts val="0"/>
              </a:spcBef>
              <a:buNone/>
              <a:defRPr sz="1800" b="1">
                <a:solidFill>
                  <a:srgbClr val="13BFD6"/>
                </a:solidFill>
                <a:latin typeface="Calibri"/>
                <a:ea typeface="Calibri"/>
                <a:cs typeface="Calibri"/>
                <a:sym typeface="Calibri"/>
              </a:defRPr>
            </a:lvl8pPr>
            <a:lvl9pPr marL="0" marR="0" lvl="8" indent="0" algn="l" rtl="0">
              <a:spcBef>
                <a:spcPts val="0"/>
              </a:spcBef>
              <a:buNone/>
              <a:defRPr sz="1800" b="1">
                <a:solidFill>
                  <a:srgbClr val="13BFD6"/>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5"/>
          <p:cNvSpPr txBox="1"/>
          <p:nvPr/>
        </p:nvSpPr>
        <p:spPr>
          <a:xfrm>
            <a:off x="372234" y="365125"/>
            <a:ext cx="1145023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Trebuchet MS"/>
              <a:buNone/>
            </a:pPr>
            <a:endParaRPr sz="4400" b="1">
              <a:solidFill>
                <a:srgbClr val="246873"/>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372234" y="1330675"/>
            <a:ext cx="10981566" cy="484628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rgbClr val="13BFD6"/>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rgbClr val="13BFD6"/>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rgbClr val="13BFD6"/>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rgbClr val="13BFD6"/>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13BFD6"/>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11.png"/><Relationship Id="rId7"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9.jpg"/></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16.jpg"/><Relationship Id="rId7"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41.jpg"/><Relationship Id="rId10" Type="http://schemas.openxmlformats.org/officeDocument/2006/relationships/image" Target="../media/image45.jpg"/><Relationship Id="rId4" Type="http://schemas.openxmlformats.org/officeDocument/2006/relationships/image" Target="../media/image40.jpg"/><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1.pn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6.jpg"/><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6"/>
          <p:cNvPicPr preferRelativeResize="0"/>
          <p:nvPr/>
        </p:nvPicPr>
        <p:blipFill rotWithShape="1">
          <a:blip r:embed="rId3">
            <a:alphaModFix/>
          </a:blip>
          <a:srcRect/>
          <a:stretch/>
        </p:blipFill>
        <p:spPr>
          <a:xfrm>
            <a:off x="292963" y="-80616"/>
            <a:ext cx="4474346" cy="3345306"/>
          </a:xfrm>
          <a:prstGeom prst="rect">
            <a:avLst/>
          </a:prstGeom>
          <a:noFill/>
          <a:ln>
            <a:noFill/>
          </a:ln>
        </p:spPr>
      </p:pic>
      <p:pic>
        <p:nvPicPr>
          <p:cNvPr id="35" name="Google Shape;35;p6"/>
          <p:cNvPicPr preferRelativeResize="0"/>
          <p:nvPr/>
        </p:nvPicPr>
        <p:blipFill rotWithShape="1">
          <a:blip r:embed="rId4">
            <a:alphaModFix/>
          </a:blip>
          <a:srcRect l="18349" t="36477" r="17877" b="-3478"/>
          <a:stretch/>
        </p:blipFill>
        <p:spPr>
          <a:xfrm>
            <a:off x="4474346" y="-1"/>
            <a:ext cx="7717655" cy="5449153"/>
          </a:xfrm>
          <a:prstGeom prst="rect">
            <a:avLst/>
          </a:prstGeom>
          <a:noFill/>
          <a:ln>
            <a:noFill/>
          </a:ln>
        </p:spPr>
      </p:pic>
      <p:pic>
        <p:nvPicPr>
          <p:cNvPr id="36" name="Google Shape;36;p6"/>
          <p:cNvPicPr preferRelativeResize="0"/>
          <p:nvPr/>
        </p:nvPicPr>
        <p:blipFill rotWithShape="1">
          <a:blip r:embed="rId5">
            <a:alphaModFix/>
          </a:blip>
          <a:srcRect/>
          <a:stretch/>
        </p:blipFill>
        <p:spPr>
          <a:xfrm>
            <a:off x="0" y="364784"/>
            <a:ext cx="12192003" cy="6493216"/>
          </a:xfrm>
          <a:prstGeom prst="rect">
            <a:avLst/>
          </a:prstGeom>
          <a:noFill/>
          <a:ln>
            <a:noFill/>
          </a:ln>
        </p:spPr>
      </p:pic>
      <p:sp>
        <p:nvSpPr>
          <p:cNvPr id="37" name="Google Shape;37;p6"/>
          <p:cNvSpPr/>
          <p:nvPr/>
        </p:nvSpPr>
        <p:spPr>
          <a:xfrm flipH="1">
            <a:off x="9749512" y="5042019"/>
            <a:ext cx="2442488" cy="1815981"/>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 name="Google Shape;38;p6" descr="A close up of a logo&#10;&#10;Description automatically generated"/>
          <p:cNvPicPr preferRelativeResize="0"/>
          <p:nvPr/>
        </p:nvPicPr>
        <p:blipFill rotWithShape="1">
          <a:blip r:embed="rId6">
            <a:alphaModFix/>
          </a:blip>
          <a:srcRect/>
          <a:stretch/>
        </p:blipFill>
        <p:spPr>
          <a:xfrm>
            <a:off x="11222820" y="6038237"/>
            <a:ext cx="723514" cy="503047"/>
          </a:xfrm>
          <a:prstGeom prst="rect">
            <a:avLst/>
          </a:prstGeom>
          <a:noFill/>
          <a:ln>
            <a:noFill/>
          </a:ln>
        </p:spPr>
      </p:pic>
      <p:sp>
        <p:nvSpPr>
          <p:cNvPr id="39" name="Google Shape;39;p6"/>
          <p:cNvSpPr txBox="1">
            <a:spLocks noGrp="1"/>
          </p:cNvSpPr>
          <p:nvPr>
            <p:ph type="title"/>
          </p:nvPr>
        </p:nvSpPr>
        <p:spPr>
          <a:xfrm>
            <a:off x="831850" y="238369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Trebuchet MS"/>
              <a:buNone/>
            </a:pPr>
            <a:r>
              <a:rPr lang="en-US">
                <a:solidFill>
                  <a:schemeClr val="lt1"/>
                </a:solidFill>
              </a:rPr>
              <a:t>NCWorks NextGen </a:t>
            </a:r>
            <a:br>
              <a:rPr lang="en-US">
                <a:solidFill>
                  <a:schemeClr val="lt1"/>
                </a:solidFill>
              </a:rPr>
            </a:br>
            <a:r>
              <a:rPr lang="en-US">
                <a:solidFill>
                  <a:schemeClr val="lt1"/>
                </a:solidFill>
              </a:rPr>
              <a:t>Real World Simulation</a:t>
            </a:r>
            <a:endParaRPr/>
          </a:p>
        </p:txBody>
      </p:sp>
      <p:sp>
        <p:nvSpPr>
          <p:cNvPr id="40" name="Google Shape;40;p6"/>
          <p:cNvSpPr txBox="1">
            <a:spLocks noGrp="1"/>
          </p:cNvSpPr>
          <p:nvPr>
            <p:ph type="body" idx="1"/>
          </p:nvPr>
        </p:nvSpPr>
        <p:spPr>
          <a:xfrm>
            <a:off x="831850" y="5475872"/>
            <a:ext cx="105156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solidFill>
                  <a:srgbClr val="C2D603"/>
                </a:solidFill>
              </a:rPr>
              <a:t>Northeastern Workforce Development Board</a:t>
            </a:r>
            <a:endParaRPr/>
          </a:p>
        </p:txBody>
      </p:sp>
      <p:pic>
        <p:nvPicPr>
          <p:cNvPr id="41" name="Google Shape;41;p6"/>
          <p:cNvPicPr preferRelativeResize="0"/>
          <p:nvPr/>
        </p:nvPicPr>
        <p:blipFill rotWithShape="1">
          <a:blip r:embed="rId7">
            <a:alphaModFix/>
          </a:blip>
          <a:srcRect/>
          <a:stretch/>
        </p:blipFill>
        <p:spPr>
          <a:xfrm>
            <a:off x="981880" y="6120526"/>
            <a:ext cx="4069091" cy="5030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5"/>
          <p:cNvPicPr preferRelativeResize="0"/>
          <p:nvPr/>
        </p:nvPicPr>
        <p:blipFill rotWithShape="1">
          <a:blip r:embed="rId3">
            <a:alphaModFix/>
          </a:blip>
          <a:srcRect/>
          <a:stretch/>
        </p:blipFill>
        <p:spPr>
          <a:xfrm>
            <a:off x="719568" y="384206"/>
            <a:ext cx="3676650" cy="2800350"/>
          </a:xfrm>
          <a:prstGeom prst="rect">
            <a:avLst/>
          </a:prstGeom>
          <a:noFill/>
          <a:ln>
            <a:noFill/>
          </a:ln>
        </p:spPr>
      </p:pic>
      <p:pic>
        <p:nvPicPr>
          <p:cNvPr id="168" name="Google Shape;168;p15"/>
          <p:cNvPicPr preferRelativeResize="0"/>
          <p:nvPr/>
        </p:nvPicPr>
        <p:blipFill rotWithShape="1">
          <a:blip r:embed="rId4">
            <a:alphaModFix/>
          </a:blip>
          <a:srcRect/>
          <a:stretch/>
        </p:blipFill>
        <p:spPr>
          <a:xfrm>
            <a:off x="1334733" y="3628319"/>
            <a:ext cx="3267075" cy="1819275"/>
          </a:xfrm>
          <a:prstGeom prst="rect">
            <a:avLst/>
          </a:prstGeom>
          <a:noFill/>
          <a:ln>
            <a:noFill/>
          </a:ln>
        </p:spPr>
      </p:pic>
      <p:pic>
        <p:nvPicPr>
          <p:cNvPr id="169" name="Google Shape;169;p15"/>
          <p:cNvPicPr preferRelativeResize="0"/>
          <p:nvPr/>
        </p:nvPicPr>
        <p:blipFill rotWithShape="1">
          <a:blip r:embed="rId5">
            <a:alphaModFix/>
          </a:blip>
          <a:srcRect b="-70"/>
          <a:stretch/>
        </p:blipFill>
        <p:spPr>
          <a:xfrm>
            <a:off x="6302527" y="822474"/>
            <a:ext cx="3648075" cy="4822973"/>
          </a:xfrm>
          <a:prstGeom prst="rect">
            <a:avLst/>
          </a:prstGeom>
          <a:noFill/>
          <a:ln>
            <a:noFill/>
          </a:ln>
        </p:spPr>
      </p:pic>
      <p:sp>
        <p:nvSpPr>
          <p:cNvPr id="170" name="Google Shape;170;p15"/>
          <p:cNvSpPr txBox="1"/>
          <p:nvPr/>
        </p:nvSpPr>
        <p:spPr>
          <a:xfrm>
            <a:off x="2294020" y="5747005"/>
            <a:ext cx="7325895" cy="68542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246873"/>
              </a:buClr>
              <a:buSzPts val="6000"/>
              <a:buFont typeface="Trebuchet MS"/>
              <a:buNone/>
            </a:pPr>
            <a:r>
              <a:rPr lang="en-US" sz="6000" b="1">
                <a:solidFill>
                  <a:srgbClr val="246873"/>
                </a:solidFill>
                <a:latin typeface="Trebuchet MS"/>
                <a:ea typeface="Trebuchet MS"/>
                <a:cs typeface="Trebuchet MS"/>
                <a:sym typeface="Trebuchet MS"/>
              </a:rPr>
              <a:t>Starting Documents</a:t>
            </a:r>
            <a:endParaRPr sz="6000" b="1">
              <a:solidFill>
                <a:srgbClr val="246873"/>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16"/>
          <p:cNvGrpSpPr/>
          <p:nvPr/>
        </p:nvGrpSpPr>
        <p:grpSpPr>
          <a:xfrm>
            <a:off x="-25400" y="-2"/>
            <a:ext cx="12192000" cy="6858000"/>
            <a:chOff x="0" y="0"/>
            <a:chExt cx="12192000" cy="6858000"/>
          </a:xfrm>
        </p:grpSpPr>
        <p:pic>
          <p:nvPicPr>
            <p:cNvPr id="176" name="Google Shape;176;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7" name="Google Shape;177;p16"/>
            <p:cNvSpPr/>
            <p:nvPr/>
          </p:nvSpPr>
          <p:spPr>
            <a:xfrm flipH="1">
              <a:off x="9736812" y="5042019"/>
              <a:ext cx="2442488" cy="1815981"/>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p16" descr="A close up of a logo&#10;&#10;Description automatically generated"/>
            <p:cNvPicPr preferRelativeResize="0"/>
            <p:nvPr/>
          </p:nvPicPr>
          <p:blipFill rotWithShape="1">
            <a:blip r:embed="rId4">
              <a:alphaModFix/>
            </a:blip>
            <a:srcRect/>
            <a:stretch/>
          </p:blipFill>
          <p:spPr>
            <a:xfrm>
              <a:off x="11210120" y="6038237"/>
              <a:ext cx="723514" cy="503047"/>
            </a:xfrm>
            <a:prstGeom prst="rect">
              <a:avLst/>
            </a:prstGeom>
            <a:noFill/>
            <a:ln>
              <a:noFill/>
            </a:ln>
          </p:spPr>
        </p:pic>
      </p:grpSp>
      <p:pic>
        <p:nvPicPr>
          <p:cNvPr id="179" name="Google Shape;179;p16"/>
          <p:cNvPicPr preferRelativeResize="0"/>
          <p:nvPr/>
        </p:nvPicPr>
        <p:blipFill rotWithShape="1">
          <a:blip r:embed="rId5">
            <a:alphaModFix/>
          </a:blip>
          <a:srcRect/>
          <a:stretch/>
        </p:blipFill>
        <p:spPr>
          <a:xfrm>
            <a:off x="981880" y="6120526"/>
            <a:ext cx="4069091" cy="503047"/>
          </a:xfrm>
          <a:prstGeom prst="rect">
            <a:avLst/>
          </a:prstGeom>
          <a:noFill/>
          <a:ln>
            <a:noFill/>
          </a:ln>
        </p:spPr>
      </p:pic>
      <p:pic>
        <p:nvPicPr>
          <p:cNvPr id="180" name="Google Shape;180;p16"/>
          <p:cNvPicPr preferRelativeResize="0"/>
          <p:nvPr/>
        </p:nvPicPr>
        <p:blipFill rotWithShape="1">
          <a:blip r:embed="rId6">
            <a:alphaModFix/>
          </a:blip>
          <a:srcRect/>
          <a:stretch/>
        </p:blipFill>
        <p:spPr>
          <a:xfrm>
            <a:off x="223530" y="363606"/>
            <a:ext cx="3601587" cy="2025892"/>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181" name="Google Shape;181;p16"/>
          <p:cNvSpPr txBox="1"/>
          <p:nvPr/>
        </p:nvSpPr>
        <p:spPr>
          <a:xfrm>
            <a:off x="4341417" y="1284261"/>
            <a:ext cx="2810265" cy="175432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FF00"/>
              </a:buClr>
              <a:buSzPts val="3600"/>
              <a:buFont typeface="Noto Sans Symbols"/>
              <a:buChar char="⮚"/>
            </a:pPr>
            <a:r>
              <a:rPr lang="en-US" sz="3600">
                <a:solidFill>
                  <a:srgbClr val="FFFF00"/>
                </a:solidFill>
                <a:latin typeface="Calibri"/>
                <a:ea typeface="Calibri"/>
                <a:cs typeface="Calibri"/>
                <a:sym typeface="Calibri"/>
              </a:rPr>
              <a:t>Insurance</a:t>
            </a:r>
            <a:endParaRPr/>
          </a:p>
          <a:p>
            <a:pPr marL="342900" marR="0" lvl="0" indent="-342900" algn="l" rtl="0">
              <a:spcBef>
                <a:spcPts val="0"/>
              </a:spcBef>
              <a:spcAft>
                <a:spcPts val="0"/>
              </a:spcAft>
              <a:buClr>
                <a:srgbClr val="FFFF00"/>
              </a:buClr>
              <a:buSzPts val="3600"/>
              <a:buFont typeface="Noto Sans Symbols"/>
              <a:buChar char="⮚"/>
            </a:pPr>
            <a:r>
              <a:rPr lang="en-US" sz="3600">
                <a:solidFill>
                  <a:srgbClr val="FFFF00"/>
                </a:solidFill>
                <a:latin typeface="Calibri"/>
                <a:ea typeface="Calibri"/>
                <a:cs typeface="Calibri"/>
                <a:sym typeface="Calibri"/>
              </a:rPr>
              <a:t>Budgeting</a:t>
            </a:r>
            <a:endParaRPr/>
          </a:p>
          <a:p>
            <a:pPr marL="342900" marR="0" lvl="0" indent="-342900" algn="l" rtl="0">
              <a:spcBef>
                <a:spcPts val="0"/>
              </a:spcBef>
              <a:spcAft>
                <a:spcPts val="0"/>
              </a:spcAft>
              <a:buClr>
                <a:srgbClr val="FFFF00"/>
              </a:buClr>
              <a:buSzPts val="3600"/>
              <a:buFont typeface="Noto Sans Symbols"/>
              <a:buChar char="⮚"/>
            </a:pPr>
            <a:r>
              <a:rPr lang="en-US" sz="3600">
                <a:solidFill>
                  <a:srgbClr val="FFFF00"/>
                </a:solidFill>
                <a:latin typeface="Calibri"/>
                <a:ea typeface="Calibri"/>
                <a:cs typeface="Calibri"/>
                <a:sym typeface="Calibri"/>
              </a:rPr>
              <a:t>Banking</a:t>
            </a:r>
            <a:endParaRPr/>
          </a:p>
        </p:txBody>
      </p:sp>
      <p:pic>
        <p:nvPicPr>
          <p:cNvPr id="182" name="Google Shape;182;p16"/>
          <p:cNvPicPr preferRelativeResize="0"/>
          <p:nvPr/>
        </p:nvPicPr>
        <p:blipFill rotWithShape="1">
          <a:blip r:embed="rId7">
            <a:alphaModFix/>
          </a:blip>
          <a:srcRect l="23335"/>
          <a:stretch/>
        </p:blipFill>
        <p:spPr>
          <a:xfrm rot="5400000">
            <a:off x="7587623" y="284069"/>
            <a:ext cx="3357799" cy="3284881"/>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pic>
        <p:nvPicPr>
          <p:cNvPr id="183" name="Google Shape;183;p16"/>
          <p:cNvPicPr preferRelativeResize="0"/>
          <p:nvPr/>
        </p:nvPicPr>
        <p:blipFill rotWithShape="1">
          <a:blip r:embed="rId8">
            <a:alphaModFix/>
          </a:blip>
          <a:srcRect l="8499" t="34191"/>
          <a:stretch/>
        </p:blipFill>
        <p:spPr>
          <a:xfrm>
            <a:off x="5402519" y="3922255"/>
            <a:ext cx="4754368" cy="2280693"/>
          </a:xfrm>
          <a:prstGeom prst="rect">
            <a:avLst/>
          </a:prstGeom>
          <a:noFill/>
          <a:ln>
            <a:noFill/>
          </a:ln>
          <a:effectLst>
            <a:reflection stA="30000" endPos="30000" dist="5000" dir="5400000" sy="-100000" algn="bl" rotWithShape="0"/>
          </a:effectLst>
        </p:spPr>
      </p:pic>
      <p:pic>
        <p:nvPicPr>
          <p:cNvPr id="184" name="Google Shape;184;p16"/>
          <p:cNvPicPr preferRelativeResize="0"/>
          <p:nvPr/>
        </p:nvPicPr>
        <p:blipFill rotWithShape="1">
          <a:blip r:embed="rId9">
            <a:alphaModFix/>
          </a:blip>
          <a:srcRect t="21148"/>
          <a:stretch/>
        </p:blipFill>
        <p:spPr>
          <a:xfrm rot="-366807">
            <a:off x="90917" y="2855130"/>
            <a:ext cx="3717679" cy="2134251"/>
          </a:xfrm>
          <a:prstGeom prst="rect">
            <a:avLst/>
          </a:prstGeom>
          <a:noFill/>
          <a:ln>
            <a:noFill/>
          </a:ln>
        </p:spPr>
      </p:pic>
      <p:sp>
        <p:nvSpPr>
          <p:cNvPr id="185" name="Google Shape;185;p16"/>
          <p:cNvSpPr txBox="1">
            <a:spLocks noGrp="1"/>
          </p:cNvSpPr>
          <p:nvPr>
            <p:ph type="title"/>
          </p:nvPr>
        </p:nvSpPr>
        <p:spPr>
          <a:xfrm>
            <a:off x="812800" y="4903543"/>
            <a:ext cx="10515600" cy="929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Trebuchet MS"/>
              <a:buNone/>
            </a:pPr>
            <a:r>
              <a:rPr lang="en-US">
                <a:solidFill>
                  <a:schemeClr val="lt1"/>
                </a:solidFill>
              </a:rPr>
              <a:t>Workshops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p:nvPr/>
        </p:nvSpPr>
        <p:spPr>
          <a:xfrm>
            <a:off x="2035790" y="363549"/>
            <a:ext cx="3434363" cy="68542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246873"/>
              </a:buClr>
              <a:buSzPts val="6000"/>
              <a:buFont typeface="Trebuchet MS"/>
              <a:buNone/>
            </a:pPr>
            <a:r>
              <a:rPr lang="en-US" sz="6000" b="1">
                <a:solidFill>
                  <a:srgbClr val="246873"/>
                </a:solidFill>
                <a:latin typeface="Trebuchet MS"/>
                <a:ea typeface="Trebuchet MS"/>
                <a:cs typeface="Trebuchet MS"/>
                <a:sym typeface="Trebuchet MS"/>
              </a:rPr>
              <a:t>Booths</a:t>
            </a:r>
            <a:endParaRPr/>
          </a:p>
        </p:txBody>
      </p:sp>
      <p:pic>
        <p:nvPicPr>
          <p:cNvPr id="191" name="Google Shape;191;p17"/>
          <p:cNvPicPr preferRelativeResize="0"/>
          <p:nvPr/>
        </p:nvPicPr>
        <p:blipFill rotWithShape="1">
          <a:blip r:embed="rId3">
            <a:alphaModFix/>
          </a:blip>
          <a:srcRect/>
          <a:stretch/>
        </p:blipFill>
        <p:spPr>
          <a:xfrm>
            <a:off x="5492354" y="6310312"/>
            <a:ext cx="2262819" cy="140839"/>
          </a:xfrm>
          <a:prstGeom prst="rect">
            <a:avLst/>
          </a:prstGeom>
          <a:noFill/>
          <a:ln>
            <a:noFill/>
          </a:ln>
        </p:spPr>
      </p:pic>
      <p:sp>
        <p:nvSpPr>
          <p:cNvPr id="192" name="Google Shape;192;p17"/>
          <p:cNvSpPr txBox="1"/>
          <p:nvPr/>
        </p:nvSpPr>
        <p:spPr>
          <a:xfrm>
            <a:off x="11299179" y="6236672"/>
            <a:ext cx="52328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1">
                <a:solidFill>
                  <a:srgbClr val="13BFD6"/>
                </a:solidFill>
                <a:latin typeface="Arial"/>
                <a:ea typeface="Arial"/>
                <a:cs typeface="Arial"/>
                <a:sym typeface="Arial"/>
              </a:rPr>
              <a:t>12</a:t>
            </a:fld>
            <a:endParaRPr sz="1400" b="1">
              <a:solidFill>
                <a:srgbClr val="13BFD6"/>
              </a:solidFill>
              <a:latin typeface="Arial"/>
              <a:ea typeface="Arial"/>
              <a:cs typeface="Arial"/>
              <a:sym typeface="Arial"/>
            </a:endParaRPr>
          </a:p>
        </p:txBody>
      </p:sp>
      <p:pic>
        <p:nvPicPr>
          <p:cNvPr id="193" name="Google Shape;193;p17"/>
          <p:cNvPicPr preferRelativeResize="0"/>
          <p:nvPr/>
        </p:nvPicPr>
        <p:blipFill rotWithShape="1">
          <a:blip r:embed="rId4">
            <a:alphaModFix/>
          </a:blip>
          <a:srcRect/>
          <a:stretch/>
        </p:blipFill>
        <p:spPr>
          <a:xfrm rot="5631590">
            <a:off x="5249565" y="4180015"/>
            <a:ext cx="2891136" cy="2215966"/>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194" name="Google Shape;194;p17"/>
          <p:cNvPicPr preferRelativeResize="0"/>
          <p:nvPr/>
        </p:nvPicPr>
        <p:blipFill rotWithShape="1">
          <a:blip r:embed="rId5">
            <a:alphaModFix/>
          </a:blip>
          <a:srcRect/>
          <a:stretch/>
        </p:blipFill>
        <p:spPr>
          <a:xfrm rot="5400000">
            <a:off x="123470" y="1659417"/>
            <a:ext cx="3048032" cy="2286024"/>
          </a:xfrm>
          <a:prstGeom prst="ellipse">
            <a:avLst/>
          </a:prstGeom>
          <a:noFill/>
          <a:ln>
            <a:noFill/>
          </a:ln>
        </p:spPr>
      </p:pic>
      <p:pic>
        <p:nvPicPr>
          <p:cNvPr id="195" name="Google Shape;195;p17"/>
          <p:cNvPicPr preferRelativeResize="0"/>
          <p:nvPr/>
        </p:nvPicPr>
        <p:blipFill rotWithShape="1">
          <a:blip r:embed="rId6">
            <a:alphaModFix/>
          </a:blip>
          <a:srcRect/>
          <a:stretch/>
        </p:blipFill>
        <p:spPr>
          <a:xfrm rot="5400000">
            <a:off x="2940875" y="2621449"/>
            <a:ext cx="2447954" cy="183596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96" name="Google Shape;196;p17"/>
          <p:cNvPicPr preferRelativeResize="0"/>
          <p:nvPr/>
        </p:nvPicPr>
        <p:blipFill rotWithShape="1">
          <a:blip r:embed="rId7">
            <a:alphaModFix/>
          </a:blip>
          <a:srcRect/>
          <a:stretch/>
        </p:blipFill>
        <p:spPr>
          <a:xfrm rot="4833459">
            <a:off x="8863243" y="1391997"/>
            <a:ext cx="2558899" cy="191917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97" name="Google Shape;197;p17"/>
          <p:cNvPicPr preferRelativeResize="0"/>
          <p:nvPr/>
        </p:nvPicPr>
        <p:blipFill rotWithShape="1">
          <a:blip r:embed="rId8">
            <a:alphaModFix/>
          </a:blip>
          <a:srcRect l="32758"/>
          <a:stretch/>
        </p:blipFill>
        <p:spPr>
          <a:xfrm>
            <a:off x="8938901" y="4165671"/>
            <a:ext cx="2912198" cy="2436126"/>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pic>
        <p:nvPicPr>
          <p:cNvPr id="198" name="Google Shape;198;p17"/>
          <p:cNvPicPr preferRelativeResize="0"/>
          <p:nvPr/>
        </p:nvPicPr>
        <p:blipFill rotWithShape="1">
          <a:blip r:embed="rId9">
            <a:alphaModFix/>
          </a:blip>
          <a:srcRect l="35645"/>
          <a:stretch/>
        </p:blipFill>
        <p:spPr>
          <a:xfrm>
            <a:off x="5763482" y="950614"/>
            <a:ext cx="2700871" cy="2360706"/>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199" name="Google Shape;199;p17"/>
          <p:cNvPicPr preferRelativeResize="0"/>
          <p:nvPr/>
        </p:nvPicPr>
        <p:blipFill rotWithShape="1">
          <a:blip r:embed="rId10">
            <a:alphaModFix/>
          </a:blip>
          <a:srcRect/>
          <a:stretch/>
        </p:blipFill>
        <p:spPr>
          <a:xfrm rot="1109717">
            <a:off x="365414" y="4543011"/>
            <a:ext cx="2564143" cy="1923107"/>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200" name="Google Shape;200;p17"/>
          <p:cNvSpPr/>
          <p:nvPr/>
        </p:nvSpPr>
        <p:spPr>
          <a:xfrm>
            <a:off x="143151" y="1056932"/>
            <a:ext cx="1388521" cy="52322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cap="none">
                <a:solidFill>
                  <a:srgbClr val="D5DBE5"/>
                </a:solidFill>
                <a:latin typeface="Calibri"/>
                <a:ea typeface="Calibri"/>
                <a:cs typeface="Calibri"/>
                <a:sym typeface="Calibri"/>
              </a:rPr>
              <a:t>Housing</a:t>
            </a:r>
            <a:endParaRPr/>
          </a:p>
        </p:txBody>
      </p:sp>
      <p:sp>
        <p:nvSpPr>
          <p:cNvPr id="201" name="Google Shape;201;p17"/>
          <p:cNvSpPr/>
          <p:nvPr/>
        </p:nvSpPr>
        <p:spPr>
          <a:xfrm rot="4792536">
            <a:off x="10264107" y="1944771"/>
            <a:ext cx="221740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cap="none">
                <a:solidFill>
                  <a:srgbClr val="980000"/>
                </a:solidFill>
                <a:latin typeface="Calibri"/>
                <a:ea typeface="Calibri"/>
                <a:cs typeface="Calibri"/>
                <a:sym typeface="Calibri"/>
              </a:rPr>
              <a:t>Life Happens!</a:t>
            </a:r>
            <a:endParaRPr>
              <a:solidFill>
                <a:srgbClr val="980000"/>
              </a:solidFill>
            </a:endParaRPr>
          </a:p>
        </p:txBody>
      </p:sp>
      <p:sp>
        <p:nvSpPr>
          <p:cNvPr id="202" name="Google Shape;202;p17"/>
          <p:cNvSpPr/>
          <p:nvPr/>
        </p:nvSpPr>
        <p:spPr>
          <a:xfrm>
            <a:off x="5825638" y="950614"/>
            <a:ext cx="234538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cap="none">
                <a:solidFill>
                  <a:srgbClr val="0B5394"/>
                </a:solidFill>
                <a:latin typeface="Calibri"/>
                <a:ea typeface="Calibri"/>
                <a:cs typeface="Calibri"/>
                <a:sym typeface="Calibri"/>
              </a:rPr>
              <a:t>Entertainment</a:t>
            </a:r>
            <a:endParaRPr>
              <a:solidFill>
                <a:srgbClr val="0B5394"/>
              </a:solidFill>
            </a:endParaRPr>
          </a:p>
        </p:txBody>
      </p:sp>
      <p:sp>
        <p:nvSpPr>
          <p:cNvPr id="203" name="Google Shape;203;p17"/>
          <p:cNvSpPr/>
          <p:nvPr/>
        </p:nvSpPr>
        <p:spPr>
          <a:xfrm>
            <a:off x="3053995" y="1754235"/>
            <a:ext cx="2240806" cy="523220"/>
          </a:xfrm>
          <a:prstGeom prst="rect">
            <a:avLst/>
          </a:prstGeom>
          <a:solidFill>
            <a:srgbClr val="93C47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cap="none">
                <a:solidFill>
                  <a:srgbClr val="D5DBE5"/>
                </a:solidFill>
                <a:latin typeface="Calibri"/>
                <a:ea typeface="Calibri"/>
                <a:cs typeface="Calibri"/>
                <a:sym typeface="Calibri"/>
              </a:rPr>
              <a:t>Career Center</a:t>
            </a:r>
            <a:endParaRPr/>
          </a:p>
        </p:txBody>
      </p:sp>
      <p:sp>
        <p:nvSpPr>
          <p:cNvPr id="204" name="Google Shape;204;p17"/>
          <p:cNvSpPr/>
          <p:nvPr/>
        </p:nvSpPr>
        <p:spPr>
          <a:xfrm rot="1198966">
            <a:off x="1264883" y="4595068"/>
            <a:ext cx="156831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cap="none">
                <a:solidFill>
                  <a:srgbClr val="D5DBE5"/>
                </a:solidFill>
                <a:latin typeface="Calibri"/>
                <a:ea typeface="Calibri"/>
                <a:cs typeface="Calibri"/>
                <a:sym typeface="Calibri"/>
              </a:rPr>
              <a:t>Childcare</a:t>
            </a:r>
            <a:endParaRPr/>
          </a:p>
        </p:txBody>
      </p:sp>
      <p:sp>
        <p:nvSpPr>
          <p:cNvPr id="205" name="Google Shape;205;p17"/>
          <p:cNvSpPr/>
          <p:nvPr/>
        </p:nvSpPr>
        <p:spPr>
          <a:xfrm rot="-394679">
            <a:off x="8846870" y="4247936"/>
            <a:ext cx="152317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cap="none">
                <a:latin typeface="Calibri"/>
                <a:ea typeface="Calibri"/>
                <a:cs typeface="Calibri"/>
                <a:sym typeface="Calibri"/>
              </a:rPr>
              <a:t>Car Sales</a:t>
            </a:r>
            <a:endParaRPr/>
          </a:p>
        </p:txBody>
      </p:sp>
      <p:sp>
        <p:nvSpPr>
          <p:cNvPr id="206" name="Google Shape;206;p17"/>
          <p:cNvSpPr/>
          <p:nvPr/>
        </p:nvSpPr>
        <p:spPr>
          <a:xfrm rot="234497">
            <a:off x="5822700" y="3585222"/>
            <a:ext cx="1602126" cy="523219"/>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cap="none">
                <a:solidFill>
                  <a:srgbClr val="D5DBE5"/>
                </a:solidFill>
                <a:latin typeface="Calibri"/>
                <a:ea typeface="Calibri"/>
                <a:cs typeface="Calibri"/>
                <a:sym typeface="Calibri"/>
              </a:rPr>
              <a:t>Groceries</a:t>
            </a:r>
            <a:endParaRPr/>
          </a:p>
        </p:txBody>
      </p:sp>
      <p:sp>
        <p:nvSpPr>
          <p:cNvPr id="207" name="Google Shape;207;p17"/>
          <p:cNvSpPr/>
          <p:nvPr/>
        </p:nvSpPr>
        <p:spPr>
          <a:xfrm>
            <a:off x="3268934" y="5602898"/>
            <a:ext cx="1915076" cy="52322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cap="none">
                <a:solidFill>
                  <a:srgbClr val="CC0000"/>
                </a:solidFill>
                <a:latin typeface="Calibri"/>
                <a:ea typeface="Calibri"/>
                <a:cs typeface="Calibri"/>
                <a:sym typeface="Calibri"/>
              </a:rPr>
              <a:t>And More!!</a:t>
            </a:r>
            <a:endParaRPr>
              <a:solidFill>
                <a:srgbClr val="CC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8"/>
          <p:cNvPicPr preferRelativeResize="0"/>
          <p:nvPr/>
        </p:nvPicPr>
        <p:blipFill rotWithShape="1">
          <a:blip r:embed="rId3">
            <a:alphaModFix/>
          </a:blip>
          <a:srcRect/>
          <a:stretch/>
        </p:blipFill>
        <p:spPr>
          <a:xfrm>
            <a:off x="580633" y="162962"/>
            <a:ext cx="4733752" cy="5015619"/>
          </a:xfrm>
          <a:prstGeom prst="rect">
            <a:avLst/>
          </a:prstGeom>
          <a:noFill/>
          <a:ln>
            <a:noFill/>
          </a:ln>
        </p:spPr>
      </p:pic>
      <p:pic>
        <p:nvPicPr>
          <p:cNvPr id="213" name="Google Shape;213;p18"/>
          <p:cNvPicPr preferRelativeResize="0"/>
          <p:nvPr/>
        </p:nvPicPr>
        <p:blipFill rotWithShape="1">
          <a:blip r:embed="rId4">
            <a:alphaModFix/>
          </a:blip>
          <a:srcRect/>
          <a:stretch/>
        </p:blipFill>
        <p:spPr>
          <a:xfrm>
            <a:off x="6183517" y="879419"/>
            <a:ext cx="4476757" cy="5820146"/>
          </a:xfrm>
          <a:prstGeom prst="rect">
            <a:avLst/>
          </a:prstGeom>
          <a:noFill/>
          <a:ln>
            <a:noFill/>
          </a:ln>
        </p:spPr>
      </p:pic>
      <p:pic>
        <p:nvPicPr>
          <p:cNvPr id="214" name="Google Shape;214;p18"/>
          <p:cNvPicPr preferRelativeResize="0"/>
          <p:nvPr/>
        </p:nvPicPr>
        <p:blipFill rotWithShape="1">
          <a:blip r:embed="rId5">
            <a:alphaModFix/>
          </a:blip>
          <a:srcRect/>
          <a:stretch/>
        </p:blipFill>
        <p:spPr>
          <a:xfrm>
            <a:off x="3592837" y="5102949"/>
            <a:ext cx="2590680" cy="15052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19"/>
          <p:cNvGrpSpPr/>
          <p:nvPr/>
        </p:nvGrpSpPr>
        <p:grpSpPr>
          <a:xfrm>
            <a:off x="0" y="0"/>
            <a:ext cx="12192000" cy="6858000"/>
            <a:chOff x="0" y="0"/>
            <a:chExt cx="12192000" cy="6858000"/>
          </a:xfrm>
        </p:grpSpPr>
        <p:pic>
          <p:nvPicPr>
            <p:cNvPr id="220" name="Google Shape;220;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1" name="Google Shape;221;p19"/>
            <p:cNvSpPr/>
            <p:nvPr/>
          </p:nvSpPr>
          <p:spPr>
            <a:xfrm flipH="1">
              <a:off x="9736812" y="5042019"/>
              <a:ext cx="2442488" cy="1815981"/>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2" name="Google Shape;222;p19" descr="A close up of a logo&#10;&#10;Description automatically generated"/>
            <p:cNvPicPr preferRelativeResize="0"/>
            <p:nvPr/>
          </p:nvPicPr>
          <p:blipFill rotWithShape="1">
            <a:blip r:embed="rId4">
              <a:alphaModFix/>
            </a:blip>
            <a:srcRect/>
            <a:stretch/>
          </p:blipFill>
          <p:spPr>
            <a:xfrm>
              <a:off x="11210120" y="6038237"/>
              <a:ext cx="723514" cy="503047"/>
            </a:xfrm>
            <a:prstGeom prst="rect">
              <a:avLst/>
            </a:prstGeom>
            <a:noFill/>
            <a:ln>
              <a:noFill/>
            </a:ln>
          </p:spPr>
        </p:pic>
      </p:grpSp>
      <p:sp>
        <p:nvSpPr>
          <p:cNvPr id="223" name="Google Shape;223;p19"/>
          <p:cNvSpPr txBox="1">
            <a:spLocks noGrp="1"/>
          </p:cNvSpPr>
          <p:nvPr>
            <p:ph type="title"/>
          </p:nvPr>
        </p:nvSpPr>
        <p:spPr>
          <a:xfrm>
            <a:off x="838200" y="396358"/>
            <a:ext cx="10515600" cy="11254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Trebuchet MS"/>
              <a:buNone/>
            </a:pPr>
            <a:r>
              <a:rPr lang="en-US">
                <a:solidFill>
                  <a:schemeClr val="lt1"/>
                </a:solidFill>
              </a:rPr>
              <a:t>Real World &amp; the Community</a:t>
            </a:r>
            <a:endParaRPr>
              <a:solidFill>
                <a:schemeClr val="lt1"/>
              </a:solidFill>
            </a:endParaRPr>
          </a:p>
        </p:txBody>
      </p:sp>
      <p:pic>
        <p:nvPicPr>
          <p:cNvPr id="224" name="Google Shape;224;p19"/>
          <p:cNvPicPr preferRelativeResize="0"/>
          <p:nvPr/>
        </p:nvPicPr>
        <p:blipFill rotWithShape="1">
          <a:blip r:embed="rId5">
            <a:alphaModFix/>
          </a:blip>
          <a:srcRect/>
          <a:stretch/>
        </p:blipFill>
        <p:spPr>
          <a:xfrm>
            <a:off x="981880" y="6120526"/>
            <a:ext cx="4069091" cy="503047"/>
          </a:xfrm>
          <a:prstGeom prst="rect">
            <a:avLst/>
          </a:prstGeom>
          <a:noFill/>
          <a:ln>
            <a:noFill/>
          </a:ln>
        </p:spPr>
      </p:pic>
      <p:sp>
        <p:nvSpPr>
          <p:cNvPr id="225" name="Google Shape;225;p19"/>
          <p:cNvSpPr txBox="1"/>
          <p:nvPr/>
        </p:nvSpPr>
        <p:spPr>
          <a:xfrm>
            <a:off x="710579" y="1675018"/>
            <a:ext cx="8184000" cy="4093500"/>
          </a:xfrm>
          <a:prstGeom prst="rect">
            <a:avLst/>
          </a:prstGeom>
          <a:noFill/>
          <a:ln>
            <a:noFill/>
          </a:ln>
        </p:spPr>
        <p:txBody>
          <a:bodyPr spcFirstLastPara="1" wrap="square" lIns="91425" tIns="45700" rIns="91425" bIns="45700" anchor="t" anchorCtr="0">
            <a:noAutofit/>
          </a:bodyPr>
          <a:lstStyle/>
          <a:p>
            <a:pPr marL="285750" marR="0" lvl="0" indent="-298450" algn="l" rtl="0">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The Real World Simulation is an innovative program proven through research to assist adult professionals to motivate and stimulate youths’ knowledge of real world concept. </a:t>
            </a:r>
            <a:endParaRPr sz="2100" b="1">
              <a:solidFill>
                <a:srgbClr val="D8E2F3"/>
              </a:solidFill>
              <a:latin typeface="Calibri"/>
              <a:ea typeface="Calibri"/>
              <a:cs typeface="Calibri"/>
              <a:sym typeface="Calibri"/>
            </a:endParaRPr>
          </a:p>
          <a:p>
            <a:pPr marL="285750" marR="0" lvl="0" indent="-298450" algn="l" rtl="0">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The Real World Simulation is intended to be a community-wide event utilizing community businesses, schools, youth organizations, and resources. </a:t>
            </a:r>
            <a:endParaRPr sz="2200">
              <a:solidFill>
                <a:schemeClr val="dk1"/>
              </a:solidFill>
              <a:latin typeface="Calibri"/>
              <a:ea typeface="Calibri"/>
              <a:cs typeface="Calibri"/>
              <a:sym typeface="Calibri"/>
            </a:endParaRPr>
          </a:p>
          <a:p>
            <a:pPr marL="285750" marR="0" lvl="0" indent="-298450" algn="l" rtl="0">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By connecting with those community businesses required to navigate the adult real world, youths will experience how those pieces contribute to a productive, healthy life. </a:t>
            </a:r>
            <a:endParaRPr sz="2200">
              <a:solidFill>
                <a:schemeClr val="dk1"/>
              </a:solidFill>
              <a:latin typeface="Calibri"/>
              <a:ea typeface="Calibri"/>
              <a:cs typeface="Calibri"/>
              <a:sym typeface="Calibri"/>
            </a:endParaRPr>
          </a:p>
          <a:p>
            <a:pPr marL="285750" marR="0" lvl="0" indent="-298450" algn="l" rtl="0">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Community business people and resources have the skills that youths need to be successful in the real world. </a:t>
            </a:r>
            <a:endParaRPr sz="2200">
              <a:solidFill>
                <a:schemeClr val="dk1"/>
              </a:solidFill>
              <a:latin typeface="Calibri"/>
              <a:ea typeface="Calibri"/>
              <a:cs typeface="Calibri"/>
              <a:sym typeface="Calibri"/>
            </a:endParaRPr>
          </a:p>
          <a:p>
            <a:pPr marL="285750" marR="0" lvl="0" indent="-298450" algn="l" rtl="0">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The Real World brings those people and skills together for one day of experiential learning.</a:t>
            </a:r>
            <a:endParaRPr sz="1600"/>
          </a:p>
        </p:txBody>
      </p:sp>
      <p:grpSp>
        <p:nvGrpSpPr>
          <p:cNvPr id="226" name="Google Shape;226;p19"/>
          <p:cNvGrpSpPr/>
          <p:nvPr/>
        </p:nvGrpSpPr>
        <p:grpSpPr>
          <a:xfrm>
            <a:off x="9077200" y="1885750"/>
            <a:ext cx="2660777" cy="2209126"/>
            <a:chOff x="2076120" y="1930333"/>
            <a:chExt cx="4735322" cy="12516294"/>
          </a:xfrm>
        </p:grpSpPr>
        <p:sp>
          <p:nvSpPr>
            <p:cNvPr id="227" name="Google Shape;227;p19"/>
            <p:cNvSpPr/>
            <p:nvPr/>
          </p:nvSpPr>
          <p:spPr>
            <a:xfrm>
              <a:off x="2076120" y="1930333"/>
              <a:ext cx="4735322" cy="2850142"/>
            </a:xfrm>
            <a:prstGeom prst="rect">
              <a:avLst/>
            </a:prstGeom>
          </p:spPr>
          <p:txBody>
            <a:bodyPr>
              <a:prstTxWarp prst="textPlain">
                <a:avLst/>
              </a:prstTxWarp>
            </a:bodyPr>
            <a:lstStyle/>
            <a:p>
              <a:pPr lvl="0" algn="ctr"/>
              <a:r>
                <a:rPr b="1" i="0">
                  <a:ln w="10525" cap="flat" cmpd="sng">
                    <a:solidFill>
                      <a:srgbClr val="3A69BE"/>
                    </a:solidFill>
                    <a:prstDash val="solid"/>
                    <a:round/>
                    <a:headEnd type="none" w="sm" len="sm"/>
                    <a:tailEnd type="none" w="sm" len="sm"/>
                  </a:ln>
                  <a:gradFill>
                    <a:gsLst>
                      <a:gs pos="0">
                        <a:srgbClr val="B7C8FF"/>
                      </a:gs>
                      <a:gs pos="9000">
                        <a:srgbClr val="93B1FF"/>
                      </a:gs>
                      <a:gs pos="50000">
                        <a:srgbClr val="00249C"/>
                      </a:gs>
                      <a:gs pos="79000">
                        <a:srgbClr val="93B1FF"/>
                      </a:gs>
                      <a:gs pos="100000">
                        <a:srgbClr val="B7C8FF"/>
                      </a:gs>
                    </a:gsLst>
                    <a:lin ang="5400000" scaled="0"/>
                  </a:gradFill>
                  <a:latin typeface="Calibri"/>
                </a:rPr>
                <a:t>REAL  WORLD</a:t>
              </a:r>
            </a:p>
          </p:txBody>
        </p:sp>
        <p:pic>
          <p:nvPicPr>
            <p:cNvPr id="228" name="Google Shape;228;p19" descr="MP00646_"/>
            <p:cNvPicPr preferRelativeResize="0"/>
            <p:nvPr/>
          </p:nvPicPr>
          <p:blipFill rotWithShape="1">
            <a:blip r:embed="rId6">
              <a:alphaModFix/>
            </a:blip>
            <a:srcRect/>
            <a:stretch/>
          </p:blipFill>
          <p:spPr>
            <a:xfrm>
              <a:off x="2971809" y="6439686"/>
              <a:ext cx="2733673" cy="8006941"/>
            </a:xfrm>
            <a:prstGeom prst="rect">
              <a:avLst/>
            </a:prstGeom>
            <a:noFill/>
            <a:ln>
              <a:noFill/>
            </a:ln>
          </p:spPr>
        </p:pic>
      </p:grpSp>
      <p:sp>
        <p:nvSpPr>
          <p:cNvPr id="229" name="Google Shape;229;p19"/>
          <p:cNvSpPr/>
          <p:nvPr/>
        </p:nvSpPr>
        <p:spPr>
          <a:xfrm>
            <a:off x="8894574" y="4387726"/>
            <a:ext cx="3098318" cy="503050"/>
          </a:xfrm>
          <a:prstGeom prst="rect">
            <a:avLst/>
          </a:prstGeom>
        </p:spPr>
        <p:txBody>
          <a:bodyPr>
            <a:prstTxWarp prst="textPlain">
              <a:avLst/>
            </a:prstTxWarp>
          </a:bodyPr>
          <a:lstStyle/>
          <a:p>
            <a:pPr lvl="0" algn="ctr"/>
            <a:r>
              <a:rPr b="1" i="0">
                <a:ln w="10525" cap="flat" cmpd="sng">
                  <a:solidFill>
                    <a:srgbClr val="3A69BE"/>
                  </a:solidFill>
                  <a:prstDash val="solid"/>
                  <a:round/>
                  <a:headEnd type="none" w="sm" len="sm"/>
                  <a:tailEnd type="none" w="sm" len="sm"/>
                </a:ln>
                <a:gradFill>
                  <a:gsLst>
                    <a:gs pos="0">
                      <a:srgbClr val="B7C8FF"/>
                    </a:gs>
                    <a:gs pos="9000">
                      <a:srgbClr val="93B1FF"/>
                    </a:gs>
                    <a:gs pos="50000">
                      <a:srgbClr val="00249C"/>
                    </a:gs>
                    <a:gs pos="79000">
                      <a:srgbClr val="93B1FF"/>
                    </a:gs>
                    <a:gs pos="100000">
                      <a:srgbClr val="B7C8FF"/>
                    </a:gs>
                  </a:gsLst>
                  <a:lin ang="5400012" scaled="0"/>
                </a:gradFill>
                <a:latin typeface="Calibri"/>
              </a:rPr>
              <a:t>NORTHEASTERN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0"/>
          <p:cNvPicPr preferRelativeResize="0"/>
          <p:nvPr/>
        </p:nvPicPr>
        <p:blipFill rotWithShape="1">
          <a:blip r:embed="rId3">
            <a:alphaModFix/>
          </a:blip>
          <a:srcRect/>
          <a:stretch/>
        </p:blipFill>
        <p:spPr>
          <a:xfrm>
            <a:off x="532660" y="38430"/>
            <a:ext cx="3941686" cy="2947055"/>
          </a:xfrm>
          <a:prstGeom prst="rect">
            <a:avLst/>
          </a:prstGeom>
          <a:noFill/>
          <a:ln>
            <a:noFill/>
          </a:ln>
        </p:spPr>
      </p:pic>
      <p:pic>
        <p:nvPicPr>
          <p:cNvPr id="235" name="Google Shape;235;p20"/>
          <p:cNvPicPr preferRelativeResize="0"/>
          <p:nvPr/>
        </p:nvPicPr>
        <p:blipFill rotWithShape="1">
          <a:blip r:embed="rId4">
            <a:alphaModFix/>
          </a:blip>
          <a:srcRect l="18349" t="36477" r="17877" b="-3478"/>
          <a:stretch/>
        </p:blipFill>
        <p:spPr>
          <a:xfrm>
            <a:off x="4474346" y="-1"/>
            <a:ext cx="7717655" cy="5449153"/>
          </a:xfrm>
          <a:prstGeom prst="rect">
            <a:avLst/>
          </a:prstGeom>
          <a:noFill/>
          <a:ln>
            <a:noFill/>
          </a:ln>
        </p:spPr>
      </p:pic>
      <p:pic>
        <p:nvPicPr>
          <p:cNvPr id="236" name="Google Shape;236;p20"/>
          <p:cNvPicPr preferRelativeResize="0"/>
          <p:nvPr/>
        </p:nvPicPr>
        <p:blipFill rotWithShape="1">
          <a:blip r:embed="rId5">
            <a:alphaModFix/>
          </a:blip>
          <a:srcRect/>
          <a:stretch/>
        </p:blipFill>
        <p:spPr>
          <a:xfrm>
            <a:off x="7706" y="4335"/>
            <a:ext cx="12192000" cy="6858000"/>
          </a:xfrm>
          <a:prstGeom prst="rect">
            <a:avLst/>
          </a:prstGeom>
          <a:noFill/>
          <a:ln>
            <a:noFill/>
          </a:ln>
        </p:spPr>
      </p:pic>
      <p:sp>
        <p:nvSpPr>
          <p:cNvPr id="237" name="Google Shape;237;p20"/>
          <p:cNvSpPr/>
          <p:nvPr/>
        </p:nvSpPr>
        <p:spPr>
          <a:xfrm flipH="1">
            <a:off x="9749512" y="5042019"/>
            <a:ext cx="2442488" cy="1815981"/>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p20" descr="A close up of a logo&#10;&#10;Description automatically generated"/>
          <p:cNvPicPr preferRelativeResize="0"/>
          <p:nvPr/>
        </p:nvPicPr>
        <p:blipFill rotWithShape="1">
          <a:blip r:embed="rId6">
            <a:alphaModFix/>
          </a:blip>
          <a:srcRect/>
          <a:stretch/>
        </p:blipFill>
        <p:spPr>
          <a:xfrm>
            <a:off x="11222820" y="6038237"/>
            <a:ext cx="723514" cy="503047"/>
          </a:xfrm>
          <a:prstGeom prst="rect">
            <a:avLst/>
          </a:prstGeom>
          <a:noFill/>
          <a:ln>
            <a:noFill/>
          </a:ln>
        </p:spPr>
      </p:pic>
      <p:sp>
        <p:nvSpPr>
          <p:cNvPr id="239" name="Google Shape;239;p20"/>
          <p:cNvSpPr txBox="1">
            <a:spLocks noGrp="1"/>
          </p:cNvSpPr>
          <p:nvPr>
            <p:ph type="title"/>
          </p:nvPr>
        </p:nvSpPr>
        <p:spPr>
          <a:xfrm>
            <a:off x="295148" y="3485666"/>
            <a:ext cx="10515600" cy="261645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000"/>
              <a:buFont typeface="Trebuchet MS"/>
              <a:buNone/>
            </a:pPr>
            <a:r>
              <a:rPr lang="en-US" sz="4000">
                <a:solidFill>
                  <a:schemeClr val="lt1"/>
                </a:solidFill>
              </a:rPr>
              <a:t>Contact Info</a:t>
            </a:r>
            <a:br>
              <a:rPr lang="en-US" sz="4000">
                <a:solidFill>
                  <a:schemeClr val="lt1"/>
                </a:solidFill>
              </a:rPr>
            </a:br>
            <a:r>
              <a:rPr lang="en-US" sz="2800">
                <a:solidFill>
                  <a:schemeClr val="lt1"/>
                </a:solidFill>
              </a:rPr>
              <a:t>Janaye Clark</a:t>
            </a:r>
            <a:br>
              <a:rPr lang="en-US" sz="2800">
                <a:solidFill>
                  <a:schemeClr val="lt1"/>
                </a:solidFill>
              </a:rPr>
            </a:br>
            <a:r>
              <a:rPr lang="en-US" sz="2800" u="sng">
                <a:solidFill>
                  <a:schemeClr val="lt1"/>
                </a:solidFill>
              </a:rPr>
              <a:t>jclark@accog.org</a:t>
            </a:r>
            <a:r>
              <a:rPr lang="en-US" sz="2800">
                <a:solidFill>
                  <a:schemeClr val="lt1"/>
                </a:solidFill>
              </a:rPr>
              <a:t> (252) 333-5656</a:t>
            </a:r>
            <a:br>
              <a:rPr lang="en-US" sz="2800">
                <a:solidFill>
                  <a:schemeClr val="lt1"/>
                </a:solidFill>
              </a:rPr>
            </a:br>
            <a:br>
              <a:rPr lang="en-US" sz="2800">
                <a:solidFill>
                  <a:schemeClr val="lt1"/>
                </a:solidFill>
              </a:rPr>
            </a:br>
            <a:r>
              <a:rPr lang="en-US" sz="2800">
                <a:solidFill>
                  <a:schemeClr val="lt1"/>
                </a:solidFill>
              </a:rPr>
              <a:t>Lora Aples</a:t>
            </a:r>
            <a:br>
              <a:rPr lang="en-US" sz="2800">
                <a:solidFill>
                  <a:schemeClr val="lt1"/>
                </a:solidFill>
              </a:rPr>
            </a:br>
            <a:r>
              <a:rPr lang="en-US" sz="2800" u="sng">
                <a:solidFill>
                  <a:schemeClr val="lt1"/>
                </a:solidFill>
              </a:rPr>
              <a:t>laples@accog.org</a:t>
            </a:r>
            <a:r>
              <a:rPr lang="en-US" sz="2800">
                <a:solidFill>
                  <a:schemeClr val="lt1"/>
                </a:solidFill>
              </a:rPr>
              <a:t> (252) 312-5792</a:t>
            </a:r>
            <a:br>
              <a:rPr lang="en-US" sz="4400">
                <a:solidFill>
                  <a:schemeClr val="lt1"/>
                </a:solidFill>
              </a:rPr>
            </a:br>
            <a:endParaRPr>
              <a:solidFill>
                <a:schemeClr val="lt1"/>
              </a:solidFill>
            </a:endParaRPr>
          </a:p>
        </p:txBody>
      </p:sp>
      <p:sp>
        <p:nvSpPr>
          <p:cNvPr id="240" name="Google Shape;240;p20"/>
          <p:cNvSpPr txBox="1">
            <a:spLocks noGrp="1"/>
          </p:cNvSpPr>
          <p:nvPr>
            <p:ph type="body" idx="1"/>
          </p:nvPr>
        </p:nvSpPr>
        <p:spPr>
          <a:xfrm>
            <a:off x="831850" y="5475872"/>
            <a:ext cx="105156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solidFill>
                  <a:srgbClr val="C2D603"/>
                </a:solidFill>
              </a:rPr>
              <a:t>Northeastern Workforce Development Board</a:t>
            </a:r>
            <a:endParaRPr/>
          </a:p>
        </p:txBody>
      </p:sp>
      <p:pic>
        <p:nvPicPr>
          <p:cNvPr id="241" name="Google Shape;241;p20"/>
          <p:cNvPicPr preferRelativeResize="0"/>
          <p:nvPr/>
        </p:nvPicPr>
        <p:blipFill rotWithShape="1">
          <a:blip r:embed="rId7">
            <a:alphaModFix/>
          </a:blip>
          <a:srcRect/>
          <a:stretch/>
        </p:blipFill>
        <p:spPr>
          <a:xfrm>
            <a:off x="981880" y="6120526"/>
            <a:ext cx="4069091" cy="5030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pSp>
        <p:nvGrpSpPr>
          <p:cNvPr id="46" name="Google Shape;46;p7"/>
          <p:cNvGrpSpPr/>
          <p:nvPr/>
        </p:nvGrpSpPr>
        <p:grpSpPr>
          <a:xfrm>
            <a:off x="0" y="0"/>
            <a:ext cx="12192000" cy="6858000"/>
            <a:chOff x="0" y="0"/>
            <a:chExt cx="12192000" cy="6858000"/>
          </a:xfrm>
        </p:grpSpPr>
        <p:pic>
          <p:nvPicPr>
            <p:cNvPr id="47" name="Google Shape;47;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8" name="Google Shape;48;p7"/>
            <p:cNvSpPr/>
            <p:nvPr/>
          </p:nvSpPr>
          <p:spPr>
            <a:xfrm flipH="1">
              <a:off x="9736812" y="5042019"/>
              <a:ext cx="2442488" cy="1815981"/>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 name="Google Shape;49;p7" descr="A close up of a logo&#10;&#10;Description automatically generated"/>
            <p:cNvPicPr preferRelativeResize="0"/>
            <p:nvPr/>
          </p:nvPicPr>
          <p:blipFill rotWithShape="1">
            <a:blip r:embed="rId4">
              <a:alphaModFix/>
            </a:blip>
            <a:srcRect/>
            <a:stretch/>
          </p:blipFill>
          <p:spPr>
            <a:xfrm>
              <a:off x="11210120" y="6038237"/>
              <a:ext cx="723514" cy="503047"/>
            </a:xfrm>
            <a:prstGeom prst="rect">
              <a:avLst/>
            </a:prstGeom>
            <a:noFill/>
            <a:ln>
              <a:noFill/>
            </a:ln>
          </p:spPr>
        </p:pic>
      </p:grpSp>
      <p:sp>
        <p:nvSpPr>
          <p:cNvPr id="50" name="Google Shape;50;p7"/>
          <p:cNvSpPr txBox="1">
            <a:spLocks noGrp="1"/>
          </p:cNvSpPr>
          <p:nvPr>
            <p:ph type="title"/>
          </p:nvPr>
        </p:nvSpPr>
        <p:spPr>
          <a:xfrm>
            <a:off x="838200" y="396358"/>
            <a:ext cx="10515600" cy="11254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Trebuchet MS"/>
              <a:buNone/>
            </a:pPr>
            <a:r>
              <a:rPr lang="en-US">
                <a:solidFill>
                  <a:schemeClr val="lt1"/>
                </a:solidFill>
              </a:rPr>
              <a:t>What is Real World?</a:t>
            </a:r>
            <a:endParaRPr/>
          </a:p>
        </p:txBody>
      </p:sp>
      <p:pic>
        <p:nvPicPr>
          <p:cNvPr id="51" name="Google Shape;51;p7"/>
          <p:cNvPicPr preferRelativeResize="0"/>
          <p:nvPr/>
        </p:nvPicPr>
        <p:blipFill rotWithShape="1">
          <a:blip r:embed="rId5">
            <a:alphaModFix/>
          </a:blip>
          <a:srcRect/>
          <a:stretch/>
        </p:blipFill>
        <p:spPr>
          <a:xfrm>
            <a:off x="981880" y="6120526"/>
            <a:ext cx="4069091" cy="503047"/>
          </a:xfrm>
          <a:prstGeom prst="rect">
            <a:avLst/>
          </a:prstGeom>
          <a:noFill/>
          <a:ln>
            <a:noFill/>
          </a:ln>
        </p:spPr>
      </p:pic>
      <p:sp>
        <p:nvSpPr>
          <p:cNvPr id="52" name="Google Shape;52;p7"/>
          <p:cNvSpPr txBox="1"/>
          <p:nvPr/>
        </p:nvSpPr>
        <p:spPr>
          <a:xfrm>
            <a:off x="741454" y="1457293"/>
            <a:ext cx="8184040" cy="466281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D8E2F3"/>
              </a:buClr>
              <a:buSzPts val="1850"/>
              <a:buFont typeface="Noto Sans Symbols"/>
              <a:buChar char="⮚"/>
            </a:pPr>
            <a:r>
              <a:rPr lang="en-US" sz="1850" b="1">
                <a:solidFill>
                  <a:srgbClr val="D8E2F3"/>
                </a:solidFill>
                <a:latin typeface="Calibri"/>
                <a:ea typeface="Calibri"/>
                <a:cs typeface="Calibri"/>
                <a:sym typeface="Calibri"/>
              </a:rPr>
              <a:t>A one-day simulation event that offers teens and young adults hands-on practice learning around areas of fiscal decision-making pertaining to education, careers, and lifestyle choices in the adult world….before it counts!</a:t>
            </a:r>
            <a:endParaRPr/>
          </a:p>
          <a:p>
            <a:pPr marL="285750" marR="0" lvl="0" indent="-168275" algn="l" rtl="0">
              <a:spcBef>
                <a:spcPts val="0"/>
              </a:spcBef>
              <a:spcAft>
                <a:spcPts val="0"/>
              </a:spcAft>
              <a:buClr>
                <a:schemeClr val="dk1"/>
              </a:buClr>
              <a:buSzPts val="1850"/>
              <a:buFont typeface="Noto Sans Symbols"/>
              <a:buNone/>
            </a:pPr>
            <a:endParaRPr sz="1850" b="1">
              <a:solidFill>
                <a:srgbClr val="D8E2F3"/>
              </a:solidFill>
              <a:latin typeface="Calibri"/>
              <a:ea typeface="Calibri"/>
              <a:cs typeface="Calibri"/>
              <a:sym typeface="Calibri"/>
            </a:endParaRPr>
          </a:p>
          <a:p>
            <a:pPr marL="285750" marR="0" lvl="0" indent="-285750" algn="l" rtl="0">
              <a:spcBef>
                <a:spcPts val="0"/>
              </a:spcBef>
              <a:spcAft>
                <a:spcPts val="0"/>
              </a:spcAft>
              <a:buClr>
                <a:srgbClr val="D8E2F3"/>
              </a:buClr>
              <a:buSzPts val="1850"/>
              <a:buFont typeface="Noto Sans Symbols"/>
              <a:buChar char="⮚"/>
            </a:pPr>
            <a:r>
              <a:rPr lang="en-US" sz="1850" b="1">
                <a:solidFill>
                  <a:srgbClr val="D8E2F3"/>
                </a:solidFill>
                <a:latin typeface="Calibri"/>
                <a:ea typeface="Calibri"/>
                <a:cs typeface="Calibri"/>
                <a:sym typeface="Calibri"/>
              </a:rPr>
              <a:t>An opportunity for the business community to provide real life costs to teens for their particular industry BEFORE IT COUNTS.</a:t>
            </a:r>
            <a:endParaRPr/>
          </a:p>
          <a:p>
            <a:pPr marL="285750" marR="0" lvl="0" indent="-168275" algn="l" rtl="0">
              <a:spcBef>
                <a:spcPts val="0"/>
              </a:spcBef>
              <a:spcAft>
                <a:spcPts val="0"/>
              </a:spcAft>
              <a:buClr>
                <a:schemeClr val="dk1"/>
              </a:buClr>
              <a:buSzPts val="1850"/>
              <a:buFont typeface="Noto Sans Symbols"/>
              <a:buNone/>
            </a:pPr>
            <a:endParaRPr sz="1850" b="1">
              <a:solidFill>
                <a:srgbClr val="D8E2F3"/>
              </a:solidFill>
              <a:latin typeface="Calibri"/>
              <a:ea typeface="Calibri"/>
              <a:cs typeface="Calibri"/>
              <a:sym typeface="Calibri"/>
            </a:endParaRPr>
          </a:p>
          <a:p>
            <a:pPr marL="285750" marR="0" lvl="0" indent="-285750" algn="l" rtl="0">
              <a:spcBef>
                <a:spcPts val="0"/>
              </a:spcBef>
              <a:spcAft>
                <a:spcPts val="0"/>
              </a:spcAft>
              <a:buClr>
                <a:srgbClr val="D8E2F3"/>
              </a:buClr>
              <a:buSzPts val="1850"/>
              <a:buFont typeface="Noto Sans Symbols"/>
              <a:buChar char="⮚"/>
            </a:pPr>
            <a:r>
              <a:rPr lang="en-US" sz="1850" b="1">
                <a:solidFill>
                  <a:srgbClr val="D8E2F3"/>
                </a:solidFill>
                <a:latin typeface="Calibri"/>
                <a:ea typeface="Calibri"/>
                <a:cs typeface="Calibri"/>
                <a:sym typeface="Calibri"/>
              </a:rPr>
              <a:t>An opportunity for teens and young adults to create a monthly budget based on real life costs and practice face-to-face social skills with people and businesses.</a:t>
            </a:r>
            <a:endParaRPr/>
          </a:p>
          <a:p>
            <a:pPr marL="285750" marR="0" lvl="0" indent="-168275" algn="l" rtl="0">
              <a:spcBef>
                <a:spcPts val="0"/>
              </a:spcBef>
              <a:spcAft>
                <a:spcPts val="0"/>
              </a:spcAft>
              <a:buClr>
                <a:schemeClr val="dk1"/>
              </a:buClr>
              <a:buSzPts val="1850"/>
              <a:buFont typeface="Noto Sans Symbols"/>
              <a:buNone/>
            </a:pPr>
            <a:endParaRPr sz="1850" b="1">
              <a:solidFill>
                <a:srgbClr val="D8E2F3"/>
              </a:solidFill>
              <a:latin typeface="Calibri"/>
              <a:ea typeface="Calibri"/>
              <a:cs typeface="Calibri"/>
              <a:sym typeface="Calibri"/>
            </a:endParaRPr>
          </a:p>
          <a:p>
            <a:pPr marL="285750" marR="0" lvl="0" indent="-285750" algn="l" rtl="0">
              <a:spcBef>
                <a:spcPts val="0"/>
              </a:spcBef>
              <a:spcAft>
                <a:spcPts val="0"/>
              </a:spcAft>
              <a:buClr>
                <a:srgbClr val="D8E2F3"/>
              </a:buClr>
              <a:buSzPts val="1850"/>
              <a:buFont typeface="Noto Sans Symbols"/>
              <a:buChar char="⮚"/>
            </a:pPr>
            <a:r>
              <a:rPr lang="en-US" sz="1850" b="1">
                <a:solidFill>
                  <a:srgbClr val="D8E2F3"/>
                </a:solidFill>
                <a:latin typeface="Calibri"/>
                <a:ea typeface="Calibri"/>
                <a:cs typeface="Calibri"/>
                <a:sym typeface="Calibri"/>
              </a:rPr>
              <a:t>An opportunity for teens and young adults to see how their educational plans match up to potential entry level career earnings.</a:t>
            </a:r>
            <a:endParaRPr/>
          </a:p>
          <a:p>
            <a:pPr marL="285750" marR="0" lvl="0" indent="-168275" algn="l" rtl="0">
              <a:spcBef>
                <a:spcPts val="0"/>
              </a:spcBef>
              <a:spcAft>
                <a:spcPts val="0"/>
              </a:spcAft>
              <a:buClr>
                <a:schemeClr val="dk1"/>
              </a:buClr>
              <a:buSzPts val="1850"/>
              <a:buFont typeface="Noto Sans Symbols"/>
              <a:buNone/>
            </a:pPr>
            <a:endParaRPr sz="1850" b="1">
              <a:solidFill>
                <a:srgbClr val="D8E2F3"/>
              </a:solidFill>
              <a:latin typeface="Calibri"/>
              <a:ea typeface="Calibri"/>
              <a:cs typeface="Calibri"/>
              <a:sym typeface="Calibri"/>
            </a:endParaRPr>
          </a:p>
          <a:p>
            <a:pPr marL="285750" marR="0" lvl="0" indent="-285750" algn="l" rtl="0">
              <a:spcBef>
                <a:spcPts val="0"/>
              </a:spcBef>
              <a:spcAft>
                <a:spcPts val="0"/>
              </a:spcAft>
              <a:buClr>
                <a:srgbClr val="D8E2F3"/>
              </a:buClr>
              <a:buSzPts val="1850"/>
              <a:buFont typeface="Noto Sans Symbols"/>
              <a:buChar char="⮚"/>
            </a:pPr>
            <a:r>
              <a:rPr lang="en-US" sz="1850" b="1">
                <a:solidFill>
                  <a:srgbClr val="D8E2F3"/>
                </a:solidFill>
                <a:latin typeface="Calibri"/>
                <a:ea typeface="Calibri"/>
                <a:cs typeface="Calibri"/>
                <a:sym typeface="Calibri"/>
              </a:rPr>
              <a:t>An opportunity for the business c</a:t>
            </a:r>
            <a:r>
              <a:rPr lang="en-US" sz="1900" b="1">
                <a:solidFill>
                  <a:srgbClr val="D8E2F3"/>
                </a:solidFill>
                <a:latin typeface="Calibri"/>
                <a:ea typeface="Calibri"/>
                <a:cs typeface="Calibri"/>
                <a:sym typeface="Calibri"/>
              </a:rPr>
              <a:t>ommunity to expand their customer base and meet potential employees.</a:t>
            </a:r>
            <a:endParaRPr/>
          </a:p>
        </p:txBody>
      </p:sp>
      <p:grpSp>
        <p:nvGrpSpPr>
          <p:cNvPr id="53" name="Google Shape;53;p7"/>
          <p:cNvGrpSpPr/>
          <p:nvPr/>
        </p:nvGrpSpPr>
        <p:grpSpPr>
          <a:xfrm>
            <a:off x="9198453" y="2144806"/>
            <a:ext cx="2372404" cy="1936710"/>
            <a:chOff x="1865857" y="2564969"/>
            <a:chExt cx="4945598" cy="11881658"/>
          </a:xfrm>
        </p:grpSpPr>
        <p:sp>
          <p:nvSpPr>
            <p:cNvPr id="54" name="Google Shape;54;p7"/>
            <p:cNvSpPr/>
            <p:nvPr/>
          </p:nvSpPr>
          <p:spPr>
            <a:xfrm>
              <a:off x="1865857" y="2564969"/>
              <a:ext cx="4945598" cy="3252787"/>
            </a:xfrm>
            <a:prstGeom prst="rect">
              <a:avLst/>
            </a:prstGeom>
          </p:spPr>
          <p:txBody>
            <a:bodyPr>
              <a:prstTxWarp prst="textPlain">
                <a:avLst/>
              </a:prstTxWarp>
            </a:bodyPr>
            <a:lstStyle/>
            <a:p>
              <a:pPr lvl="0" algn="ctr"/>
              <a:r>
                <a:rPr b="1" i="0">
                  <a:ln w="10525" cap="flat" cmpd="sng">
                    <a:solidFill>
                      <a:srgbClr val="3A69BE"/>
                    </a:solidFill>
                    <a:prstDash val="solid"/>
                    <a:round/>
                    <a:headEnd type="none" w="sm" len="sm"/>
                    <a:tailEnd type="none" w="sm" len="sm"/>
                  </a:ln>
                  <a:gradFill>
                    <a:gsLst>
                      <a:gs pos="0">
                        <a:srgbClr val="B7C8FF"/>
                      </a:gs>
                      <a:gs pos="9000">
                        <a:srgbClr val="93B1FF"/>
                      </a:gs>
                      <a:gs pos="50000">
                        <a:srgbClr val="00249C"/>
                      </a:gs>
                      <a:gs pos="79000">
                        <a:srgbClr val="93B1FF"/>
                      </a:gs>
                      <a:gs pos="100000">
                        <a:srgbClr val="B7C8FF"/>
                      </a:gs>
                    </a:gsLst>
                    <a:lin ang="5400012" scaled="0"/>
                  </a:gradFill>
                  <a:latin typeface="Calibri"/>
                </a:rPr>
                <a:t>REAL  WORLD</a:t>
              </a:r>
            </a:p>
          </p:txBody>
        </p:sp>
        <p:pic>
          <p:nvPicPr>
            <p:cNvPr id="55" name="Google Shape;55;p7" descr="MP00646_"/>
            <p:cNvPicPr preferRelativeResize="0"/>
            <p:nvPr/>
          </p:nvPicPr>
          <p:blipFill rotWithShape="1">
            <a:blip r:embed="rId6">
              <a:alphaModFix/>
            </a:blip>
            <a:srcRect/>
            <a:stretch/>
          </p:blipFill>
          <p:spPr>
            <a:xfrm>
              <a:off x="2971809" y="6439686"/>
              <a:ext cx="2733673" cy="8006941"/>
            </a:xfrm>
            <a:prstGeom prst="rect">
              <a:avLst/>
            </a:prstGeom>
            <a:noFill/>
            <a:ln>
              <a:noFill/>
            </a:ln>
          </p:spPr>
        </p:pic>
      </p:grpSp>
      <p:sp>
        <p:nvSpPr>
          <p:cNvPr id="56" name="Google Shape;56;p7"/>
          <p:cNvSpPr/>
          <p:nvPr/>
        </p:nvSpPr>
        <p:spPr>
          <a:xfrm>
            <a:off x="8980686" y="4235794"/>
            <a:ext cx="2807923" cy="530219"/>
          </a:xfrm>
          <a:prstGeom prst="rect">
            <a:avLst/>
          </a:prstGeom>
        </p:spPr>
        <p:txBody>
          <a:bodyPr>
            <a:prstTxWarp prst="textPlain">
              <a:avLst/>
            </a:prstTxWarp>
          </a:bodyPr>
          <a:lstStyle/>
          <a:p>
            <a:pPr lvl="0" algn="ctr"/>
            <a:r>
              <a:rPr b="1" i="0">
                <a:ln w="10525" cap="flat" cmpd="sng">
                  <a:solidFill>
                    <a:srgbClr val="3A69BE"/>
                  </a:solidFill>
                  <a:prstDash val="solid"/>
                  <a:round/>
                  <a:headEnd type="none" w="sm" len="sm"/>
                  <a:tailEnd type="none" w="sm" len="sm"/>
                </a:ln>
                <a:gradFill>
                  <a:gsLst>
                    <a:gs pos="0">
                      <a:srgbClr val="B7C8FF"/>
                    </a:gs>
                    <a:gs pos="9000">
                      <a:srgbClr val="93B1FF"/>
                    </a:gs>
                    <a:gs pos="50000">
                      <a:srgbClr val="00249C"/>
                    </a:gs>
                    <a:gs pos="79000">
                      <a:srgbClr val="93B1FF"/>
                    </a:gs>
                    <a:gs pos="100000">
                      <a:srgbClr val="B7C8FF"/>
                    </a:gs>
                  </a:gsLst>
                  <a:lin ang="5400012" scaled="0"/>
                </a:gradFill>
                <a:latin typeface="Calibri"/>
              </a:rPr>
              <a:t>NORTHEASTERN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pSp>
        <p:nvGrpSpPr>
          <p:cNvPr id="61" name="Google Shape;61;p8"/>
          <p:cNvGrpSpPr/>
          <p:nvPr/>
        </p:nvGrpSpPr>
        <p:grpSpPr>
          <a:xfrm>
            <a:off x="0" y="-2"/>
            <a:ext cx="12192000" cy="6858000"/>
            <a:chOff x="0" y="0"/>
            <a:chExt cx="12192000" cy="6858000"/>
          </a:xfrm>
        </p:grpSpPr>
        <p:pic>
          <p:nvPicPr>
            <p:cNvPr id="62" name="Google Shape;62;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3" name="Google Shape;63;p8"/>
            <p:cNvSpPr/>
            <p:nvPr/>
          </p:nvSpPr>
          <p:spPr>
            <a:xfrm flipH="1">
              <a:off x="9736812" y="5042019"/>
              <a:ext cx="2442488" cy="1815981"/>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4" name="Google Shape;64;p8" descr="A close up of a logo&#10;&#10;Description automatically generated"/>
            <p:cNvPicPr preferRelativeResize="0"/>
            <p:nvPr/>
          </p:nvPicPr>
          <p:blipFill rotWithShape="1">
            <a:blip r:embed="rId4">
              <a:alphaModFix/>
            </a:blip>
            <a:srcRect/>
            <a:stretch/>
          </p:blipFill>
          <p:spPr>
            <a:xfrm>
              <a:off x="11210120" y="6038237"/>
              <a:ext cx="723514" cy="503047"/>
            </a:xfrm>
            <a:prstGeom prst="rect">
              <a:avLst/>
            </a:prstGeom>
            <a:noFill/>
            <a:ln>
              <a:noFill/>
            </a:ln>
          </p:spPr>
        </p:pic>
      </p:grpSp>
      <p:pic>
        <p:nvPicPr>
          <p:cNvPr id="65" name="Google Shape;65;p8"/>
          <p:cNvPicPr preferRelativeResize="0"/>
          <p:nvPr/>
        </p:nvPicPr>
        <p:blipFill rotWithShape="1">
          <a:blip r:embed="rId5">
            <a:alphaModFix/>
          </a:blip>
          <a:srcRect/>
          <a:stretch/>
        </p:blipFill>
        <p:spPr>
          <a:xfrm>
            <a:off x="981880" y="6120526"/>
            <a:ext cx="4069091" cy="503047"/>
          </a:xfrm>
          <a:prstGeom prst="rect">
            <a:avLst/>
          </a:prstGeom>
          <a:noFill/>
          <a:ln>
            <a:noFill/>
          </a:ln>
        </p:spPr>
      </p:pic>
      <p:sp>
        <p:nvSpPr>
          <p:cNvPr id="66" name="Google Shape;66;p8"/>
          <p:cNvSpPr txBox="1"/>
          <p:nvPr/>
        </p:nvSpPr>
        <p:spPr>
          <a:xfrm>
            <a:off x="176463" y="470569"/>
            <a:ext cx="12074357"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 2000, Independent Living Resources (ILR), Inc. piloted the “Real World Raleigh” as a one day event. Three organizations were asked to work with ILR and promise to bring their teenagers and young adults to the event. ILR hoped to have 50 participants. The event made more of an impact than initially imagined. As the event became more popular, adults brought their teens from as far as five hours away to attend.</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ILR decided that the focus should now be on teaching people how to coordinate the event so they could have it in their own community. In 2005, Nancy Carter began developing the curriculum that exists today on this website. Year after year, Nancy refined and adjusted the curriculum and teaching activities to best transfer knowledge to those in her trainings. Nancy’s enthusiasm for the Real World also transferred to her trainees and Real World events started to “pop up” throughout North Carolina and other states that attended the training.</a:t>
            </a:r>
            <a:endParaRPr/>
          </a:p>
        </p:txBody>
      </p:sp>
      <p:sp>
        <p:nvSpPr>
          <p:cNvPr id="67" name="Google Shape;67;p8"/>
          <p:cNvSpPr txBox="1">
            <a:spLocks noGrp="1"/>
          </p:cNvSpPr>
          <p:nvPr>
            <p:ph type="title"/>
          </p:nvPr>
        </p:nvSpPr>
        <p:spPr>
          <a:xfrm>
            <a:off x="417056" y="3097270"/>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Trebuchet MS"/>
              <a:buNone/>
            </a:pPr>
            <a:r>
              <a:rPr lang="en-US">
                <a:solidFill>
                  <a:schemeClr val="lt1"/>
                </a:solidFill>
              </a:rPr>
              <a:t>Real World History</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pSp>
        <p:nvGrpSpPr>
          <p:cNvPr id="73" name="Google Shape;73;p9"/>
          <p:cNvGrpSpPr/>
          <p:nvPr/>
        </p:nvGrpSpPr>
        <p:grpSpPr>
          <a:xfrm>
            <a:off x="-258365" y="0"/>
            <a:ext cx="12192000" cy="6858000"/>
            <a:chOff x="0" y="0"/>
            <a:chExt cx="12192000" cy="6858000"/>
          </a:xfrm>
        </p:grpSpPr>
        <p:pic>
          <p:nvPicPr>
            <p:cNvPr id="74" name="Google Shape;74;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5" name="Google Shape;75;p9"/>
            <p:cNvSpPr/>
            <p:nvPr/>
          </p:nvSpPr>
          <p:spPr>
            <a:xfrm flipH="1">
              <a:off x="9736812" y="5042019"/>
              <a:ext cx="2442488" cy="1815981"/>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 name="Google Shape;76;p9" descr="A close up of a logo&#10;&#10;Description automatically generated"/>
            <p:cNvPicPr preferRelativeResize="0"/>
            <p:nvPr/>
          </p:nvPicPr>
          <p:blipFill rotWithShape="1">
            <a:blip r:embed="rId4">
              <a:alphaModFix/>
            </a:blip>
            <a:srcRect/>
            <a:stretch/>
          </p:blipFill>
          <p:spPr>
            <a:xfrm>
              <a:off x="11210120" y="6038237"/>
              <a:ext cx="723514" cy="503047"/>
            </a:xfrm>
            <a:prstGeom prst="rect">
              <a:avLst/>
            </a:prstGeom>
            <a:noFill/>
            <a:ln>
              <a:noFill/>
            </a:ln>
          </p:spPr>
        </p:pic>
      </p:grpSp>
      <p:sp>
        <p:nvSpPr>
          <p:cNvPr id="77" name="Google Shape;77;p9"/>
          <p:cNvSpPr txBox="1">
            <a:spLocks noGrp="1"/>
          </p:cNvSpPr>
          <p:nvPr>
            <p:ph type="title"/>
          </p:nvPr>
        </p:nvSpPr>
        <p:spPr>
          <a:xfrm>
            <a:off x="235221" y="155074"/>
            <a:ext cx="10515600" cy="91987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Trebuchet MS"/>
              <a:buNone/>
            </a:pPr>
            <a:r>
              <a:rPr lang="en-US">
                <a:solidFill>
                  <a:schemeClr val="lt1"/>
                </a:solidFill>
              </a:rPr>
              <a:t>Why Host a Real World </a:t>
            </a:r>
            <a:endParaRPr>
              <a:solidFill>
                <a:schemeClr val="lt1"/>
              </a:solidFill>
            </a:endParaRPr>
          </a:p>
        </p:txBody>
      </p:sp>
      <p:pic>
        <p:nvPicPr>
          <p:cNvPr id="78" name="Google Shape;78;p9"/>
          <p:cNvPicPr preferRelativeResize="0"/>
          <p:nvPr/>
        </p:nvPicPr>
        <p:blipFill rotWithShape="1">
          <a:blip r:embed="rId5">
            <a:alphaModFix/>
          </a:blip>
          <a:srcRect/>
          <a:stretch/>
        </p:blipFill>
        <p:spPr>
          <a:xfrm>
            <a:off x="981880" y="6120526"/>
            <a:ext cx="4069091" cy="503047"/>
          </a:xfrm>
          <a:prstGeom prst="rect">
            <a:avLst/>
          </a:prstGeom>
          <a:noFill/>
          <a:ln>
            <a:noFill/>
          </a:ln>
        </p:spPr>
      </p:pic>
      <p:sp>
        <p:nvSpPr>
          <p:cNvPr id="79" name="Google Shape;79;p9"/>
          <p:cNvSpPr txBox="1"/>
          <p:nvPr/>
        </p:nvSpPr>
        <p:spPr>
          <a:xfrm>
            <a:off x="428688" y="1226571"/>
            <a:ext cx="7292911" cy="52783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50"/>
              <a:buFont typeface="Noto Sans Symbols"/>
              <a:buChar char="⮚"/>
            </a:pPr>
            <a:r>
              <a:rPr lang="en-US" sz="1850" b="1">
                <a:solidFill>
                  <a:schemeClr val="dk1"/>
                </a:solidFill>
                <a:latin typeface="Calibri"/>
                <a:ea typeface="Calibri"/>
                <a:cs typeface="Calibri"/>
                <a:sym typeface="Calibri"/>
              </a:rPr>
              <a:t>Brings youth from similar situations together to share their future dreams/goals and identify potential challenges for when they transition to the adult world </a:t>
            </a:r>
            <a:endParaRPr sz="1850" b="1">
              <a:solidFill>
                <a:schemeClr val="dk1"/>
              </a:solidFill>
              <a:latin typeface="Calibri"/>
              <a:ea typeface="Calibri"/>
              <a:cs typeface="Calibri"/>
              <a:sym typeface="Calibri"/>
            </a:endParaRPr>
          </a:p>
          <a:p>
            <a:pPr marL="342900" marR="0" lvl="0" indent="-266700" algn="l" rtl="0">
              <a:spcBef>
                <a:spcPts val="0"/>
              </a:spcBef>
              <a:spcAft>
                <a:spcPts val="0"/>
              </a:spcAft>
              <a:buClr>
                <a:schemeClr val="dk1"/>
              </a:buClr>
              <a:buSzPts val="1200"/>
              <a:buFont typeface="Noto Sans Symbols"/>
              <a:buNone/>
            </a:pPr>
            <a:endParaRPr sz="12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50"/>
              <a:buFont typeface="Noto Sans Symbols"/>
              <a:buChar char="⮚"/>
            </a:pPr>
            <a:r>
              <a:rPr lang="en-US" sz="1850" b="1">
                <a:solidFill>
                  <a:schemeClr val="dk1"/>
                </a:solidFill>
                <a:latin typeface="Calibri"/>
                <a:ea typeface="Calibri"/>
                <a:cs typeface="Calibri"/>
                <a:sym typeface="Calibri"/>
              </a:rPr>
              <a:t>Teaches youth the life skills necessary to meet their goals as productive adult citizens </a:t>
            </a:r>
            <a:endParaRPr sz="1850" b="1">
              <a:solidFill>
                <a:schemeClr val="dk1"/>
              </a:solidFill>
              <a:latin typeface="Calibri"/>
              <a:ea typeface="Calibri"/>
              <a:cs typeface="Calibri"/>
              <a:sym typeface="Calibri"/>
            </a:endParaRPr>
          </a:p>
          <a:p>
            <a:pPr marL="342900" marR="0" lvl="0" indent="-266700" algn="l" rtl="0">
              <a:spcBef>
                <a:spcPts val="0"/>
              </a:spcBef>
              <a:spcAft>
                <a:spcPts val="0"/>
              </a:spcAft>
              <a:buClr>
                <a:schemeClr val="dk1"/>
              </a:buClr>
              <a:buSzPts val="1200"/>
              <a:buFont typeface="Noto Sans Symbols"/>
              <a:buNone/>
            </a:pPr>
            <a:endParaRPr sz="12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50"/>
              <a:buFont typeface="Noto Sans Symbols"/>
              <a:buChar char="⮚"/>
            </a:pPr>
            <a:r>
              <a:rPr lang="en-US" sz="1850" b="1">
                <a:solidFill>
                  <a:schemeClr val="dk1"/>
                </a:solidFill>
                <a:latin typeface="Calibri"/>
                <a:ea typeface="Calibri"/>
                <a:cs typeface="Calibri"/>
                <a:sym typeface="Calibri"/>
              </a:rPr>
              <a:t>Provides a one-day simulation based on how to make daily responsible, financial decisions necessary for adult life </a:t>
            </a:r>
            <a:endParaRPr sz="1850" b="1">
              <a:solidFill>
                <a:schemeClr val="dk1"/>
              </a:solidFill>
              <a:latin typeface="Calibri"/>
              <a:ea typeface="Calibri"/>
              <a:cs typeface="Calibri"/>
              <a:sym typeface="Calibri"/>
            </a:endParaRPr>
          </a:p>
          <a:p>
            <a:pPr marL="342900" marR="0" lvl="0" indent="-266700" algn="l" rtl="0">
              <a:spcBef>
                <a:spcPts val="0"/>
              </a:spcBef>
              <a:spcAft>
                <a:spcPts val="0"/>
              </a:spcAft>
              <a:buClr>
                <a:schemeClr val="dk1"/>
              </a:buClr>
              <a:buSzPts val="1200"/>
              <a:buFont typeface="Noto Sans Symbols"/>
              <a:buNone/>
            </a:pPr>
            <a:endParaRPr sz="12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50"/>
              <a:buFont typeface="Noto Sans Symbols"/>
              <a:buChar char="⮚"/>
            </a:pPr>
            <a:r>
              <a:rPr lang="en-US" sz="1850" b="1">
                <a:solidFill>
                  <a:schemeClr val="dk1"/>
                </a:solidFill>
                <a:latin typeface="Calibri"/>
                <a:ea typeface="Calibri"/>
                <a:cs typeface="Calibri"/>
                <a:sym typeface="Calibri"/>
              </a:rPr>
              <a:t>Community businesses interact positively with young adults in their community.</a:t>
            </a:r>
            <a:endParaRPr/>
          </a:p>
          <a:p>
            <a:pPr marL="342900" marR="0" lvl="0" indent="-266700" algn="l" rtl="0">
              <a:spcBef>
                <a:spcPts val="0"/>
              </a:spcBef>
              <a:spcAft>
                <a:spcPts val="0"/>
              </a:spcAft>
              <a:buClr>
                <a:schemeClr val="dk1"/>
              </a:buClr>
              <a:buSzPts val="1200"/>
              <a:buFont typeface="Noto Sans Symbols"/>
              <a:buNone/>
            </a:pPr>
            <a:endParaRPr sz="12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50"/>
              <a:buFont typeface="Noto Sans Symbols"/>
              <a:buChar char="⮚"/>
            </a:pPr>
            <a:r>
              <a:rPr lang="en-US" sz="1850" b="1">
                <a:solidFill>
                  <a:schemeClr val="dk1"/>
                </a:solidFill>
                <a:latin typeface="Calibri"/>
                <a:ea typeface="Calibri"/>
                <a:cs typeface="Calibri"/>
                <a:sym typeface="Calibri"/>
              </a:rPr>
              <a:t>Young adults want to attend this event (year after year) to practice their skills.</a:t>
            </a:r>
            <a:endParaRPr/>
          </a:p>
          <a:p>
            <a:pPr marL="342900" marR="0" lvl="0" indent="-266700" algn="l" rtl="0">
              <a:spcBef>
                <a:spcPts val="0"/>
              </a:spcBef>
              <a:spcAft>
                <a:spcPts val="0"/>
              </a:spcAft>
              <a:buClr>
                <a:schemeClr val="dk1"/>
              </a:buClr>
              <a:buSzPts val="1200"/>
              <a:buFont typeface="Noto Sans Symbols"/>
              <a:buNone/>
            </a:pPr>
            <a:endParaRPr sz="12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50"/>
              <a:buFont typeface="Noto Sans Symbols"/>
              <a:buChar char="⮚"/>
            </a:pPr>
            <a:r>
              <a:rPr lang="en-US" sz="1850" b="1">
                <a:solidFill>
                  <a:schemeClr val="dk1"/>
                </a:solidFill>
                <a:latin typeface="Calibri"/>
                <a:ea typeface="Calibri"/>
                <a:cs typeface="Calibri"/>
                <a:sym typeface="Calibri"/>
              </a:rPr>
              <a:t>Teachers and youth workers feel they have made a difference towards preparing youths to navigate the adult world upon graduation.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0" name="Google Shape;80;p9"/>
          <p:cNvPicPr preferRelativeResize="0"/>
          <p:nvPr/>
        </p:nvPicPr>
        <p:blipFill rotWithShape="1">
          <a:blip r:embed="rId6">
            <a:alphaModFix/>
          </a:blip>
          <a:srcRect/>
          <a:stretch/>
        </p:blipFill>
        <p:spPr>
          <a:xfrm rot="5400000">
            <a:off x="9342976" y="447048"/>
            <a:ext cx="2880000" cy="2160000"/>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pic>
        <p:nvPicPr>
          <p:cNvPr id="81" name="Google Shape;81;p9"/>
          <p:cNvPicPr preferRelativeResize="0"/>
          <p:nvPr/>
        </p:nvPicPr>
        <p:blipFill rotWithShape="1">
          <a:blip r:embed="rId7">
            <a:alphaModFix/>
          </a:blip>
          <a:srcRect/>
          <a:stretch/>
        </p:blipFill>
        <p:spPr>
          <a:xfrm rot="4500617">
            <a:off x="7195854" y="4351176"/>
            <a:ext cx="2487960" cy="2324299"/>
          </a:xfrm>
          <a:prstGeom prst="ellipse">
            <a:avLst/>
          </a:prstGeom>
          <a:noFill/>
          <a:ln>
            <a:noFill/>
          </a:ln>
        </p:spPr>
      </p:pic>
      <p:pic>
        <p:nvPicPr>
          <p:cNvPr id="82" name="Google Shape;82;p9"/>
          <p:cNvPicPr preferRelativeResize="0"/>
          <p:nvPr/>
        </p:nvPicPr>
        <p:blipFill rotWithShape="1">
          <a:blip r:embed="rId8">
            <a:alphaModFix/>
          </a:blip>
          <a:srcRect t="25400" r="17106"/>
          <a:stretch/>
        </p:blipFill>
        <p:spPr>
          <a:xfrm rot="1607941">
            <a:off x="7160852" y="2418303"/>
            <a:ext cx="2789045" cy="1398040"/>
          </a:xfrm>
          <a:prstGeom prst="rect">
            <a:avLst/>
          </a:prstGeom>
          <a:solidFill>
            <a:srgbClr val="ECECEC"/>
          </a:solidFill>
          <a:ln w="190500" cap="rnd" cmpd="sng">
            <a:solidFill>
              <a:srgbClr val="FFFFFF"/>
            </a:solidFill>
            <a:prstDash val="solid"/>
            <a:round/>
            <a:headEnd type="none" w="sm" len="sm"/>
            <a:tailEnd type="none" w="sm" len="sm"/>
          </a:ln>
          <a:effectLst>
            <a:outerShdw blurRad="36195" dist="12700" dir="11400000" algn="tl" rotWithShape="0">
              <a:srgbClr val="000000">
                <a:alpha val="32941"/>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5492353" y="681649"/>
            <a:ext cx="5613611" cy="19961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46873"/>
              </a:buClr>
              <a:buSzPts val="4400"/>
              <a:buFont typeface="Trebuchet MS"/>
              <a:buNone/>
            </a:pPr>
            <a:r>
              <a:rPr lang="en-US" sz="4400" b="1" i="0" u="none" strike="noStrike" cap="none">
                <a:solidFill>
                  <a:srgbClr val="246873"/>
                </a:solidFill>
                <a:latin typeface="Trebuchet MS"/>
                <a:ea typeface="Trebuchet MS"/>
                <a:cs typeface="Trebuchet MS"/>
                <a:sym typeface="Trebuchet MS"/>
              </a:rPr>
              <a:t>Getting Started</a:t>
            </a:r>
            <a:endParaRPr/>
          </a:p>
        </p:txBody>
      </p:sp>
      <p:pic>
        <p:nvPicPr>
          <p:cNvPr id="89" name="Google Shape;89;p10"/>
          <p:cNvPicPr preferRelativeResize="0"/>
          <p:nvPr/>
        </p:nvPicPr>
        <p:blipFill rotWithShape="1">
          <a:blip r:embed="rId3">
            <a:alphaModFix/>
          </a:blip>
          <a:srcRect/>
          <a:stretch/>
        </p:blipFill>
        <p:spPr>
          <a:xfrm>
            <a:off x="5492354" y="6310312"/>
            <a:ext cx="2262819" cy="140839"/>
          </a:xfrm>
          <a:prstGeom prst="rect">
            <a:avLst/>
          </a:prstGeom>
          <a:noFill/>
          <a:ln>
            <a:noFill/>
          </a:ln>
        </p:spPr>
      </p:pic>
      <p:cxnSp>
        <p:nvCxnSpPr>
          <p:cNvPr id="90" name="Google Shape;90;p10"/>
          <p:cNvCxnSpPr/>
          <p:nvPr/>
        </p:nvCxnSpPr>
        <p:spPr>
          <a:xfrm rot="10800000">
            <a:off x="7861110" y="6400800"/>
            <a:ext cx="1077791" cy="0"/>
          </a:xfrm>
          <a:prstGeom prst="straightConnector1">
            <a:avLst/>
          </a:prstGeom>
          <a:noFill/>
          <a:ln w="9525" cap="flat" cmpd="sng">
            <a:solidFill>
              <a:srgbClr val="BFBFBF"/>
            </a:solidFill>
            <a:prstDash val="solid"/>
            <a:miter lim="800000"/>
            <a:headEnd type="none" w="sm" len="sm"/>
            <a:tailEnd type="none" w="sm" len="sm"/>
          </a:ln>
        </p:spPr>
      </p:cxnSp>
      <p:sp>
        <p:nvSpPr>
          <p:cNvPr id="91" name="Google Shape;91;p10"/>
          <p:cNvSpPr txBox="1">
            <a:spLocks noGrp="1"/>
          </p:cNvSpPr>
          <p:nvPr>
            <p:ph type="body" idx="1"/>
          </p:nvPr>
        </p:nvSpPr>
        <p:spPr>
          <a:xfrm>
            <a:off x="5492354" y="1811045"/>
            <a:ext cx="6492500" cy="427280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800"/>
              <a:buChar char="•"/>
            </a:pPr>
            <a:r>
              <a:rPr lang="en-US" sz="2800"/>
              <a:t>Select a target group (16-24 y/o)</a:t>
            </a:r>
            <a:endParaRPr sz="2400"/>
          </a:p>
          <a:p>
            <a:pPr marL="228600" lvl="0" indent="-228600" algn="l" rtl="0">
              <a:lnSpc>
                <a:spcPct val="80000"/>
              </a:lnSpc>
              <a:spcBef>
                <a:spcPts val="1000"/>
              </a:spcBef>
              <a:spcAft>
                <a:spcPts val="0"/>
              </a:spcAft>
              <a:buSzPts val="2800"/>
              <a:buChar char="•"/>
            </a:pPr>
            <a:r>
              <a:rPr lang="en-US" sz="2800"/>
              <a:t>Form a planning team with committees</a:t>
            </a:r>
            <a:endParaRPr/>
          </a:p>
          <a:p>
            <a:pPr marL="228600" lvl="0" indent="-228600" algn="l" rtl="0">
              <a:lnSpc>
                <a:spcPct val="80000"/>
              </a:lnSpc>
              <a:spcBef>
                <a:spcPts val="1000"/>
              </a:spcBef>
              <a:spcAft>
                <a:spcPts val="0"/>
              </a:spcAft>
              <a:buSzPts val="2800"/>
              <a:buChar char="•"/>
            </a:pPr>
            <a:r>
              <a:rPr lang="en-US" sz="2800"/>
              <a:t>Select coordinators for each committee</a:t>
            </a:r>
            <a:endParaRPr/>
          </a:p>
          <a:p>
            <a:pPr marL="685800" lvl="1" indent="-228600" algn="l" rtl="0">
              <a:lnSpc>
                <a:spcPct val="80000"/>
              </a:lnSpc>
              <a:spcBef>
                <a:spcPts val="500"/>
              </a:spcBef>
              <a:spcAft>
                <a:spcPts val="0"/>
              </a:spcAft>
              <a:buSzPts val="2000"/>
              <a:buChar char="•"/>
            </a:pPr>
            <a:r>
              <a:rPr lang="en-US" sz="2000"/>
              <a:t>Core Committee</a:t>
            </a:r>
            <a:endParaRPr/>
          </a:p>
          <a:p>
            <a:pPr marL="685800" lvl="1" indent="-228600" algn="l" rtl="0">
              <a:lnSpc>
                <a:spcPct val="80000"/>
              </a:lnSpc>
              <a:spcBef>
                <a:spcPts val="500"/>
              </a:spcBef>
              <a:spcAft>
                <a:spcPts val="0"/>
              </a:spcAft>
              <a:buSzPts val="2000"/>
              <a:buChar char="•"/>
            </a:pPr>
            <a:r>
              <a:rPr lang="en-US" sz="2000"/>
              <a:t>Youth Committee</a:t>
            </a:r>
            <a:endParaRPr/>
          </a:p>
          <a:p>
            <a:pPr marL="685800" lvl="1" indent="-228600" algn="l" rtl="0">
              <a:lnSpc>
                <a:spcPct val="80000"/>
              </a:lnSpc>
              <a:spcBef>
                <a:spcPts val="500"/>
              </a:spcBef>
              <a:spcAft>
                <a:spcPts val="0"/>
              </a:spcAft>
              <a:buSzPts val="2000"/>
              <a:buChar char="•"/>
            </a:pPr>
            <a:r>
              <a:rPr lang="en-US" sz="2000"/>
              <a:t>Resource Committee</a:t>
            </a:r>
            <a:endParaRPr/>
          </a:p>
          <a:p>
            <a:pPr marL="685800" lvl="1" indent="-228600" algn="l" rtl="0">
              <a:lnSpc>
                <a:spcPct val="80000"/>
              </a:lnSpc>
              <a:spcBef>
                <a:spcPts val="500"/>
              </a:spcBef>
              <a:spcAft>
                <a:spcPts val="0"/>
              </a:spcAft>
              <a:buSzPts val="2000"/>
              <a:buChar char="•"/>
            </a:pPr>
            <a:r>
              <a:rPr lang="en-US" sz="2000"/>
              <a:t>Materials Committee</a:t>
            </a:r>
            <a:endParaRPr/>
          </a:p>
          <a:p>
            <a:pPr marL="228600" lvl="0" indent="-228600" algn="l" rtl="0">
              <a:lnSpc>
                <a:spcPct val="80000"/>
              </a:lnSpc>
              <a:spcBef>
                <a:spcPts val="1000"/>
              </a:spcBef>
              <a:spcAft>
                <a:spcPts val="0"/>
              </a:spcAft>
              <a:buSzPts val="2800"/>
              <a:buChar char="•"/>
            </a:pPr>
            <a:r>
              <a:rPr lang="en-US" sz="2800"/>
              <a:t>Start planning process</a:t>
            </a:r>
            <a:endParaRPr/>
          </a:p>
          <a:p>
            <a:pPr marL="228600" lvl="0" indent="-228600" algn="l" rtl="0">
              <a:lnSpc>
                <a:spcPct val="80000"/>
              </a:lnSpc>
              <a:spcBef>
                <a:spcPts val="1000"/>
              </a:spcBef>
              <a:spcAft>
                <a:spcPts val="0"/>
              </a:spcAft>
              <a:buSzPts val="2800"/>
              <a:buChar char="•"/>
            </a:pPr>
            <a:r>
              <a:rPr lang="en-US" sz="2800"/>
              <a:t>Funding</a:t>
            </a:r>
            <a:endParaRPr sz="2400"/>
          </a:p>
        </p:txBody>
      </p:sp>
      <p:sp>
        <p:nvSpPr>
          <p:cNvPr id="92" name="Google Shape;92;p10"/>
          <p:cNvSpPr txBox="1"/>
          <p:nvPr/>
        </p:nvSpPr>
        <p:spPr>
          <a:xfrm>
            <a:off x="11299179" y="6236672"/>
            <a:ext cx="52328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1">
                <a:solidFill>
                  <a:srgbClr val="13BFD6"/>
                </a:solidFill>
                <a:latin typeface="Arial"/>
                <a:ea typeface="Arial"/>
                <a:cs typeface="Arial"/>
                <a:sym typeface="Arial"/>
              </a:rPr>
              <a:t>5</a:t>
            </a:fld>
            <a:endParaRPr sz="1400" b="1">
              <a:solidFill>
                <a:srgbClr val="13BFD6"/>
              </a:solidFill>
              <a:latin typeface="Arial"/>
              <a:ea typeface="Arial"/>
              <a:cs typeface="Arial"/>
              <a:sym typeface="Arial"/>
            </a:endParaRPr>
          </a:p>
        </p:txBody>
      </p:sp>
      <p:grpSp>
        <p:nvGrpSpPr>
          <p:cNvPr id="93" name="Google Shape;93;p10"/>
          <p:cNvGrpSpPr/>
          <p:nvPr/>
        </p:nvGrpSpPr>
        <p:grpSpPr>
          <a:xfrm>
            <a:off x="5320402" y="6280573"/>
            <a:ext cx="2448959" cy="321223"/>
            <a:chOff x="1078174" y="6280573"/>
            <a:chExt cx="2448959" cy="321223"/>
          </a:xfrm>
        </p:grpSpPr>
        <p:sp>
          <p:nvSpPr>
            <p:cNvPr id="94" name="Google Shape;94;p10"/>
            <p:cNvSpPr/>
            <p:nvPr/>
          </p:nvSpPr>
          <p:spPr>
            <a:xfrm>
              <a:off x="1078174" y="6310311"/>
              <a:ext cx="2434772" cy="2914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0"/>
            <p:cNvPicPr preferRelativeResize="0"/>
            <p:nvPr/>
          </p:nvPicPr>
          <p:blipFill rotWithShape="1">
            <a:blip r:embed="rId3">
              <a:alphaModFix/>
            </a:blip>
            <a:srcRect/>
            <a:stretch/>
          </p:blipFill>
          <p:spPr>
            <a:xfrm>
              <a:off x="1264314" y="6310312"/>
              <a:ext cx="2262819" cy="140839"/>
            </a:xfrm>
            <a:prstGeom prst="rect">
              <a:avLst/>
            </a:prstGeom>
            <a:noFill/>
            <a:ln>
              <a:noFill/>
            </a:ln>
          </p:spPr>
        </p:pic>
        <p:sp>
          <p:nvSpPr>
            <p:cNvPr id="96" name="Google Shape;96;p10"/>
            <p:cNvSpPr/>
            <p:nvPr/>
          </p:nvSpPr>
          <p:spPr>
            <a:xfrm>
              <a:off x="1206245" y="6280573"/>
              <a:ext cx="2320888" cy="2123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10" descr="A close up of a logo&#10;&#10;Description automatically generated"/>
            <p:cNvPicPr preferRelativeResize="0"/>
            <p:nvPr/>
          </p:nvPicPr>
          <p:blipFill rotWithShape="1">
            <a:blip r:embed="rId4">
              <a:alphaModFix/>
            </a:blip>
            <a:srcRect/>
            <a:stretch/>
          </p:blipFill>
          <p:spPr>
            <a:xfrm>
              <a:off x="1206245" y="6317287"/>
              <a:ext cx="2320888" cy="154726"/>
            </a:xfrm>
            <a:prstGeom prst="rect">
              <a:avLst/>
            </a:prstGeom>
            <a:noFill/>
            <a:ln>
              <a:noFill/>
            </a:ln>
          </p:spPr>
        </p:pic>
      </p:grpSp>
      <p:pic>
        <p:nvPicPr>
          <p:cNvPr id="98" name="Google Shape;98;p10"/>
          <p:cNvPicPr preferRelativeResize="0"/>
          <p:nvPr/>
        </p:nvPicPr>
        <p:blipFill rotWithShape="1">
          <a:blip r:embed="rId5">
            <a:alphaModFix/>
          </a:blip>
          <a:srcRect/>
          <a:stretch/>
        </p:blipFill>
        <p:spPr>
          <a:xfrm>
            <a:off x="328259" y="199432"/>
            <a:ext cx="4826122" cy="3619591"/>
          </a:xfrm>
          <a:prstGeom prst="rect">
            <a:avLst/>
          </a:prstGeom>
          <a:solidFill>
            <a:srgbClr val="ECECEC"/>
          </a:solidFill>
          <a:ln w="190500" cap="rnd" cmpd="sng">
            <a:solidFill>
              <a:srgbClr val="FFFFFF"/>
            </a:solidFill>
            <a:prstDash val="solid"/>
            <a:round/>
            <a:headEnd type="none" w="sm" len="sm"/>
            <a:tailEnd type="none" w="sm" len="sm"/>
          </a:ln>
          <a:effectLst>
            <a:outerShdw blurRad="36195" dist="12700" dir="11400000" algn="tl" rotWithShape="0">
              <a:srgbClr val="000000">
                <a:alpha val="32941"/>
              </a:srgbClr>
            </a:outerShdw>
          </a:effectLst>
        </p:spPr>
      </p:pic>
      <p:pic>
        <p:nvPicPr>
          <p:cNvPr id="99" name="Google Shape;99;p10"/>
          <p:cNvPicPr preferRelativeResize="0"/>
          <p:nvPr/>
        </p:nvPicPr>
        <p:blipFill rotWithShape="1">
          <a:blip r:embed="rId6">
            <a:alphaModFix/>
          </a:blip>
          <a:srcRect/>
          <a:stretch/>
        </p:blipFill>
        <p:spPr>
          <a:xfrm>
            <a:off x="1386710" y="4152720"/>
            <a:ext cx="3461503" cy="2298438"/>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11"/>
          <p:cNvGrpSpPr/>
          <p:nvPr/>
        </p:nvGrpSpPr>
        <p:grpSpPr>
          <a:xfrm>
            <a:off x="-25400" y="-2"/>
            <a:ext cx="12192000" cy="6858000"/>
            <a:chOff x="0" y="0"/>
            <a:chExt cx="12192000" cy="6858000"/>
          </a:xfrm>
        </p:grpSpPr>
        <p:pic>
          <p:nvPicPr>
            <p:cNvPr id="105" name="Google Shape;105;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6" name="Google Shape;106;p11"/>
            <p:cNvSpPr/>
            <p:nvPr/>
          </p:nvSpPr>
          <p:spPr>
            <a:xfrm flipH="1">
              <a:off x="9736812" y="5042019"/>
              <a:ext cx="2442488" cy="1815981"/>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7" name="Google Shape;107;p11" descr="A close up of a logo&#10;&#10;Description automatically generated"/>
            <p:cNvPicPr preferRelativeResize="0"/>
            <p:nvPr/>
          </p:nvPicPr>
          <p:blipFill rotWithShape="1">
            <a:blip r:embed="rId4">
              <a:alphaModFix/>
            </a:blip>
            <a:srcRect/>
            <a:stretch/>
          </p:blipFill>
          <p:spPr>
            <a:xfrm>
              <a:off x="11210120" y="6038237"/>
              <a:ext cx="723514" cy="503047"/>
            </a:xfrm>
            <a:prstGeom prst="rect">
              <a:avLst/>
            </a:prstGeom>
            <a:noFill/>
            <a:ln>
              <a:noFill/>
            </a:ln>
          </p:spPr>
        </p:pic>
      </p:grpSp>
      <p:sp>
        <p:nvSpPr>
          <p:cNvPr id="108" name="Google Shape;108;p11"/>
          <p:cNvSpPr txBox="1">
            <a:spLocks noGrp="1"/>
          </p:cNvSpPr>
          <p:nvPr>
            <p:ph type="title"/>
          </p:nvPr>
        </p:nvSpPr>
        <p:spPr>
          <a:xfrm>
            <a:off x="838200" y="2737253"/>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Trebuchet MS"/>
              <a:buNone/>
            </a:pPr>
            <a:r>
              <a:rPr lang="en-US">
                <a:solidFill>
                  <a:schemeClr val="lt1"/>
                </a:solidFill>
              </a:rPr>
              <a:t>Volunteers</a:t>
            </a:r>
            <a:endParaRPr/>
          </a:p>
        </p:txBody>
      </p:sp>
      <p:pic>
        <p:nvPicPr>
          <p:cNvPr id="109" name="Google Shape;109;p11"/>
          <p:cNvPicPr preferRelativeResize="0"/>
          <p:nvPr/>
        </p:nvPicPr>
        <p:blipFill rotWithShape="1">
          <a:blip r:embed="rId5">
            <a:alphaModFix/>
          </a:blip>
          <a:srcRect/>
          <a:stretch/>
        </p:blipFill>
        <p:spPr>
          <a:xfrm>
            <a:off x="981880" y="6120526"/>
            <a:ext cx="4069091" cy="503047"/>
          </a:xfrm>
          <a:prstGeom prst="rect">
            <a:avLst/>
          </a:prstGeom>
          <a:noFill/>
          <a:ln>
            <a:noFill/>
          </a:ln>
        </p:spPr>
      </p:pic>
      <p:pic>
        <p:nvPicPr>
          <p:cNvPr id="110" name="Google Shape;110;p11"/>
          <p:cNvPicPr preferRelativeResize="0"/>
          <p:nvPr/>
        </p:nvPicPr>
        <p:blipFill rotWithShape="1">
          <a:blip r:embed="rId6">
            <a:alphaModFix/>
          </a:blip>
          <a:srcRect/>
          <a:stretch/>
        </p:blipFill>
        <p:spPr>
          <a:xfrm rot="5400000">
            <a:off x="-323635" y="959229"/>
            <a:ext cx="3841654" cy="2881241"/>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111" name="Google Shape;111;p11"/>
          <p:cNvPicPr preferRelativeResize="0"/>
          <p:nvPr/>
        </p:nvPicPr>
        <p:blipFill rotWithShape="1">
          <a:blip r:embed="rId7">
            <a:alphaModFix/>
          </a:blip>
          <a:srcRect t="20254" r="15011" b="42755"/>
          <a:stretch/>
        </p:blipFill>
        <p:spPr>
          <a:xfrm>
            <a:off x="5203239" y="63109"/>
            <a:ext cx="6907814" cy="2254928"/>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112" name="Google Shape;112;p11"/>
          <p:cNvPicPr preferRelativeResize="0"/>
          <p:nvPr/>
        </p:nvPicPr>
        <p:blipFill rotWithShape="1">
          <a:blip r:embed="rId8">
            <a:alphaModFix/>
          </a:blip>
          <a:srcRect l="26799" t="-42575" r="15775" b="42575"/>
          <a:stretch/>
        </p:blipFill>
        <p:spPr>
          <a:xfrm rot="5400000">
            <a:off x="9747224" y="4067625"/>
            <a:ext cx="2316901" cy="3235750"/>
          </a:xfrm>
          <a:prstGeom prst="rect">
            <a:avLst/>
          </a:prstGeom>
          <a:noFill/>
          <a:ln>
            <a:noFill/>
          </a:ln>
        </p:spPr>
      </p:pic>
      <p:sp>
        <p:nvSpPr>
          <p:cNvPr id="113" name="Google Shape;113;p11"/>
          <p:cNvSpPr txBox="1"/>
          <p:nvPr/>
        </p:nvSpPr>
        <p:spPr>
          <a:xfrm>
            <a:off x="3131844" y="2551483"/>
            <a:ext cx="8247356"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Community and business volunteers are critical for Real World success.  Volunteers are needed for every aspect of the event.  They fill positions like registration, booths, workshops, and serving on the planning committee.</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We host a volunteer luncheon prior to each Real World to review volunteer duties and what to expect during the Real World.  The luncheon also serves as  a way to say “</a:t>
            </a:r>
            <a:r>
              <a:rPr lang="en-US" sz="2000" b="1">
                <a:solidFill>
                  <a:schemeClr val="dk1"/>
                </a:solidFill>
                <a:latin typeface="Calibri"/>
                <a:ea typeface="Calibri"/>
                <a:cs typeface="Calibri"/>
                <a:sym typeface="Calibri"/>
              </a:rPr>
              <a:t>Thank You</a:t>
            </a:r>
            <a:r>
              <a:rPr lang="en-US" sz="2000">
                <a:solidFill>
                  <a:schemeClr val="dk1"/>
                </a:solidFill>
                <a:latin typeface="Calibri"/>
                <a:ea typeface="Calibri"/>
                <a:cs typeface="Calibri"/>
                <a:sym typeface="Calibri"/>
              </a:rPr>
              <a:t>” to the </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volunteers.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pic>
        <p:nvPicPr>
          <p:cNvPr id="119" name="Google Shape;119;p12"/>
          <p:cNvPicPr preferRelativeResize="0"/>
          <p:nvPr/>
        </p:nvPicPr>
        <p:blipFill rotWithShape="1">
          <a:blip r:embed="rId3">
            <a:alphaModFix amt="57000"/>
          </a:blip>
          <a:srcRect/>
          <a:stretch/>
        </p:blipFill>
        <p:spPr>
          <a:xfrm>
            <a:off x="-58069" y="10044"/>
            <a:ext cx="12250070" cy="6890664"/>
          </a:xfrm>
          <a:prstGeom prst="rect">
            <a:avLst/>
          </a:prstGeom>
          <a:noFill/>
          <a:ln>
            <a:noFill/>
          </a:ln>
          <a:effectLst>
            <a:outerShdw blurRad="50800" dist="50800" dir="5400000" algn="ctr" rotWithShape="0">
              <a:srgbClr val="000000"/>
            </a:outerShdw>
          </a:effectLst>
        </p:spPr>
      </p:pic>
      <p:sp>
        <p:nvSpPr>
          <p:cNvPr id="120" name="Google Shape;120;p12"/>
          <p:cNvSpPr txBox="1">
            <a:spLocks noGrp="1"/>
          </p:cNvSpPr>
          <p:nvPr>
            <p:ph type="title"/>
          </p:nvPr>
        </p:nvSpPr>
        <p:spPr>
          <a:xfrm>
            <a:off x="372234" y="365125"/>
            <a:ext cx="541293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00"/>
              </a:buClr>
              <a:buSzPts val="4400"/>
              <a:buFont typeface="Trebuchet MS"/>
              <a:buNone/>
            </a:pPr>
            <a:r>
              <a:rPr lang="en-US" sz="4400" b="1">
                <a:solidFill>
                  <a:srgbClr val="FFFF00"/>
                </a:solidFill>
                <a:latin typeface="Trebuchet MS"/>
                <a:ea typeface="Trebuchet MS"/>
                <a:cs typeface="Trebuchet MS"/>
                <a:sym typeface="Trebuchet MS"/>
              </a:rPr>
              <a:t>The Venue</a:t>
            </a:r>
            <a:endParaRPr/>
          </a:p>
        </p:txBody>
      </p:sp>
      <p:sp>
        <p:nvSpPr>
          <p:cNvPr id="121" name="Google Shape;121;p12"/>
          <p:cNvSpPr txBox="1">
            <a:spLocks noGrp="1"/>
          </p:cNvSpPr>
          <p:nvPr>
            <p:ph type="body" idx="1"/>
          </p:nvPr>
        </p:nvSpPr>
        <p:spPr>
          <a:xfrm>
            <a:off x="110350" y="1225763"/>
            <a:ext cx="7126800" cy="2373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b="1">
                <a:solidFill>
                  <a:srgbClr val="F2F2F2"/>
                </a:solidFill>
              </a:rPr>
              <a:t>The location must be one that appeals to the specific age-group targeted. It should also accommodate the Exhibit Set-up, space for the Mini-workshops, the Used Car Lot, and refreshment needs, while also providing ample parking for sponsors, volunteers, and staff. It is preferable to have the event outside of the targeted age groups' routine locations. </a:t>
            </a:r>
            <a:endParaRPr/>
          </a:p>
          <a:p>
            <a:pPr marL="0" lvl="0" indent="0" algn="l" rtl="0">
              <a:lnSpc>
                <a:spcPct val="90000"/>
              </a:lnSpc>
              <a:spcBef>
                <a:spcPts val="1000"/>
              </a:spcBef>
              <a:spcAft>
                <a:spcPts val="0"/>
              </a:spcAft>
              <a:buSzPts val="2000"/>
              <a:buNone/>
            </a:pPr>
            <a:endParaRPr>
              <a:solidFill>
                <a:schemeClr val="lt1"/>
              </a:solidFill>
            </a:endParaRPr>
          </a:p>
        </p:txBody>
      </p:sp>
      <p:sp>
        <p:nvSpPr>
          <p:cNvPr id="122" name="Google Shape;122;p12"/>
          <p:cNvSpPr txBox="1"/>
          <p:nvPr/>
        </p:nvSpPr>
        <p:spPr>
          <a:xfrm>
            <a:off x="7175756" y="6280573"/>
            <a:ext cx="41148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a:solidFill>
                  <a:srgbClr val="757070"/>
                </a:solidFill>
                <a:latin typeface="Arial"/>
                <a:ea typeface="Arial"/>
                <a:cs typeface="Arial"/>
                <a:sym typeface="Arial"/>
              </a:rPr>
              <a:t>NCWORKS CREATIVE MATERIALS MOCKUP</a:t>
            </a:r>
            <a:endParaRPr/>
          </a:p>
        </p:txBody>
      </p:sp>
      <p:sp>
        <p:nvSpPr>
          <p:cNvPr id="123" name="Google Shape;123;p12"/>
          <p:cNvSpPr txBox="1"/>
          <p:nvPr/>
        </p:nvSpPr>
        <p:spPr>
          <a:xfrm>
            <a:off x="11299179" y="6236672"/>
            <a:ext cx="52328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1">
                <a:solidFill>
                  <a:srgbClr val="13BFD6"/>
                </a:solidFill>
                <a:latin typeface="Arial"/>
                <a:ea typeface="Arial"/>
                <a:cs typeface="Arial"/>
                <a:sym typeface="Arial"/>
              </a:rPr>
              <a:t>7</a:t>
            </a:fld>
            <a:endParaRPr sz="1400" b="1">
              <a:solidFill>
                <a:srgbClr val="13BFD6"/>
              </a:solidFill>
              <a:latin typeface="Arial"/>
              <a:ea typeface="Arial"/>
              <a:cs typeface="Arial"/>
              <a:sym typeface="Arial"/>
            </a:endParaRPr>
          </a:p>
        </p:txBody>
      </p:sp>
      <p:cxnSp>
        <p:nvCxnSpPr>
          <p:cNvPr id="124" name="Google Shape;124;p12"/>
          <p:cNvCxnSpPr/>
          <p:nvPr/>
        </p:nvCxnSpPr>
        <p:spPr>
          <a:xfrm rot="10800000">
            <a:off x="3684896" y="6400800"/>
            <a:ext cx="5254006" cy="0"/>
          </a:xfrm>
          <a:prstGeom prst="straightConnector1">
            <a:avLst/>
          </a:prstGeom>
          <a:noFill/>
          <a:ln w="9525" cap="flat" cmpd="sng">
            <a:solidFill>
              <a:srgbClr val="BFBFBF"/>
            </a:solidFill>
            <a:prstDash val="solid"/>
            <a:miter lim="800000"/>
            <a:headEnd type="none" w="sm" len="sm"/>
            <a:tailEnd type="none" w="sm" len="sm"/>
          </a:ln>
        </p:spPr>
      </p:cxnSp>
      <p:grpSp>
        <p:nvGrpSpPr>
          <p:cNvPr id="125" name="Google Shape;125;p12"/>
          <p:cNvGrpSpPr/>
          <p:nvPr/>
        </p:nvGrpSpPr>
        <p:grpSpPr>
          <a:xfrm>
            <a:off x="1078173" y="6256823"/>
            <a:ext cx="2606723" cy="212301"/>
            <a:chOff x="1078173" y="6280573"/>
            <a:chExt cx="2606723" cy="212301"/>
          </a:xfrm>
        </p:grpSpPr>
        <p:sp>
          <p:nvSpPr>
            <p:cNvPr id="126" name="Google Shape;126;p12"/>
            <p:cNvSpPr/>
            <p:nvPr/>
          </p:nvSpPr>
          <p:spPr>
            <a:xfrm>
              <a:off x="1078173" y="6310312"/>
              <a:ext cx="2606723" cy="1825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12"/>
            <p:cNvPicPr preferRelativeResize="0"/>
            <p:nvPr/>
          </p:nvPicPr>
          <p:blipFill rotWithShape="1">
            <a:blip r:embed="rId4">
              <a:alphaModFix/>
            </a:blip>
            <a:srcRect/>
            <a:stretch/>
          </p:blipFill>
          <p:spPr>
            <a:xfrm>
              <a:off x="1264314" y="6310312"/>
              <a:ext cx="2262819" cy="140839"/>
            </a:xfrm>
            <a:prstGeom prst="rect">
              <a:avLst/>
            </a:prstGeom>
            <a:noFill/>
            <a:ln>
              <a:noFill/>
            </a:ln>
          </p:spPr>
        </p:pic>
        <p:sp>
          <p:nvSpPr>
            <p:cNvPr id="128" name="Google Shape;128;p12"/>
            <p:cNvSpPr/>
            <p:nvPr/>
          </p:nvSpPr>
          <p:spPr>
            <a:xfrm>
              <a:off x="1206245" y="6280573"/>
              <a:ext cx="2320888" cy="2123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12" descr="A close up of a logo&#10;&#10;Description automatically generated"/>
            <p:cNvPicPr preferRelativeResize="0"/>
            <p:nvPr/>
          </p:nvPicPr>
          <p:blipFill rotWithShape="1">
            <a:blip r:embed="rId5">
              <a:alphaModFix/>
            </a:blip>
            <a:srcRect/>
            <a:stretch/>
          </p:blipFill>
          <p:spPr>
            <a:xfrm>
              <a:off x="1206245" y="6317287"/>
              <a:ext cx="2320888" cy="154726"/>
            </a:xfrm>
            <a:prstGeom prst="rect">
              <a:avLst/>
            </a:prstGeom>
            <a:noFill/>
            <a:ln>
              <a:noFill/>
            </a:ln>
          </p:spPr>
        </p:pic>
      </p:grpSp>
      <p:pic>
        <p:nvPicPr>
          <p:cNvPr id="130" name="Google Shape;130;p12" descr="Potato Breeding and Genetics Program | Department of Horticultural | NC  State University"/>
          <p:cNvPicPr preferRelativeResize="0"/>
          <p:nvPr/>
        </p:nvPicPr>
        <p:blipFill rotWithShape="1">
          <a:blip r:embed="rId6">
            <a:alphaModFix/>
          </a:blip>
          <a:srcRect/>
          <a:stretch/>
        </p:blipFill>
        <p:spPr>
          <a:xfrm>
            <a:off x="7577226" y="3599376"/>
            <a:ext cx="4614774" cy="3301332"/>
          </a:xfrm>
          <a:prstGeom prst="rect">
            <a:avLst/>
          </a:prstGeom>
          <a:noFill/>
          <a:ln>
            <a:noFill/>
          </a:ln>
        </p:spPr>
      </p:pic>
      <p:pic>
        <p:nvPicPr>
          <p:cNvPr id="131" name="Google Shape;131;p12" descr="Museum of the Albemarle | VisitNC.com"/>
          <p:cNvPicPr preferRelativeResize="0"/>
          <p:nvPr/>
        </p:nvPicPr>
        <p:blipFill rotWithShape="1">
          <a:blip r:embed="rId7">
            <a:alphaModFix/>
          </a:blip>
          <a:srcRect/>
          <a:stretch/>
        </p:blipFill>
        <p:spPr>
          <a:xfrm>
            <a:off x="456303" y="3599375"/>
            <a:ext cx="4470900" cy="30447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
        <p:nvSpPr>
          <p:cNvPr id="132" name="Google Shape;132;p12"/>
          <p:cNvSpPr txBox="1"/>
          <p:nvPr/>
        </p:nvSpPr>
        <p:spPr>
          <a:xfrm>
            <a:off x="8147761" y="1991007"/>
            <a:ext cx="130676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Camp Cale</a:t>
            </a:r>
            <a:endParaRPr/>
          </a:p>
        </p:txBody>
      </p:sp>
      <p:sp>
        <p:nvSpPr>
          <p:cNvPr id="133" name="Google Shape;133;p12"/>
          <p:cNvSpPr txBox="1"/>
          <p:nvPr/>
        </p:nvSpPr>
        <p:spPr>
          <a:xfrm>
            <a:off x="1525646" y="6380039"/>
            <a:ext cx="310610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C0C0C"/>
                </a:solidFill>
                <a:latin typeface="Calibri"/>
                <a:ea typeface="Calibri"/>
                <a:cs typeface="Calibri"/>
                <a:sym typeface="Calibri"/>
              </a:rPr>
              <a:t>Museum of the Albemarle</a:t>
            </a:r>
            <a:endParaRPr/>
          </a:p>
        </p:txBody>
      </p:sp>
      <p:sp>
        <p:nvSpPr>
          <p:cNvPr id="134" name="Google Shape;134;p12"/>
          <p:cNvSpPr txBox="1"/>
          <p:nvPr/>
        </p:nvSpPr>
        <p:spPr>
          <a:xfrm>
            <a:off x="7902555" y="4074033"/>
            <a:ext cx="317501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Vernon James Research Center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p:nvPr/>
        </p:nvSpPr>
        <p:spPr>
          <a:xfrm>
            <a:off x="5492354" y="681649"/>
            <a:ext cx="4937238" cy="19961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46873"/>
              </a:buClr>
              <a:buSzPts val="4400"/>
              <a:buFont typeface="Trebuchet MS"/>
              <a:buNone/>
            </a:pPr>
            <a:r>
              <a:rPr lang="en-US" sz="4400" b="1">
                <a:solidFill>
                  <a:srgbClr val="246873"/>
                </a:solidFill>
                <a:latin typeface="Trebuchet MS"/>
                <a:ea typeface="Trebuchet MS"/>
                <a:cs typeface="Trebuchet MS"/>
                <a:sym typeface="Trebuchet MS"/>
              </a:rPr>
              <a:t>Support Materials</a:t>
            </a:r>
            <a:endParaRPr/>
          </a:p>
        </p:txBody>
      </p:sp>
      <p:sp>
        <p:nvSpPr>
          <p:cNvPr id="140" name="Google Shape;140;p13"/>
          <p:cNvSpPr txBox="1"/>
          <p:nvPr/>
        </p:nvSpPr>
        <p:spPr>
          <a:xfrm>
            <a:off x="5466634" y="1678029"/>
            <a:ext cx="6330110" cy="4125244"/>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rgbClr val="13BFD6"/>
              </a:buClr>
              <a:buSzPts val="2035"/>
              <a:buFont typeface="Arial"/>
              <a:buChar char="•"/>
            </a:pPr>
            <a:r>
              <a:rPr lang="en-US" sz="2035">
                <a:solidFill>
                  <a:schemeClr val="dk1"/>
                </a:solidFill>
                <a:latin typeface="Arial"/>
                <a:ea typeface="Arial"/>
                <a:cs typeface="Arial"/>
                <a:sym typeface="Arial"/>
              </a:rPr>
              <a:t>Lunch &amp; Snacks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Name Badges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Check Register</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Pencils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Calculators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Door Prizes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Volunteer Folders w/ Instructions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Volunteer T-shirts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Booth Props (by volunteers)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Booth Signs &amp; Cost Listings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Decorations</a:t>
            </a:r>
            <a:endParaRPr/>
          </a:p>
          <a:p>
            <a:pPr marL="228600" marR="0" lvl="0" indent="-228600" algn="l" rtl="0">
              <a:lnSpc>
                <a:spcPct val="70000"/>
              </a:lnSpc>
              <a:spcBef>
                <a:spcPts val="1000"/>
              </a:spcBef>
              <a:spcAft>
                <a:spcPts val="0"/>
              </a:spcAft>
              <a:buClr>
                <a:srgbClr val="13BFD6"/>
              </a:buClr>
              <a:buSzPts val="2035"/>
              <a:buFont typeface="Arial"/>
              <a:buChar char="•"/>
            </a:pPr>
            <a:r>
              <a:rPr lang="en-US" sz="2035">
                <a:solidFill>
                  <a:schemeClr val="dk1"/>
                </a:solidFill>
                <a:latin typeface="Arial"/>
                <a:ea typeface="Arial"/>
                <a:cs typeface="Arial"/>
                <a:sym typeface="Arial"/>
              </a:rPr>
              <a:t>Swag</a:t>
            </a:r>
            <a:endParaRPr/>
          </a:p>
          <a:p>
            <a:pPr marL="228600" marR="0" lvl="0" indent="-111125" algn="l" rtl="0">
              <a:lnSpc>
                <a:spcPct val="70000"/>
              </a:lnSpc>
              <a:spcBef>
                <a:spcPts val="1000"/>
              </a:spcBef>
              <a:spcAft>
                <a:spcPts val="0"/>
              </a:spcAft>
              <a:buClr>
                <a:srgbClr val="13BFD6"/>
              </a:buClr>
              <a:buSzPts val="1850"/>
              <a:buFont typeface="Arial"/>
              <a:buNone/>
            </a:pPr>
            <a:endParaRPr sz="1850">
              <a:solidFill>
                <a:schemeClr val="dk1"/>
              </a:solidFill>
              <a:latin typeface="Arial"/>
              <a:ea typeface="Arial"/>
              <a:cs typeface="Arial"/>
              <a:sym typeface="Arial"/>
            </a:endParaRPr>
          </a:p>
        </p:txBody>
      </p:sp>
      <p:pic>
        <p:nvPicPr>
          <p:cNvPr id="141" name="Google Shape;141;p13"/>
          <p:cNvPicPr preferRelativeResize="0"/>
          <p:nvPr/>
        </p:nvPicPr>
        <p:blipFill rotWithShape="1">
          <a:blip r:embed="rId3">
            <a:alphaModFix/>
          </a:blip>
          <a:srcRect/>
          <a:stretch/>
        </p:blipFill>
        <p:spPr>
          <a:xfrm>
            <a:off x="5492354" y="6310312"/>
            <a:ext cx="2262819" cy="140839"/>
          </a:xfrm>
          <a:prstGeom prst="rect">
            <a:avLst/>
          </a:prstGeom>
          <a:noFill/>
          <a:ln>
            <a:noFill/>
          </a:ln>
        </p:spPr>
      </p:pic>
      <p:cxnSp>
        <p:nvCxnSpPr>
          <p:cNvPr id="142" name="Google Shape;142;p13"/>
          <p:cNvCxnSpPr/>
          <p:nvPr/>
        </p:nvCxnSpPr>
        <p:spPr>
          <a:xfrm rot="10800000">
            <a:off x="7861110" y="6400800"/>
            <a:ext cx="1077791" cy="0"/>
          </a:xfrm>
          <a:prstGeom prst="straightConnector1">
            <a:avLst/>
          </a:prstGeom>
          <a:noFill/>
          <a:ln w="9525" cap="flat" cmpd="sng">
            <a:solidFill>
              <a:srgbClr val="BFBFBF"/>
            </a:solidFill>
            <a:prstDash val="solid"/>
            <a:miter lim="800000"/>
            <a:headEnd type="none" w="sm" len="sm"/>
            <a:tailEnd type="none" w="sm" len="sm"/>
          </a:ln>
        </p:spPr>
      </p:cxnSp>
      <p:sp>
        <p:nvSpPr>
          <p:cNvPr id="143" name="Google Shape;143;p13"/>
          <p:cNvSpPr txBox="1"/>
          <p:nvPr/>
        </p:nvSpPr>
        <p:spPr>
          <a:xfrm>
            <a:off x="11299179" y="6236672"/>
            <a:ext cx="52328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1">
                <a:solidFill>
                  <a:srgbClr val="13BFD6"/>
                </a:solidFill>
                <a:latin typeface="Arial"/>
                <a:ea typeface="Arial"/>
                <a:cs typeface="Arial"/>
                <a:sym typeface="Arial"/>
              </a:rPr>
              <a:t>8</a:t>
            </a:fld>
            <a:endParaRPr sz="1400" b="1">
              <a:solidFill>
                <a:srgbClr val="13BFD6"/>
              </a:solidFill>
              <a:latin typeface="Arial"/>
              <a:ea typeface="Arial"/>
              <a:cs typeface="Arial"/>
              <a:sym typeface="Arial"/>
            </a:endParaRPr>
          </a:p>
        </p:txBody>
      </p:sp>
      <p:pic>
        <p:nvPicPr>
          <p:cNvPr id="144" name="Google Shape;144;p13"/>
          <p:cNvPicPr preferRelativeResize="0"/>
          <p:nvPr/>
        </p:nvPicPr>
        <p:blipFill rotWithShape="1">
          <a:blip r:embed="rId4">
            <a:alphaModFix/>
          </a:blip>
          <a:srcRect t="13119" b="9407"/>
          <a:stretch/>
        </p:blipFill>
        <p:spPr>
          <a:xfrm rot="1097519">
            <a:off x="9208970" y="3909225"/>
            <a:ext cx="2350347" cy="2427874"/>
          </a:xfrm>
          <a:prstGeom prst="rect">
            <a:avLst/>
          </a:prstGeom>
          <a:noFill/>
          <a:ln>
            <a:noFill/>
          </a:ln>
        </p:spPr>
      </p:pic>
      <p:pic>
        <p:nvPicPr>
          <p:cNvPr id="145" name="Google Shape;145;p13"/>
          <p:cNvPicPr preferRelativeResize="0"/>
          <p:nvPr/>
        </p:nvPicPr>
        <p:blipFill rotWithShape="1">
          <a:blip r:embed="rId5">
            <a:alphaModFix/>
          </a:blip>
          <a:srcRect r="4563" b="13194"/>
          <a:stretch/>
        </p:blipFill>
        <p:spPr>
          <a:xfrm rot="-515980">
            <a:off x="-38972" y="139857"/>
            <a:ext cx="2899094" cy="1977602"/>
          </a:xfrm>
          <a:prstGeom prst="ellipse">
            <a:avLst/>
          </a:prstGeom>
          <a:noFill/>
          <a:ln>
            <a:noFill/>
          </a:ln>
        </p:spPr>
      </p:pic>
      <p:pic>
        <p:nvPicPr>
          <p:cNvPr id="146" name="Google Shape;146;p13"/>
          <p:cNvPicPr preferRelativeResize="0"/>
          <p:nvPr/>
        </p:nvPicPr>
        <p:blipFill rotWithShape="1">
          <a:blip r:embed="rId6">
            <a:alphaModFix/>
          </a:blip>
          <a:srcRect l="16007" r="33872"/>
          <a:stretch/>
        </p:blipFill>
        <p:spPr>
          <a:xfrm rot="4814943">
            <a:off x="2990094" y="735725"/>
            <a:ext cx="1810958" cy="2876950"/>
          </a:xfrm>
          <a:prstGeom prst="rect">
            <a:avLst/>
          </a:prstGeom>
          <a:noFill/>
          <a:ln>
            <a:noFill/>
          </a:ln>
        </p:spPr>
      </p:pic>
      <p:pic>
        <p:nvPicPr>
          <p:cNvPr id="147" name="Google Shape;147;p13"/>
          <p:cNvPicPr preferRelativeResize="0"/>
          <p:nvPr/>
        </p:nvPicPr>
        <p:blipFill rotWithShape="1">
          <a:blip r:embed="rId7">
            <a:alphaModFix/>
          </a:blip>
          <a:srcRect/>
          <a:stretch/>
        </p:blipFill>
        <p:spPr>
          <a:xfrm rot="5400000">
            <a:off x="544189" y="3509045"/>
            <a:ext cx="3201699" cy="2983834"/>
          </a:xfrm>
          <a:prstGeom prst="rect">
            <a:avLst/>
          </a:prstGeom>
          <a:solidFill>
            <a:srgbClr val="ECECEC"/>
          </a:solidFill>
          <a:ln w="101600" cap="sq" cmpd="sng">
            <a:solidFill>
              <a:srgbClr val="FDFDFD"/>
            </a:solidFill>
            <a:prstDash val="solid"/>
            <a:miter lim="800000"/>
            <a:headEnd type="none" w="sm" len="sm"/>
            <a:tailEnd type="none" w="sm" len="sm"/>
          </a:ln>
          <a:effectLst>
            <a:outerShdw blurRad="57150" dist="37500" dir="7560000" sy="98000" kx="110000" ky="200000" algn="tl" rotWithShape="0">
              <a:srgbClr val="000000">
                <a:alpha val="20000"/>
              </a:srgbClr>
            </a:outerShdw>
          </a:effectLst>
        </p:spPr>
      </p:pic>
      <p:pic>
        <p:nvPicPr>
          <p:cNvPr id="148" name="Google Shape;148;p13"/>
          <p:cNvPicPr preferRelativeResize="0"/>
          <p:nvPr/>
        </p:nvPicPr>
        <p:blipFill rotWithShape="1">
          <a:blip r:embed="rId8">
            <a:alphaModFix/>
          </a:blip>
          <a:srcRect/>
          <a:stretch/>
        </p:blipFill>
        <p:spPr>
          <a:xfrm rot="-944663" flipH="1">
            <a:off x="9115380" y="1205971"/>
            <a:ext cx="2748519" cy="206149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4" name="Google Shape;154;p14"/>
          <p:cNvGrpSpPr/>
          <p:nvPr/>
        </p:nvGrpSpPr>
        <p:grpSpPr>
          <a:xfrm>
            <a:off x="0" y="0"/>
            <a:ext cx="12192000" cy="6858000"/>
            <a:chOff x="0" y="0"/>
            <a:chExt cx="12192000" cy="6858000"/>
          </a:xfrm>
        </p:grpSpPr>
        <p:pic>
          <p:nvPicPr>
            <p:cNvPr id="155" name="Google Shape;155;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6" name="Google Shape;156;p14"/>
            <p:cNvSpPr/>
            <p:nvPr/>
          </p:nvSpPr>
          <p:spPr>
            <a:xfrm flipH="1">
              <a:off x="9736812" y="5042019"/>
              <a:ext cx="2442488" cy="1815981"/>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7" name="Google Shape;157;p14" descr="A close up of a logo&#10;&#10;Description automatically generated"/>
            <p:cNvPicPr preferRelativeResize="0"/>
            <p:nvPr/>
          </p:nvPicPr>
          <p:blipFill rotWithShape="1">
            <a:blip r:embed="rId4">
              <a:alphaModFix/>
            </a:blip>
            <a:srcRect/>
            <a:stretch/>
          </p:blipFill>
          <p:spPr>
            <a:xfrm>
              <a:off x="11210120" y="6038237"/>
              <a:ext cx="723514" cy="503047"/>
            </a:xfrm>
            <a:prstGeom prst="rect">
              <a:avLst/>
            </a:prstGeom>
            <a:noFill/>
            <a:ln>
              <a:noFill/>
            </a:ln>
          </p:spPr>
        </p:pic>
      </p:grpSp>
      <p:sp>
        <p:nvSpPr>
          <p:cNvPr id="158" name="Google Shape;158;p14"/>
          <p:cNvSpPr txBox="1">
            <a:spLocks noGrp="1"/>
          </p:cNvSpPr>
          <p:nvPr>
            <p:ph type="title"/>
          </p:nvPr>
        </p:nvSpPr>
        <p:spPr>
          <a:xfrm>
            <a:off x="699625" y="5142524"/>
            <a:ext cx="10515600" cy="978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Trebuchet MS"/>
              <a:buNone/>
            </a:pPr>
            <a:r>
              <a:rPr lang="en-US">
                <a:solidFill>
                  <a:schemeClr val="lt1"/>
                </a:solidFill>
              </a:rPr>
              <a:t>Attendees</a:t>
            </a:r>
            <a:endParaRPr/>
          </a:p>
        </p:txBody>
      </p:sp>
      <p:pic>
        <p:nvPicPr>
          <p:cNvPr id="159" name="Google Shape;159;p14"/>
          <p:cNvPicPr preferRelativeResize="0"/>
          <p:nvPr/>
        </p:nvPicPr>
        <p:blipFill rotWithShape="1">
          <a:blip r:embed="rId5">
            <a:alphaModFix/>
          </a:blip>
          <a:srcRect/>
          <a:stretch/>
        </p:blipFill>
        <p:spPr>
          <a:xfrm>
            <a:off x="981880" y="6120526"/>
            <a:ext cx="4069091" cy="503047"/>
          </a:xfrm>
          <a:prstGeom prst="rect">
            <a:avLst/>
          </a:prstGeom>
          <a:noFill/>
          <a:ln>
            <a:noFill/>
          </a:ln>
        </p:spPr>
      </p:pic>
      <p:sp>
        <p:nvSpPr>
          <p:cNvPr id="160" name="Google Shape;160;p14"/>
          <p:cNvSpPr txBox="1"/>
          <p:nvPr/>
        </p:nvSpPr>
        <p:spPr>
          <a:xfrm>
            <a:off x="212841" y="484003"/>
            <a:ext cx="6618000" cy="4093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BE4D4"/>
                </a:solidFill>
                <a:latin typeface="Calibri"/>
                <a:ea typeface="Calibri"/>
                <a:cs typeface="Calibri"/>
                <a:sym typeface="Calibri"/>
              </a:rPr>
              <a:t>A </a:t>
            </a:r>
            <a:r>
              <a:rPr lang="en-US" sz="2400" b="1">
                <a:solidFill>
                  <a:srgbClr val="FF0000"/>
                </a:solidFill>
                <a:latin typeface="Calibri"/>
                <a:ea typeface="Calibri"/>
                <a:cs typeface="Calibri"/>
                <a:sym typeface="Calibri"/>
              </a:rPr>
              <a:t>Real World Simulation</a:t>
            </a:r>
            <a:r>
              <a:rPr lang="en-US" sz="2400" b="1">
                <a:solidFill>
                  <a:srgbClr val="FBE4D4"/>
                </a:solidFill>
                <a:latin typeface="Calibri"/>
                <a:ea typeface="Calibri"/>
                <a:cs typeface="Calibri"/>
                <a:sym typeface="Calibri"/>
              </a:rPr>
              <a:t> should:</a:t>
            </a:r>
            <a:endParaRPr/>
          </a:p>
          <a:p>
            <a:pPr marL="285750" marR="0" lvl="0" indent="-298450" algn="l" rtl="0">
              <a:spcBef>
                <a:spcPts val="0"/>
              </a:spcBef>
              <a:spcAft>
                <a:spcPts val="0"/>
              </a:spcAft>
              <a:buClr>
                <a:srgbClr val="FBE4D4"/>
              </a:buClr>
              <a:buSzPts val="2200"/>
              <a:buFont typeface="Noto Sans Symbols"/>
              <a:buChar char="⮚"/>
            </a:pPr>
            <a:r>
              <a:rPr lang="en-US" sz="2200">
                <a:solidFill>
                  <a:srgbClr val="FBE4D4"/>
                </a:solidFill>
                <a:latin typeface="Calibri"/>
                <a:ea typeface="Calibri"/>
                <a:cs typeface="Calibri"/>
                <a:sym typeface="Calibri"/>
              </a:rPr>
              <a:t>Have at least 50 youths in attendance to make the day worthwhile to your sponsors and to provide enough participants to make the event exciting to other youths </a:t>
            </a:r>
            <a:endParaRPr sz="1600"/>
          </a:p>
          <a:p>
            <a:pPr marL="285750" marR="0" lvl="0" indent="-298450" algn="l" rtl="0">
              <a:spcBef>
                <a:spcPts val="0"/>
              </a:spcBef>
              <a:spcAft>
                <a:spcPts val="0"/>
              </a:spcAft>
              <a:buClr>
                <a:srgbClr val="FBE4D4"/>
              </a:buClr>
              <a:buSzPts val="2200"/>
              <a:buFont typeface="Noto Sans Symbols"/>
              <a:buChar char="⮚"/>
            </a:pPr>
            <a:r>
              <a:rPr lang="en-US" sz="2200">
                <a:solidFill>
                  <a:srgbClr val="FBE4D4"/>
                </a:solidFill>
                <a:latin typeface="Calibri"/>
                <a:ea typeface="Calibri"/>
                <a:cs typeface="Calibri"/>
                <a:sym typeface="Calibri"/>
              </a:rPr>
              <a:t>Recruit at least one-third more youths than you hope will attend</a:t>
            </a:r>
            <a:endParaRPr sz="1600"/>
          </a:p>
          <a:p>
            <a:pPr marL="285750" marR="0" lvl="0" indent="-298450" algn="l" rtl="0">
              <a:spcBef>
                <a:spcPts val="0"/>
              </a:spcBef>
              <a:spcAft>
                <a:spcPts val="0"/>
              </a:spcAft>
              <a:buClr>
                <a:srgbClr val="FBE4D4"/>
              </a:buClr>
              <a:buSzPts val="2200"/>
              <a:buFont typeface="Noto Sans Symbols"/>
              <a:buChar char="⮚"/>
            </a:pPr>
            <a:r>
              <a:rPr lang="en-US" sz="2200">
                <a:solidFill>
                  <a:srgbClr val="FBE4D4"/>
                </a:solidFill>
                <a:latin typeface="Calibri"/>
                <a:ea typeface="Calibri"/>
                <a:cs typeface="Calibri"/>
                <a:sym typeface="Calibri"/>
              </a:rPr>
              <a:t>Register youth for the event</a:t>
            </a:r>
            <a:endParaRPr sz="1600"/>
          </a:p>
          <a:p>
            <a:pPr marL="742950" marR="0" lvl="1" indent="-298450" algn="l" rtl="0">
              <a:spcBef>
                <a:spcPts val="0"/>
              </a:spcBef>
              <a:spcAft>
                <a:spcPts val="0"/>
              </a:spcAft>
              <a:buClr>
                <a:srgbClr val="FBE4D4"/>
              </a:buClr>
              <a:buSzPts val="2200"/>
              <a:buFont typeface="Noto Sans Symbols"/>
              <a:buChar char="⮚"/>
            </a:pPr>
            <a:r>
              <a:rPr lang="en-US" sz="2200" b="0" i="0" u="none" strike="noStrike" cap="none">
                <a:solidFill>
                  <a:srgbClr val="FBE4D4"/>
                </a:solidFill>
                <a:latin typeface="Calibri"/>
                <a:ea typeface="Calibri"/>
                <a:cs typeface="Calibri"/>
                <a:sym typeface="Calibri"/>
              </a:rPr>
              <a:t>Can be completed electronically</a:t>
            </a:r>
            <a:endParaRPr sz="1600"/>
          </a:p>
          <a:p>
            <a:pPr marL="742950" marR="0" lvl="1" indent="-298450" algn="l" rtl="0">
              <a:spcBef>
                <a:spcPts val="0"/>
              </a:spcBef>
              <a:spcAft>
                <a:spcPts val="0"/>
              </a:spcAft>
              <a:buClr>
                <a:srgbClr val="FBE4D4"/>
              </a:buClr>
              <a:buSzPts val="2200"/>
              <a:buFont typeface="Noto Sans Symbols"/>
              <a:buChar char="⮚"/>
            </a:pPr>
            <a:r>
              <a:rPr lang="en-US" sz="2200" b="0" i="0" u="none" strike="noStrike" cap="none">
                <a:solidFill>
                  <a:srgbClr val="FBE4D4"/>
                </a:solidFill>
                <a:latin typeface="Calibri"/>
                <a:ea typeface="Calibri"/>
                <a:cs typeface="Calibri"/>
                <a:sym typeface="Calibri"/>
              </a:rPr>
              <a:t>Coordinate with school representatives</a:t>
            </a:r>
            <a:endParaRPr sz="2200" b="0" i="0" u="none" strike="noStrike" cap="none">
              <a:solidFill>
                <a:srgbClr val="FBE4D4"/>
              </a:solidFill>
              <a:latin typeface="Calibri"/>
              <a:ea typeface="Calibri"/>
              <a:cs typeface="Calibri"/>
              <a:sym typeface="Calibri"/>
            </a:endParaRPr>
          </a:p>
          <a:p>
            <a:pPr marL="285750" marR="0" lvl="0" indent="-298450" algn="l" rtl="0">
              <a:spcBef>
                <a:spcPts val="0"/>
              </a:spcBef>
              <a:spcAft>
                <a:spcPts val="0"/>
              </a:spcAft>
              <a:buClr>
                <a:srgbClr val="FBE4D4"/>
              </a:buClr>
              <a:buSzPts val="2200"/>
              <a:buFont typeface="Noto Sans Symbols"/>
              <a:buChar char="⮚"/>
            </a:pPr>
            <a:r>
              <a:rPr lang="en-US" sz="2200">
                <a:solidFill>
                  <a:srgbClr val="FBE4D4"/>
                </a:solidFill>
                <a:latin typeface="Calibri"/>
                <a:ea typeface="Calibri"/>
                <a:cs typeface="Calibri"/>
                <a:sym typeface="Calibri"/>
              </a:rPr>
              <a:t>Stress the deadline for registering </a:t>
            </a:r>
            <a:endParaRPr sz="2200">
              <a:solidFill>
                <a:srgbClr val="FBE4D4"/>
              </a:solidFill>
              <a:latin typeface="Calibri"/>
              <a:ea typeface="Calibri"/>
              <a:cs typeface="Calibri"/>
              <a:sym typeface="Calibri"/>
            </a:endParaRPr>
          </a:p>
          <a:p>
            <a:pPr marL="0" marR="0" lvl="0" indent="0" algn="l" rtl="0">
              <a:spcBef>
                <a:spcPts val="0"/>
              </a:spcBef>
              <a:spcAft>
                <a:spcPts val="0"/>
              </a:spcAft>
              <a:buNone/>
            </a:pPr>
            <a:r>
              <a:rPr lang="en-US" sz="2200">
                <a:solidFill>
                  <a:srgbClr val="FBE4D4"/>
                </a:solidFill>
                <a:latin typeface="Calibri"/>
                <a:ea typeface="Calibri"/>
                <a:cs typeface="Calibri"/>
                <a:sym typeface="Calibri"/>
              </a:rPr>
              <a:t>     (about 2 weeks before event)</a:t>
            </a:r>
            <a:endParaRPr sz="1600"/>
          </a:p>
          <a:p>
            <a:pPr marL="285750" marR="0" lvl="0" indent="-298450" algn="l" rtl="0">
              <a:spcBef>
                <a:spcPts val="0"/>
              </a:spcBef>
              <a:spcAft>
                <a:spcPts val="0"/>
              </a:spcAft>
              <a:buClr>
                <a:srgbClr val="FBE4D4"/>
              </a:buClr>
              <a:buSzPts val="2200"/>
              <a:buFont typeface="Noto Sans Symbols"/>
              <a:buChar char="⮚"/>
            </a:pPr>
            <a:r>
              <a:rPr lang="en-US" sz="2200">
                <a:solidFill>
                  <a:srgbClr val="FBE4D4"/>
                </a:solidFill>
                <a:latin typeface="Calibri"/>
                <a:ea typeface="Calibri"/>
                <a:cs typeface="Calibri"/>
                <a:sym typeface="Calibri"/>
              </a:rPr>
              <a:t>Participating schools provide transportation to the event</a:t>
            </a:r>
            <a:endParaRPr sz="16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1" name="Google Shape;161;p14"/>
          <p:cNvPicPr preferRelativeResize="0"/>
          <p:nvPr/>
        </p:nvPicPr>
        <p:blipFill rotWithShape="1">
          <a:blip r:embed="rId6">
            <a:alphaModFix/>
          </a:blip>
          <a:srcRect/>
          <a:stretch/>
        </p:blipFill>
        <p:spPr>
          <a:xfrm rot="448325">
            <a:off x="6499046" y="3148360"/>
            <a:ext cx="4913969" cy="2764107"/>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62" name="Google Shape;162;p14"/>
          <p:cNvPicPr preferRelativeResize="0"/>
          <p:nvPr/>
        </p:nvPicPr>
        <p:blipFill rotWithShape="1">
          <a:blip r:embed="rId7">
            <a:alphaModFix/>
          </a:blip>
          <a:srcRect b="34696"/>
          <a:stretch/>
        </p:blipFill>
        <p:spPr>
          <a:xfrm>
            <a:off x="6962115" y="23936"/>
            <a:ext cx="5229886" cy="20175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962</Words>
  <Application>Microsoft Office PowerPoint</Application>
  <PresentationFormat>Widescreen</PresentationFormat>
  <Paragraphs>108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Noto Sans Symbols</vt:lpstr>
      <vt:lpstr>Trebuchet MS</vt:lpstr>
      <vt:lpstr>Office Theme</vt:lpstr>
      <vt:lpstr>NCWorks NextGen  Real World Simulation</vt:lpstr>
      <vt:lpstr>What is Real World?</vt:lpstr>
      <vt:lpstr>Real World History</vt:lpstr>
      <vt:lpstr>Why Host a Real World </vt:lpstr>
      <vt:lpstr>Getting Started</vt:lpstr>
      <vt:lpstr>Volunteers</vt:lpstr>
      <vt:lpstr>The Venue</vt:lpstr>
      <vt:lpstr>PowerPoint Presentation</vt:lpstr>
      <vt:lpstr>Attendees</vt:lpstr>
      <vt:lpstr>PowerPoint Presentation</vt:lpstr>
      <vt:lpstr>Workshops</vt:lpstr>
      <vt:lpstr>PowerPoint Presentation</vt:lpstr>
      <vt:lpstr>PowerPoint Presentation</vt:lpstr>
      <vt:lpstr>Real World &amp; the Community</vt:lpstr>
      <vt:lpstr>Contact Info Janaye Clark jclark@accog.org (252) 333-5656  Lora Aples laples@accog.org (252) 312-5792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NCWorks NextGen  Real World Simulation</dc:title>
  <cp:lastModifiedBy>Brandi</cp:lastModifiedBy>
  <cp:revision>1</cp:revision>
  <dcterms:modified xsi:type="dcterms:W3CDTF">2020-06-24T02:36:45Z</dcterms:modified>
</cp:coreProperties>
</file>