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2A7F"/>
    <a:srgbClr val="592A8A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4674"/>
  </p:normalViewPr>
  <p:slideViewPr>
    <p:cSldViewPr>
      <p:cViewPr>
        <p:scale>
          <a:sx n="100" d="100"/>
          <a:sy n="100" d="100"/>
        </p:scale>
        <p:origin x="1374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b="1" kern="0">
                <a:latin typeface="Museo Slab 700" charset="0"/>
                <a:ea typeface="Museo Slab 700" charset="0"/>
                <a:cs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895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134FC5-AC40-40E7-B127-DE6D2C19E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4600" y="4482049"/>
            <a:ext cx="4241426" cy="155279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>
                <a:latin typeface="Museo Slab 700" charset="0"/>
                <a:ea typeface="Museo Slab 700" charset="0"/>
                <a:cs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82684-3E19-4047-A916-BCDA67710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b="1" kern="0">
                <a:latin typeface="Museo Slab 700" charset="0"/>
                <a:ea typeface="Museo Slab 700" charset="0"/>
                <a:cs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2ABAB-EE1A-4B8D-A77A-27EB0FDAB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>
                <a:latin typeface="Museo Slab 700" charset="0"/>
                <a:ea typeface="Museo Slab 700" charset="0"/>
                <a:cs typeface="Museo Slab 700" charset="0"/>
              </a:rPr>
              <a:t>Click to edit Master title style</a:t>
            </a:r>
            <a:endParaRPr lang="en-US" kern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CCC4E-2EED-4E2B-B6E0-39AAFF7F1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b="1" kern="0">
                <a:latin typeface="Museo Slab 700" charset="0"/>
                <a:ea typeface="Museo Slab 700" charset="0"/>
                <a:cs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FE238-80CA-493A-A607-00F8ED31B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>
                <a:latin typeface="Museo Slab 700" charset="0"/>
                <a:ea typeface="Museo Slab 700" charset="0"/>
                <a:cs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836F1-E1D0-4654-B37B-0B89641BF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b="1" kern="0">
                <a:latin typeface="Museo Slab 700" charset="0"/>
                <a:ea typeface="Museo Slab 700" charset="0"/>
                <a:cs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5B1CC-486D-47F1-BA5D-EE5EB59B3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>
                <a:latin typeface="Museo Slab 700" charset="0"/>
                <a:ea typeface="Museo Slab 700" charset="0"/>
                <a:cs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CA1E7-0D5D-4C3B-A032-67A0C9602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1AE1B-AB52-465D-B0EC-5EE579E63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b="1" kern="0">
                <a:latin typeface="Museo Slab 700" charset="0"/>
                <a:ea typeface="Museo Slab 700" charset="0"/>
                <a:cs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238FB-6C01-40F9-B2F2-548E12ACC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b="1" kern="0">
                <a:latin typeface="Museo Slab 700" charset="0"/>
                <a:ea typeface="Museo Slab 700" charset="0"/>
                <a:cs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DE157-BA68-4A56-B5A5-62C4C5065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92A8A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b="1" kern="0">
                <a:latin typeface="Museo Slab 700" charset="0"/>
                <a:ea typeface="Museo Slab 700" charset="0"/>
                <a:cs typeface="Museo Slab 700" charset="0"/>
              </a:rPr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4E9FC09-72D6-4106-AB3C-0B9FB96EE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244995" y="5270917"/>
            <a:ext cx="2475143" cy="9061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0" i="0">
          <a:solidFill>
            <a:srgbClr val="FFCC00"/>
          </a:solidFill>
          <a:latin typeface="Avenir Next Medium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Gotham-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Gotham-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Gotham-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Gotham-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Gotham-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Gotham-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Gotham-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Gotham-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0" i="0">
          <a:solidFill>
            <a:schemeClr val="tx1"/>
          </a:solidFill>
          <a:latin typeface="Avenir Next Regular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0" i="0">
          <a:solidFill>
            <a:schemeClr val="tx1"/>
          </a:solidFill>
          <a:latin typeface="Avenir Next Regular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Avenir Next Regular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Avenir Next Regular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0" i="0">
          <a:solidFill>
            <a:schemeClr val="tx1"/>
          </a:solidFill>
          <a:latin typeface="Avenir Next Regular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10" Type="http://schemas.openxmlformats.org/officeDocument/2006/relationships/image" Target="../media/image26.png"/><Relationship Id="rId4" Type="http://schemas.openxmlformats.org/officeDocument/2006/relationships/image" Target="../media/image20.wmf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592A8A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pPr eaLnBrk="1" hangingPunct="1"/>
            <a:endParaRPr lang="en-US" b="1" dirty="0">
              <a:latin typeface="Museo Slab 700" charset="0"/>
              <a:ea typeface="Museo Slab 700" charset="0"/>
              <a:cs typeface="Museo Slab 700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/>
          <a:lstStyle/>
          <a:p>
            <a:pPr eaLnBrk="1" hangingPunct="1"/>
            <a:endParaRPr lang="en-US" sz="2400" dirty="0">
              <a:latin typeface="Avenir Next" charset="0"/>
              <a:ea typeface="Avenir Next" charset="0"/>
              <a:cs typeface="Avenir Next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63CDBD-7EFC-4FFE-8DA5-2C4F7DEA5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2EF13A-1DE7-4564-88A1-AC8F423A3EF8}"/>
              </a:ext>
            </a:extLst>
          </p:cNvPr>
          <p:cNvSpPr txBox="1"/>
          <p:nvPr/>
        </p:nvSpPr>
        <p:spPr>
          <a:xfrm>
            <a:off x="76200" y="47535"/>
            <a:ext cx="1745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592A8A"/>
                </a:solidFill>
                <a:latin typeface="Centaur" panose="02030504050205020304" pitchFamily="18" charset="0"/>
              </a:rPr>
              <a:t>Dr. John Pickard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useo Slab 700" charset="0"/>
                <a:ea typeface="Museo Slab 700" charset="0"/>
                <a:cs typeface="Museo Slab 700" charset="0"/>
              </a:rPr>
              <a:t>USDA RUS/DLT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0"/>
            <a:ext cx="8229600" cy="3078163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Avenir Next Medium" charset="0"/>
                <a:ea typeface="Avenir Next Medium" charset="0"/>
                <a:cs typeface="Avenir Next Medium" charset="0"/>
              </a:rPr>
              <a:t>3yr grant</a:t>
            </a:r>
          </a:p>
          <a:p>
            <a:pPr eaLnBrk="1" hangingPunct="1"/>
            <a:r>
              <a:rPr lang="en-US" sz="2000" dirty="0">
                <a:latin typeface="Avenir Next Medium" charset="0"/>
                <a:ea typeface="Avenir Next Medium" charset="0"/>
                <a:cs typeface="Avenir Next Medium" charset="0"/>
              </a:rPr>
              <a:t>Purpose – Telecommunications equipment directly supporting distance learning/Telemedicine</a:t>
            </a:r>
          </a:p>
          <a:p>
            <a:pPr eaLnBrk="1" hangingPunct="1"/>
            <a:r>
              <a:rPr lang="en-US" sz="2000" dirty="0">
                <a:latin typeface="Avenir Next Medium" charset="0"/>
                <a:ea typeface="Avenir Next Medium" charset="0"/>
                <a:cs typeface="Avenir Next Medium" charset="0"/>
              </a:rPr>
              <a:t>ECU received $346,423 from USDA (2018 RFP) for Cisco </a:t>
            </a:r>
            <a:r>
              <a:rPr lang="en-US" sz="2000" dirty="0" err="1">
                <a:latin typeface="Avenir Next Medium" charset="0"/>
                <a:ea typeface="Avenir Next Medium" charset="0"/>
                <a:cs typeface="Avenir Next Medium" charset="0"/>
              </a:rPr>
              <a:t>Webex</a:t>
            </a:r>
            <a:r>
              <a:rPr lang="en-US" sz="2000" dirty="0">
                <a:latin typeface="Avenir Next Medium" charset="0"/>
                <a:ea typeface="Avenir Next Medium" charset="0"/>
                <a:cs typeface="Avenir Next Medium" charset="0"/>
              </a:rPr>
              <a:t> boards deployed to rural eastern NC community colleges and high schools</a:t>
            </a:r>
          </a:p>
          <a:p>
            <a:pPr eaLnBrk="1" hangingPunct="1"/>
            <a:r>
              <a:rPr lang="en-US" sz="2000" dirty="0">
                <a:latin typeface="Avenir Next Medium" charset="0"/>
                <a:ea typeface="Avenir Next Medium" charset="0"/>
                <a:cs typeface="Avenir Next Medium" charset="0"/>
              </a:rPr>
              <a:t>Matching funds grant – high leverage (7x)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0336D8-4C04-4166-A335-98C5CB956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1"/>
            <a:ext cx="4191000" cy="10876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A469-FB09-45D2-A795-DA90CA671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USDA RUS Grant Award Partners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2EDF53-5436-43E9-98B8-964A21B144C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99600" y="2329475"/>
            <a:ext cx="1900356" cy="73716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645097-1051-4632-97C0-09A2DB908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772" y="2376902"/>
            <a:ext cx="1900356" cy="69657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5BF524-CE8F-47B0-B749-4682B5358689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268415" y="3238343"/>
            <a:ext cx="1647807" cy="548640"/>
          </a:xfrm>
          <a:prstGeom prst="rect">
            <a:avLst/>
          </a:prstGeom>
          <a:ln w="28575">
            <a:solidFill>
              <a:srgbClr val="BEAE57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1FEBCB-264C-4DC1-B3F8-E7A6CD36E0D7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75696" y="3238343"/>
            <a:ext cx="1647807" cy="548640"/>
          </a:xfrm>
          <a:prstGeom prst="rect">
            <a:avLst/>
          </a:prstGeom>
          <a:ln w="28575">
            <a:solidFill>
              <a:srgbClr val="4E2A84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8576A0-D993-43B3-B290-56D3166613D2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75695" y="3876598"/>
            <a:ext cx="1647807" cy="548640"/>
          </a:xfrm>
          <a:prstGeom prst="rect">
            <a:avLst/>
          </a:prstGeom>
          <a:ln w="28575">
            <a:solidFill>
              <a:srgbClr val="D2A94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8BD322-0DBB-433B-90A5-9C84C08333F5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284029" y="3878423"/>
            <a:ext cx="1647807" cy="548640"/>
          </a:xfrm>
          <a:prstGeom prst="rect">
            <a:avLst/>
          </a:prstGeom>
          <a:ln w="28575">
            <a:solidFill>
              <a:srgbClr val="FA5A0A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7E05FF-3608-4975-9A36-9325C245FFD8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4560771" y="3259029"/>
            <a:ext cx="1645920" cy="548640"/>
          </a:xfrm>
          <a:prstGeom prst="rect">
            <a:avLst/>
          </a:prstGeom>
          <a:ln w="28575">
            <a:solidFill>
              <a:srgbClr val="002892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9B0024-DFA8-4C9C-9A24-F4BE1688E259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6338832" y="3259029"/>
            <a:ext cx="1645920" cy="548640"/>
          </a:xfrm>
          <a:prstGeom prst="rect">
            <a:avLst/>
          </a:prstGeom>
          <a:ln w="28575">
            <a:solidFill>
              <a:srgbClr val="0164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69C072-2456-4094-86DE-F6AAB2FF7A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43148" y="3921603"/>
            <a:ext cx="3441604" cy="462281"/>
          </a:xfrm>
          <a:prstGeom prst="rect">
            <a:avLst/>
          </a:prstGeom>
          <a:ln w="28575">
            <a:solidFill>
              <a:srgbClr val="D59402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B13843-7DB2-46B5-884E-C0BF8D409539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6338832" y="4493252"/>
            <a:ext cx="1645920" cy="548640"/>
          </a:xfrm>
          <a:prstGeom prst="rect">
            <a:avLst/>
          </a:prstGeom>
          <a:ln w="28575">
            <a:solidFill>
              <a:srgbClr val="E3C326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5ED08B-5F73-4738-BB89-EFAD939A18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81514" y="4495598"/>
            <a:ext cx="804433" cy="1092587"/>
          </a:xfrm>
          <a:prstGeom prst="rect">
            <a:avLst/>
          </a:prstGeom>
          <a:ln w="28575">
            <a:solidFill>
              <a:srgbClr val="017F7E"/>
            </a:solidFill>
          </a:ln>
        </p:spPr>
      </p:pic>
    </p:spTree>
    <p:extLst>
      <p:ext uri="{BB962C8B-B14F-4D97-AF65-F5344CB8AC3E}">
        <p14:creationId xmlns:p14="http://schemas.microsoft.com/office/powerpoint/2010/main" val="216936854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82038-92DC-415D-A7F9-DDA8C49CE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Site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C460E5-5C4C-43AF-B5DD-C2D7EB70A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0"/>
            <a:ext cx="8229600" cy="479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1609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97CDD-1B74-4F05-B398-F6FAED221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Cisco </a:t>
            </a:r>
            <a:r>
              <a:rPr lang="en-US" dirty="0" err="1"/>
              <a:t>Webex</a:t>
            </a:r>
            <a:r>
              <a:rPr lang="en-US" dirty="0"/>
              <a:t> 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26202-4BA3-4460-B8E9-B33D01AE4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05200"/>
            <a:ext cx="3505200" cy="2620963"/>
          </a:xfrm>
        </p:spPr>
        <p:txBody>
          <a:bodyPr/>
          <a:lstStyle/>
          <a:p>
            <a:r>
              <a:rPr lang="en-US" sz="2400" dirty="0"/>
              <a:t>55” all-in-one device:</a:t>
            </a:r>
          </a:p>
          <a:p>
            <a:pPr lvl="1"/>
            <a:r>
              <a:rPr lang="en-US" sz="2000" dirty="0"/>
              <a:t>Mobile</a:t>
            </a:r>
          </a:p>
          <a:p>
            <a:pPr lvl="1"/>
            <a:r>
              <a:rPr lang="en-US" sz="2000" dirty="0"/>
              <a:t>Wireless presentation</a:t>
            </a:r>
          </a:p>
          <a:p>
            <a:pPr lvl="1"/>
            <a:r>
              <a:rPr lang="en-US" sz="2000" dirty="0"/>
              <a:t>Digital whiteboard</a:t>
            </a:r>
          </a:p>
          <a:p>
            <a:pPr lvl="1"/>
            <a:r>
              <a:rPr lang="en-US" sz="2000" dirty="0"/>
              <a:t>Video conferencing</a:t>
            </a:r>
          </a:p>
          <a:p>
            <a:pPr lvl="1"/>
            <a:r>
              <a:rPr lang="en-US" sz="2000" dirty="0"/>
              <a:t>Connects via </a:t>
            </a:r>
            <a:r>
              <a:rPr lang="en-US" sz="2000" dirty="0" err="1"/>
              <a:t>Webex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5E410D-7134-47CB-8EA0-992E80C1C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17638"/>
            <a:ext cx="3093186" cy="19126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FC1213-FC7A-4308-BCB5-8E5A59106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216" y="1633539"/>
            <a:ext cx="1978397" cy="171926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BFCC06-33AD-42C0-A08A-AA8BD49132DF}"/>
              </a:ext>
            </a:extLst>
          </p:cNvPr>
          <p:cNvSpPr txBox="1">
            <a:spLocks/>
          </p:cNvSpPr>
          <p:nvPr/>
        </p:nvSpPr>
        <p:spPr bwMode="auto">
          <a:xfrm>
            <a:off x="4953000" y="3429000"/>
            <a:ext cx="35052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0" i="0">
                <a:solidFill>
                  <a:schemeClr val="tx1"/>
                </a:solidFill>
                <a:latin typeface="Avenir Next Regular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="0" i="0">
                <a:solidFill>
                  <a:schemeClr val="tx1"/>
                </a:solidFill>
                <a:latin typeface="Avenir Next Regular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Avenir Next Regular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Avenir Next Regular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Avenir Next Regular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/>
              <a:t>23” desktop collaboration device</a:t>
            </a:r>
          </a:p>
        </p:txBody>
      </p:sp>
    </p:spTree>
    <p:extLst>
      <p:ext uri="{BB962C8B-B14F-4D97-AF65-F5344CB8AC3E}">
        <p14:creationId xmlns:p14="http://schemas.microsoft.com/office/powerpoint/2010/main" val="287880718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884F7D3-326D-4A80-9232-14A4A2D48401}"/>
              </a:ext>
            </a:extLst>
          </p:cNvPr>
          <p:cNvCxnSpPr>
            <a:cxnSpLocks/>
          </p:cNvCxnSpPr>
          <p:nvPr/>
        </p:nvCxnSpPr>
        <p:spPr>
          <a:xfrm flipH="1">
            <a:off x="3229025" y="4108986"/>
            <a:ext cx="495992" cy="126964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06EECC0-8E9A-4843-BF6F-64D40A06BF12}"/>
              </a:ext>
            </a:extLst>
          </p:cNvPr>
          <p:cNvCxnSpPr>
            <a:cxnSpLocks/>
          </p:cNvCxnSpPr>
          <p:nvPr/>
        </p:nvCxnSpPr>
        <p:spPr>
          <a:xfrm>
            <a:off x="2320444" y="3663598"/>
            <a:ext cx="167322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0A592D6-222E-416D-890B-54E3E5B7D7F1}"/>
              </a:ext>
            </a:extLst>
          </p:cNvPr>
          <p:cNvCxnSpPr>
            <a:cxnSpLocks/>
          </p:cNvCxnSpPr>
          <p:nvPr/>
        </p:nvCxnSpPr>
        <p:spPr>
          <a:xfrm>
            <a:off x="4597965" y="3924340"/>
            <a:ext cx="1344075" cy="69628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4DA0403-08EC-45BA-A46F-FB019F175CBB}"/>
              </a:ext>
            </a:extLst>
          </p:cNvPr>
          <p:cNvCxnSpPr>
            <a:cxnSpLocks/>
          </p:cNvCxnSpPr>
          <p:nvPr/>
        </p:nvCxnSpPr>
        <p:spPr>
          <a:xfrm flipH="1" flipV="1">
            <a:off x="4205051" y="4056441"/>
            <a:ext cx="548199" cy="116327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5E9BC99-9244-4D8F-9EA4-26962CD5743E}"/>
              </a:ext>
            </a:extLst>
          </p:cNvPr>
          <p:cNvCxnSpPr>
            <a:cxnSpLocks/>
          </p:cNvCxnSpPr>
          <p:nvPr/>
        </p:nvCxnSpPr>
        <p:spPr>
          <a:xfrm flipV="1">
            <a:off x="4585369" y="3469076"/>
            <a:ext cx="1967831" cy="19213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932D7B5-A3FE-4CFE-9224-919B1BC09D44}"/>
              </a:ext>
            </a:extLst>
          </p:cNvPr>
          <p:cNvCxnSpPr>
            <a:cxnSpLocks/>
          </p:cNvCxnSpPr>
          <p:nvPr/>
        </p:nvCxnSpPr>
        <p:spPr>
          <a:xfrm flipV="1">
            <a:off x="4357451" y="2335270"/>
            <a:ext cx="1584589" cy="124124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DB0B222-799A-498D-AFFB-24001F7A3546}"/>
              </a:ext>
            </a:extLst>
          </p:cNvPr>
          <p:cNvCxnSpPr>
            <a:cxnSpLocks/>
          </p:cNvCxnSpPr>
          <p:nvPr/>
        </p:nvCxnSpPr>
        <p:spPr>
          <a:xfrm flipV="1">
            <a:off x="4205051" y="2480739"/>
            <a:ext cx="233568" cy="94337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0B27E7A-D2AD-48CF-84D7-17814DE88C20}"/>
              </a:ext>
            </a:extLst>
          </p:cNvPr>
          <p:cNvSpPr/>
          <p:nvPr/>
        </p:nvSpPr>
        <p:spPr>
          <a:xfrm>
            <a:off x="228600" y="2480076"/>
            <a:ext cx="2514600" cy="250796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C5869B-B10A-428D-8711-472D117D1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Endless Possibilities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296F7A-74AD-4780-B0C7-FC666F8D5A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34" t="5157" r="19156" b="65891"/>
          <a:stretch/>
        </p:blipFill>
        <p:spPr>
          <a:xfrm>
            <a:off x="914400" y="2924026"/>
            <a:ext cx="737185" cy="73718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A156194-90E4-4BEF-925E-C1D5B715D424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17" y="3161047"/>
            <a:ext cx="273864" cy="96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4" descr="EndUser Female">
            <a:extLst>
              <a:ext uri="{FF2B5EF4-FFF2-40B4-BE49-F238E27FC236}">
                <a16:creationId xmlns:a16="http://schemas.microsoft.com/office/drawing/2014/main" id="{374B231F-B116-4D9C-8FC4-204E4B765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0729" y="3819892"/>
            <a:ext cx="323153" cy="51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4" descr="EndUser Female">
            <a:extLst>
              <a:ext uri="{FF2B5EF4-FFF2-40B4-BE49-F238E27FC236}">
                <a16:creationId xmlns:a16="http://schemas.microsoft.com/office/drawing/2014/main" id="{9D7D3802-CFCD-4037-9CAD-F76242B8E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2034" y="4401394"/>
            <a:ext cx="323153" cy="51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7" descr="EndUserLeft">
            <a:extLst>
              <a:ext uri="{FF2B5EF4-FFF2-40B4-BE49-F238E27FC236}">
                <a16:creationId xmlns:a16="http://schemas.microsoft.com/office/drawing/2014/main" id="{C5D88D1C-1788-46CD-91F3-B917FC68C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21431" y="3830326"/>
            <a:ext cx="365044" cy="51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4CB872AE-AFCC-422A-AFA8-96BFD44A42DB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89152"/>
            <a:ext cx="2043746" cy="141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9837958-5357-4FDF-9E1F-ADDB87F0FCAF}"/>
              </a:ext>
            </a:extLst>
          </p:cNvPr>
          <p:cNvSpPr/>
          <p:nvPr/>
        </p:nvSpPr>
        <p:spPr>
          <a:xfrm>
            <a:off x="3360161" y="3401120"/>
            <a:ext cx="1402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Internet</a:t>
            </a:r>
          </a:p>
          <a:p>
            <a:pPr algn="ctr"/>
            <a:r>
              <a:rPr lang="en-US" sz="1400" b="1" dirty="0"/>
              <a:t>(</a:t>
            </a:r>
            <a:r>
              <a:rPr lang="en-US" sz="1400" b="1" dirty="0" err="1"/>
              <a:t>Webex</a:t>
            </a:r>
            <a:r>
              <a:rPr lang="en-US" sz="1400" b="1" dirty="0"/>
              <a:t> cloud)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43A220-3CE5-4AF0-9E64-6F69DAD5119A}"/>
              </a:ext>
            </a:extLst>
          </p:cNvPr>
          <p:cNvSpPr txBox="1"/>
          <p:nvPr/>
        </p:nvSpPr>
        <p:spPr>
          <a:xfrm>
            <a:off x="6662495" y="2952427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High Schools</a:t>
            </a:r>
          </a:p>
        </p:txBody>
      </p:sp>
      <p:pic>
        <p:nvPicPr>
          <p:cNvPr id="19" name="Picture 5">
            <a:extLst>
              <a:ext uri="{FF2B5EF4-FFF2-40B4-BE49-F238E27FC236}">
                <a16:creationId xmlns:a16="http://schemas.microsoft.com/office/drawing/2014/main" id="{B709F552-8790-42C2-8090-322D6CB717B5}"/>
              </a:ext>
            </a:extLst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173" y="3250331"/>
            <a:ext cx="1040819" cy="45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6030508-8551-4DBD-8D08-B9A704B393EB}"/>
              </a:ext>
            </a:extLst>
          </p:cNvPr>
          <p:cNvSpPr txBox="1"/>
          <p:nvPr/>
        </p:nvSpPr>
        <p:spPr>
          <a:xfrm>
            <a:off x="6028215" y="4284835"/>
            <a:ext cx="2026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Other Community Colleges</a:t>
            </a:r>
            <a:endParaRPr lang="en-US" sz="1000" dirty="0"/>
          </a:p>
        </p:txBody>
      </p:sp>
      <p:pic>
        <p:nvPicPr>
          <p:cNvPr id="29" name="Picture 5">
            <a:extLst>
              <a:ext uri="{FF2B5EF4-FFF2-40B4-BE49-F238E27FC236}">
                <a16:creationId xmlns:a16="http://schemas.microsoft.com/office/drawing/2014/main" id="{DADA5160-3E83-428E-B85F-3C942065B944}"/>
              </a:ext>
            </a:extLst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039" y="4632545"/>
            <a:ext cx="1040819" cy="45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D4FB792-93AD-44E2-9622-43ADB74B32CC}"/>
              </a:ext>
            </a:extLst>
          </p:cNvPr>
          <p:cNvSpPr txBox="1"/>
          <p:nvPr/>
        </p:nvSpPr>
        <p:spPr>
          <a:xfrm>
            <a:off x="4393597" y="5984228"/>
            <a:ext cx="1625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Industry engagement</a:t>
            </a:r>
          </a:p>
        </p:txBody>
      </p:sp>
      <p:pic>
        <p:nvPicPr>
          <p:cNvPr id="31" name="Picture 21">
            <a:extLst>
              <a:ext uri="{FF2B5EF4-FFF2-40B4-BE49-F238E27FC236}">
                <a16:creationId xmlns:a16="http://schemas.microsoft.com/office/drawing/2014/main" id="{C43440D4-AB3F-44D1-ABE8-AB80BB491456}"/>
              </a:ext>
            </a:extLst>
          </p:cNvPr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938" y="5491226"/>
            <a:ext cx="505807" cy="48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5F66C7CA-8B2D-4BE4-866E-7523D8BF5F7F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628" y="5239379"/>
            <a:ext cx="228600" cy="7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6589875-3441-4245-B81D-961D9B405125}"/>
              </a:ext>
            </a:extLst>
          </p:cNvPr>
          <p:cNvSpPr txBox="1"/>
          <p:nvPr/>
        </p:nvSpPr>
        <p:spPr>
          <a:xfrm>
            <a:off x="6064925" y="1688420"/>
            <a:ext cx="97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Universities</a:t>
            </a:r>
          </a:p>
        </p:txBody>
      </p:sp>
      <p:pic>
        <p:nvPicPr>
          <p:cNvPr id="34" name="Picture 5">
            <a:extLst>
              <a:ext uri="{FF2B5EF4-FFF2-40B4-BE49-F238E27FC236}">
                <a16:creationId xmlns:a16="http://schemas.microsoft.com/office/drawing/2014/main" id="{7490F630-36ED-43E3-A976-E2010C7E3A8C}"/>
              </a:ext>
            </a:extLst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390" y="1982238"/>
            <a:ext cx="1040819" cy="45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6051623-4AB2-4568-A853-FFA5F04E1F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4800" y="1826920"/>
            <a:ext cx="518596" cy="34391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AC84AB6-2F8C-4F28-B946-AE9A76F348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4098" y="2058591"/>
            <a:ext cx="518596" cy="34391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21B156E-46D7-4377-A5AD-9021A9474B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3396" y="1713637"/>
            <a:ext cx="518596" cy="34391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E1FFB8E-1EEC-41C9-A91D-9B5AAF7D9E81}"/>
              </a:ext>
            </a:extLst>
          </p:cNvPr>
          <p:cNvSpPr txBox="1"/>
          <p:nvPr/>
        </p:nvSpPr>
        <p:spPr>
          <a:xfrm>
            <a:off x="2920697" y="1471621"/>
            <a:ext cx="1832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Remote students/faculty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05E0177-2CA7-4153-BCD0-26D87E71EA6C}"/>
              </a:ext>
            </a:extLst>
          </p:cNvPr>
          <p:cNvSpPr txBox="1"/>
          <p:nvPr/>
        </p:nvSpPr>
        <p:spPr>
          <a:xfrm>
            <a:off x="457200" y="2590427"/>
            <a:ext cx="2081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On campus students/faculty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A147534D-B820-4C70-A8E1-A96841BB31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24654" y="5478100"/>
            <a:ext cx="992086" cy="553941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8E7E9C56-030F-4A0C-BC58-7EE32AE5325D}"/>
              </a:ext>
            </a:extLst>
          </p:cNvPr>
          <p:cNvSpPr txBox="1"/>
          <p:nvPr/>
        </p:nvSpPr>
        <p:spPr>
          <a:xfrm>
            <a:off x="1999831" y="6039873"/>
            <a:ext cx="1806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Govt. /public institutions</a:t>
            </a:r>
          </a:p>
        </p:txBody>
      </p:sp>
    </p:spTree>
    <p:extLst>
      <p:ext uri="{BB962C8B-B14F-4D97-AF65-F5344CB8AC3E}">
        <p14:creationId xmlns:p14="http://schemas.microsoft.com/office/powerpoint/2010/main" val="429165619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97CDD-1B74-4F05-B398-F6FAED221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26202-4BA3-4460-B8E9-B33D01AE4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9"/>
            <a:ext cx="8305800" cy="1477962"/>
          </a:xfrm>
        </p:spPr>
        <p:txBody>
          <a:bodyPr/>
          <a:lstStyle/>
          <a:p>
            <a:r>
              <a:rPr lang="en-US" sz="2400" dirty="0"/>
              <a:t>Expand project throughout Eastern NC</a:t>
            </a:r>
          </a:p>
          <a:p>
            <a:pPr lvl="1"/>
            <a:r>
              <a:rPr lang="en-US" sz="2000" dirty="0"/>
              <a:t>2020 proposal due ~ May 2020</a:t>
            </a:r>
          </a:p>
          <a:p>
            <a:pPr lvl="2"/>
            <a:r>
              <a:rPr lang="en-US" sz="1600" dirty="0"/>
              <a:t>(Roanoke-Chowan, Bladen, Pamlico, James </a:t>
            </a:r>
            <a:r>
              <a:rPr lang="en-US" sz="1600" dirty="0" err="1"/>
              <a:t>Sprunt</a:t>
            </a:r>
            <a:r>
              <a:rPr lang="en-US" sz="1600" dirty="0"/>
              <a:t>, Others??)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AF82BD-EAC7-4D42-82F8-C08F5F244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667000"/>
            <a:ext cx="5867400" cy="23507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EEF10B-FA3A-413D-9A59-9D5FCE33B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036" y="3398664"/>
            <a:ext cx="275544" cy="27432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16741252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CU Purple1">
  <a:themeElements>
    <a:clrScheme name="ECU Purpl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U Purple1">
      <a:majorFont>
        <a:latin typeface="Gotham-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U Purpl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U Purpl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U Purpl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U Purpl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U Purpl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U Purpl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U Purpl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U Purpl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U Purpl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U Purpl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U Purpl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U Purpl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1" id="{95BBFC42-3E93-B443-9D69-C564CC5C49FB}" vid="{B4755E3D-9C84-D74E-B8CE-B77C6588C6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Powerpointtemplate_ECU-purple</Template>
  <TotalTime>793</TotalTime>
  <Words>140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Avenir Next</vt:lpstr>
      <vt:lpstr>Avenir Next Medium</vt:lpstr>
      <vt:lpstr>Avenir Next Regular</vt:lpstr>
      <vt:lpstr>Centaur</vt:lpstr>
      <vt:lpstr>Gotham-Bold</vt:lpstr>
      <vt:lpstr>Gotham-Book</vt:lpstr>
      <vt:lpstr>Museo Slab 700</vt:lpstr>
      <vt:lpstr>ECU Purple1</vt:lpstr>
      <vt:lpstr>PowerPoint Presentation</vt:lpstr>
      <vt:lpstr>USDA RUS/DLT</vt:lpstr>
      <vt:lpstr>2018 USDA RUS Grant Award Partners</vt:lpstr>
      <vt:lpstr>Current Site Map</vt:lpstr>
      <vt:lpstr>Cisco Webex Boards</vt:lpstr>
      <vt:lpstr>Endless Possibilities</vt:lpstr>
      <vt:lpstr>What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Webb, Brandon</dc:creator>
  <cp:lastModifiedBy>Pickard, John</cp:lastModifiedBy>
  <cp:revision>15</cp:revision>
  <dcterms:created xsi:type="dcterms:W3CDTF">2017-09-21T17:48:24Z</dcterms:created>
  <dcterms:modified xsi:type="dcterms:W3CDTF">2019-11-13T12:55:21Z</dcterms:modified>
</cp:coreProperties>
</file>