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56" r:id="rId3"/>
    <p:sldId id="271" r:id="rId4"/>
    <p:sldId id="257" r:id="rId5"/>
    <p:sldId id="693" r:id="rId6"/>
    <p:sldId id="694" r:id="rId7"/>
    <p:sldId id="695" r:id="rId8"/>
    <p:sldId id="696" r:id="rId9"/>
    <p:sldId id="700" r:id="rId10"/>
    <p:sldId id="320" r:id="rId11"/>
    <p:sldId id="291" r:id="rId12"/>
    <p:sldId id="292" r:id="rId13"/>
    <p:sldId id="330" r:id="rId14"/>
    <p:sldId id="337" r:id="rId15"/>
    <p:sldId id="338" r:id="rId16"/>
    <p:sldId id="331" r:id="rId17"/>
    <p:sldId id="301" r:id="rId18"/>
    <p:sldId id="302" r:id="rId19"/>
    <p:sldId id="299" r:id="rId20"/>
    <p:sldId id="329" r:id="rId21"/>
    <p:sldId id="332" r:id="rId22"/>
    <p:sldId id="308" r:id="rId23"/>
    <p:sldId id="326" r:id="rId24"/>
    <p:sldId id="334" r:id="rId25"/>
    <p:sldId id="317" r:id="rId26"/>
    <p:sldId id="324" r:id="rId27"/>
    <p:sldId id="289" r:id="rId28"/>
    <p:sldId id="698" r:id="rId29"/>
    <p:sldId id="69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52"/>
      <c:rAngAx val="0"/>
    </c:view3D>
    <c:floor>
      <c:thickness val="0"/>
    </c:floor>
    <c:sideWall>
      <c:thickness val="0"/>
    </c:sideWall>
    <c:backWall>
      <c:thickness val="0"/>
    </c:backWall>
    <c:plotArea>
      <c:layout/>
      <c:pie3DChart>
        <c:varyColors val="1"/>
        <c:ser>
          <c:idx val="0"/>
          <c:order val="0"/>
          <c:tx>
            <c:strRef>
              <c:f>Sheet1!$A$1</c:f>
              <c:strCache>
                <c:ptCount val="1"/>
                <c:pt idx="0">
                  <c:v>Column1</c:v>
                </c:pt>
              </c:strCache>
            </c:strRef>
          </c:tx>
          <c:cat>
            <c:multiLvlStrRef>
              <c:f>Sheet1!#REF!</c:f>
            </c:multiLvlStrRef>
          </c:cat>
          <c:val>
            <c:numRef>
              <c:f>Sheet1!$A$2:$A$4</c:f>
              <c:numCache>
                <c:formatCode>0%</c:formatCode>
                <c:ptCount val="3"/>
                <c:pt idx="0">
                  <c:v>0.49</c:v>
                </c:pt>
                <c:pt idx="1">
                  <c:v>0.49</c:v>
                </c:pt>
                <c:pt idx="2">
                  <c:v>0.02</c:v>
                </c:pt>
              </c:numCache>
            </c:numRef>
          </c:val>
          <c:extLst>
            <c:ext xmlns:c16="http://schemas.microsoft.com/office/drawing/2014/chart" uri="{C3380CC4-5D6E-409C-BE32-E72D297353CC}">
              <c16:uniqueId val="{00000000-71E5-4632-A225-6A13EF48455C}"/>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6975308641975308E-2"/>
          <c:y val="3.3672391930733854E-2"/>
          <c:w val="0.74962537668902496"/>
          <c:h val="0.93826728146032123"/>
        </c:manualLayout>
      </c:layout>
      <c:pie3DChart>
        <c:varyColors val="1"/>
        <c:ser>
          <c:idx val="0"/>
          <c:order val="0"/>
          <c:tx>
            <c:strRef>
              <c:f>Sheet1!$B$2</c:f>
              <c:strCache>
                <c:ptCount val="1"/>
                <c:pt idx="0">
                  <c:v>Column1</c:v>
                </c:pt>
              </c:strCache>
            </c:strRef>
          </c:tx>
          <c:cat>
            <c:strRef>
              <c:f>Sheet1!$A$3:$A$13</c:f>
              <c:strCache>
                <c:ptCount val="11"/>
                <c:pt idx="0">
                  <c:v>Agriculture</c:v>
                </c:pt>
                <c:pt idx="1">
                  <c:v>Construction</c:v>
                </c:pt>
                <c:pt idx="2">
                  <c:v>Manufacturing</c:v>
                </c:pt>
                <c:pt idx="3">
                  <c:v>Wholesale</c:v>
                </c:pt>
                <c:pt idx="4">
                  <c:v>Retail</c:v>
                </c:pt>
                <c:pt idx="5">
                  <c:v>Professional</c:v>
                </c:pt>
                <c:pt idx="6">
                  <c:v>Health</c:v>
                </c:pt>
                <c:pt idx="7">
                  <c:v>Arts</c:v>
                </c:pt>
                <c:pt idx="8">
                  <c:v>Accomodation</c:v>
                </c:pt>
                <c:pt idx="9">
                  <c:v>Other services</c:v>
                </c:pt>
                <c:pt idx="10">
                  <c:v>Other </c:v>
                </c:pt>
              </c:strCache>
            </c:strRef>
          </c:cat>
          <c:val>
            <c:numRef>
              <c:f>Sheet1!$B$3:$B$13</c:f>
              <c:numCache>
                <c:formatCode>0.00%</c:formatCode>
                <c:ptCount val="11"/>
                <c:pt idx="0">
                  <c:v>1.7399999999999999E-2</c:v>
                </c:pt>
                <c:pt idx="1">
                  <c:v>8.2500000000000004E-2</c:v>
                </c:pt>
                <c:pt idx="2">
                  <c:v>0.186</c:v>
                </c:pt>
                <c:pt idx="3">
                  <c:v>5.7799999999999997E-2</c:v>
                </c:pt>
                <c:pt idx="4">
                  <c:v>8.3400000000000002E-2</c:v>
                </c:pt>
                <c:pt idx="5">
                  <c:v>0.17680000000000001</c:v>
                </c:pt>
                <c:pt idx="6">
                  <c:v>5.16E-2</c:v>
                </c:pt>
                <c:pt idx="7">
                  <c:v>2.9100000000000001E-2</c:v>
                </c:pt>
                <c:pt idx="8">
                  <c:v>3.61E-2</c:v>
                </c:pt>
                <c:pt idx="9">
                  <c:v>0.12870000000000001</c:v>
                </c:pt>
                <c:pt idx="10">
                  <c:v>0.17269999999999999</c:v>
                </c:pt>
              </c:numCache>
            </c:numRef>
          </c:val>
          <c:extLst>
            <c:ext xmlns:c16="http://schemas.microsoft.com/office/drawing/2014/chart" uri="{C3380CC4-5D6E-409C-BE32-E72D297353CC}">
              <c16:uniqueId val="{00000000-5270-45B0-A00D-BA8AA0F6A3CD}"/>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 Average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Jobs Created</c:v>
                </c:pt>
                <c:pt idx="1">
                  <c:v>Sales Growth</c:v>
                </c:pt>
              </c:strCache>
            </c:strRef>
          </c:cat>
          <c:val>
            <c:numRef>
              <c:f>Sheet1!$B$2:$B$4</c:f>
              <c:numCache>
                <c:formatCode>0.0%</c:formatCode>
                <c:ptCount val="3"/>
                <c:pt idx="0">
                  <c:v>1.7000000000000001E-2</c:v>
                </c:pt>
                <c:pt idx="1">
                  <c:v>5.8000000000000003E-2</c:v>
                </c:pt>
              </c:numCache>
            </c:numRef>
          </c:val>
          <c:extLst>
            <c:ext xmlns:c16="http://schemas.microsoft.com/office/drawing/2014/chart" uri="{C3380CC4-5D6E-409C-BE32-E72D297353CC}">
              <c16:uniqueId val="{00000000-F883-4AF3-A6E0-AA155D9E727A}"/>
            </c:ext>
          </c:extLst>
        </c:ser>
        <c:ser>
          <c:idx val="1"/>
          <c:order val="1"/>
          <c:tx>
            <c:strRef>
              <c:f>Sheet1!$C$1</c:f>
              <c:strCache>
                <c:ptCount val="1"/>
                <c:pt idx="0">
                  <c:v>SBTDC Clients</c:v>
                </c:pt>
              </c:strCache>
            </c:strRef>
          </c:tx>
          <c:spPr>
            <a:solidFill>
              <a:srgbClr val="54B9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Jobs Created</c:v>
                </c:pt>
                <c:pt idx="1">
                  <c:v>Sales Growth</c:v>
                </c:pt>
              </c:strCache>
            </c:strRef>
          </c:cat>
          <c:val>
            <c:numRef>
              <c:f>Sheet1!$C$2:$C$4</c:f>
              <c:numCache>
                <c:formatCode>0.0%</c:formatCode>
                <c:ptCount val="3"/>
                <c:pt idx="0">
                  <c:v>0.19800000000000001</c:v>
                </c:pt>
                <c:pt idx="1">
                  <c:v>0.23200000000000001</c:v>
                </c:pt>
              </c:numCache>
            </c:numRef>
          </c:val>
          <c:extLst>
            <c:ext xmlns:c16="http://schemas.microsoft.com/office/drawing/2014/chart" uri="{C3380CC4-5D6E-409C-BE32-E72D297353CC}">
              <c16:uniqueId val="{00000001-F883-4AF3-A6E0-AA155D9E727A}"/>
            </c:ext>
          </c:extLst>
        </c:ser>
        <c:dLbls>
          <c:dLblPos val="outEnd"/>
          <c:showLegendKey val="0"/>
          <c:showVal val="1"/>
          <c:showCatName val="0"/>
          <c:showSerName val="0"/>
          <c:showPercent val="0"/>
          <c:showBubbleSize val="0"/>
        </c:dLbls>
        <c:gapWidth val="219"/>
        <c:overlap val="-27"/>
        <c:axId val="393738648"/>
        <c:axId val="393739304"/>
      </c:barChart>
      <c:catAx>
        <c:axId val="39373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3739304"/>
        <c:crosses val="autoZero"/>
        <c:auto val="1"/>
        <c:lblAlgn val="ctr"/>
        <c:lblOffset val="100"/>
        <c:noMultiLvlLbl val="0"/>
      </c:catAx>
      <c:valAx>
        <c:axId val="39373930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393738648"/>
        <c:crosses val="autoZero"/>
        <c:crossBetween val="between"/>
      </c:valAx>
      <c:spPr>
        <a:noFill/>
        <a:ln>
          <a:noFill/>
        </a:ln>
        <a:effectLst/>
      </c:spPr>
    </c:plotArea>
    <c:legend>
      <c:legendPos val="b"/>
      <c:layout>
        <c:manualLayout>
          <c:xMode val="edge"/>
          <c:yMode val="edge"/>
          <c:x val="0.21617785400587305"/>
          <c:y val="0.91730019685039377"/>
          <c:w val="0.29701722928198332"/>
          <c:h val="6.39498031496062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62962962963E-2"/>
          <c:y val="3.4334759729185503E-2"/>
          <c:w val="0.95944045037848502"/>
          <c:h val="0.85672525040165803"/>
        </c:manualLayout>
      </c:layout>
      <c:barChart>
        <c:barDir val="col"/>
        <c:grouping val="clustered"/>
        <c:varyColors val="0"/>
        <c:ser>
          <c:idx val="0"/>
          <c:order val="0"/>
          <c:tx>
            <c:strRef>
              <c:f>Sheet1!$B$1</c:f>
              <c:strCache>
                <c:ptCount val="1"/>
                <c:pt idx="0">
                  <c:v>Series 1</c:v>
                </c:pt>
              </c:strCache>
            </c:strRef>
          </c:tx>
          <c:spPr>
            <a:solidFill>
              <a:srgbClr val="5B2301"/>
            </a:solidFill>
          </c:spPr>
          <c:invertIfNegative val="0"/>
          <c:dPt>
            <c:idx val="0"/>
            <c:invertIfNegative val="0"/>
            <c:bubble3D val="0"/>
            <c:spPr>
              <a:solidFill>
                <a:srgbClr val="002060"/>
              </a:solidFill>
            </c:spPr>
            <c:extLst>
              <c:ext xmlns:c16="http://schemas.microsoft.com/office/drawing/2014/chart" uri="{C3380CC4-5D6E-409C-BE32-E72D297353CC}">
                <c16:uniqueId val="{00000001-2DE2-4B8A-9218-692F57008541}"/>
              </c:ext>
            </c:extLst>
          </c:dPt>
          <c:dPt>
            <c:idx val="1"/>
            <c:invertIfNegative val="0"/>
            <c:bubble3D val="0"/>
            <c:spPr>
              <a:solidFill>
                <a:srgbClr val="54B948"/>
              </a:solidFill>
            </c:spPr>
            <c:extLst>
              <c:ext xmlns:c16="http://schemas.microsoft.com/office/drawing/2014/chart" uri="{C3380CC4-5D6E-409C-BE32-E72D297353CC}">
                <c16:uniqueId val="{00000003-2DE2-4B8A-9218-692F57008541}"/>
              </c:ext>
            </c:extLst>
          </c:dPt>
          <c:dLbls>
            <c:dLbl>
              <c:idx val="0"/>
              <c:tx>
                <c:rich>
                  <a:bodyPr/>
                  <a:lstStyle/>
                  <a:p>
                    <a:r>
                      <a:rPr lang="en-US" dirty="0"/>
                      <a:t>$28.90 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E2-4B8A-9218-692F57008541}"/>
                </c:ext>
              </c:extLst>
            </c:dLbl>
            <c:dLbl>
              <c:idx val="1"/>
              <c:layout>
                <c:manualLayout>
                  <c:x val="0"/>
                  <c:y val="3.1213417935623184E-3"/>
                </c:manualLayout>
              </c:layout>
              <c:tx>
                <c:rich>
                  <a:bodyPr/>
                  <a:lstStyle/>
                  <a:p>
                    <a:r>
                      <a:rPr lang="en-US" dirty="0"/>
                      <a:t>$7.2 </a:t>
                    </a:r>
                    <a:r>
                      <a:rPr lang="en-US" cap="none" baseline="0" dirty="0"/>
                      <a:t>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E2-4B8A-9218-692F5700854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Taxes Leveraged</c:v>
                </c:pt>
                <c:pt idx="1">
                  <c:v>SBTDC Program Costs</c:v>
                </c:pt>
              </c:strCache>
            </c:strRef>
          </c:cat>
          <c:val>
            <c:numRef>
              <c:f>Sheet1!$B$2:$B$3</c:f>
              <c:numCache>
                <c:formatCode>General</c:formatCode>
                <c:ptCount val="2"/>
                <c:pt idx="0">
                  <c:v>28.9</c:v>
                </c:pt>
                <c:pt idx="1">
                  <c:v>7.2</c:v>
                </c:pt>
              </c:numCache>
            </c:numRef>
          </c:val>
          <c:extLst>
            <c:ext xmlns:c16="http://schemas.microsoft.com/office/drawing/2014/chart" uri="{C3380CC4-5D6E-409C-BE32-E72D297353CC}">
              <c16:uniqueId val="{00000004-2DE2-4B8A-9218-692F57008541}"/>
            </c:ext>
          </c:extLst>
        </c:ser>
        <c:dLbls>
          <c:showLegendKey val="0"/>
          <c:showVal val="0"/>
          <c:showCatName val="0"/>
          <c:showSerName val="0"/>
          <c:showPercent val="0"/>
          <c:showBubbleSize val="0"/>
        </c:dLbls>
        <c:gapWidth val="150"/>
        <c:axId val="42530688"/>
        <c:axId val="42532224"/>
      </c:barChart>
      <c:catAx>
        <c:axId val="42530688"/>
        <c:scaling>
          <c:orientation val="minMax"/>
        </c:scaling>
        <c:delete val="0"/>
        <c:axPos val="b"/>
        <c:numFmt formatCode="General" sourceLinked="0"/>
        <c:majorTickMark val="out"/>
        <c:minorTickMark val="none"/>
        <c:tickLblPos val="nextTo"/>
        <c:crossAx val="42532224"/>
        <c:crosses val="autoZero"/>
        <c:auto val="1"/>
        <c:lblAlgn val="ctr"/>
        <c:lblOffset val="100"/>
        <c:noMultiLvlLbl val="0"/>
      </c:catAx>
      <c:valAx>
        <c:axId val="42532224"/>
        <c:scaling>
          <c:orientation val="minMax"/>
        </c:scaling>
        <c:delete val="1"/>
        <c:axPos val="l"/>
        <c:majorGridlines>
          <c:spPr>
            <a:ln>
              <a:noFill/>
            </a:ln>
          </c:spPr>
        </c:majorGridlines>
        <c:numFmt formatCode="General" sourceLinked="1"/>
        <c:majorTickMark val="out"/>
        <c:minorTickMark val="none"/>
        <c:tickLblPos val="nextTo"/>
        <c:crossAx val="425306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174B1-8BF7-4157-9A1A-C2B2F2DE198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4F2591E-EDCD-4AA0-A891-D4410DC1B717}">
      <dgm:prSet phldrT="[Text]"/>
      <dgm:spPr/>
      <dgm:t>
        <a:bodyPr/>
        <a:lstStyle/>
        <a:p>
          <a:r>
            <a:rPr lang="en-US"/>
            <a:t>Pathways</a:t>
          </a:r>
        </a:p>
      </dgm:t>
    </dgm:pt>
    <dgm:pt modelId="{64C6E4CA-7B56-4B48-80BB-FA60913357BF}" type="parTrans" cxnId="{AF21D16C-1B6F-4F4D-882F-A234A9E292F2}">
      <dgm:prSet/>
      <dgm:spPr/>
      <dgm:t>
        <a:bodyPr/>
        <a:lstStyle/>
        <a:p>
          <a:endParaRPr lang="en-US"/>
        </a:p>
      </dgm:t>
    </dgm:pt>
    <dgm:pt modelId="{84D98BAE-EA5F-4C6B-8DF7-625D19E56582}" type="sibTrans" cxnId="{AF21D16C-1B6F-4F4D-882F-A234A9E292F2}">
      <dgm:prSet/>
      <dgm:spPr/>
      <dgm:t>
        <a:bodyPr/>
        <a:lstStyle/>
        <a:p>
          <a:endParaRPr lang="en-US"/>
        </a:p>
      </dgm:t>
    </dgm:pt>
    <dgm:pt modelId="{F1558DCB-C62E-46C0-85B4-A82C0AEF283D}">
      <dgm:prSet phldrT="[Text]"/>
      <dgm:spPr/>
      <dgm:t>
        <a:bodyPr/>
        <a:lstStyle/>
        <a:p>
          <a:r>
            <a:rPr lang="en-US"/>
            <a:t>Training</a:t>
          </a:r>
        </a:p>
      </dgm:t>
    </dgm:pt>
    <dgm:pt modelId="{E4061689-7B3C-468D-9048-81645DC7E523}" type="parTrans" cxnId="{B3B99B88-A831-489C-B3FE-DD0B3D539A79}">
      <dgm:prSet/>
      <dgm:spPr/>
      <dgm:t>
        <a:bodyPr/>
        <a:lstStyle/>
        <a:p>
          <a:endParaRPr lang="en-US"/>
        </a:p>
      </dgm:t>
    </dgm:pt>
    <dgm:pt modelId="{F2DBDEBB-C69F-49BC-95AB-531946259F29}" type="sibTrans" cxnId="{B3B99B88-A831-489C-B3FE-DD0B3D539A79}">
      <dgm:prSet/>
      <dgm:spPr/>
      <dgm:t>
        <a:bodyPr/>
        <a:lstStyle/>
        <a:p>
          <a:endParaRPr lang="en-US"/>
        </a:p>
      </dgm:t>
    </dgm:pt>
    <dgm:pt modelId="{4EBC1088-30A5-4579-81A4-7225E1B0148B}">
      <dgm:prSet phldrT="[Text]"/>
      <dgm:spPr/>
      <dgm:t>
        <a:bodyPr/>
        <a:lstStyle/>
        <a:p>
          <a:r>
            <a:rPr lang="en-US" dirty="0"/>
            <a:t>Collaboration</a:t>
          </a:r>
        </a:p>
      </dgm:t>
    </dgm:pt>
    <dgm:pt modelId="{18FE375E-AD73-454C-83E7-C05EBE4B7D3F}" type="parTrans" cxnId="{A349705F-C01F-4E5B-BE36-BAD8EB3CDC89}">
      <dgm:prSet/>
      <dgm:spPr/>
      <dgm:t>
        <a:bodyPr/>
        <a:lstStyle/>
        <a:p>
          <a:endParaRPr lang="en-US"/>
        </a:p>
      </dgm:t>
    </dgm:pt>
    <dgm:pt modelId="{97FA0CFB-7847-4ACF-8607-9E09010D132B}" type="sibTrans" cxnId="{A349705F-C01F-4E5B-BE36-BAD8EB3CDC89}">
      <dgm:prSet/>
      <dgm:spPr/>
      <dgm:t>
        <a:bodyPr/>
        <a:lstStyle/>
        <a:p>
          <a:endParaRPr lang="en-US"/>
        </a:p>
      </dgm:t>
    </dgm:pt>
    <dgm:pt modelId="{43F08936-5CB4-4737-8626-BED11A4A7644}">
      <dgm:prSet phldrT="[Text]"/>
      <dgm:spPr/>
      <dgm:t>
        <a:bodyPr/>
        <a:lstStyle/>
        <a:p>
          <a:r>
            <a:rPr lang="en-US"/>
            <a:t>Marketing</a:t>
          </a:r>
        </a:p>
      </dgm:t>
    </dgm:pt>
    <dgm:pt modelId="{FA9EB14C-ABD8-49B5-942E-37259FE689D7}" type="parTrans" cxnId="{277CE09B-8630-4A64-8CE6-D0097126B6C1}">
      <dgm:prSet/>
      <dgm:spPr/>
      <dgm:t>
        <a:bodyPr/>
        <a:lstStyle/>
        <a:p>
          <a:endParaRPr lang="en-US"/>
        </a:p>
      </dgm:t>
    </dgm:pt>
    <dgm:pt modelId="{30804CD3-E5F7-4EE5-8835-E9D430B038A9}" type="sibTrans" cxnId="{277CE09B-8630-4A64-8CE6-D0097126B6C1}">
      <dgm:prSet/>
      <dgm:spPr/>
      <dgm:t>
        <a:bodyPr/>
        <a:lstStyle/>
        <a:p>
          <a:endParaRPr lang="en-US"/>
        </a:p>
      </dgm:t>
    </dgm:pt>
    <dgm:pt modelId="{F83A7C0A-1058-4750-8DEA-EF0F885DE5B9}" type="pres">
      <dgm:prSet presAssocID="{8BE174B1-8BF7-4157-9A1A-C2B2F2DE1988}" presName="linear" presStyleCnt="0">
        <dgm:presLayoutVars>
          <dgm:animLvl val="lvl"/>
          <dgm:resizeHandles val="exact"/>
        </dgm:presLayoutVars>
      </dgm:prSet>
      <dgm:spPr/>
    </dgm:pt>
    <dgm:pt modelId="{13BC96B6-EC31-4FB1-B3C4-A412E75F712F}" type="pres">
      <dgm:prSet presAssocID="{74F2591E-EDCD-4AA0-A891-D4410DC1B717}" presName="parentText" presStyleLbl="node1" presStyleIdx="0" presStyleCnt="4">
        <dgm:presLayoutVars>
          <dgm:chMax val="0"/>
          <dgm:bulletEnabled val="1"/>
        </dgm:presLayoutVars>
      </dgm:prSet>
      <dgm:spPr/>
    </dgm:pt>
    <dgm:pt modelId="{71A7F82D-F729-4698-89D7-AE2C92FD9952}" type="pres">
      <dgm:prSet presAssocID="{84D98BAE-EA5F-4C6B-8DF7-625D19E56582}" presName="spacer" presStyleCnt="0"/>
      <dgm:spPr/>
    </dgm:pt>
    <dgm:pt modelId="{980F4E4C-224C-4F3C-9FAC-60BC886FA06E}" type="pres">
      <dgm:prSet presAssocID="{F1558DCB-C62E-46C0-85B4-A82C0AEF283D}" presName="parentText" presStyleLbl="node1" presStyleIdx="1" presStyleCnt="4">
        <dgm:presLayoutVars>
          <dgm:chMax val="0"/>
          <dgm:bulletEnabled val="1"/>
        </dgm:presLayoutVars>
      </dgm:prSet>
      <dgm:spPr/>
    </dgm:pt>
    <dgm:pt modelId="{EBCC396F-7FCE-4034-AAFC-1765DCD82D6B}" type="pres">
      <dgm:prSet presAssocID="{F2DBDEBB-C69F-49BC-95AB-531946259F29}" presName="spacer" presStyleCnt="0"/>
      <dgm:spPr/>
    </dgm:pt>
    <dgm:pt modelId="{ECFB2030-60B1-4541-8E9D-6CB77566E5A3}" type="pres">
      <dgm:prSet presAssocID="{4EBC1088-30A5-4579-81A4-7225E1B0148B}" presName="parentText" presStyleLbl="node1" presStyleIdx="2" presStyleCnt="4">
        <dgm:presLayoutVars>
          <dgm:chMax val="0"/>
          <dgm:bulletEnabled val="1"/>
        </dgm:presLayoutVars>
      </dgm:prSet>
      <dgm:spPr/>
    </dgm:pt>
    <dgm:pt modelId="{FB5A2A08-9FFD-444E-83A5-176AB11D4D3E}" type="pres">
      <dgm:prSet presAssocID="{97FA0CFB-7847-4ACF-8607-9E09010D132B}" presName="spacer" presStyleCnt="0"/>
      <dgm:spPr/>
    </dgm:pt>
    <dgm:pt modelId="{4EFC9D0D-6DE2-41E2-AD2F-F7B097E9256B}" type="pres">
      <dgm:prSet presAssocID="{43F08936-5CB4-4737-8626-BED11A4A7644}" presName="parentText" presStyleLbl="node1" presStyleIdx="3" presStyleCnt="4">
        <dgm:presLayoutVars>
          <dgm:chMax val="0"/>
          <dgm:bulletEnabled val="1"/>
        </dgm:presLayoutVars>
      </dgm:prSet>
      <dgm:spPr/>
    </dgm:pt>
  </dgm:ptLst>
  <dgm:cxnLst>
    <dgm:cxn modelId="{8A3C0D20-2C8D-4918-9217-F33DE97BC75F}" type="presOf" srcId="{4EBC1088-30A5-4579-81A4-7225E1B0148B}" destId="{ECFB2030-60B1-4541-8E9D-6CB77566E5A3}" srcOrd="0" destOrd="0" presId="urn:microsoft.com/office/officeart/2005/8/layout/vList2"/>
    <dgm:cxn modelId="{CA566F26-6058-44B2-9CBC-799D0441AB76}" type="presOf" srcId="{8BE174B1-8BF7-4157-9A1A-C2B2F2DE1988}" destId="{F83A7C0A-1058-4750-8DEA-EF0F885DE5B9}" srcOrd="0" destOrd="0" presId="urn:microsoft.com/office/officeart/2005/8/layout/vList2"/>
    <dgm:cxn modelId="{A349705F-C01F-4E5B-BE36-BAD8EB3CDC89}" srcId="{8BE174B1-8BF7-4157-9A1A-C2B2F2DE1988}" destId="{4EBC1088-30A5-4579-81A4-7225E1B0148B}" srcOrd="2" destOrd="0" parTransId="{18FE375E-AD73-454C-83E7-C05EBE4B7D3F}" sibTransId="{97FA0CFB-7847-4ACF-8607-9E09010D132B}"/>
    <dgm:cxn modelId="{AF21D16C-1B6F-4F4D-882F-A234A9E292F2}" srcId="{8BE174B1-8BF7-4157-9A1A-C2B2F2DE1988}" destId="{74F2591E-EDCD-4AA0-A891-D4410DC1B717}" srcOrd="0" destOrd="0" parTransId="{64C6E4CA-7B56-4B48-80BB-FA60913357BF}" sibTransId="{84D98BAE-EA5F-4C6B-8DF7-625D19E56582}"/>
    <dgm:cxn modelId="{73B9FE6F-4A1F-4540-9302-82A82FA23C69}" type="presOf" srcId="{43F08936-5CB4-4737-8626-BED11A4A7644}" destId="{4EFC9D0D-6DE2-41E2-AD2F-F7B097E9256B}" srcOrd="0" destOrd="0" presId="urn:microsoft.com/office/officeart/2005/8/layout/vList2"/>
    <dgm:cxn modelId="{F5941152-E7C5-48ED-BDD4-4F6DD040DEB5}" type="presOf" srcId="{74F2591E-EDCD-4AA0-A891-D4410DC1B717}" destId="{13BC96B6-EC31-4FB1-B3C4-A412E75F712F}" srcOrd="0" destOrd="0" presId="urn:microsoft.com/office/officeart/2005/8/layout/vList2"/>
    <dgm:cxn modelId="{B3B99B88-A831-489C-B3FE-DD0B3D539A79}" srcId="{8BE174B1-8BF7-4157-9A1A-C2B2F2DE1988}" destId="{F1558DCB-C62E-46C0-85B4-A82C0AEF283D}" srcOrd="1" destOrd="0" parTransId="{E4061689-7B3C-468D-9048-81645DC7E523}" sibTransId="{F2DBDEBB-C69F-49BC-95AB-531946259F29}"/>
    <dgm:cxn modelId="{277CE09B-8630-4A64-8CE6-D0097126B6C1}" srcId="{8BE174B1-8BF7-4157-9A1A-C2B2F2DE1988}" destId="{43F08936-5CB4-4737-8626-BED11A4A7644}" srcOrd="3" destOrd="0" parTransId="{FA9EB14C-ABD8-49B5-942E-37259FE689D7}" sibTransId="{30804CD3-E5F7-4EE5-8835-E9D430B038A9}"/>
    <dgm:cxn modelId="{6DA693DD-08CC-4E79-977E-B5D6D31FB4D4}" type="presOf" srcId="{F1558DCB-C62E-46C0-85B4-A82C0AEF283D}" destId="{980F4E4C-224C-4F3C-9FAC-60BC886FA06E}" srcOrd="0" destOrd="0" presId="urn:microsoft.com/office/officeart/2005/8/layout/vList2"/>
    <dgm:cxn modelId="{667D63B3-55A8-4A5D-A93A-E6BB301EDF03}" type="presParOf" srcId="{F83A7C0A-1058-4750-8DEA-EF0F885DE5B9}" destId="{13BC96B6-EC31-4FB1-B3C4-A412E75F712F}" srcOrd="0" destOrd="0" presId="urn:microsoft.com/office/officeart/2005/8/layout/vList2"/>
    <dgm:cxn modelId="{B1AE5FE0-F17A-4827-99A3-04FA5E8CA9FE}" type="presParOf" srcId="{F83A7C0A-1058-4750-8DEA-EF0F885DE5B9}" destId="{71A7F82D-F729-4698-89D7-AE2C92FD9952}" srcOrd="1" destOrd="0" presId="urn:microsoft.com/office/officeart/2005/8/layout/vList2"/>
    <dgm:cxn modelId="{6A9834A4-F16E-498D-8526-B5FFAD6102CB}" type="presParOf" srcId="{F83A7C0A-1058-4750-8DEA-EF0F885DE5B9}" destId="{980F4E4C-224C-4F3C-9FAC-60BC886FA06E}" srcOrd="2" destOrd="0" presId="urn:microsoft.com/office/officeart/2005/8/layout/vList2"/>
    <dgm:cxn modelId="{4818D840-EA08-4EB0-98BC-763C1BCE0CFD}" type="presParOf" srcId="{F83A7C0A-1058-4750-8DEA-EF0F885DE5B9}" destId="{EBCC396F-7FCE-4034-AAFC-1765DCD82D6B}" srcOrd="3" destOrd="0" presId="urn:microsoft.com/office/officeart/2005/8/layout/vList2"/>
    <dgm:cxn modelId="{29F5201D-F57D-4A13-A442-0DD5AE0749EC}" type="presParOf" srcId="{F83A7C0A-1058-4750-8DEA-EF0F885DE5B9}" destId="{ECFB2030-60B1-4541-8E9D-6CB77566E5A3}" srcOrd="4" destOrd="0" presId="urn:microsoft.com/office/officeart/2005/8/layout/vList2"/>
    <dgm:cxn modelId="{17B2E7C4-44C0-4A36-8369-9873420CA7E0}" type="presParOf" srcId="{F83A7C0A-1058-4750-8DEA-EF0F885DE5B9}" destId="{FB5A2A08-9FFD-444E-83A5-176AB11D4D3E}" srcOrd="5" destOrd="0" presId="urn:microsoft.com/office/officeart/2005/8/layout/vList2"/>
    <dgm:cxn modelId="{98273189-DA93-4E17-AA06-E032AD6A2A6D}" type="presParOf" srcId="{F83A7C0A-1058-4750-8DEA-EF0F885DE5B9}" destId="{4EFC9D0D-6DE2-41E2-AD2F-F7B097E9256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C96B6-EC31-4FB1-B3C4-A412E75F712F}">
      <dsp:nvSpPr>
        <dsp:cNvPr id="0" name=""/>
        <dsp:cNvSpPr/>
      </dsp:nvSpPr>
      <dsp:spPr>
        <a:xfrm>
          <a:off x="0" y="39833"/>
          <a:ext cx="6263640" cy="12232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Pathways</a:t>
          </a:r>
        </a:p>
      </dsp:txBody>
      <dsp:txXfrm>
        <a:off x="59713" y="99546"/>
        <a:ext cx="6144214" cy="1103809"/>
      </dsp:txXfrm>
    </dsp:sp>
    <dsp:sp modelId="{980F4E4C-224C-4F3C-9FAC-60BC886FA06E}">
      <dsp:nvSpPr>
        <dsp:cNvPr id="0" name=""/>
        <dsp:cNvSpPr/>
      </dsp:nvSpPr>
      <dsp:spPr>
        <a:xfrm>
          <a:off x="0" y="1409948"/>
          <a:ext cx="6263640" cy="122323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Training</a:t>
          </a:r>
        </a:p>
      </dsp:txBody>
      <dsp:txXfrm>
        <a:off x="59713" y="1469661"/>
        <a:ext cx="6144214" cy="1103809"/>
      </dsp:txXfrm>
    </dsp:sp>
    <dsp:sp modelId="{ECFB2030-60B1-4541-8E9D-6CB77566E5A3}">
      <dsp:nvSpPr>
        <dsp:cNvPr id="0" name=""/>
        <dsp:cNvSpPr/>
      </dsp:nvSpPr>
      <dsp:spPr>
        <a:xfrm>
          <a:off x="0" y="2780063"/>
          <a:ext cx="6263640" cy="122323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t>Collaboration</a:t>
          </a:r>
        </a:p>
      </dsp:txBody>
      <dsp:txXfrm>
        <a:off x="59713" y="2839776"/>
        <a:ext cx="6144214" cy="1103809"/>
      </dsp:txXfrm>
    </dsp:sp>
    <dsp:sp modelId="{4EFC9D0D-6DE2-41E2-AD2F-F7B097E9256B}">
      <dsp:nvSpPr>
        <dsp:cNvPr id="0" name=""/>
        <dsp:cNvSpPr/>
      </dsp:nvSpPr>
      <dsp:spPr>
        <a:xfrm>
          <a:off x="0" y="4150179"/>
          <a:ext cx="6263640" cy="122323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Marketing</a:t>
          </a:r>
        </a:p>
      </dsp:txBody>
      <dsp:txXfrm>
        <a:off x="59713" y="4209892"/>
        <a:ext cx="6144214" cy="11038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E1C27-3820-4963-8350-8C80CFA6B128}" type="datetimeFigureOut">
              <a:rPr lang="en-US" smtClean="0"/>
              <a:t>11/12/2019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37E04-6EEB-4112-9420-1637FDD655B7}" type="slidenum">
              <a:rPr lang="en-US" smtClean="0"/>
              <a:t>‹#›</a:t>
            </a:fld>
            <a:endParaRPr lang="en-US"/>
          </a:p>
        </p:txBody>
      </p:sp>
    </p:spTree>
    <p:extLst>
      <p:ext uri="{BB962C8B-B14F-4D97-AF65-F5344CB8AC3E}">
        <p14:creationId xmlns:p14="http://schemas.microsoft.com/office/powerpoint/2010/main" val="303822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matter more to student achievement than any other aspect of schooling. Many factors impact student achievement including family and neighborhood experiences. But research suggest that teachers matter most. When it comes to student performance on reading and mathematics tests, a teacher is estimated to have two to three times the impact of any other school factor.  </a:t>
            </a:r>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4</a:t>
            </a:fld>
            <a:endParaRPr lang="en-US"/>
          </a:p>
        </p:txBody>
      </p:sp>
    </p:spTree>
    <p:extLst>
      <p:ext uri="{BB962C8B-B14F-4D97-AF65-F5344CB8AC3E}">
        <p14:creationId xmlns:p14="http://schemas.microsoft.com/office/powerpoint/2010/main" val="235142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able to revise  by pulling new report of businesses.  I was able to determine what Bion used for each segment last year and replicate each grouping.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61FA-3E3B-48C7-9B1C-73B8F6D07545}"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4433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latin typeface="Arial" pitchFamily="34" charset="0"/>
              </a:rPr>
              <a:t>I had this data and was able to update.</a:t>
            </a:r>
          </a:p>
        </p:txBody>
      </p:sp>
    </p:spTree>
    <p:extLst>
      <p:ext uri="{BB962C8B-B14F-4D97-AF65-F5344CB8AC3E}">
        <p14:creationId xmlns:p14="http://schemas.microsoft.com/office/powerpoint/2010/main" val="261865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latin typeface="Arial" pitchFamily="34" charset="0"/>
              </a:rPr>
              <a:t>I do not know how the figure for taxes leveraged was found.  I did locate the other two data points.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50F07-2BFF-44C0-B229-E668A53C359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988"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8F5060-E4AB-4D5D-92B8-BC6F84754171}"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latin typeface="Arial" pitchFamily="34" charset="0"/>
              </a:rPr>
              <a:t>I requested this information (on 2/5) from Larry for most recent year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latin typeface="Arial" pitchFamily="34" charset="0"/>
              </a:rPr>
              <a:t>This is another slide that </a:t>
            </a:r>
            <a:r>
              <a:rPr lang="en-US" b="1" dirty="0">
                <a:solidFill>
                  <a:srgbClr val="FF0000"/>
                </a:solidFill>
                <a:latin typeface="Arial" pitchFamily="34" charset="0"/>
              </a:rPr>
              <a:t>I am not sure what he used to define a “long-term client relationship…</a:t>
            </a:r>
          </a:p>
          <a:p>
            <a:pPr>
              <a:spcBef>
                <a:spcPct val="0"/>
              </a:spcBef>
            </a:pPr>
            <a:endParaRPr lang="en-US" b="1" dirty="0">
              <a:solidFill>
                <a:srgbClr val="FF0000"/>
              </a:solidFill>
              <a:latin typeface="Arial" pitchFamily="34" charset="0"/>
            </a:endParaRPr>
          </a:p>
          <a:p>
            <a:pPr>
              <a:spcBef>
                <a:spcPct val="0"/>
              </a:spcBef>
            </a:pPr>
            <a:r>
              <a:rPr lang="en-US" b="1" dirty="0">
                <a:solidFill>
                  <a:srgbClr val="FF0000"/>
                </a:solidFill>
                <a:latin typeface="Arial" pitchFamily="34" charset="0"/>
              </a:rPr>
              <a:t>Is this the 1,672 long-term clients from the 2017(2015) Chrisman survey or some other defined group?</a:t>
            </a:r>
          </a:p>
          <a:p>
            <a:pPr>
              <a:spcBef>
                <a:spcPct val="0"/>
              </a:spcBef>
            </a:pPr>
            <a:endParaRPr lang="en-US" dirty="0">
              <a:latin typeface="Arial" pitchFamily="34" charset="0"/>
            </a:endParaRPr>
          </a:p>
          <a:p>
            <a:pPr>
              <a:spcBef>
                <a:spcPct val="0"/>
              </a:spcBef>
            </a:pPr>
            <a:r>
              <a:rPr lang="en-US" dirty="0">
                <a:latin typeface="Arial" pitchFamily="34" charset="0"/>
              </a:rPr>
              <a:t>Once I know, I either have or can calculate the number of counseling hours (including initial and follow-ons) Should this include prep time?  </a:t>
            </a:r>
          </a:p>
          <a:p>
            <a:pPr>
              <a:spcBef>
                <a:spcPct val="0"/>
              </a:spcBef>
            </a:pPr>
            <a:r>
              <a:rPr lang="en-US" dirty="0">
                <a:latin typeface="Arial" pitchFamily="34" charset="0"/>
              </a:rPr>
              <a:t>I assume this would include PTAC and SBA.  That is all we usually count.</a:t>
            </a:r>
          </a:p>
          <a:p>
            <a:pPr>
              <a:spcBef>
                <a:spcPct val="0"/>
              </a:spcBef>
            </a:pPr>
            <a:endParaRPr lang="en-US" dirty="0">
              <a:latin typeface="Arial" pitchFamily="34" charset="0"/>
            </a:endParaRPr>
          </a:p>
          <a:p>
            <a:pPr>
              <a:spcBef>
                <a:spcPct val="0"/>
              </a:spcBef>
            </a:pPr>
            <a:r>
              <a:rPr lang="en-US" dirty="0">
                <a:latin typeface="Arial" pitchFamily="34" charset="0"/>
              </a:rPr>
              <a:t>I can determine the other data points.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EDAC63-DE75-4496-AD15-3D7EDF8C0690}"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396265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EDAC63-DE75-4496-AD15-3D7EDF8C0690}"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5199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EDAC63-DE75-4496-AD15-3D7EDF8C0690}"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148821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p:cNvSpPr>
          <p:nvPr userDrawn="1"/>
        </p:nvSpPr>
        <p:spPr bwMode="auto">
          <a:xfrm>
            <a:off x="-50800" y="463550"/>
            <a:ext cx="12242800" cy="6419850"/>
          </a:xfrm>
          <a:custGeom>
            <a:avLst/>
            <a:gdLst/>
            <a:ahLst/>
            <a:cxnLst>
              <a:cxn ang="0">
                <a:pos x="17280" y="12123"/>
              </a:cxn>
              <a:cxn ang="0">
                <a:pos x="0" y="12132"/>
              </a:cxn>
              <a:cxn ang="0">
                <a:pos x="2" y="4163"/>
              </a:cxn>
              <a:cxn ang="0">
                <a:pos x="262" y="3633"/>
              </a:cxn>
              <a:cxn ang="0">
                <a:pos x="567" y="3147"/>
              </a:cxn>
              <a:cxn ang="0">
                <a:pos x="912" y="2704"/>
              </a:cxn>
              <a:cxn ang="0">
                <a:pos x="1295" y="2299"/>
              </a:cxn>
              <a:cxn ang="0">
                <a:pos x="1714" y="1931"/>
              </a:cxn>
              <a:cxn ang="0">
                <a:pos x="2166" y="1602"/>
              </a:cxn>
              <a:cxn ang="0">
                <a:pos x="2649" y="1308"/>
              </a:cxn>
              <a:cxn ang="0">
                <a:pos x="3160" y="1048"/>
              </a:cxn>
              <a:cxn ang="0">
                <a:pos x="3696" y="820"/>
              </a:cxn>
              <a:cxn ang="0">
                <a:pos x="4255" y="623"/>
              </a:cxn>
              <a:cxn ang="0">
                <a:pos x="4835" y="457"/>
              </a:cxn>
              <a:cxn ang="0">
                <a:pos x="5433" y="319"/>
              </a:cxn>
              <a:cxn ang="0">
                <a:pos x="6047" y="207"/>
              </a:cxn>
              <a:cxn ang="0">
                <a:pos x="6673" y="121"/>
              </a:cxn>
              <a:cxn ang="0">
                <a:pos x="7311" y="59"/>
              </a:cxn>
              <a:cxn ang="0">
                <a:pos x="7955" y="19"/>
              </a:cxn>
              <a:cxn ang="0">
                <a:pos x="8605" y="0"/>
              </a:cxn>
              <a:cxn ang="0">
                <a:pos x="9259" y="1"/>
              </a:cxn>
              <a:cxn ang="0">
                <a:pos x="9911" y="20"/>
              </a:cxn>
              <a:cxn ang="0">
                <a:pos x="10562" y="55"/>
              </a:cxn>
              <a:cxn ang="0">
                <a:pos x="11209" y="107"/>
              </a:cxn>
              <a:cxn ang="0">
                <a:pos x="11848" y="172"/>
              </a:cxn>
              <a:cxn ang="0">
                <a:pos x="12477" y="250"/>
              </a:cxn>
              <a:cxn ang="0">
                <a:pos x="13094" y="338"/>
              </a:cxn>
              <a:cxn ang="0">
                <a:pos x="13695" y="435"/>
              </a:cxn>
              <a:cxn ang="0">
                <a:pos x="14280" y="542"/>
              </a:cxn>
              <a:cxn ang="0">
                <a:pos x="14845" y="655"/>
              </a:cxn>
              <a:cxn ang="0">
                <a:pos x="15387" y="772"/>
              </a:cxn>
              <a:cxn ang="0">
                <a:pos x="15904" y="894"/>
              </a:cxn>
              <a:cxn ang="0">
                <a:pos x="16393" y="1019"/>
              </a:cxn>
              <a:cxn ang="0">
                <a:pos x="16853" y="1144"/>
              </a:cxn>
              <a:cxn ang="0">
                <a:pos x="17280" y="1268"/>
              </a:cxn>
              <a:cxn ang="0">
                <a:pos x="17280" y="1980"/>
              </a:cxn>
              <a:cxn ang="0">
                <a:pos x="17280" y="2678"/>
              </a:cxn>
              <a:cxn ang="0">
                <a:pos x="17280" y="3364"/>
              </a:cxn>
              <a:cxn ang="0">
                <a:pos x="17280" y="4043"/>
              </a:cxn>
              <a:cxn ang="0">
                <a:pos x="17280" y="4712"/>
              </a:cxn>
              <a:cxn ang="0">
                <a:pos x="17280" y="5377"/>
              </a:cxn>
              <a:cxn ang="0">
                <a:pos x="17280" y="6038"/>
              </a:cxn>
              <a:cxn ang="0">
                <a:pos x="17280" y="6696"/>
              </a:cxn>
              <a:cxn ang="0">
                <a:pos x="17280" y="7355"/>
              </a:cxn>
              <a:cxn ang="0">
                <a:pos x="17280" y="8015"/>
              </a:cxn>
              <a:cxn ang="0">
                <a:pos x="17280" y="8680"/>
              </a:cxn>
              <a:cxn ang="0">
                <a:pos x="17280" y="9350"/>
              </a:cxn>
              <a:cxn ang="0">
                <a:pos x="17280" y="10027"/>
              </a:cxn>
              <a:cxn ang="0">
                <a:pos x="17280" y="10714"/>
              </a:cxn>
              <a:cxn ang="0">
                <a:pos x="17280" y="11413"/>
              </a:cxn>
              <a:cxn ang="0">
                <a:pos x="17280" y="12123"/>
              </a:cxn>
            </a:cxnLst>
            <a:rect l="0" t="0" r="r" b="b"/>
            <a:pathLst>
              <a:path w="17280" h="12132">
                <a:moveTo>
                  <a:pt x="17280" y="12123"/>
                </a:moveTo>
                <a:lnTo>
                  <a:pt x="0" y="12132"/>
                </a:lnTo>
                <a:lnTo>
                  <a:pt x="2" y="4163"/>
                </a:lnTo>
                <a:lnTo>
                  <a:pt x="262" y="3633"/>
                </a:lnTo>
                <a:lnTo>
                  <a:pt x="567" y="3147"/>
                </a:lnTo>
                <a:lnTo>
                  <a:pt x="912" y="2704"/>
                </a:lnTo>
                <a:lnTo>
                  <a:pt x="1295" y="2299"/>
                </a:lnTo>
                <a:lnTo>
                  <a:pt x="1714" y="1931"/>
                </a:lnTo>
                <a:lnTo>
                  <a:pt x="2166" y="1602"/>
                </a:lnTo>
                <a:lnTo>
                  <a:pt x="2649" y="1308"/>
                </a:lnTo>
                <a:lnTo>
                  <a:pt x="3160" y="1048"/>
                </a:lnTo>
                <a:lnTo>
                  <a:pt x="3696" y="820"/>
                </a:lnTo>
                <a:lnTo>
                  <a:pt x="4255" y="623"/>
                </a:lnTo>
                <a:lnTo>
                  <a:pt x="4835" y="457"/>
                </a:lnTo>
                <a:lnTo>
                  <a:pt x="5433" y="319"/>
                </a:lnTo>
                <a:lnTo>
                  <a:pt x="6047" y="207"/>
                </a:lnTo>
                <a:lnTo>
                  <a:pt x="6673" y="121"/>
                </a:lnTo>
                <a:lnTo>
                  <a:pt x="7311" y="59"/>
                </a:lnTo>
                <a:lnTo>
                  <a:pt x="7955" y="19"/>
                </a:lnTo>
                <a:lnTo>
                  <a:pt x="8605" y="0"/>
                </a:lnTo>
                <a:lnTo>
                  <a:pt x="9259" y="1"/>
                </a:lnTo>
                <a:lnTo>
                  <a:pt x="9911" y="20"/>
                </a:lnTo>
                <a:lnTo>
                  <a:pt x="10562" y="55"/>
                </a:lnTo>
                <a:lnTo>
                  <a:pt x="11209" y="107"/>
                </a:lnTo>
                <a:lnTo>
                  <a:pt x="11848" y="172"/>
                </a:lnTo>
                <a:lnTo>
                  <a:pt x="12477" y="250"/>
                </a:lnTo>
                <a:lnTo>
                  <a:pt x="13094" y="338"/>
                </a:lnTo>
                <a:lnTo>
                  <a:pt x="13695" y="435"/>
                </a:lnTo>
                <a:lnTo>
                  <a:pt x="14280" y="542"/>
                </a:lnTo>
                <a:lnTo>
                  <a:pt x="14845" y="655"/>
                </a:lnTo>
                <a:lnTo>
                  <a:pt x="15387" y="772"/>
                </a:lnTo>
                <a:lnTo>
                  <a:pt x="15904" y="894"/>
                </a:lnTo>
                <a:lnTo>
                  <a:pt x="16393" y="1019"/>
                </a:lnTo>
                <a:lnTo>
                  <a:pt x="16853" y="1144"/>
                </a:lnTo>
                <a:lnTo>
                  <a:pt x="17280" y="1268"/>
                </a:lnTo>
                <a:lnTo>
                  <a:pt x="17280" y="1980"/>
                </a:lnTo>
                <a:lnTo>
                  <a:pt x="17280" y="2678"/>
                </a:lnTo>
                <a:lnTo>
                  <a:pt x="17280" y="3364"/>
                </a:lnTo>
                <a:lnTo>
                  <a:pt x="17280" y="4043"/>
                </a:lnTo>
                <a:lnTo>
                  <a:pt x="17280" y="4712"/>
                </a:lnTo>
                <a:lnTo>
                  <a:pt x="17280" y="5377"/>
                </a:lnTo>
                <a:lnTo>
                  <a:pt x="17280" y="6038"/>
                </a:lnTo>
                <a:lnTo>
                  <a:pt x="17280" y="6696"/>
                </a:lnTo>
                <a:lnTo>
                  <a:pt x="17280" y="7355"/>
                </a:lnTo>
                <a:lnTo>
                  <a:pt x="17280" y="8015"/>
                </a:lnTo>
                <a:lnTo>
                  <a:pt x="17280" y="8680"/>
                </a:lnTo>
                <a:lnTo>
                  <a:pt x="17280" y="9350"/>
                </a:lnTo>
                <a:lnTo>
                  <a:pt x="17280" y="10027"/>
                </a:lnTo>
                <a:lnTo>
                  <a:pt x="17280" y="10714"/>
                </a:lnTo>
                <a:lnTo>
                  <a:pt x="17280" y="11413"/>
                </a:lnTo>
                <a:lnTo>
                  <a:pt x="17280" y="12123"/>
                </a:lnTo>
                <a:close/>
              </a:path>
            </a:pathLst>
          </a:custGeom>
          <a:solidFill>
            <a:srgbClr val="5F604B"/>
          </a:solidFill>
          <a:ln w="9525">
            <a:noFill/>
            <a:round/>
            <a:headEnd/>
            <a:tailEnd/>
          </a:ln>
        </p:spPr>
        <p:txBody>
          <a:bodyPr/>
          <a:lstStyle/>
          <a:p>
            <a:pPr fontAlgn="auto">
              <a:spcBef>
                <a:spcPts val="0"/>
              </a:spcBef>
              <a:spcAft>
                <a:spcPts val="0"/>
              </a:spcAft>
              <a:defRPr/>
            </a:pPr>
            <a:endParaRPr lang="en-US" sz="1800">
              <a:latin typeface="+mn-lt"/>
              <a:cs typeface="+mn-cs"/>
            </a:endParaRPr>
          </a:p>
        </p:txBody>
      </p:sp>
      <p:sp>
        <p:nvSpPr>
          <p:cNvPr id="5" name="Freeform 9"/>
          <p:cNvSpPr>
            <a:spLocks/>
          </p:cNvSpPr>
          <p:nvPr userDrawn="1"/>
        </p:nvSpPr>
        <p:spPr bwMode="auto">
          <a:xfrm flipV="1">
            <a:off x="-33867" y="4889500"/>
            <a:ext cx="11785600" cy="32766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6" name="Freeform 5"/>
          <p:cNvSpPr>
            <a:spLocks/>
          </p:cNvSpPr>
          <p:nvPr userDrawn="1"/>
        </p:nvSpPr>
        <p:spPr bwMode="auto">
          <a:xfrm flipV="1">
            <a:off x="-33867" y="4786314"/>
            <a:ext cx="12192000" cy="3227387"/>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7" name="Freeform 5"/>
          <p:cNvSpPr>
            <a:spLocks/>
          </p:cNvSpPr>
          <p:nvPr userDrawn="1"/>
        </p:nvSpPr>
        <p:spPr bwMode="auto">
          <a:xfrm>
            <a:off x="2117" y="268289"/>
            <a:ext cx="12189883" cy="1760537"/>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8" name="Freeform 6"/>
          <p:cNvSpPr>
            <a:spLocks/>
          </p:cNvSpPr>
          <p:nvPr userDrawn="1"/>
        </p:nvSpPr>
        <p:spPr bwMode="auto">
          <a:xfrm>
            <a:off x="698501" y="190500"/>
            <a:ext cx="11493500" cy="1658938"/>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pic>
        <p:nvPicPr>
          <p:cNvPr id="9" name="Picture 11" descr="SBTDC_logo_reverse.wmf"/>
          <p:cNvPicPr>
            <a:picLocks noChangeAspect="1"/>
          </p:cNvPicPr>
          <p:nvPr userDrawn="1"/>
        </p:nvPicPr>
        <p:blipFill>
          <a:blip r:embed="rId2" cstate="print"/>
          <a:srcRect/>
          <a:stretch>
            <a:fillRect/>
          </a:stretch>
        </p:blipFill>
        <p:spPr bwMode="auto">
          <a:xfrm>
            <a:off x="7738533" y="2971800"/>
            <a:ext cx="3335867" cy="927100"/>
          </a:xfrm>
          <a:prstGeom prst="rect">
            <a:avLst/>
          </a:prstGeom>
          <a:noFill/>
          <a:ln w="9525">
            <a:noFill/>
            <a:miter lim="800000"/>
            <a:headEnd/>
            <a:tailEnd/>
          </a:ln>
        </p:spPr>
      </p:pic>
      <p:sp>
        <p:nvSpPr>
          <p:cNvPr id="2" name="Title 1"/>
          <p:cNvSpPr>
            <a:spLocks noGrp="1"/>
          </p:cNvSpPr>
          <p:nvPr>
            <p:ph type="ctrTitle"/>
          </p:nvPr>
        </p:nvSpPr>
        <p:spPr>
          <a:xfrm>
            <a:off x="914400" y="1371601"/>
            <a:ext cx="10363200" cy="646331"/>
          </a:xfrm>
        </p:spPr>
        <p:txBody>
          <a:bodyPr>
            <a:normAutofit/>
          </a:bodyPr>
          <a:lstStyle>
            <a:lvl1pPr algn="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2057401"/>
            <a:ext cx="10363200" cy="461665"/>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3"/>
          <p:cNvSpPr>
            <a:spLocks noGrp="1"/>
          </p:cNvSpPr>
          <p:nvPr userDrawn="1">
            <p:ph type="dt" sz="half" idx="10"/>
          </p:nvPr>
        </p:nvSpPr>
        <p:spPr>
          <a:xfrm>
            <a:off x="609600" y="6324601"/>
            <a:ext cx="2844800" cy="365125"/>
          </a:xfrm>
        </p:spPr>
        <p:txBody>
          <a:bodyPr/>
          <a:lstStyle>
            <a:lvl1pPr>
              <a:defRPr>
                <a:solidFill>
                  <a:schemeClr val="bg1"/>
                </a:solidFill>
              </a:defRPr>
            </a:lvl1pPr>
          </a:lstStyle>
          <a:p>
            <a:fld id="{89389231-BBBA-4676-B9EB-D1C2C7260FC0}" type="datetime1">
              <a:rPr lang="en-US" smtClean="0"/>
              <a:t>11/12/2019</a:t>
            </a:fld>
            <a:endParaRPr lang="en-US"/>
          </a:p>
        </p:txBody>
      </p:sp>
      <p:sp>
        <p:nvSpPr>
          <p:cNvPr id="11" name="Slide Number Placeholder 5"/>
          <p:cNvSpPr>
            <a:spLocks noGrp="1"/>
          </p:cNvSpPr>
          <p:nvPr userDrawn="1">
            <p:ph type="sldNum" sz="quarter" idx="11"/>
          </p:nvPr>
        </p:nvSpPr>
        <p:spPr/>
        <p:txBody>
          <a:bodyPr/>
          <a:lstStyle>
            <a:lvl1pPr>
              <a:defRPr>
                <a:solidFill>
                  <a:schemeClr val="bg1"/>
                </a:solidFill>
              </a:defRPr>
            </a:lvl1pPr>
          </a:lstStyle>
          <a:p>
            <a:fld id="{9C50ED98-85A8-4AEF-8A4C-78E924EF08EB}" type="slidenum">
              <a:rPr lang="en-US"/>
              <a:pPr/>
              <a:t>‹#›</a:t>
            </a:fld>
            <a:endParaRPr lang="en-US"/>
          </a:p>
        </p:txBody>
      </p:sp>
    </p:spTree>
    <p:extLst>
      <p:ext uri="{BB962C8B-B14F-4D97-AF65-F5344CB8AC3E}">
        <p14:creationId xmlns:p14="http://schemas.microsoft.com/office/powerpoint/2010/main" val="165268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Freeform 7"/>
          <p:cNvSpPr>
            <a:spLocks/>
          </p:cNvSpPr>
          <p:nvPr userDrawn="1"/>
        </p:nvSpPr>
        <p:spPr bwMode="auto">
          <a:xfrm>
            <a:off x="-50800" y="463550"/>
            <a:ext cx="12242800" cy="6419850"/>
          </a:xfrm>
          <a:custGeom>
            <a:avLst/>
            <a:gdLst/>
            <a:ahLst/>
            <a:cxnLst>
              <a:cxn ang="0">
                <a:pos x="17280" y="12123"/>
              </a:cxn>
              <a:cxn ang="0">
                <a:pos x="0" y="12132"/>
              </a:cxn>
              <a:cxn ang="0">
                <a:pos x="2" y="4163"/>
              </a:cxn>
              <a:cxn ang="0">
                <a:pos x="262" y="3633"/>
              </a:cxn>
              <a:cxn ang="0">
                <a:pos x="567" y="3147"/>
              </a:cxn>
              <a:cxn ang="0">
                <a:pos x="912" y="2704"/>
              </a:cxn>
              <a:cxn ang="0">
                <a:pos x="1295" y="2299"/>
              </a:cxn>
              <a:cxn ang="0">
                <a:pos x="1714" y="1931"/>
              </a:cxn>
              <a:cxn ang="0">
                <a:pos x="2166" y="1602"/>
              </a:cxn>
              <a:cxn ang="0">
                <a:pos x="2649" y="1308"/>
              </a:cxn>
              <a:cxn ang="0">
                <a:pos x="3160" y="1048"/>
              </a:cxn>
              <a:cxn ang="0">
                <a:pos x="3696" y="820"/>
              </a:cxn>
              <a:cxn ang="0">
                <a:pos x="4255" y="623"/>
              </a:cxn>
              <a:cxn ang="0">
                <a:pos x="4835" y="457"/>
              </a:cxn>
              <a:cxn ang="0">
                <a:pos x="5433" y="319"/>
              </a:cxn>
              <a:cxn ang="0">
                <a:pos x="6047" y="207"/>
              </a:cxn>
              <a:cxn ang="0">
                <a:pos x="6673" y="121"/>
              </a:cxn>
              <a:cxn ang="0">
                <a:pos x="7311" y="59"/>
              </a:cxn>
              <a:cxn ang="0">
                <a:pos x="7955" y="19"/>
              </a:cxn>
              <a:cxn ang="0">
                <a:pos x="8605" y="0"/>
              </a:cxn>
              <a:cxn ang="0">
                <a:pos x="9259" y="1"/>
              </a:cxn>
              <a:cxn ang="0">
                <a:pos x="9911" y="20"/>
              </a:cxn>
              <a:cxn ang="0">
                <a:pos x="10562" y="55"/>
              </a:cxn>
              <a:cxn ang="0">
                <a:pos x="11209" y="107"/>
              </a:cxn>
              <a:cxn ang="0">
                <a:pos x="11848" y="172"/>
              </a:cxn>
              <a:cxn ang="0">
                <a:pos x="12477" y="250"/>
              </a:cxn>
              <a:cxn ang="0">
                <a:pos x="13094" y="338"/>
              </a:cxn>
              <a:cxn ang="0">
                <a:pos x="13695" y="435"/>
              </a:cxn>
              <a:cxn ang="0">
                <a:pos x="14280" y="542"/>
              </a:cxn>
              <a:cxn ang="0">
                <a:pos x="14845" y="655"/>
              </a:cxn>
              <a:cxn ang="0">
                <a:pos x="15387" y="772"/>
              </a:cxn>
              <a:cxn ang="0">
                <a:pos x="15904" y="894"/>
              </a:cxn>
              <a:cxn ang="0">
                <a:pos x="16393" y="1019"/>
              </a:cxn>
              <a:cxn ang="0">
                <a:pos x="16853" y="1144"/>
              </a:cxn>
              <a:cxn ang="0">
                <a:pos x="17280" y="1268"/>
              </a:cxn>
              <a:cxn ang="0">
                <a:pos x="17280" y="1980"/>
              </a:cxn>
              <a:cxn ang="0">
                <a:pos x="17280" y="2678"/>
              </a:cxn>
              <a:cxn ang="0">
                <a:pos x="17280" y="3364"/>
              </a:cxn>
              <a:cxn ang="0">
                <a:pos x="17280" y="4043"/>
              </a:cxn>
              <a:cxn ang="0">
                <a:pos x="17280" y="4712"/>
              </a:cxn>
              <a:cxn ang="0">
                <a:pos x="17280" y="5377"/>
              </a:cxn>
              <a:cxn ang="0">
                <a:pos x="17280" y="6038"/>
              </a:cxn>
              <a:cxn ang="0">
                <a:pos x="17280" y="6696"/>
              </a:cxn>
              <a:cxn ang="0">
                <a:pos x="17280" y="7355"/>
              </a:cxn>
              <a:cxn ang="0">
                <a:pos x="17280" y="8015"/>
              </a:cxn>
              <a:cxn ang="0">
                <a:pos x="17280" y="8680"/>
              </a:cxn>
              <a:cxn ang="0">
                <a:pos x="17280" y="9350"/>
              </a:cxn>
              <a:cxn ang="0">
                <a:pos x="17280" y="10027"/>
              </a:cxn>
              <a:cxn ang="0">
                <a:pos x="17280" y="10714"/>
              </a:cxn>
              <a:cxn ang="0">
                <a:pos x="17280" y="11413"/>
              </a:cxn>
              <a:cxn ang="0">
                <a:pos x="17280" y="12123"/>
              </a:cxn>
            </a:cxnLst>
            <a:rect l="0" t="0" r="r" b="b"/>
            <a:pathLst>
              <a:path w="17280" h="12132">
                <a:moveTo>
                  <a:pt x="17280" y="12123"/>
                </a:moveTo>
                <a:lnTo>
                  <a:pt x="0" y="12132"/>
                </a:lnTo>
                <a:lnTo>
                  <a:pt x="2" y="4163"/>
                </a:lnTo>
                <a:lnTo>
                  <a:pt x="262" y="3633"/>
                </a:lnTo>
                <a:lnTo>
                  <a:pt x="567" y="3147"/>
                </a:lnTo>
                <a:lnTo>
                  <a:pt x="912" y="2704"/>
                </a:lnTo>
                <a:lnTo>
                  <a:pt x="1295" y="2299"/>
                </a:lnTo>
                <a:lnTo>
                  <a:pt x="1714" y="1931"/>
                </a:lnTo>
                <a:lnTo>
                  <a:pt x="2166" y="1602"/>
                </a:lnTo>
                <a:lnTo>
                  <a:pt x="2649" y="1308"/>
                </a:lnTo>
                <a:lnTo>
                  <a:pt x="3160" y="1048"/>
                </a:lnTo>
                <a:lnTo>
                  <a:pt x="3696" y="820"/>
                </a:lnTo>
                <a:lnTo>
                  <a:pt x="4255" y="623"/>
                </a:lnTo>
                <a:lnTo>
                  <a:pt x="4835" y="457"/>
                </a:lnTo>
                <a:lnTo>
                  <a:pt x="5433" y="319"/>
                </a:lnTo>
                <a:lnTo>
                  <a:pt x="6047" y="207"/>
                </a:lnTo>
                <a:lnTo>
                  <a:pt x="6673" y="121"/>
                </a:lnTo>
                <a:lnTo>
                  <a:pt x="7311" y="59"/>
                </a:lnTo>
                <a:lnTo>
                  <a:pt x="7955" y="19"/>
                </a:lnTo>
                <a:lnTo>
                  <a:pt x="8605" y="0"/>
                </a:lnTo>
                <a:lnTo>
                  <a:pt x="9259" y="1"/>
                </a:lnTo>
                <a:lnTo>
                  <a:pt x="9911" y="20"/>
                </a:lnTo>
                <a:lnTo>
                  <a:pt x="10562" y="55"/>
                </a:lnTo>
                <a:lnTo>
                  <a:pt x="11209" y="107"/>
                </a:lnTo>
                <a:lnTo>
                  <a:pt x="11848" y="172"/>
                </a:lnTo>
                <a:lnTo>
                  <a:pt x="12477" y="250"/>
                </a:lnTo>
                <a:lnTo>
                  <a:pt x="13094" y="338"/>
                </a:lnTo>
                <a:lnTo>
                  <a:pt x="13695" y="435"/>
                </a:lnTo>
                <a:lnTo>
                  <a:pt x="14280" y="542"/>
                </a:lnTo>
                <a:lnTo>
                  <a:pt x="14845" y="655"/>
                </a:lnTo>
                <a:lnTo>
                  <a:pt x="15387" y="772"/>
                </a:lnTo>
                <a:lnTo>
                  <a:pt x="15904" y="894"/>
                </a:lnTo>
                <a:lnTo>
                  <a:pt x="16393" y="1019"/>
                </a:lnTo>
                <a:lnTo>
                  <a:pt x="16853" y="1144"/>
                </a:lnTo>
                <a:lnTo>
                  <a:pt x="17280" y="1268"/>
                </a:lnTo>
                <a:lnTo>
                  <a:pt x="17280" y="1980"/>
                </a:lnTo>
                <a:lnTo>
                  <a:pt x="17280" y="2678"/>
                </a:lnTo>
                <a:lnTo>
                  <a:pt x="17280" y="3364"/>
                </a:lnTo>
                <a:lnTo>
                  <a:pt x="17280" y="4043"/>
                </a:lnTo>
                <a:lnTo>
                  <a:pt x="17280" y="4712"/>
                </a:lnTo>
                <a:lnTo>
                  <a:pt x="17280" y="5377"/>
                </a:lnTo>
                <a:lnTo>
                  <a:pt x="17280" y="6038"/>
                </a:lnTo>
                <a:lnTo>
                  <a:pt x="17280" y="6696"/>
                </a:lnTo>
                <a:lnTo>
                  <a:pt x="17280" y="7355"/>
                </a:lnTo>
                <a:lnTo>
                  <a:pt x="17280" y="8015"/>
                </a:lnTo>
                <a:lnTo>
                  <a:pt x="17280" y="8680"/>
                </a:lnTo>
                <a:lnTo>
                  <a:pt x="17280" y="9350"/>
                </a:lnTo>
                <a:lnTo>
                  <a:pt x="17280" y="10027"/>
                </a:lnTo>
                <a:lnTo>
                  <a:pt x="17280" y="10714"/>
                </a:lnTo>
                <a:lnTo>
                  <a:pt x="17280" y="11413"/>
                </a:lnTo>
                <a:lnTo>
                  <a:pt x="17280" y="12123"/>
                </a:lnTo>
                <a:close/>
              </a:path>
            </a:pathLst>
          </a:custGeom>
          <a:solidFill>
            <a:srgbClr val="5F604B"/>
          </a:solidFill>
          <a:ln w="9525">
            <a:noFill/>
            <a:round/>
            <a:headEnd/>
            <a:tailEnd/>
          </a:ln>
        </p:spPr>
        <p:txBody>
          <a:bodyPr/>
          <a:lstStyle/>
          <a:p>
            <a:pPr fontAlgn="auto">
              <a:spcBef>
                <a:spcPts val="0"/>
              </a:spcBef>
              <a:spcAft>
                <a:spcPts val="0"/>
              </a:spcAft>
              <a:defRPr/>
            </a:pPr>
            <a:endParaRPr lang="en-US" sz="1800">
              <a:latin typeface="+mn-lt"/>
              <a:cs typeface="+mn-cs"/>
            </a:endParaRPr>
          </a:p>
        </p:txBody>
      </p:sp>
      <p:sp>
        <p:nvSpPr>
          <p:cNvPr id="5" name="Freeform 9"/>
          <p:cNvSpPr>
            <a:spLocks/>
          </p:cNvSpPr>
          <p:nvPr userDrawn="1"/>
        </p:nvSpPr>
        <p:spPr bwMode="auto">
          <a:xfrm flipV="1">
            <a:off x="-33867" y="4889500"/>
            <a:ext cx="11785600" cy="32766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6" name="Freeform 5"/>
          <p:cNvSpPr>
            <a:spLocks/>
          </p:cNvSpPr>
          <p:nvPr userDrawn="1"/>
        </p:nvSpPr>
        <p:spPr bwMode="auto">
          <a:xfrm flipV="1">
            <a:off x="-33867" y="4786314"/>
            <a:ext cx="12192000" cy="3227387"/>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7" name="Freeform 5"/>
          <p:cNvSpPr>
            <a:spLocks/>
          </p:cNvSpPr>
          <p:nvPr userDrawn="1"/>
        </p:nvSpPr>
        <p:spPr bwMode="auto">
          <a:xfrm>
            <a:off x="2117" y="268289"/>
            <a:ext cx="12189883" cy="1760537"/>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8" name="Freeform 6"/>
          <p:cNvSpPr>
            <a:spLocks/>
          </p:cNvSpPr>
          <p:nvPr userDrawn="1"/>
        </p:nvSpPr>
        <p:spPr bwMode="auto">
          <a:xfrm>
            <a:off x="698501" y="190500"/>
            <a:ext cx="11493500" cy="1658938"/>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2" name="Title 1"/>
          <p:cNvSpPr>
            <a:spLocks noGrp="1"/>
          </p:cNvSpPr>
          <p:nvPr>
            <p:ph type="ctrTitle"/>
          </p:nvPr>
        </p:nvSpPr>
        <p:spPr>
          <a:xfrm>
            <a:off x="914400" y="1371601"/>
            <a:ext cx="10363200" cy="646331"/>
          </a:xfrm>
        </p:spPr>
        <p:txBody>
          <a:bodyPr>
            <a:normAutofit/>
          </a:bodyPr>
          <a:lstStyle>
            <a:lvl1pPr algn="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2057401"/>
            <a:ext cx="10363200" cy="461665"/>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Date Placeholder 3"/>
          <p:cNvSpPr>
            <a:spLocks noGrp="1"/>
          </p:cNvSpPr>
          <p:nvPr userDrawn="1">
            <p:ph type="dt" sz="half" idx="10"/>
          </p:nvPr>
        </p:nvSpPr>
        <p:spPr>
          <a:xfrm>
            <a:off x="609600" y="6324601"/>
            <a:ext cx="2844800" cy="365125"/>
          </a:xfrm>
        </p:spPr>
        <p:txBody>
          <a:bodyPr/>
          <a:lstStyle>
            <a:lvl1pPr>
              <a:defRPr>
                <a:solidFill>
                  <a:schemeClr val="bg1"/>
                </a:solidFill>
              </a:defRPr>
            </a:lvl1pPr>
          </a:lstStyle>
          <a:p>
            <a:fld id="{7A450BF5-6AB4-49A4-B828-82E1E0498858}" type="datetime1">
              <a:rPr lang="en-US" smtClean="0"/>
              <a:t>11/12/2019</a:t>
            </a:fld>
            <a:endParaRPr lang="en-US"/>
          </a:p>
        </p:txBody>
      </p:sp>
      <p:sp>
        <p:nvSpPr>
          <p:cNvPr id="10" name="Slide Number Placeholder 5"/>
          <p:cNvSpPr>
            <a:spLocks noGrp="1"/>
          </p:cNvSpPr>
          <p:nvPr userDrawn="1">
            <p:ph type="sldNum" sz="quarter" idx="11"/>
          </p:nvPr>
        </p:nvSpPr>
        <p:spPr/>
        <p:txBody>
          <a:bodyPr/>
          <a:lstStyle>
            <a:lvl1pPr>
              <a:defRPr>
                <a:solidFill>
                  <a:schemeClr val="bg1"/>
                </a:solidFill>
              </a:defRPr>
            </a:lvl1pPr>
          </a:lstStyle>
          <a:p>
            <a:fld id="{EAD82190-C0C5-4156-AD81-3BED80FFA6CC}" type="slidenum">
              <a:rPr lang="en-US"/>
              <a:pPr/>
              <a:t>‹#›</a:t>
            </a:fld>
            <a:endParaRPr lang="en-US"/>
          </a:p>
        </p:txBody>
      </p:sp>
    </p:spTree>
    <p:extLst>
      <p:ext uri="{BB962C8B-B14F-4D97-AF65-F5344CB8AC3E}">
        <p14:creationId xmlns:p14="http://schemas.microsoft.com/office/powerpoint/2010/main" val="2325674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7"/>
          <p:cNvSpPr>
            <a:spLocks/>
          </p:cNvSpPr>
          <p:nvPr userDrawn="1"/>
        </p:nvSpPr>
        <p:spPr bwMode="auto">
          <a:xfrm>
            <a:off x="-50800" y="463550"/>
            <a:ext cx="12242800" cy="6419850"/>
          </a:xfrm>
          <a:custGeom>
            <a:avLst/>
            <a:gdLst/>
            <a:ahLst/>
            <a:cxnLst>
              <a:cxn ang="0">
                <a:pos x="17280" y="12123"/>
              </a:cxn>
              <a:cxn ang="0">
                <a:pos x="0" y="12132"/>
              </a:cxn>
              <a:cxn ang="0">
                <a:pos x="2" y="4163"/>
              </a:cxn>
              <a:cxn ang="0">
                <a:pos x="262" y="3633"/>
              </a:cxn>
              <a:cxn ang="0">
                <a:pos x="567" y="3147"/>
              </a:cxn>
              <a:cxn ang="0">
                <a:pos x="912" y="2704"/>
              </a:cxn>
              <a:cxn ang="0">
                <a:pos x="1295" y="2299"/>
              </a:cxn>
              <a:cxn ang="0">
                <a:pos x="1714" y="1931"/>
              </a:cxn>
              <a:cxn ang="0">
                <a:pos x="2166" y="1602"/>
              </a:cxn>
              <a:cxn ang="0">
                <a:pos x="2649" y="1308"/>
              </a:cxn>
              <a:cxn ang="0">
                <a:pos x="3160" y="1048"/>
              </a:cxn>
              <a:cxn ang="0">
                <a:pos x="3696" y="820"/>
              </a:cxn>
              <a:cxn ang="0">
                <a:pos x="4255" y="623"/>
              </a:cxn>
              <a:cxn ang="0">
                <a:pos x="4835" y="457"/>
              </a:cxn>
              <a:cxn ang="0">
                <a:pos x="5433" y="319"/>
              </a:cxn>
              <a:cxn ang="0">
                <a:pos x="6047" y="207"/>
              </a:cxn>
              <a:cxn ang="0">
                <a:pos x="6673" y="121"/>
              </a:cxn>
              <a:cxn ang="0">
                <a:pos x="7311" y="59"/>
              </a:cxn>
              <a:cxn ang="0">
                <a:pos x="7955" y="19"/>
              </a:cxn>
              <a:cxn ang="0">
                <a:pos x="8605" y="0"/>
              </a:cxn>
              <a:cxn ang="0">
                <a:pos x="9259" y="1"/>
              </a:cxn>
              <a:cxn ang="0">
                <a:pos x="9911" y="20"/>
              </a:cxn>
              <a:cxn ang="0">
                <a:pos x="10562" y="55"/>
              </a:cxn>
              <a:cxn ang="0">
                <a:pos x="11209" y="107"/>
              </a:cxn>
              <a:cxn ang="0">
                <a:pos x="11848" y="172"/>
              </a:cxn>
              <a:cxn ang="0">
                <a:pos x="12477" y="250"/>
              </a:cxn>
              <a:cxn ang="0">
                <a:pos x="13094" y="338"/>
              </a:cxn>
              <a:cxn ang="0">
                <a:pos x="13695" y="435"/>
              </a:cxn>
              <a:cxn ang="0">
                <a:pos x="14280" y="542"/>
              </a:cxn>
              <a:cxn ang="0">
                <a:pos x="14845" y="655"/>
              </a:cxn>
              <a:cxn ang="0">
                <a:pos x="15387" y="772"/>
              </a:cxn>
              <a:cxn ang="0">
                <a:pos x="15904" y="894"/>
              </a:cxn>
              <a:cxn ang="0">
                <a:pos x="16393" y="1019"/>
              </a:cxn>
              <a:cxn ang="0">
                <a:pos x="16853" y="1144"/>
              </a:cxn>
              <a:cxn ang="0">
                <a:pos x="17280" y="1268"/>
              </a:cxn>
              <a:cxn ang="0">
                <a:pos x="17280" y="1980"/>
              </a:cxn>
              <a:cxn ang="0">
                <a:pos x="17280" y="2678"/>
              </a:cxn>
              <a:cxn ang="0">
                <a:pos x="17280" y="3364"/>
              </a:cxn>
              <a:cxn ang="0">
                <a:pos x="17280" y="4043"/>
              </a:cxn>
              <a:cxn ang="0">
                <a:pos x="17280" y="4712"/>
              </a:cxn>
              <a:cxn ang="0">
                <a:pos x="17280" y="5377"/>
              </a:cxn>
              <a:cxn ang="0">
                <a:pos x="17280" y="6038"/>
              </a:cxn>
              <a:cxn ang="0">
                <a:pos x="17280" y="6696"/>
              </a:cxn>
              <a:cxn ang="0">
                <a:pos x="17280" y="7355"/>
              </a:cxn>
              <a:cxn ang="0">
                <a:pos x="17280" y="8015"/>
              </a:cxn>
              <a:cxn ang="0">
                <a:pos x="17280" y="8680"/>
              </a:cxn>
              <a:cxn ang="0">
                <a:pos x="17280" y="9350"/>
              </a:cxn>
              <a:cxn ang="0">
                <a:pos x="17280" y="10027"/>
              </a:cxn>
              <a:cxn ang="0">
                <a:pos x="17280" y="10714"/>
              </a:cxn>
              <a:cxn ang="0">
                <a:pos x="17280" y="11413"/>
              </a:cxn>
              <a:cxn ang="0">
                <a:pos x="17280" y="12123"/>
              </a:cxn>
            </a:cxnLst>
            <a:rect l="0" t="0" r="r" b="b"/>
            <a:pathLst>
              <a:path w="17280" h="12132">
                <a:moveTo>
                  <a:pt x="17280" y="12123"/>
                </a:moveTo>
                <a:lnTo>
                  <a:pt x="0" y="12132"/>
                </a:lnTo>
                <a:lnTo>
                  <a:pt x="2" y="4163"/>
                </a:lnTo>
                <a:lnTo>
                  <a:pt x="262" y="3633"/>
                </a:lnTo>
                <a:lnTo>
                  <a:pt x="567" y="3147"/>
                </a:lnTo>
                <a:lnTo>
                  <a:pt x="912" y="2704"/>
                </a:lnTo>
                <a:lnTo>
                  <a:pt x="1295" y="2299"/>
                </a:lnTo>
                <a:lnTo>
                  <a:pt x="1714" y="1931"/>
                </a:lnTo>
                <a:lnTo>
                  <a:pt x="2166" y="1602"/>
                </a:lnTo>
                <a:lnTo>
                  <a:pt x="2649" y="1308"/>
                </a:lnTo>
                <a:lnTo>
                  <a:pt x="3160" y="1048"/>
                </a:lnTo>
                <a:lnTo>
                  <a:pt x="3696" y="820"/>
                </a:lnTo>
                <a:lnTo>
                  <a:pt x="4255" y="623"/>
                </a:lnTo>
                <a:lnTo>
                  <a:pt x="4835" y="457"/>
                </a:lnTo>
                <a:lnTo>
                  <a:pt x="5433" y="319"/>
                </a:lnTo>
                <a:lnTo>
                  <a:pt x="6047" y="207"/>
                </a:lnTo>
                <a:lnTo>
                  <a:pt x="6673" y="121"/>
                </a:lnTo>
                <a:lnTo>
                  <a:pt x="7311" y="59"/>
                </a:lnTo>
                <a:lnTo>
                  <a:pt x="7955" y="19"/>
                </a:lnTo>
                <a:lnTo>
                  <a:pt x="8605" y="0"/>
                </a:lnTo>
                <a:lnTo>
                  <a:pt x="9259" y="1"/>
                </a:lnTo>
                <a:lnTo>
                  <a:pt x="9911" y="20"/>
                </a:lnTo>
                <a:lnTo>
                  <a:pt x="10562" y="55"/>
                </a:lnTo>
                <a:lnTo>
                  <a:pt x="11209" y="107"/>
                </a:lnTo>
                <a:lnTo>
                  <a:pt x="11848" y="172"/>
                </a:lnTo>
                <a:lnTo>
                  <a:pt x="12477" y="250"/>
                </a:lnTo>
                <a:lnTo>
                  <a:pt x="13094" y="338"/>
                </a:lnTo>
                <a:lnTo>
                  <a:pt x="13695" y="435"/>
                </a:lnTo>
                <a:lnTo>
                  <a:pt x="14280" y="542"/>
                </a:lnTo>
                <a:lnTo>
                  <a:pt x="14845" y="655"/>
                </a:lnTo>
                <a:lnTo>
                  <a:pt x="15387" y="772"/>
                </a:lnTo>
                <a:lnTo>
                  <a:pt x="15904" y="894"/>
                </a:lnTo>
                <a:lnTo>
                  <a:pt x="16393" y="1019"/>
                </a:lnTo>
                <a:lnTo>
                  <a:pt x="16853" y="1144"/>
                </a:lnTo>
                <a:lnTo>
                  <a:pt x="17280" y="1268"/>
                </a:lnTo>
                <a:lnTo>
                  <a:pt x="17280" y="1980"/>
                </a:lnTo>
                <a:lnTo>
                  <a:pt x="17280" y="2678"/>
                </a:lnTo>
                <a:lnTo>
                  <a:pt x="17280" y="3364"/>
                </a:lnTo>
                <a:lnTo>
                  <a:pt x="17280" y="4043"/>
                </a:lnTo>
                <a:lnTo>
                  <a:pt x="17280" y="4712"/>
                </a:lnTo>
                <a:lnTo>
                  <a:pt x="17280" y="5377"/>
                </a:lnTo>
                <a:lnTo>
                  <a:pt x="17280" y="6038"/>
                </a:lnTo>
                <a:lnTo>
                  <a:pt x="17280" y="6696"/>
                </a:lnTo>
                <a:lnTo>
                  <a:pt x="17280" y="7355"/>
                </a:lnTo>
                <a:lnTo>
                  <a:pt x="17280" y="8015"/>
                </a:lnTo>
                <a:lnTo>
                  <a:pt x="17280" y="8680"/>
                </a:lnTo>
                <a:lnTo>
                  <a:pt x="17280" y="9350"/>
                </a:lnTo>
                <a:lnTo>
                  <a:pt x="17280" y="10027"/>
                </a:lnTo>
                <a:lnTo>
                  <a:pt x="17280" y="10714"/>
                </a:lnTo>
                <a:lnTo>
                  <a:pt x="17280" y="11413"/>
                </a:lnTo>
                <a:lnTo>
                  <a:pt x="17280" y="12123"/>
                </a:lnTo>
                <a:close/>
              </a:path>
            </a:pathLst>
          </a:custGeom>
          <a:solidFill>
            <a:srgbClr val="5F604B"/>
          </a:solidFill>
          <a:ln w="9525">
            <a:noFill/>
            <a:round/>
            <a:headEnd/>
            <a:tailEnd/>
          </a:ln>
        </p:spPr>
        <p:txBody>
          <a:bodyPr/>
          <a:lstStyle/>
          <a:p>
            <a:pPr fontAlgn="auto">
              <a:spcBef>
                <a:spcPts val="0"/>
              </a:spcBef>
              <a:spcAft>
                <a:spcPts val="0"/>
              </a:spcAft>
              <a:defRPr/>
            </a:pPr>
            <a:endParaRPr lang="en-US" sz="1800">
              <a:latin typeface="+mn-lt"/>
              <a:cs typeface="+mn-cs"/>
            </a:endParaRPr>
          </a:p>
        </p:txBody>
      </p:sp>
      <p:sp>
        <p:nvSpPr>
          <p:cNvPr id="5" name="Freeform 9"/>
          <p:cNvSpPr>
            <a:spLocks/>
          </p:cNvSpPr>
          <p:nvPr userDrawn="1"/>
        </p:nvSpPr>
        <p:spPr bwMode="auto">
          <a:xfrm flipV="1">
            <a:off x="-33867" y="4889500"/>
            <a:ext cx="11785600" cy="32766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6" name="Freeform 5"/>
          <p:cNvSpPr>
            <a:spLocks/>
          </p:cNvSpPr>
          <p:nvPr userDrawn="1"/>
        </p:nvSpPr>
        <p:spPr bwMode="auto">
          <a:xfrm flipV="1">
            <a:off x="-33867" y="4786314"/>
            <a:ext cx="12192000" cy="3227387"/>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7" name="Freeform 5"/>
          <p:cNvSpPr>
            <a:spLocks/>
          </p:cNvSpPr>
          <p:nvPr userDrawn="1"/>
        </p:nvSpPr>
        <p:spPr bwMode="auto">
          <a:xfrm>
            <a:off x="2117" y="268289"/>
            <a:ext cx="12189883" cy="1760537"/>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8" name="Freeform 6"/>
          <p:cNvSpPr>
            <a:spLocks/>
          </p:cNvSpPr>
          <p:nvPr userDrawn="1"/>
        </p:nvSpPr>
        <p:spPr bwMode="auto">
          <a:xfrm>
            <a:off x="698501" y="190500"/>
            <a:ext cx="11493500" cy="1658938"/>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pic>
        <p:nvPicPr>
          <p:cNvPr id="9" name="Picture 11" descr="SBTDC_logo_reverse.wmf"/>
          <p:cNvPicPr>
            <a:picLocks noChangeAspect="1"/>
          </p:cNvPicPr>
          <p:nvPr userDrawn="1"/>
        </p:nvPicPr>
        <p:blipFill>
          <a:blip r:embed="rId2" cstate="print"/>
          <a:srcRect/>
          <a:stretch>
            <a:fillRect/>
          </a:stretch>
        </p:blipFill>
        <p:spPr bwMode="auto">
          <a:xfrm>
            <a:off x="9853085" y="6092826"/>
            <a:ext cx="1932516" cy="536575"/>
          </a:xfrm>
          <a:prstGeom prst="rect">
            <a:avLst/>
          </a:prstGeom>
          <a:noFill/>
          <a:ln w="9525">
            <a:noFill/>
            <a:miter lim="800000"/>
            <a:headEnd/>
            <a:tailEnd/>
          </a:ln>
        </p:spPr>
      </p:pic>
      <p:sp>
        <p:nvSpPr>
          <p:cNvPr id="2" name="Title 1"/>
          <p:cNvSpPr>
            <a:spLocks noGrp="1"/>
          </p:cNvSpPr>
          <p:nvPr>
            <p:ph type="ctrTitle"/>
          </p:nvPr>
        </p:nvSpPr>
        <p:spPr>
          <a:xfrm>
            <a:off x="914400" y="1371601"/>
            <a:ext cx="10363200" cy="646331"/>
          </a:xfrm>
        </p:spPr>
        <p:txBody>
          <a:bodyPr>
            <a:normAutofit/>
          </a:bodyPr>
          <a:lstStyle>
            <a:lvl1pPr algn="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2057401"/>
            <a:ext cx="10363200" cy="461665"/>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3"/>
          <p:cNvSpPr>
            <a:spLocks noGrp="1"/>
          </p:cNvSpPr>
          <p:nvPr userDrawn="1">
            <p:ph type="dt" sz="half" idx="10"/>
          </p:nvPr>
        </p:nvSpPr>
        <p:spPr>
          <a:xfrm>
            <a:off x="609600" y="6324601"/>
            <a:ext cx="2844800" cy="365125"/>
          </a:xfrm>
        </p:spPr>
        <p:txBody>
          <a:bodyPr/>
          <a:lstStyle>
            <a:lvl1pPr>
              <a:defRPr>
                <a:solidFill>
                  <a:schemeClr val="bg1"/>
                </a:solidFill>
              </a:defRPr>
            </a:lvl1pPr>
          </a:lstStyle>
          <a:p>
            <a:fld id="{1DFACE51-B19D-40FF-9E1C-47C822ABBD3B}" type="datetime1">
              <a:rPr lang="en-US" smtClean="0"/>
              <a:t>11/12/2019</a:t>
            </a:fld>
            <a:endParaRPr lang="en-US"/>
          </a:p>
        </p:txBody>
      </p:sp>
      <p:sp>
        <p:nvSpPr>
          <p:cNvPr id="11" name="Slide Number Placeholder 5"/>
          <p:cNvSpPr>
            <a:spLocks noGrp="1"/>
          </p:cNvSpPr>
          <p:nvPr userDrawn="1">
            <p:ph type="sldNum" sz="quarter" idx="11"/>
          </p:nvPr>
        </p:nvSpPr>
        <p:spPr>
          <a:xfrm>
            <a:off x="8940800" y="6492876"/>
            <a:ext cx="2844800" cy="365125"/>
          </a:xfrm>
        </p:spPr>
        <p:txBody>
          <a:bodyPr/>
          <a:lstStyle>
            <a:lvl1pPr>
              <a:defRPr>
                <a:solidFill>
                  <a:schemeClr val="bg1"/>
                </a:solidFill>
              </a:defRPr>
            </a:lvl1pPr>
          </a:lstStyle>
          <a:p>
            <a:fld id="{72EA079E-A368-439E-9661-B38B66FD4DE5}" type="slidenum">
              <a:rPr lang="en-US"/>
              <a:pPr/>
              <a:t>‹#›</a:t>
            </a:fld>
            <a:endParaRPr lang="en-US"/>
          </a:p>
        </p:txBody>
      </p:sp>
    </p:spTree>
    <p:extLst>
      <p:ext uri="{BB962C8B-B14F-4D97-AF65-F5344CB8AC3E}">
        <p14:creationId xmlns:p14="http://schemas.microsoft.com/office/powerpoint/2010/main" val="1100808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userDrawn="1"/>
        </p:nvSpPr>
        <p:spPr>
          <a:xfrm>
            <a:off x="-12699" y="4572001"/>
            <a:ext cx="12204700" cy="2309813"/>
          </a:xfrm>
          <a:custGeom>
            <a:avLst/>
            <a:gdLst>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2885326"/>
              <a:gd name="connsiteX1" fmla="*/ 3996647 w 9154274"/>
              <a:gd name="connsiteY1" fmla="*/ 1890445 h 2885326"/>
              <a:gd name="connsiteX2" fmla="*/ 9154274 w 9154274"/>
              <a:gd name="connsiteY2" fmla="*/ 0 h 2885326"/>
              <a:gd name="connsiteX3" fmla="*/ 9154274 w 9154274"/>
              <a:gd name="connsiteY3" fmla="*/ 2476072 h 2885326"/>
              <a:gd name="connsiteX4" fmla="*/ 0 w 9154274"/>
              <a:gd name="connsiteY4" fmla="*/ 2455524 h 2885326"/>
              <a:gd name="connsiteX5" fmla="*/ 0 w 9154274"/>
              <a:gd name="connsiteY5" fmla="*/ 1202077 h 2885326"/>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4274" h="2476072">
                <a:moveTo>
                  <a:pt x="0" y="1202077"/>
                </a:moveTo>
                <a:cubicBezTo>
                  <a:pt x="875016" y="1451225"/>
                  <a:pt x="2273156" y="1880171"/>
                  <a:pt x="3996647" y="1890445"/>
                </a:cubicBezTo>
                <a:cubicBezTo>
                  <a:pt x="7798941" y="1960652"/>
                  <a:pt x="8793822" y="505146"/>
                  <a:pt x="9154274" y="0"/>
                </a:cubicBezTo>
                <a:lnTo>
                  <a:pt x="9154274" y="2476072"/>
                </a:lnTo>
                <a:lnTo>
                  <a:pt x="0" y="2455524"/>
                </a:lnTo>
                <a:cubicBezTo>
                  <a:pt x="3425" y="2027434"/>
                  <a:pt x="6849" y="1599344"/>
                  <a:pt x="0" y="1202077"/>
                </a:cubicBezTo>
                <a:close/>
              </a:path>
            </a:pathLst>
          </a:custGeom>
          <a:solidFill>
            <a:srgbClr val="5F60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Freeform 9"/>
          <p:cNvSpPr>
            <a:spLocks/>
          </p:cNvSpPr>
          <p:nvPr userDrawn="1"/>
        </p:nvSpPr>
        <p:spPr bwMode="auto">
          <a:xfrm flipV="1">
            <a:off x="0" y="4572000"/>
            <a:ext cx="12192000" cy="32512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sp>
        <p:nvSpPr>
          <p:cNvPr id="5" name="Freeform 4"/>
          <p:cNvSpPr>
            <a:spLocks/>
          </p:cNvSpPr>
          <p:nvPr userDrawn="1"/>
        </p:nvSpPr>
        <p:spPr bwMode="auto">
          <a:xfrm flipV="1">
            <a:off x="0" y="4114800"/>
            <a:ext cx="11988800" cy="38100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w="9525">
            <a:noFill/>
            <a:round/>
            <a:headEnd/>
            <a:tailEnd/>
          </a:ln>
          <a:scene3d>
            <a:camera prst="orthographicFront"/>
            <a:lightRig rig="threePt" dir="t"/>
          </a:scene3d>
          <a:sp3d>
            <a:bevelT/>
          </a:sp3d>
        </p:spPr>
        <p:txBody>
          <a:bodyPr/>
          <a:lstStyle/>
          <a:p>
            <a:endParaRPr lang="en-US" sz="1800">
              <a:latin typeface="Calibri" pitchFamily="34" charset="0"/>
            </a:endParaRPr>
          </a:p>
        </p:txBody>
      </p:sp>
      <p:pic>
        <p:nvPicPr>
          <p:cNvPr id="7" name="Picture 9" descr="SBTDC_logo_reverse.wmf"/>
          <p:cNvPicPr>
            <a:picLocks noChangeAspect="1"/>
          </p:cNvPicPr>
          <p:nvPr userDrawn="1"/>
        </p:nvPicPr>
        <p:blipFill>
          <a:blip r:embed="rId2" cstate="print"/>
          <a:srcRect/>
          <a:stretch>
            <a:fillRect/>
          </a:stretch>
        </p:blipFill>
        <p:spPr bwMode="auto">
          <a:xfrm>
            <a:off x="9853085" y="6092826"/>
            <a:ext cx="1932516" cy="536575"/>
          </a:xfrm>
          <a:prstGeom prst="rect">
            <a:avLst/>
          </a:prstGeom>
          <a:noFill/>
          <a:ln w="9525">
            <a:noFill/>
            <a:miter lim="800000"/>
            <a:headEnd/>
            <a:tailEnd/>
          </a:ln>
        </p:spPr>
      </p:pic>
      <p:sp>
        <p:nvSpPr>
          <p:cNvPr id="2" name="Title 1"/>
          <p:cNvSpPr>
            <a:spLocks noGrp="1"/>
          </p:cNvSpPr>
          <p:nvPr>
            <p:ph type="title"/>
          </p:nvPr>
        </p:nvSpPr>
        <p:spPr/>
        <p:txBody>
          <a:bodyPr/>
          <a:lstStyle>
            <a:lvl1pPr algn="ctr">
              <a:defRPr sz="3200" b="1">
                <a:solidFill>
                  <a:srgbClr val="5F604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F604B"/>
                </a:solidFill>
              </a:defRPr>
            </a:lvl1pPr>
            <a:lvl2pPr>
              <a:defRPr>
                <a:solidFill>
                  <a:srgbClr val="5F604B"/>
                </a:solidFill>
              </a:defRPr>
            </a:lvl2pPr>
            <a:lvl3pPr>
              <a:defRPr>
                <a:solidFill>
                  <a:srgbClr val="5F604B"/>
                </a:solidFill>
              </a:defRPr>
            </a:lvl3pPr>
            <a:lvl4pPr>
              <a:defRPr>
                <a:solidFill>
                  <a:srgbClr val="5F604B"/>
                </a:solidFill>
              </a:defRPr>
            </a:lvl4pPr>
            <a:lvl5pPr>
              <a:defRPr>
                <a:solidFill>
                  <a:srgbClr val="5F604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fld id="{1AE1EE50-1149-44C8-B476-C504380CC64A}" type="datetime1">
              <a:rPr lang="en-US" smtClean="0"/>
              <a:t>11/12/2019</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a:xfrm>
            <a:off x="8737600" y="6492876"/>
            <a:ext cx="3048000" cy="365125"/>
          </a:xfrm>
        </p:spPr>
        <p:txBody>
          <a:bodyPr lIns="0" tIns="0" rIns="0" bIns="0"/>
          <a:lstStyle>
            <a:lvl1pPr>
              <a:defRPr sz="1400">
                <a:solidFill>
                  <a:schemeClr val="bg1"/>
                </a:solidFill>
              </a:defRPr>
            </a:lvl1pPr>
          </a:lstStyle>
          <a:p>
            <a:fld id="{62ECB6C2-7C0B-4397-B3B3-68C7AACF1204}" type="slidenum">
              <a:rPr lang="en-US" smtClean="0"/>
              <a:pPr/>
              <a:t>‹#›</a:t>
            </a:fld>
            <a:endParaRPr lang="en-US" dirty="0"/>
          </a:p>
        </p:txBody>
      </p:sp>
    </p:spTree>
    <p:extLst>
      <p:ext uri="{BB962C8B-B14F-4D97-AF65-F5344CB8AC3E}">
        <p14:creationId xmlns:p14="http://schemas.microsoft.com/office/powerpoint/2010/main" val="16309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EDAC63-DE75-4496-AD15-3D7EDF8C0690}"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35227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EDAC63-DE75-4496-AD15-3D7EDF8C0690}"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373267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EDAC63-DE75-4496-AD15-3D7EDF8C0690}"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87175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EDAC63-DE75-4496-AD15-3D7EDF8C0690}" type="datetimeFigureOut">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76682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EDAC63-DE75-4496-AD15-3D7EDF8C0690}" type="datetimeFigureOut">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285417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DAC63-DE75-4496-AD15-3D7EDF8C0690}" type="datetimeFigureOut">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360514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EDAC63-DE75-4496-AD15-3D7EDF8C0690}"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68534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EDAC63-DE75-4496-AD15-3D7EDF8C0690}"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07D06-2FE8-4B6A-83A5-5088960F8A1E}" type="slidenum">
              <a:rPr lang="en-US" smtClean="0"/>
              <a:t>‹#›</a:t>
            </a:fld>
            <a:endParaRPr lang="en-US"/>
          </a:p>
        </p:txBody>
      </p:sp>
    </p:spTree>
    <p:extLst>
      <p:ext uri="{BB962C8B-B14F-4D97-AF65-F5344CB8AC3E}">
        <p14:creationId xmlns:p14="http://schemas.microsoft.com/office/powerpoint/2010/main" val="399819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DAC63-DE75-4496-AD15-3D7EDF8C0690}" type="datetimeFigureOut">
              <a:rPr lang="en-US" smtClean="0"/>
              <a:t>11/12/2019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07D06-2FE8-4B6A-83A5-5088960F8A1E}" type="slidenum">
              <a:rPr lang="en-US" smtClean="0"/>
              <a:t>‹#›</a:t>
            </a:fld>
            <a:endParaRPr lang="en-US"/>
          </a:p>
        </p:txBody>
      </p:sp>
    </p:spTree>
    <p:extLst>
      <p:ext uri="{BB962C8B-B14F-4D97-AF65-F5344CB8AC3E}">
        <p14:creationId xmlns:p14="http://schemas.microsoft.com/office/powerpoint/2010/main" val="2325043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67662"/>
                </a:solidFill>
                <a:latin typeface="Calibri" pitchFamily="34" charset="0"/>
              </a:defRPr>
            </a:lvl1pPr>
          </a:lstStyle>
          <a:p>
            <a:fld id="{3A7E0BB5-89BC-4319-BB5A-5D1FFBE172D5}" type="datetime1">
              <a:rPr lang="en-US" smtClean="0"/>
              <a:t>11/12/2019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67662"/>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67662"/>
                </a:solidFill>
                <a:latin typeface="Calibri" pitchFamily="34" charset="0"/>
              </a:defRPr>
            </a:lvl1pPr>
          </a:lstStyle>
          <a:p>
            <a:fld id="{86603935-E915-48B2-99BF-5012EA21EDCE}" type="slidenum">
              <a:rPr lang="en-US"/>
              <a:pPr/>
              <a:t>‹#›</a:t>
            </a:fld>
            <a:endParaRPr lang="en-US"/>
          </a:p>
        </p:txBody>
      </p:sp>
    </p:spTree>
    <p:extLst>
      <p:ext uri="{BB962C8B-B14F-4D97-AF65-F5344CB8AC3E}">
        <p14:creationId xmlns:p14="http://schemas.microsoft.com/office/powerpoint/2010/main" val="3980597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l" rtl="0" eaLnBrk="0" fontAlgn="base" hangingPunct="0">
        <a:spcBef>
          <a:spcPct val="0"/>
        </a:spcBef>
        <a:spcAft>
          <a:spcPct val="0"/>
        </a:spcAft>
        <a:defRPr sz="3600" kern="1200">
          <a:solidFill>
            <a:srgbClr val="54B948"/>
          </a:solidFill>
          <a:latin typeface="Arial" pitchFamily="34" charset="0"/>
          <a:ea typeface="+mj-ea"/>
          <a:cs typeface="Arial" pitchFamily="34" charset="0"/>
        </a:defRPr>
      </a:lvl1pPr>
      <a:lvl2pPr algn="l" rtl="0" eaLnBrk="0" fontAlgn="base" hangingPunct="0">
        <a:spcBef>
          <a:spcPct val="0"/>
        </a:spcBef>
        <a:spcAft>
          <a:spcPct val="0"/>
        </a:spcAft>
        <a:defRPr sz="3600">
          <a:solidFill>
            <a:srgbClr val="54B948"/>
          </a:solidFill>
          <a:latin typeface="Garamond" pitchFamily="18" charset="0"/>
          <a:cs typeface="Times New Roman" pitchFamily="18" charset="0"/>
        </a:defRPr>
      </a:lvl2pPr>
      <a:lvl3pPr algn="l" rtl="0" eaLnBrk="0" fontAlgn="base" hangingPunct="0">
        <a:spcBef>
          <a:spcPct val="0"/>
        </a:spcBef>
        <a:spcAft>
          <a:spcPct val="0"/>
        </a:spcAft>
        <a:defRPr sz="3600">
          <a:solidFill>
            <a:srgbClr val="54B948"/>
          </a:solidFill>
          <a:latin typeface="Garamond" pitchFamily="18" charset="0"/>
          <a:cs typeface="Times New Roman" pitchFamily="18" charset="0"/>
        </a:defRPr>
      </a:lvl3pPr>
      <a:lvl4pPr algn="l" rtl="0" eaLnBrk="0" fontAlgn="base" hangingPunct="0">
        <a:spcBef>
          <a:spcPct val="0"/>
        </a:spcBef>
        <a:spcAft>
          <a:spcPct val="0"/>
        </a:spcAft>
        <a:defRPr sz="3600">
          <a:solidFill>
            <a:srgbClr val="54B948"/>
          </a:solidFill>
          <a:latin typeface="Garamond" pitchFamily="18" charset="0"/>
          <a:cs typeface="Times New Roman" pitchFamily="18" charset="0"/>
        </a:defRPr>
      </a:lvl4pPr>
      <a:lvl5pPr algn="l" rtl="0" eaLnBrk="0" fontAlgn="base" hangingPunct="0">
        <a:spcBef>
          <a:spcPct val="0"/>
        </a:spcBef>
        <a:spcAft>
          <a:spcPct val="0"/>
        </a:spcAft>
        <a:defRPr sz="3600">
          <a:solidFill>
            <a:srgbClr val="54B948"/>
          </a:solidFill>
          <a:latin typeface="Garamond" pitchFamily="18" charset="0"/>
          <a:cs typeface="Times New Roman" pitchFamily="18" charset="0"/>
        </a:defRPr>
      </a:lvl5pPr>
      <a:lvl6pPr marL="457200" algn="l" rtl="0" fontAlgn="base">
        <a:spcBef>
          <a:spcPct val="0"/>
        </a:spcBef>
        <a:spcAft>
          <a:spcPct val="0"/>
        </a:spcAft>
        <a:defRPr sz="3600">
          <a:solidFill>
            <a:srgbClr val="54B948"/>
          </a:solidFill>
          <a:latin typeface="Garamond" pitchFamily="18" charset="0"/>
          <a:cs typeface="Times New Roman" pitchFamily="18" charset="0"/>
        </a:defRPr>
      </a:lvl6pPr>
      <a:lvl7pPr marL="914400" algn="l" rtl="0" fontAlgn="base">
        <a:spcBef>
          <a:spcPct val="0"/>
        </a:spcBef>
        <a:spcAft>
          <a:spcPct val="0"/>
        </a:spcAft>
        <a:defRPr sz="3600">
          <a:solidFill>
            <a:srgbClr val="54B948"/>
          </a:solidFill>
          <a:latin typeface="Garamond" pitchFamily="18" charset="0"/>
          <a:cs typeface="Times New Roman" pitchFamily="18" charset="0"/>
        </a:defRPr>
      </a:lvl7pPr>
      <a:lvl8pPr marL="1371600" algn="l" rtl="0" fontAlgn="base">
        <a:spcBef>
          <a:spcPct val="0"/>
        </a:spcBef>
        <a:spcAft>
          <a:spcPct val="0"/>
        </a:spcAft>
        <a:defRPr sz="3600">
          <a:solidFill>
            <a:srgbClr val="54B948"/>
          </a:solidFill>
          <a:latin typeface="Garamond" pitchFamily="18" charset="0"/>
          <a:cs typeface="Times New Roman" pitchFamily="18" charset="0"/>
        </a:defRPr>
      </a:lvl8pPr>
      <a:lvl9pPr marL="1828800" algn="l" rtl="0" fontAlgn="base">
        <a:spcBef>
          <a:spcPct val="0"/>
        </a:spcBef>
        <a:spcAft>
          <a:spcPct val="0"/>
        </a:spcAft>
        <a:defRPr sz="3600">
          <a:solidFill>
            <a:srgbClr val="54B948"/>
          </a:solidFill>
          <a:latin typeface="Garamond"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5F604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5F604B"/>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rgbClr val="5F604B"/>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5F604B"/>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5F604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61DD-AC48-41FD-AF0D-DD68118723AA}"/>
              </a:ext>
            </a:extLst>
          </p:cNvPr>
          <p:cNvSpPr>
            <a:spLocks noGrp="1"/>
          </p:cNvSpPr>
          <p:nvPr>
            <p:ph type="ctrTitle"/>
          </p:nvPr>
        </p:nvSpPr>
        <p:spPr>
          <a:xfrm>
            <a:off x="433136" y="5091762"/>
            <a:ext cx="7834193" cy="1264588"/>
          </a:xfrm>
        </p:spPr>
        <p:txBody>
          <a:bodyPr anchor="ctr">
            <a:noAutofit/>
          </a:bodyPr>
          <a:lstStyle/>
          <a:p>
            <a:pPr algn="r"/>
            <a:r>
              <a:rPr lang="en-US" sz="4800" dirty="0"/>
              <a:t>College Partnership Meeting</a:t>
            </a:r>
          </a:p>
        </p:txBody>
      </p:sp>
      <p:sp>
        <p:nvSpPr>
          <p:cNvPr id="3" name="Subtitle 2">
            <a:extLst>
              <a:ext uri="{FF2B5EF4-FFF2-40B4-BE49-F238E27FC236}">
                <a16:creationId xmlns:a16="http://schemas.microsoft.com/office/drawing/2014/main" id="{61B4C17E-4C39-423C-A5F8-01040428156A}"/>
              </a:ext>
            </a:extLst>
          </p:cNvPr>
          <p:cNvSpPr>
            <a:spLocks noGrp="1"/>
          </p:cNvSpPr>
          <p:nvPr>
            <p:ph type="subTitle" idx="1"/>
          </p:nvPr>
        </p:nvSpPr>
        <p:spPr>
          <a:xfrm>
            <a:off x="8499107" y="5091763"/>
            <a:ext cx="2974207" cy="1264587"/>
          </a:xfrm>
        </p:spPr>
        <p:txBody>
          <a:bodyPr anchor="ctr">
            <a:normAutofit/>
          </a:bodyPr>
          <a:lstStyle/>
          <a:p>
            <a:pPr algn="l"/>
            <a:r>
              <a:rPr lang="en-US" sz="2000" dirty="0"/>
              <a:t>11.13.19</a:t>
            </a:r>
          </a:p>
        </p:txBody>
      </p:sp>
      <p:pic>
        <p:nvPicPr>
          <p:cNvPr id="4" name="Picture 3">
            <a:extLst>
              <a:ext uri="{FF2B5EF4-FFF2-40B4-BE49-F238E27FC236}">
                <a16:creationId xmlns:a16="http://schemas.microsoft.com/office/drawing/2014/main" id="{CF158FC0-BE0D-437E-936D-B5C80C70DA13}"/>
              </a:ext>
            </a:extLst>
          </p:cNvPr>
          <p:cNvPicPr>
            <a:picLocks noChangeAspect="1"/>
          </p:cNvPicPr>
          <p:nvPr/>
        </p:nvPicPr>
        <p:blipFill rotWithShape="1">
          <a:blip r:embed="rId2"/>
          <a:srcRect t="14372" b="18961"/>
          <a:stretch/>
        </p:blipFill>
        <p:spPr>
          <a:xfrm>
            <a:off x="-3983" y="10"/>
            <a:ext cx="12192000" cy="457199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7705179-9483-4FE4-B73C-9C0C5CEDB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890" y="5091763"/>
            <a:ext cx="1573424" cy="1264587"/>
          </a:xfrm>
          <a:prstGeom prst="rect">
            <a:avLst/>
          </a:prstGeom>
        </p:spPr>
      </p:pic>
    </p:spTree>
    <p:extLst>
      <p:ext uri="{BB962C8B-B14F-4D97-AF65-F5344CB8AC3E}">
        <p14:creationId xmlns:p14="http://schemas.microsoft.com/office/powerpoint/2010/main" val="31254270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SBTDC Mission &amp; Vision</a:t>
            </a:r>
          </a:p>
        </p:txBody>
      </p:sp>
      <p:sp>
        <p:nvSpPr>
          <p:cNvPr id="14339" name="Rectangle 3"/>
          <p:cNvSpPr>
            <a:spLocks noGrp="1" noChangeArrowheads="1"/>
          </p:cNvSpPr>
          <p:nvPr>
            <p:ph idx="1"/>
          </p:nvPr>
        </p:nvSpPr>
        <p:spPr>
          <a:xfrm>
            <a:off x="1962150" y="1166019"/>
            <a:ext cx="8229600" cy="4525963"/>
          </a:xfrm>
        </p:spPr>
        <p:txBody>
          <a:bodyPr/>
          <a:lstStyle/>
          <a:p>
            <a:pPr marL="0" indent="0" eaLnBrk="1" hangingPunct="1">
              <a:buNone/>
            </a:pPr>
            <a:r>
              <a:rPr lang="en-US" b="1" dirty="0">
                <a:solidFill>
                  <a:srgbClr val="54B948"/>
                </a:solidFill>
              </a:rPr>
              <a:t>Mission</a:t>
            </a:r>
            <a:r>
              <a:rPr lang="en-US" dirty="0"/>
              <a:t>:</a:t>
            </a:r>
          </a:p>
          <a:p>
            <a:pPr marL="0" indent="0" eaLnBrk="1" hangingPunct="1">
              <a:buNone/>
            </a:pPr>
            <a:r>
              <a:rPr lang="en-US" sz="2300" dirty="0"/>
              <a:t>Positively impact North Carolina’s economy by helping to grow small and midsize businesses and launch promising startups.</a:t>
            </a:r>
            <a:endParaRPr lang="en-US" dirty="0"/>
          </a:p>
          <a:p>
            <a:pPr marL="0" indent="0" eaLnBrk="1" hangingPunct="1">
              <a:buNone/>
            </a:pPr>
            <a:r>
              <a:rPr lang="en-US" b="1" dirty="0">
                <a:solidFill>
                  <a:srgbClr val="54B948"/>
                </a:solidFill>
              </a:rPr>
              <a:t>Vision</a:t>
            </a:r>
            <a:r>
              <a:rPr lang="en-US" dirty="0"/>
              <a:t>:</a:t>
            </a:r>
          </a:p>
          <a:p>
            <a:pPr marL="0" indent="0" eaLnBrk="1" hangingPunct="1">
              <a:buNone/>
            </a:pPr>
            <a:r>
              <a:rPr lang="en-US" sz="2300" dirty="0"/>
              <a:t>The SBTDC is a primary contributing partner in North Carolina’s overall economic development infrastructure and the effective bridge between the state’s small businesses and the UNC System.  SBTDC client businesses consistently achieve their objectives, outgrow and outperform their peers.  </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10</a:t>
            </a:fld>
            <a:endParaRPr lang="en-US" dirty="0">
              <a:solidFill>
                <a:prstClr val="white"/>
              </a:solidFill>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76200"/>
            <a:ext cx="8229600" cy="1143000"/>
          </a:xfrm>
        </p:spPr>
        <p:txBody>
          <a:bodyPr/>
          <a:lstStyle/>
          <a:p>
            <a:pPr eaLnBrk="1" hangingPunct="1"/>
            <a:r>
              <a:rPr lang="en-US" dirty="0"/>
              <a:t>Fit with University Mission</a:t>
            </a:r>
          </a:p>
        </p:txBody>
      </p:sp>
      <p:sp>
        <p:nvSpPr>
          <p:cNvPr id="15363" name="Rectangle 3"/>
          <p:cNvSpPr>
            <a:spLocks noGrp="1" noChangeArrowheads="1"/>
          </p:cNvSpPr>
          <p:nvPr>
            <p:ph idx="1"/>
          </p:nvPr>
        </p:nvSpPr>
        <p:spPr>
          <a:xfrm>
            <a:off x="1676400" y="838201"/>
            <a:ext cx="8839200" cy="4754563"/>
          </a:xfrm>
        </p:spPr>
        <p:txBody>
          <a:bodyPr/>
          <a:lstStyle/>
          <a:p>
            <a:pPr eaLnBrk="1" hangingPunct="1"/>
            <a:r>
              <a:rPr lang="en-US" dirty="0">
                <a:solidFill>
                  <a:srgbClr val="54B948"/>
                </a:solidFill>
              </a:rPr>
              <a:t>Education/Teaching</a:t>
            </a:r>
          </a:p>
          <a:p>
            <a:pPr lvl="1" eaLnBrk="1" hangingPunct="1"/>
            <a:r>
              <a:rPr lang="en-US" sz="1900" dirty="0"/>
              <a:t>Enhance lifetime skills of business owners</a:t>
            </a:r>
          </a:p>
          <a:p>
            <a:pPr lvl="1" eaLnBrk="1" hangingPunct="1"/>
            <a:r>
              <a:rPr lang="en-US" sz="1900" dirty="0"/>
              <a:t>Engage students in internships and practicum course work</a:t>
            </a:r>
          </a:p>
          <a:p>
            <a:pPr eaLnBrk="1" hangingPunct="1"/>
            <a:r>
              <a:rPr lang="en-US" dirty="0">
                <a:solidFill>
                  <a:srgbClr val="54B948"/>
                </a:solidFill>
              </a:rPr>
              <a:t>Research</a:t>
            </a:r>
          </a:p>
          <a:p>
            <a:pPr lvl="1" eaLnBrk="1" hangingPunct="1"/>
            <a:r>
              <a:rPr lang="en-US" sz="1900" dirty="0"/>
              <a:t>Apply business theory to real-world problems</a:t>
            </a:r>
          </a:p>
          <a:p>
            <a:pPr lvl="1" eaLnBrk="1" hangingPunct="1"/>
            <a:r>
              <a:rPr lang="en-US" sz="1900" dirty="0"/>
              <a:t>Conduct needs assessments, industry studies, marketing and </a:t>
            </a:r>
            <a:br>
              <a:rPr lang="en-US" sz="1900" dirty="0"/>
            </a:br>
            <a:r>
              <a:rPr lang="en-US" sz="1900" dirty="0"/>
              <a:t>research studies</a:t>
            </a:r>
          </a:p>
          <a:p>
            <a:pPr eaLnBrk="1" hangingPunct="1"/>
            <a:r>
              <a:rPr lang="en-US" dirty="0">
                <a:solidFill>
                  <a:srgbClr val="54B948"/>
                </a:solidFill>
              </a:rPr>
              <a:t>Outreach and Engagement</a:t>
            </a:r>
          </a:p>
          <a:p>
            <a:pPr lvl="1" eaLnBrk="1" hangingPunct="1"/>
            <a:r>
              <a:rPr lang="en-US" sz="1900" dirty="0"/>
              <a:t>NC’s leading business assistance and support resource for existing businesses.</a:t>
            </a:r>
          </a:p>
          <a:p>
            <a:pPr lvl="1" eaLnBrk="1" hangingPunct="1"/>
            <a:r>
              <a:rPr lang="en-US" sz="1900" dirty="0"/>
              <a:t>Provide university interface with economic development organizations</a:t>
            </a:r>
          </a:p>
          <a:p>
            <a:pPr lvl="1" eaLnBrk="1" hangingPunct="1"/>
            <a:r>
              <a:rPr lang="en-US" sz="1900" dirty="0"/>
              <a:t>NC’s “first responder” for business-related disaster recovery</a:t>
            </a:r>
          </a:p>
          <a:p>
            <a:pPr eaLnBrk="1" hangingPunct="1"/>
            <a:endParaRPr lang="en-US" dirty="0"/>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11</a:t>
            </a:fld>
            <a:endParaRPr lang="en-US" dirty="0">
              <a:solidFill>
                <a:prstClr val="white"/>
              </a:solidFill>
              <a:cs typeface="Arial"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81200" y="152400"/>
            <a:ext cx="8229600" cy="1143000"/>
          </a:xfrm>
        </p:spPr>
        <p:txBody>
          <a:bodyPr/>
          <a:lstStyle/>
          <a:p>
            <a:pPr eaLnBrk="1" hangingPunct="1"/>
            <a:r>
              <a:rPr lang="en-US" dirty="0"/>
              <a:t>SBTDC Funding Sources</a:t>
            </a:r>
          </a:p>
        </p:txBody>
      </p:sp>
      <p:sp>
        <p:nvSpPr>
          <p:cNvPr id="3076" name="Text Box 4"/>
          <p:cNvSpPr txBox="1">
            <a:spLocks noChangeArrowheads="1"/>
          </p:cNvSpPr>
          <p:nvPr/>
        </p:nvSpPr>
        <p:spPr bwMode="auto">
          <a:xfrm>
            <a:off x="1905000" y="1295400"/>
            <a:ext cx="1828800" cy="585610"/>
          </a:xfrm>
          <a:prstGeom prst="rect">
            <a:avLst/>
          </a:prstGeom>
          <a:solidFill>
            <a:srgbClr val="54B948"/>
          </a:solidFill>
          <a:ln w="12700" cap="sq">
            <a:solidFill>
              <a:srgbClr val="03180D"/>
            </a:solidFill>
            <a:miter lim="800000"/>
            <a:headEnd type="none" w="sm" len="sm"/>
            <a:tailEnd type="none" w="sm" len="sm"/>
          </a:ln>
          <a:scene3d>
            <a:camera prst="orthographicFront"/>
            <a:lightRig rig="threePt" dir="t"/>
          </a:scene3d>
          <a:sp3d>
            <a:bevelT/>
          </a:sp3d>
        </p:spPr>
        <p:txBody>
          <a:bodyPr wrap="square">
            <a:spAutoFit/>
          </a:bodyPr>
          <a:lstStyle/>
          <a:p>
            <a:pPr algn="ctr" defTabSz="914400" eaLnBrk="0" fontAlgn="base" hangingPunct="0">
              <a:lnSpc>
                <a:spcPct val="120000"/>
              </a:lnSpc>
              <a:spcBef>
                <a:spcPct val="15000"/>
              </a:spcBef>
              <a:spcAft>
                <a:spcPct val="15000"/>
              </a:spcAft>
            </a:pPr>
            <a:r>
              <a:rPr lang="en-US" sz="1400" b="1" i="1" dirty="0">
                <a:solidFill>
                  <a:prstClr val="white"/>
                </a:solidFill>
                <a:latin typeface="Arial" pitchFamily="34" charset="0"/>
                <a:cs typeface="Arial" pitchFamily="34" charset="0"/>
              </a:rPr>
              <a:t>Total funding = </a:t>
            </a:r>
            <a:br>
              <a:rPr lang="en-US" sz="1400" b="1" i="1" dirty="0">
                <a:solidFill>
                  <a:prstClr val="white"/>
                </a:solidFill>
                <a:latin typeface="Arial" pitchFamily="34" charset="0"/>
                <a:cs typeface="Arial" pitchFamily="34" charset="0"/>
              </a:rPr>
            </a:br>
            <a:r>
              <a:rPr lang="en-US" sz="1400" b="1" i="1" dirty="0">
                <a:solidFill>
                  <a:prstClr val="white"/>
                </a:solidFill>
                <a:latin typeface="Arial" pitchFamily="34" charset="0"/>
                <a:cs typeface="Arial" pitchFamily="34" charset="0"/>
              </a:rPr>
              <a:t>$7.2M year </a:t>
            </a:r>
            <a:endParaRPr lang="en-US" sz="1400" b="1" dirty="0">
              <a:solidFill>
                <a:prstClr val="white"/>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12</a:t>
            </a:fld>
            <a:endParaRPr lang="en-US" dirty="0">
              <a:solidFill>
                <a:prstClr val="white"/>
              </a:solidFill>
              <a:cs typeface="Arial" pitchFamily="34" charset="0"/>
            </a:endParaRPr>
          </a:p>
        </p:txBody>
      </p:sp>
      <p:graphicFrame>
        <p:nvGraphicFramePr>
          <p:cNvPr id="2" name="Chart 1"/>
          <p:cNvGraphicFramePr/>
          <p:nvPr/>
        </p:nvGraphicFramePr>
        <p:xfrm>
          <a:off x="31242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572000" y="5029200"/>
            <a:ext cx="1295400" cy="523220"/>
          </a:xfrm>
          <a:prstGeom prst="rect">
            <a:avLst/>
          </a:prstGeom>
          <a:noFill/>
        </p:spPr>
        <p:txBody>
          <a:bodyPr wrap="square" rtlCol="0">
            <a:spAutoFit/>
          </a:bodyPr>
          <a:lstStyle/>
          <a:p>
            <a:pPr algn="ctr" defTabSz="914400" fontAlgn="base">
              <a:spcBef>
                <a:spcPct val="0"/>
              </a:spcBef>
              <a:spcAft>
                <a:spcPct val="0"/>
              </a:spcAft>
            </a:pPr>
            <a:r>
              <a:rPr lang="en-US" sz="1400" b="1" dirty="0">
                <a:solidFill>
                  <a:prstClr val="black"/>
                </a:solidFill>
                <a:latin typeface="Arial" pitchFamily="34" charset="0"/>
                <a:cs typeface="Arial" pitchFamily="34" charset="0"/>
              </a:rPr>
              <a:t>University 49%</a:t>
            </a:r>
          </a:p>
        </p:txBody>
      </p:sp>
      <p:sp>
        <p:nvSpPr>
          <p:cNvPr id="8" name="TextBox 7"/>
          <p:cNvSpPr txBox="1"/>
          <p:nvPr/>
        </p:nvSpPr>
        <p:spPr>
          <a:xfrm>
            <a:off x="2179674" y="2590800"/>
            <a:ext cx="1295400" cy="738664"/>
          </a:xfrm>
          <a:prstGeom prst="rect">
            <a:avLst/>
          </a:prstGeom>
          <a:noFill/>
        </p:spPr>
        <p:txBody>
          <a:bodyPr wrap="square" rtlCol="0">
            <a:spAutoFit/>
          </a:bodyPr>
          <a:lstStyle/>
          <a:p>
            <a:pPr algn="ctr" defTabSz="914400" fontAlgn="base">
              <a:spcBef>
                <a:spcPct val="0"/>
              </a:spcBef>
              <a:spcAft>
                <a:spcPct val="0"/>
              </a:spcAft>
            </a:pPr>
            <a:r>
              <a:rPr lang="en-US" sz="1400" b="1" dirty="0">
                <a:solidFill>
                  <a:prstClr val="black"/>
                </a:solidFill>
                <a:latin typeface="Arial" pitchFamily="34" charset="0"/>
                <a:cs typeface="Arial" pitchFamily="34" charset="0"/>
              </a:rPr>
              <a:t>Federal (SBA/DLA) 49%</a:t>
            </a:r>
          </a:p>
        </p:txBody>
      </p:sp>
      <p:sp>
        <p:nvSpPr>
          <p:cNvPr id="9" name="TextBox 8"/>
          <p:cNvSpPr txBox="1"/>
          <p:nvPr/>
        </p:nvSpPr>
        <p:spPr>
          <a:xfrm>
            <a:off x="7620000" y="1610380"/>
            <a:ext cx="1295400" cy="523220"/>
          </a:xfrm>
          <a:prstGeom prst="rect">
            <a:avLst/>
          </a:prstGeom>
          <a:noFill/>
        </p:spPr>
        <p:txBody>
          <a:bodyPr wrap="square" rtlCol="0">
            <a:spAutoFit/>
          </a:bodyPr>
          <a:lstStyle/>
          <a:p>
            <a:pPr algn="ctr" defTabSz="914400" fontAlgn="base">
              <a:spcBef>
                <a:spcPct val="0"/>
              </a:spcBef>
              <a:spcAft>
                <a:spcPct val="0"/>
              </a:spcAft>
            </a:pPr>
            <a:r>
              <a:rPr lang="en-US" sz="1400" b="1" dirty="0">
                <a:solidFill>
                  <a:prstClr val="black"/>
                </a:solidFill>
                <a:latin typeface="Arial" pitchFamily="34" charset="0"/>
                <a:cs typeface="Arial" pitchFamily="34" charset="0"/>
              </a:rPr>
              <a:t>Private/other 2%</a:t>
            </a:r>
          </a:p>
        </p:txBody>
      </p:sp>
    </p:spTree>
    <p:extLst>
      <p:ext uri="{BB962C8B-B14F-4D97-AF65-F5344CB8AC3E}">
        <p14:creationId xmlns:p14="http://schemas.microsoft.com/office/powerpoint/2010/main" val="15407774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1"/>
          <p:cNvGraphicFramePr>
            <a:graphicFrameLocks noChangeAspect="1"/>
          </p:cNvGraphicFramePr>
          <p:nvPr/>
        </p:nvGraphicFramePr>
        <p:xfrm>
          <a:off x="1600200" y="274638"/>
          <a:ext cx="8794750" cy="6794500"/>
        </p:xfrm>
        <a:graphic>
          <a:graphicData uri="http://schemas.openxmlformats.org/presentationml/2006/ole">
            <mc:AlternateContent xmlns:mc="http://schemas.openxmlformats.org/markup-compatibility/2006">
              <mc:Choice xmlns:v="urn:schemas-microsoft-com:vml" Requires="v">
                <p:oleObj spid="_x0000_s1026" name="Acrobat Document" r:id="rId3" imgW="6035040" imgH="4663299" progId="Acrobat.Document.DC">
                  <p:embed/>
                </p:oleObj>
              </mc:Choice>
              <mc:Fallback>
                <p:oleObj name="Acrobat Document" r:id="rId3" imgW="6035040" imgH="4663299" progId="Acrobat.Document.DC">
                  <p:embed/>
                  <p:pic>
                    <p:nvPicPr>
                      <p:cNvPr id="19458"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74638"/>
                        <a:ext cx="879475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981200" y="4724400"/>
            <a:ext cx="3581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9460" name="TextBox 3"/>
          <p:cNvSpPr txBox="1">
            <a:spLocks noChangeArrowheads="1"/>
          </p:cNvSpPr>
          <p:nvPr/>
        </p:nvSpPr>
        <p:spPr bwMode="auto">
          <a:xfrm>
            <a:off x="1752600" y="6248400"/>
            <a:ext cx="2209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F604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5F604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F604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US" altLang="en-US" sz="1800">
                <a:solidFill>
                  <a:prstClr val="white"/>
                </a:solidFill>
              </a:rPr>
              <a:t>North Carolina</a:t>
            </a:r>
          </a:p>
        </p:txBody>
      </p:sp>
      <p:sp>
        <p:nvSpPr>
          <p:cNvPr id="8" name="Freeform 7"/>
          <p:cNvSpPr/>
          <p:nvPr/>
        </p:nvSpPr>
        <p:spPr>
          <a:xfrm>
            <a:off x="1514476" y="4572001"/>
            <a:ext cx="9153525" cy="2309813"/>
          </a:xfrm>
          <a:custGeom>
            <a:avLst/>
            <a:gdLst>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2885326"/>
              <a:gd name="connsiteX1" fmla="*/ 3996647 w 9154274"/>
              <a:gd name="connsiteY1" fmla="*/ 1890445 h 2885326"/>
              <a:gd name="connsiteX2" fmla="*/ 9154274 w 9154274"/>
              <a:gd name="connsiteY2" fmla="*/ 0 h 2885326"/>
              <a:gd name="connsiteX3" fmla="*/ 9154274 w 9154274"/>
              <a:gd name="connsiteY3" fmla="*/ 2476072 h 2885326"/>
              <a:gd name="connsiteX4" fmla="*/ 0 w 9154274"/>
              <a:gd name="connsiteY4" fmla="*/ 2455524 h 2885326"/>
              <a:gd name="connsiteX5" fmla="*/ 0 w 9154274"/>
              <a:gd name="connsiteY5" fmla="*/ 1202077 h 2885326"/>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4274" h="2476072">
                <a:moveTo>
                  <a:pt x="0" y="1202077"/>
                </a:moveTo>
                <a:cubicBezTo>
                  <a:pt x="875016" y="1451225"/>
                  <a:pt x="2273156" y="1880171"/>
                  <a:pt x="3996647" y="1890445"/>
                </a:cubicBezTo>
                <a:cubicBezTo>
                  <a:pt x="7798941" y="1960652"/>
                  <a:pt x="8793822" y="505146"/>
                  <a:pt x="9154274" y="0"/>
                </a:cubicBezTo>
                <a:lnTo>
                  <a:pt x="9154274" y="2476072"/>
                </a:lnTo>
                <a:lnTo>
                  <a:pt x="0" y="2455524"/>
                </a:lnTo>
                <a:cubicBezTo>
                  <a:pt x="3425" y="2027434"/>
                  <a:pt x="6849" y="1599344"/>
                  <a:pt x="0" y="1202077"/>
                </a:cubicBezTo>
                <a:close/>
              </a:path>
            </a:pathLst>
          </a:custGeom>
          <a:solidFill>
            <a:srgbClr val="5F60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19462" name="Freeform 7"/>
          <p:cNvSpPr>
            <a:spLocks/>
          </p:cNvSpPr>
          <p:nvPr/>
        </p:nvSpPr>
        <p:spPr bwMode="auto">
          <a:xfrm flipV="1">
            <a:off x="1524000" y="4114800"/>
            <a:ext cx="8991600" cy="3810000"/>
          </a:xfrm>
          <a:custGeom>
            <a:avLst/>
            <a:gdLst>
              <a:gd name="T0" fmla="*/ 0 w 6913"/>
              <a:gd name="T1" fmla="*/ 2147483646 h 3360"/>
              <a:gd name="T2" fmla="*/ 2147483646 w 6913"/>
              <a:gd name="T3" fmla="*/ 2147483646 h 3360"/>
              <a:gd name="T4" fmla="*/ 0 w 6913"/>
              <a:gd name="T5" fmla="*/ 2147483646 h 3360"/>
              <a:gd name="T6" fmla="*/ 0 w 6913"/>
              <a:gd name="T7" fmla="*/ 2147483646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prstClr val="black"/>
              </a:solidFill>
              <a:latin typeface="Arial" pitchFamily="34" charset="0"/>
              <a:cs typeface="Arial" pitchFamily="34" charset="0"/>
            </a:endParaRPr>
          </a:p>
        </p:txBody>
      </p:sp>
      <p:sp>
        <p:nvSpPr>
          <p:cNvPr id="19463" name="Freeform 9"/>
          <p:cNvSpPr>
            <a:spLocks/>
          </p:cNvSpPr>
          <p:nvPr/>
        </p:nvSpPr>
        <p:spPr bwMode="auto">
          <a:xfrm flipV="1">
            <a:off x="1524000" y="4572000"/>
            <a:ext cx="9144000" cy="3251200"/>
          </a:xfrm>
          <a:custGeom>
            <a:avLst/>
            <a:gdLst>
              <a:gd name="T0" fmla="*/ 0 w 6913"/>
              <a:gd name="T1" fmla="*/ 2147483646 h 3360"/>
              <a:gd name="T2" fmla="*/ 2147483646 w 6913"/>
              <a:gd name="T3" fmla="*/ 2147483646 h 3360"/>
              <a:gd name="T4" fmla="*/ 0 w 6913"/>
              <a:gd name="T5" fmla="*/ 2147483646 h 3360"/>
              <a:gd name="T6" fmla="*/ 0 w 6913"/>
              <a:gd name="T7" fmla="*/ 2147483646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prstClr val="black"/>
              </a:solidFill>
              <a:latin typeface="Arial" pitchFamily="34" charset="0"/>
              <a:cs typeface="Arial" pitchFamily="34" charset="0"/>
            </a:endParaRPr>
          </a:p>
        </p:txBody>
      </p:sp>
      <p:pic>
        <p:nvPicPr>
          <p:cNvPr id="19464" name="Picture 10" descr="SBTDC_logo_white.w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400" y="6096001"/>
            <a:ext cx="1447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F604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5F604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F604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9pPr>
          </a:lstStyle>
          <a:p>
            <a:pPr defTabSz="914400" fontAlgn="base">
              <a:spcBef>
                <a:spcPct val="0"/>
              </a:spcBef>
              <a:spcAft>
                <a:spcPct val="0"/>
              </a:spcAft>
              <a:buNone/>
            </a:pPr>
            <a:fld id="{50E9D4C2-4AEF-4B73-A858-68C9C6077E6A}" type="slidenum">
              <a:rPr lang="en-US" altLang="en-US" sz="1200">
                <a:solidFill>
                  <a:srgbClr val="767662"/>
                </a:solidFill>
                <a:latin typeface="Calibri" panose="020F0502020204030204" pitchFamily="34" charset="0"/>
              </a:rPr>
              <a:pPr defTabSz="914400" fontAlgn="base">
                <a:spcBef>
                  <a:spcPct val="0"/>
                </a:spcBef>
                <a:spcAft>
                  <a:spcPct val="0"/>
                </a:spcAft>
                <a:buNone/>
              </a:pPr>
              <a:t>13</a:t>
            </a:fld>
            <a:endParaRPr lang="en-US" altLang="en-US" sz="1200">
              <a:solidFill>
                <a:srgbClr val="767662"/>
              </a:solidFill>
              <a:latin typeface="Calibri" panose="020F0502020204030204" pitchFamily="34" charset="0"/>
            </a:endParaRPr>
          </a:p>
        </p:txBody>
      </p:sp>
      <p:sp>
        <p:nvSpPr>
          <p:cNvPr id="15" name="Rectangle 14"/>
          <p:cNvSpPr/>
          <p:nvPr/>
        </p:nvSpPr>
        <p:spPr>
          <a:xfrm>
            <a:off x="1981200" y="290513"/>
            <a:ext cx="3581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9467" name="Title 1"/>
          <p:cNvSpPr>
            <a:spLocks noGrp="1"/>
          </p:cNvSpPr>
          <p:nvPr>
            <p:ph type="title"/>
          </p:nvPr>
        </p:nvSpPr>
        <p:spPr>
          <a:xfrm>
            <a:off x="1600200" y="115888"/>
            <a:ext cx="8915400" cy="1027112"/>
          </a:xfrm>
          <a:solidFill>
            <a:schemeClr val="bg1"/>
          </a:solidFill>
        </p:spPr>
        <p:txBody>
          <a:bodyPr/>
          <a:lstStyle/>
          <a:p>
            <a:r>
              <a:rPr lang="en-US" altLang="en-US" dirty="0">
                <a:ea typeface="ＭＳ Ｐゴシック" panose="020B0600070205080204" pitchFamily="34" charset="-128"/>
              </a:rPr>
              <a:t>Current Operations</a:t>
            </a:r>
          </a:p>
        </p:txBody>
      </p:sp>
    </p:spTree>
    <p:extLst>
      <p:ext uri="{BB962C8B-B14F-4D97-AF65-F5344CB8AC3E}">
        <p14:creationId xmlns:p14="http://schemas.microsoft.com/office/powerpoint/2010/main" val="58665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152400"/>
            <a:ext cx="8229600" cy="1143000"/>
          </a:xfrm>
        </p:spPr>
        <p:txBody>
          <a:bodyPr/>
          <a:lstStyle/>
          <a:p>
            <a:r>
              <a:rPr lang="en-US" altLang="en-US" dirty="0">
                <a:ea typeface="ＭＳ Ｐゴシック" panose="020B0600070205080204" pitchFamily="34" charset="-128"/>
              </a:rPr>
              <a:t>Results / Impact </a:t>
            </a:r>
            <a:r>
              <a:rPr lang="en-US" altLang="en-US" sz="2400" i="1" dirty="0">
                <a:ea typeface="ＭＳ Ｐゴシック" panose="020B0600070205080204" pitchFamily="34" charset="-128"/>
              </a:rPr>
              <a:t>(most recent year)</a:t>
            </a:r>
          </a:p>
        </p:txBody>
      </p:sp>
      <p:sp>
        <p:nvSpPr>
          <p:cNvPr id="22531" name="Content Placeholder 2"/>
          <p:cNvSpPr>
            <a:spLocks noGrp="1"/>
          </p:cNvSpPr>
          <p:nvPr>
            <p:ph idx="1"/>
          </p:nvPr>
        </p:nvSpPr>
        <p:spPr>
          <a:xfrm>
            <a:off x="2878138" y="1490663"/>
            <a:ext cx="8229600" cy="3816350"/>
          </a:xfrm>
        </p:spPr>
        <p:txBody>
          <a:bodyPr/>
          <a:lstStyle/>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Clients				</a:t>
            </a:r>
            <a:r>
              <a:rPr lang="en-US" altLang="en-US" dirty="0">
                <a:solidFill>
                  <a:srgbClr val="54B948"/>
                </a:solidFill>
                <a:ea typeface="ＭＳ Ｐゴシック" panose="020B0600070205080204" pitchFamily="34" charset="-128"/>
              </a:rPr>
              <a:t> </a:t>
            </a:r>
            <a:r>
              <a:rPr lang="en-US" altLang="en-US" b="1" dirty="0">
                <a:solidFill>
                  <a:srgbClr val="54B948"/>
                </a:solidFill>
                <a:ea typeface="ＭＳ Ｐゴシック" panose="020B0600070205080204" pitchFamily="34" charset="-128"/>
              </a:rPr>
              <a:t> 4,611</a:t>
            </a:r>
          </a:p>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Counseling Hours	          </a:t>
            </a:r>
            <a:r>
              <a:rPr lang="en-US" altLang="en-US" dirty="0">
                <a:solidFill>
                  <a:srgbClr val="54B948"/>
                </a:solidFill>
                <a:ea typeface="ＭＳ Ｐゴシック" panose="020B0600070205080204" pitchFamily="34" charset="-128"/>
              </a:rPr>
              <a:t> </a:t>
            </a:r>
            <a:r>
              <a:rPr lang="en-US" altLang="en-US" b="1" dirty="0">
                <a:solidFill>
                  <a:srgbClr val="54B948"/>
                </a:solidFill>
                <a:ea typeface="ＭＳ Ｐゴシック" panose="020B0600070205080204" pitchFamily="34" charset="-128"/>
              </a:rPr>
              <a:t>61,381</a:t>
            </a:r>
          </a:p>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Capital Formation	</a:t>
            </a:r>
            <a:r>
              <a:rPr lang="en-US" altLang="en-US" b="1" dirty="0">
                <a:solidFill>
                  <a:srgbClr val="54B948"/>
                </a:solidFill>
                <a:ea typeface="ＭＳ Ｐゴシック" panose="020B0600070205080204" pitchFamily="34" charset="-128"/>
              </a:rPr>
              <a:t>$105,229,414</a:t>
            </a:r>
          </a:p>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Jobs Created			</a:t>
            </a:r>
            <a:r>
              <a:rPr lang="en-US" altLang="en-US" dirty="0">
                <a:solidFill>
                  <a:srgbClr val="54B948"/>
                </a:solidFill>
                <a:ea typeface="ＭＳ Ｐゴシック" panose="020B0600070205080204" pitchFamily="34" charset="-128"/>
              </a:rPr>
              <a:t>  </a:t>
            </a:r>
            <a:r>
              <a:rPr lang="en-US" altLang="en-US" b="1" dirty="0">
                <a:solidFill>
                  <a:srgbClr val="54B948"/>
                </a:solidFill>
                <a:ea typeface="ＭＳ Ｐゴシック" panose="020B0600070205080204" pitchFamily="34" charset="-128"/>
              </a:rPr>
              <a:t>1,806</a:t>
            </a:r>
          </a:p>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Sales Increased		</a:t>
            </a:r>
            <a:r>
              <a:rPr lang="en-US" altLang="en-US" b="1" dirty="0">
                <a:solidFill>
                  <a:srgbClr val="54B948"/>
                </a:solidFill>
                <a:ea typeface="ＭＳ Ｐゴシック" panose="020B0600070205080204" pitchFamily="34" charset="-128"/>
              </a:rPr>
              <a:t>$  67,472,848</a:t>
            </a:r>
          </a:p>
          <a:p>
            <a:pPr>
              <a:spcAft>
                <a:spcPts val="1000"/>
              </a:spcAft>
              <a:buClr>
                <a:srgbClr val="54B948"/>
              </a:buClr>
              <a:buFont typeface="Wingdings" panose="05000000000000000000" pitchFamily="2" charset="2"/>
              <a:buChar char="§"/>
            </a:pPr>
            <a:r>
              <a:rPr lang="en-US" altLang="en-US" dirty="0">
                <a:ea typeface="ＭＳ Ｐゴシック" panose="020B0600070205080204" pitchFamily="34" charset="-128"/>
              </a:rPr>
              <a:t>Contracts Awarded	</a:t>
            </a:r>
            <a:r>
              <a:rPr lang="en-US" altLang="en-US" b="1" dirty="0">
                <a:solidFill>
                  <a:srgbClr val="54B948"/>
                </a:solidFill>
                <a:ea typeface="ＭＳ Ｐゴシック" panose="020B0600070205080204" pitchFamily="34" charset="-128"/>
              </a:rPr>
              <a:t>$229,486,643</a:t>
            </a:r>
          </a:p>
        </p:txBody>
      </p:sp>
      <p:sp>
        <p:nvSpPr>
          <p:cNvPr id="22532" name="TextBox 3"/>
          <p:cNvSpPr txBox="1">
            <a:spLocks noChangeArrowheads="1"/>
          </p:cNvSpPr>
          <p:nvPr/>
        </p:nvSpPr>
        <p:spPr bwMode="auto">
          <a:xfrm>
            <a:off x="1752600" y="6248400"/>
            <a:ext cx="2209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F604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5F604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F604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US" altLang="en-US" sz="1800">
                <a:solidFill>
                  <a:prstClr val="white"/>
                </a:solidFill>
              </a:rPr>
              <a:t>North Carolina</a:t>
            </a:r>
          </a:p>
        </p:txBody>
      </p:sp>
      <p:sp>
        <p:nvSpPr>
          <p:cNvPr id="8" name="Freeform 7"/>
          <p:cNvSpPr/>
          <p:nvPr/>
        </p:nvSpPr>
        <p:spPr>
          <a:xfrm>
            <a:off x="1514476" y="4572001"/>
            <a:ext cx="9153525" cy="2309813"/>
          </a:xfrm>
          <a:custGeom>
            <a:avLst/>
            <a:gdLst>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2885326"/>
              <a:gd name="connsiteX1" fmla="*/ 3996647 w 9154274"/>
              <a:gd name="connsiteY1" fmla="*/ 1890445 h 2885326"/>
              <a:gd name="connsiteX2" fmla="*/ 9154274 w 9154274"/>
              <a:gd name="connsiteY2" fmla="*/ 0 h 2885326"/>
              <a:gd name="connsiteX3" fmla="*/ 9154274 w 9154274"/>
              <a:gd name="connsiteY3" fmla="*/ 2476072 h 2885326"/>
              <a:gd name="connsiteX4" fmla="*/ 0 w 9154274"/>
              <a:gd name="connsiteY4" fmla="*/ 2455524 h 2885326"/>
              <a:gd name="connsiteX5" fmla="*/ 0 w 9154274"/>
              <a:gd name="connsiteY5" fmla="*/ 1202077 h 2885326"/>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4274" h="2476072">
                <a:moveTo>
                  <a:pt x="0" y="1202077"/>
                </a:moveTo>
                <a:cubicBezTo>
                  <a:pt x="875016" y="1451225"/>
                  <a:pt x="2273156" y="1880171"/>
                  <a:pt x="3996647" y="1890445"/>
                </a:cubicBezTo>
                <a:cubicBezTo>
                  <a:pt x="7798941" y="1960652"/>
                  <a:pt x="8793822" y="505146"/>
                  <a:pt x="9154274" y="0"/>
                </a:cubicBezTo>
                <a:lnTo>
                  <a:pt x="9154274" y="2476072"/>
                </a:lnTo>
                <a:lnTo>
                  <a:pt x="0" y="2455524"/>
                </a:lnTo>
                <a:cubicBezTo>
                  <a:pt x="3425" y="2027434"/>
                  <a:pt x="6849" y="1599344"/>
                  <a:pt x="0" y="1202077"/>
                </a:cubicBezTo>
                <a:close/>
              </a:path>
            </a:pathLst>
          </a:custGeom>
          <a:solidFill>
            <a:srgbClr val="5F60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2534" name="Freeform 7"/>
          <p:cNvSpPr>
            <a:spLocks/>
          </p:cNvSpPr>
          <p:nvPr/>
        </p:nvSpPr>
        <p:spPr bwMode="auto">
          <a:xfrm flipV="1">
            <a:off x="1524000" y="4114800"/>
            <a:ext cx="8991600" cy="3810000"/>
          </a:xfrm>
          <a:custGeom>
            <a:avLst/>
            <a:gdLst>
              <a:gd name="T0" fmla="*/ 0 w 6913"/>
              <a:gd name="T1" fmla="*/ 2147483646 h 3360"/>
              <a:gd name="T2" fmla="*/ 2147483646 w 6913"/>
              <a:gd name="T3" fmla="*/ 2147483646 h 3360"/>
              <a:gd name="T4" fmla="*/ 0 w 6913"/>
              <a:gd name="T5" fmla="*/ 2147483646 h 3360"/>
              <a:gd name="T6" fmla="*/ 0 w 6913"/>
              <a:gd name="T7" fmla="*/ 2147483646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7676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prstClr val="black"/>
              </a:solidFill>
              <a:latin typeface="Arial" pitchFamily="34" charset="0"/>
              <a:cs typeface="Arial" pitchFamily="34" charset="0"/>
            </a:endParaRPr>
          </a:p>
        </p:txBody>
      </p:sp>
      <p:sp>
        <p:nvSpPr>
          <p:cNvPr id="22535" name="Freeform 9"/>
          <p:cNvSpPr>
            <a:spLocks/>
          </p:cNvSpPr>
          <p:nvPr/>
        </p:nvSpPr>
        <p:spPr bwMode="auto">
          <a:xfrm flipV="1">
            <a:off x="1524000" y="4572000"/>
            <a:ext cx="9144000" cy="3251200"/>
          </a:xfrm>
          <a:custGeom>
            <a:avLst/>
            <a:gdLst>
              <a:gd name="T0" fmla="*/ 0 w 6913"/>
              <a:gd name="T1" fmla="*/ 2147483646 h 3360"/>
              <a:gd name="T2" fmla="*/ 2147483646 w 6913"/>
              <a:gd name="T3" fmla="*/ 2147483646 h 3360"/>
              <a:gd name="T4" fmla="*/ 0 w 6913"/>
              <a:gd name="T5" fmla="*/ 2147483646 h 3360"/>
              <a:gd name="T6" fmla="*/ 0 w 6913"/>
              <a:gd name="T7" fmla="*/ 2147483646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54B9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prstClr val="black"/>
              </a:solidFill>
              <a:latin typeface="Arial" pitchFamily="34" charset="0"/>
              <a:cs typeface="Arial" pitchFamily="34" charset="0"/>
            </a:endParaRPr>
          </a:p>
        </p:txBody>
      </p:sp>
      <p:pic>
        <p:nvPicPr>
          <p:cNvPr id="22536" name="Picture 10" descr="SBTDC_logo_white.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6096001"/>
            <a:ext cx="1447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F604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5F604B"/>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F604B"/>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04B"/>
                </a:solidFill>
                <a:latin typeface="Arial" panose="020B0604020202020204" pitchFamily="34" charset="0"/>
                <a:ea typeface="Arial" panose="020B0604020202020204" pitchFamily="34" charset="0"/>
                <a:cs typeface="Arial" panose="020B0604020202020204" pitchFamily="34" charset="0"/>
              </a:defRPr>
            </a:lvl9pPr>
          </a:lstStyle>
          <a:p>
            <a:pPr defTabSz="914400" fontAlgn="base">
              <a:spcBef>
                <a:spcPct val="0"/>
              </a:spcBef>
              <a:spcAft>
                <a:spcPct val="0"/>
              </a:spcAft>
              <a:buNone/>
            </a:pPr>
            <a:fld id="{E508C47B-FA08-45C5-9539-42C8B72E2080}" type="slidenum">
              <a:rPr lang="en-US" altLang="en-US" sz="1200">
                <a:solidFill>
                  <a:srgbClr val="767662"/>
                </a:solidFill>
                <a:latin typeface="Calibri" panose="020F0502020204030204" pitchFamily="34" charset="0"/>
              </a:rPr>
              <a:pPr defTabSz="914400" fontAlgn="base">
                <a:spcBef>
                  <a:spcPct val="0"/>
                </a:spcBef>
                <a:spcAft>
                  <a:spcPct val="0"/>
                </a:spcAft>
                <a:buNone/>
              </a:pPr>
              <a:t>14</a:t>
            </a:fld>
            <a:endParaRPr lang="en-US" altLang="en-US" sz="1200">
              <a:solidFill>
                <a:srgbClr val="767662"/>
              </a:solidFill>
              <a:latin typeface="Calibri" panose="020F0502020204030204" pitchFamily="34" charset="0"/>
            </a:endParaRPr>
          </a:p>
        </p:txBody>
      </p:sp>
    </p:spTree>
    <p:extLst>
      <p:ext uri="{BB962C8B-B14F-4D97-AF65-F5344CB8AC3E}">
        <p14:creationId xmlns:p14="http://schemas.microsoft.com/office/powerpoint/2010/main" val="358631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t>Core SBTDC Services</a:t>
            </a:r>
          </a:p>
        </p:txBody>
      </p:sp>
      <p:sp>
        <p:nvSpPr>
          <p:cNvPr id="21507" name="Rectangle 3"/>
          <p:cNvSpPr>
            <a:spLocks noGrp="1" noChangeArrowheads="1"/>
          </p:cNvSpPr>
          <p:nvPr>
            <p:ph idx="1"/>
          </p:nvPr>
        </p:nvSpPr>
        <p:spPr/>
        <p:txBody>
          <a:bodyPr/>
          <a:lstStyle/>
          <a:p>
            <a:pPr eaLnBrk="1" hangingPunct="1">
              <a:spcBef>
                <a:spcPts val="1076"/>
              </a:spcBef>
            </a:pPr>
            <a:r>
              <a:rPr lang="en-US" dirty="0">
                <a:solidFill>
                  <a:srgbClr val="54B948"/>
                </a:solidFill>
              </a:rPr>
              <a:t>In-depth, confidential, one-on-one business counseling focused on business foundations (money, markets and management)</a:t>
            </a:r>
          </a:p>
          <a:p>
            <a:pPr eaLnBrk="1" hangingPunct="1">
              <a:spcBef>
                <a:spcPts val="1076"/>
              </a:spcBef>
            </a:pPr>
            <a:r>
              <a:rPr lang="en-US" dirty="0"/>
              <a:t>Workshops, seminars and short-term management education programs</a:t>
            </a:r>
          </a:p>
          <a:p>
            <a:pPr eaLnBrk="1" hangingPunct="1">
              <a:spcBef>
                <a:spcPts val="1076"/>
              </a:spcBef>
            </a:pPr>
            <a:r>
              <a:rPr lang="en-US" dirty="0">
                <a:solidFill>
                  <a:srgbClr val="54B948"/>
                </a:solidFill>
              </a:rPr>
              <a:t>Web-based resources and publications</a:t>
            </a:r>
          </a:p>
          <a:p>
            <a:pPr eaLnBrk="1" hangingPunct="1">
              <a:spcBef>
                <a:spcPts val="1076"/>
              </a:spcBef>
            </a:pPr>
            <a:r>
              <a:rPr lang="en-US" dirty="0"/>
              <a:t>Applied research and advocacy, policy and program development</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15</a:t>
            </a:fld>
            <a:endParaRPr lang="en-US" dirty="0">
              <a:solidFill>
                <a:prstClr val="white"/>
              </a:solidFill>
              <a:cs typeface="Arial" pitchFamily="34" charset="0"/>
            </a:endParaRPr>
          </a:p>
        </p:txBody>
      </p:sp>
    </p:spTree>
    <p:extLst>
      <p:ext uri="{BB962C8B-B14F-4D97-AF65-F5344CB8AC3E}">
        <p14:creationId xmlns:p14="http://schemas.microsoft.com/office/powerpoint/2010/main" val="20152948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Counseling Relationships</a:t>
            </a:r>
          </a:p>
        </p:txBody>
      </p:sp>
      <p:sp>
        <p:nvSpPr>
          <p:cNvPr id="23555" name="Rectangle 3"/>
          <p:cNvSpPr>
            <a:spLocks noGrp="1" noChangeArrowheads="1"/>
          </p:cNvSpPr>
          <p:nvPr>
            <p:ph idx="1"/>
          </p:nvPr>
        </p:nvSpPr>
        <p:spPr>
          <a:xfrm>
            <a:off x="2057400" y="1219200"/>
            <a:ext cx="8229600" cy="3352800"/>
          </a:xfrm>
        </p:spPr>
        <p:txBody>
          <a:bodyPr/>
          <a:lstStyle/>
          <a:p>
            <a:pPr eaLnBrk="1" hangingPunct="1">
              <a:lnSpc>
                <a:spcPct val="150000"/>
              </a:lnSpc>
            </a:pPr>
            <a:r>
              <a:rPr lang="en-US" dirty="0"/>
              <a:t>Focus on in-depth, long-term client relationships</a:t>
            </a:r>
          </a:p>
          <a:p>
            <a:pPr eaLnBrk="1" hangingPunct="1">
              <a:lnSpc>
                <a:spcPct val="150000"/>
              </a:lnSpc>
            </a:pPr>
            <a:r>
              <a:rPr lang="en-US" dirty="0">
                <a:solidFill>
                  <a:srgbClr val="54B948"/>
                </a:solidFill>
              </a:rPr>
              <a:t>Average hours/case = 11-20 hours</a:t>
            </a:r>
          </a:p>
          <a:p>
            <a:pPr eaLnBrk="1" hangingPunct="1">
              <a:lnSpc>
                <a:spcPct val="150000"/>
              </a:lnSpc>
            </a:pPr>
            <a:r>
              <a:rPr lang="en-US" dirty="0"/>
              <a:t>76% existing businesses</a:t>
            </a:r>
          </a:p>
          <a:p>
            <a:pPr eaLnBrk="1" hangingPunct="1">
              <a:lnSpc>
                <a:spcPct val="150000"/>
              </a:lnSpc>
            </a:pPr>
            <a:r>
              <a:rPr lang="en-US" dirty="0">
                <a:solidFill>
                  <a:srgbClr val="54B948"/>
                </a:solidFill>
              </a:rPr>
              <a:t>40% women-owned businesses</a:t>
            </a:r>
          </a:p>
          <a:p>
            <a:pPr eaLnBrk="1" hangingPunct="1">
              <a:lnSpc>
                <a:spcPct val="150000"/>
              </a:lnSpc>
            </a:pPr>
            <a:r>
              <a:rPr lang="en-US" dirty="0"/>
              <a:t>35% minority-owned businesses</a:t>
            </a:r>
          </a:p>
          <a:p>
            <a:pPr eaLnBrk="1" hangingPunct="1">
              <a:lnSpc>
                <a:spcPct val="150000"/>
              </a:lnSpc>
            </a:pPr>
            <a:r>
              <a:rPr lang="en-US" dirty="0">
                <a:solidFill>
                  <a:srgbClr val="54B948"/>
                </a:solidFill>
              </a:rPr>
              <a:t>28% rural businesses</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16</a:t>
            </a:fld>
            <a:endParaRPr lang="en-US" dirty="0">
              <a:solidFill>
                <a:prstClr val="white"/>
              </a:solidFill>
              <a:cs typeface="Arial"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t>Specialized SBTDC Programs &amp; Services</a:t>
            </a:r>
          </a:p>
        </p:txBody>
      </p:sp>
      <p:sp>
        <p:nvSpPr>
          <p:cNvPr id="24579" name="Rectangle 3"/>
          <p:cNvSpPr>
            <a:spLocks noGrp="1" noChangeArrowheads="1"/>
          </p:cNvSpPr>
          <p:nvPr>
            <p:ph idx="1"/>
          </p:nvPr>
        </p:nvSpPr>
        <p:spPr>
          <a:xfrm>
            <a:off x="2667000" y="1295401"/>
            <a:ext cx="8229600" cy="4525963"/>
          </a:xfrm>
        </p:spPr>
        <p:txBody>
          <a:bodyPr/>
          <a:lstStyle/>
          <a:p>
            <a:pPr eaLnBrk="1" hangingPunct="1">
              <a:spcBef>
                <a:spcPts val="380"/>
              </a:spcBef>
            </a:pPr>
            <a:r>
              <a:rPr lang="en-US" dirty="0">
                <a:solidFill>
                  <a:srgbClr val="54B948"/>
                </a:solidFill>
              </a:rPr>
              <a:t>Technology Development &amp; Commercialization</a:t>
            </a:r>
            <a:endParaRPr lang="en-US" strike="sngStrike" dirty="0">
              <a:solidFill>
                <a:srgbClr val="FF0000"/>
              </a:solidFill>
            </a:endParaRPr>
          </a:p>
          <a:p>
            <a:pPr eaLnBrk="1" hangingPunct="1">
              <a:spcBef>
                <a:spcPts val="380"/>
              </a:spcBef>
            </a:pPr>
            <a:r>
              <a:rPr lang="en-US" dirty="0"/>
              <a:t>Government Procurement</a:t>
            </a:r>
          </a:p>
          <a:p>
            <a:pPr eaLnBrk="1" hangingPunct="1">
              <a:spcBef>
                <a:spcPts val="380"/>
              </a:spcBef>
            </a:pPr>
            <a:r>
              <a:rPr lang="en-US" dirty="0">
                <a:solidFill>
                  <a:srgbClr val="54B948"/>
                </a:solidFill>
              </a:rPr>
              <a:t>International Business Development</a:t>
            </a:r>
          </a:p>
          <a:p>
            <a:pPr eaLnBrk="1" hangingPunct="1">
              <a:spcBef>
                <a:spcPts val="380"/>
              </a:spcBef>
            </a:pPr>
            <a:r>
              <a:rPr lang="en-US" dirty="0"/>
              <a:t>Access to Capital including Equity</a:t>
            </a:r>
          </a:p>
          <a:p>
            <a:pPr eaLnBrk="1" hangingPunct="1">
              <a:spcBef>
                <a:spcPts val="380"/>
              </a:spcBef>
            </a:pPr>
            <a:r>
              <a:rPr lang="en-US" dirty="0">
                <a:solidFill>
                  <a:srgbClr val="54B948"/>
                </a:solidFill>
              </a:rPr>
              <a:t>Marketing &amp; Research Services</a:t>
            </a:r>
          </a:p>
          <a:p>
            <a:pPr eaLnBrk="1" hangingPunct="1">
              <a:spcBef>
                <a:spcPts val="380"/>
              </a:spcBef>
            </a:pPr>
            <a:r>
              <a:rPr lang="en-US" dirty="0"/>
              <a:t>Strategy, Growth &amp; Sustainability</a:t>
            </a:r>
          </a:p>
          <a:p>
            <a:pPr eaLnBrk="1" hangingPunct="1">
              <a:spcBef>
                <a:spcPts val="380"/>
              </a:spcBef>
            </a:pPr>
            <a:r>
              <a:rPr lang="en-US" dirty="0">
                <a:solidFill>
                  <a:srgbClr val="54B948"/>
                </a:solidFill>
              </a:rPr>
              <a:t>Business Launch</a:t>
            </a:r>
          </a:p>
          <a:p>
            <a:pPr eaLnBrk="1" hangingPunct="1">
              <a:spcBef>
                <a:spcPts val="380"/>
              </a:spcBef>
            </a:pPr>
            <a:r>
              <a:rPr lang="en-US" dirty="0"/>
              <a:t>Publications and Web Resources</a:t>
            </a:r>
          </a:p>
          <a:p>
            <a:pPr eaLnBrk="1" hangingPunct="1">
              <a:spcBef>
                <a:spcPts val="380"/>
              </a:spcBef>
            </a:pPr>
            <a:r>
              <a:rPr lang="en-US" dirty="0">
                <a:solidFill>
                  <a:srgbClr val="54B948"/>
                </a:solidFill>
              </a:rPr>
              <a:t>Business Disaster Recovery</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17</a:t>
            </a:fld>
            <a:endParaRPr lang="en-US" dirty="0">
              <a:solidFill>
                <a:prstClr val="white"/>
              </a:solidFill>
              <a:cs typeface="Arial"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Business Counseling</a:t>
            </a:r>
          </a:p>
        </p:txBody>
      </p:sp>
      <p:sp>
        <p:nvSpPr>
          <p:cNvPr id="22531" name="Rectangle 3"/>
          <p:cNvSpPr>
            <a:spLocks noGrp="1" noChangeArrowheads="1"/>
          </p:cNvSpPr>
          <p:nvPr>
            <p:ph idx="1"/>
          </p:nvPr>
        </p:nvSpPr>
        <p:spPr>
          <a:xfrm>
            <a:off x="1981200" y="1371601"/>
            <a:ext cx="8229600" cy="4525963"/>
          </a:xfrm>
        </p:spPr>
        <p:txBody>
          <a:bodyPr/>
          <a:lstStyle/>
          <a:p>
            <a:pPr eaLnBrk="1" hangingPunct="1"/>
            <a:r>
              <a:rPr lang="en-US" dirty="0">
                <a:solidFill>
                  <a:srgbClr val="54B948"/>
                </a:solidFill>
              </a:rPr>
              <a:t>Addressing such issues as:</a:t>
            </a:r>
          </a:p>
          <a:p>
            <a:pPr marL="1265238" lvl="1" eaLnBrk="1" hangingPunct="1"/>
            <a:r>
              <a:rPr lang="en-US" dirty="0"/>
              <a:t>Strategic positioning / performance</a:t>
            </a:r>
          </a:p>
          <a:p>
            <a:pPr marL="1265238" lvl="1" eaLnBrk="1" hangingPunct="1"/>
            <a:r>
              <a:rPr lang="en-US" dirty="0"/>
              <a:t>Access to debt &amp; equity capital</a:t>
            </a:r>
          </a:p>
          <a:p>
            <a:pPr marL="1265238" lvl="1" eaLnBrk="1" hangingPunct="1"/>
            <a:r>
              <a:rPr lang="en-US" dirty="0"/>
              <a:t>Market growth / development</a:t>
            </a:r>
          </a:p>
          <a:p>
            <a:pPr marL="1265238" lvl="1" eaLnBrk="1" hangingPunct="1"/>
            <a:r>
              <a:rPr lang="en-US" dirty="0"/>
              <a:t>Human resource management</a:t>
            </a:r>
          </a:p>
          <a:p>
            <a:pPr marL="1265238" lvl="1" eaLnBrk="1" hangingPunct="1"/>
            <a:r>
              <a:rPr lang="en-US" dirty="0"/>
              <a:t>Operations</a:t>
            </a:r>
          </a:p>
          <a:p>
            <a:pPr marL="1265238" lvl="1" eaLnBrk="1" hangingPunct="1"/>
            <a:r>
              <a:rPr lang="en-US" dirty="0"/>
              <a:t>Business planning</a:t>
            </a:r>
          </a:p>
          <a:p>
            <a:pPr eaLnBrk="1" hangingPunct="1">
              <a:lnSpc>
                <a:spcPct val="150000"/>
              </a:lnSpc>
            </a:pPr>
            <a:r>
              <a:rPr lang="en-US" dirty="0">
                <a:solidFill>
                  <a:srgbClr val="54B948"/>
                </a:solidFill>
              </a:rPr>
              <a:t>Providing expert referrals</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18</a:t>
            </a:fld>
            <a:endParaRPr lang="en-US" dirty="0">
              <a:solidFill>
                <a:prstClr val="white"/>
              </a:solidFill>
              <a:cs typeface="Arial"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563562"/>
          </a:xfrm>
        </p:spPr>
        <p:txBody>
          <a:bodyPr/>
          <a:lstStyle/>
          <a:p>
            <a:r>
              <a:rPr lang="en-US" dirty="0"/>
              <a:t>SBTDC Client Counseling</a:t>
            </a:r>
          </a:p>
        </p:txBody>
      </p:sp>
      <p:sp>
        <p:nvSpPr>
          <p:cNvPr id="4" name="Slide Number Placeholder 3"/>
          <p:cNvSpPr>
            <a:spLocks noGrp="1"/>
          </p:cNvSpPr>
          <p:nvPr>
            <p:ph type="sldNum" sz="quarter" idx="12"/>
          </p:nvPr>
        </p:nvSpPr>
        <p:spPr>
          <a:xfrm>
            <a:off x="8077200" y="6492876"/>
            <a:ext cx="2286000" cy="365125"/>
          </a:xfrm>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19</a:t>
            </a:fld>
            <a:endParaRPr lang="en-US" dirty="0">
              <a:solidFill>
                <a:prstClr val="white"/>
              </a:solidFill>
              <a:cs typeface="Arial" pitchFamily="34" charset="0"/>
            </a:endParaRPr>
          </a:p>
        </p:txBody>
      </p:sp>
      <p:sp>
        <p:nvSpPr>
          <p:cNvPr id="6" name="TextBox 4"/>
          <p:cNvSpPr txBox="1">
            <a:spLocks noChangeArrowheads="1"/>
          </p:cNvSpPr>
          <p:nvPr/>
        </p:nvSpPr>
        <p:spPr bwMode="auto">
          <a:xfrm>
            <a:off x="1981200" y="685800"/>
            <a:ext cx="8229600" cy="369888"/>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i="1" dirty="0">
                <a:solidFill>
                  <a:srgbClr val="54B948"/>
                </a:solidFill>
                <a:latin typeface="Arial" pitchFamily="34" charset="0"/>
                <a:cs typeface="Arial" pitchFamily="34" charset="0"/>
              </a:rPr>
              <a:t>By business type  - existing businesses</a:t>
            </a:r>
            <a:endParaRPr lang="en-US" dirty="0">
              <a:solidFill>
                <a:srgbClr val="54B948"/>
              </a:solidFill>
              <a:latin typeface="Arial" pitchFamily="34" charset="0"/>
              <a:cs typeface="Arial" pitchFamily="34" charset="0"/>
            </a:endParaRPr>
          </a:p>
        </p:txBody>
      </p:sp>
      <p:graphicFrame>
        <p:nvGraphicFramePr>
          <p:cNvPr id="30" name="Content Placeholder 6"/>
          <p:cNvGraphicFramePr>
            <a:graphicFrameLocks noGrp="1"/>
          </p:cNvGraphicFramePr>
          <p:nvPr>
            <p:ph idx="1"/>
          </p:nvPr>
        </p:nvGraphicFramePr>
        <p:xfrm>
          <a:off x="2362201" y="1522210"/>
          <a:ext cx="8665029"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p:cNvSpPr txBox="1"/>
          <p:nvPr/>
        </p:nvSpPr>
        <p:spPr>
          <a:xfrm>
            <a:off x="5150848" y="1318737"/>
            <a:ext cx="1585505" cy="461665"/>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Agriculture, Forestry,</a:t>
            </a:r>
          </a:p>
          <a:p>
            <a:pPr algn="ctr" defTabSz="914400" fontAlgn="base">
              <a:spcBef>
                <a:spcPct val="0"/>
              </a:spcBef>
              <a:spcAft>
                <a:spcPct val="0"/>
              </a:spcAft>
            </a:pPr>
            <a:r>
              <a:rPr lang="en-US" sz="1200" dirty="0">
                <a:solidFill>
                  <a:prstClr val="black"/>
                </a:solidFill>
                <a:latin typeface="Arial" pitchFamily="34" charset="0"/>
                <a:cs typeface="Arial" pitchFamily="34" charset="0"/>
              </a:rPr>
              <a:t>Fishing  - 1.7%</a:t>
            </a:r>
          </a:p>
        </p:txBody>
      </p:sp>
      <p:sp>
        <p:nvSpPr>
          <p:cNvPr id="32" name="TextBox 31"/>
          <p:cNvSpPr txBox="1"/>
          <p:nvPr/>
        </p:nvSpPr>
        <p:spPr>
          <a:xfrm>
            <a:off x="6804049" y="1641902"/>
            <a:ext cx="2667000" cy="276999"/>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Arial" pitchFamily="34" charset="0"/>
                <a:cs typeface="Arial" pitchFamily="34" charset="0"/>
              </a:rPr>
              <a:t>Construction – 8.2%</a:t>
            </a:r>
          </a:p>
        </p:txBody>
      </p:sp>
      <p:sp>
        <p:nvSpPr>
          <p:cNvPr id="33" name="TextBox 32"/>
          <p:cNvSpPr txBox="1"/>
          <p:nvPr/>
        </p:nvSpPr>
        <p:spPr>
          <a:xfrm>
            <a:off x="6781801" y="2838676"/>
            <a:ext cx="1926771" cy="276999"/>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Arial" pitchFamily="34" charset="0"/>
                <a:cs typeface="Arial" pitchFamily="34" charset="0"/>
              </a:rPr>
              <a:t>Manufacturing  - 18.6%</a:t>
            </a:r>
          </a:p>
        </p:txBody>
      </p:sp>
      <p:sp>
        <p:nvSpPr>
          <p:cNvPr id="34" name="TextBox 33"/>
          <p:cNvSpPr txBox="1"/>
          <p:nvPr/>
        </p:nvSpPr>
        <p:spPr>
          <a:xfrm>
            <a:off x="7119259" y="3345070"/>
            <a:ext cx="2106385" cy="461665"/>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Wholesale Trade – </a:t>
            </a:r>
          </a:p>
          <a:p>
            <a:pPr algn="ctr" defTabSz="914400" fontAlgn="base">
              <a:spcBef>
                <a:spcPct val="0"/>
              </a:spcBef>
              <a:spcAft>
                <a:spcPct val="0"/>
              </a:spcAft>
            </a:pPr>
            <a:r>
              <a:rPr lang="en-US" sz="1200" dirty="0">
                <a:solidFill>
                  <a:prstClr val="black"/>
                </a:solidFill>
                <a:latin typeface="Arial" pitchFamily="34" charset="0"/>
                <a:cs typeface="Arial" pitchFamily="34" charset="0"/>
              </a:rPr>
              <a:t>5.7%</a:t>
            </a:r>
          </a:p>
        </p:txBody>
      </p:sp>
      <p:sp>
        <p:nvSpPr>
          <p:cNvPr id="35" name="TextBox 34"/>
          <p:cNvSpPr txBox="1"/>
          <p:nvPr/>
        </p:nvSpPr>
        <p:spPr>
          <a:xfrm>
            <a:off x="7010400" y="3902801"/>
            <a:ext cx="1398136" cy="461665"/>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Retail Trade –</a:t>
            </a:r>
          </a:p>
          <a:p>
            <a:pPr algn="ctr" defTabSz="914400" fontAlgn="base">
              <a:spcBef>
                <a:spcPct val="0"/>
              </a:spcBef>
              <a:spcAft>
                <a:spcPct val="0"/>
              </a:spcAft>
            </a:pPr>
            <a:r>
              <a:rPr lang="en-US" sz="1200" dirty="0">
                <a:solidFill>
                  <a:prstClr val="black"/>
                </a:solidFill>
                <a:latin typeface="Arial" pitchFamily="34" charset="0"/>
                <a:cs typeface="Arial" pitchFamily="34" charset="0"/>
              </a:rPr>
              <a:t>8.3%</a:t>
            </a:r>
          </a:p>
        </p:txBody>
      </p:sp>
      <p:sp>
        <p:nvSpPr>
          <p:cNvPr id="36" name="TextBox 35"/>
          <p:cNvSpPr txBox="1"/>
          <p:nvPr/>
        </p:nvSpPr>
        <p:spPr>
          <a:xfrm>
            <a:off x="4865816" y="3822741"/>
            <a:ext cx="1692729" cy="830997"/>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Professional, Scientific and Technical Services – 17.7%</a:t>
            </a:r>
          </a:p>
        </p:txBody>
      </p:sp>
      <p:sp>
        <p:nvSpPr>
          <p:cNvPr id="37" name="TextBox 36"/>
          <p:cNvSpPr txBox="1"/>
          <p:nvPr/>
        </p:nvSpPr>
        <p:spPr>
          <a:xfrm>
            <a:off x="3198357" y="4041301"/>
            <a:ext cx="1047072" cy="830997"/>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Arial" pitchFamily="34" charset="0"/>
                <a:cs typeface="Arial" pitchFamily="34" charset="0"/>
              </a:rPr>
              <a:t>Health Care</a:t>
            </a:r>
          </a:p>
          <a:p>
            <a:pPr defTabSz="914400" fontAlgn="base">
              <a:spcBef>
                <a:spcPct val="0"/>
              </a:spcBef>
              <a:spcAft>
                <a:spcPct val="0"/>
              </a:spcAft>
            </a:pPr>
            <a:r>
              <a:rPr lang="en-US" sz="1200" dirty="0">
                <a:solidFill>
                  <a:prstClr val="black"/>
                </a:solidFill>
                <a:latin typeface="Arial" pitchFamily="34" charset="0"/>
                <a:cs typeface="Arial" pitchFamily="34" charset="0"/>
              </a:rPr>
              <a:t> and Social Assistance</a:t>
            </a:r>
          </a:p>
          <a:p>
            <a:pPr defTabSz="914400" fontAlgn="base">
              <a:spcBef>
                <a:spcPct val="0"/>
              </a:spcBef>
              <a:spcAft>
                <a:spcPct val="0"/>
              </a:spcAft>
            </a:pPr>
            <a:r>
              <a:rPr lang="en-US" sz="1200" dirty="0">
                <a:solidFill>
                  <a:prstClr val="black"/>
                </a:solidFill>
                <a:latin typeface="Arial" pitchFamily="34" charset="0"/>
                <a:cs typeface="Arial" pitchFamily="34" charset="0"/>
              </a:rPr>
              <a:t>  - 5.2%</a:t>
            </a:r>
          </a:p>
        </p:txBody>
      </p:sp>
      <p:sp>
        <p:nvSpPr>
          <p:cNvPr id="38" name="TextBox 37"/>
          <p:cNvSpPr txBox="1"/>
          <p:nvPr/>
        </p:nvSpPr>
        <p:spPr>
          <a:xfrm>
            <a:off x="1581829" y="4364466"/>
            <a:ext cx="1616529" cy="646331"/>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Arts, Entertainment, and Recreation – 2.9%</a:t>
            </a:r>
          </a:p>
        </p:txBody>
      </p:sp>
      <p:sp>
        <p:nvSpPr>
          <p:cNvPr id="39" name="TextBox 38"/>
          <p:cNvSpPr txBox="1"/>
          <p:nvPr/>
        </p:nvSpPr>
        <p:spPr>
          <a:xfrm>
            <a:off x="1545771" y="3429001"/>
            <a:ext cx="1303564" cy="646331"/>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Accommodation</a:t>
            </a:r>
          </a:p>
          <a:p>
            <a:pPr algn="ctr" defTabSz="914400" fontAlgn="base">
              <a:spcBef>
                <a:spcPct val="0"/>
              </a:spcBef>
              <a:spcAft>
                <a:spcPct val="0"/>
              </a:spcAft>
            </a:pPr>
            <a:r>
              <a:rPr lang="en-US" sz="1200" dirty="0">
                <a:solidFill>
                  <a:prstClr val="black"/>
                </a:solidFill>
                <a:latin typeface="Arial" pitchFamily="34" charset="0"/>
                <a:cs typeface="Arial" pitchFamily="34" charset="0"/>
              </a:rPr>
              <a:t>and Food</a:t>
            </a:r>
          </a:p>
          <a:p>
            <a:pPr algn="ctr" defTabSz="914400" fontAlgn="base">
              <a:spcBef>
                <a:spcPct val="0"/>
              </a:spcBef>
              <a:spcAft>
                <a:spcPct val="0"/>
              </a:spcAft>
            </a:pPr>
            <a:r>
              <a:rPr lang="en-US" sz="1200" dirty="0">
                <a:solidFill>
                  <a:prstClr val="black"/>
                </a:solidFill>
                <a:latin typeface="Arial" pitchFamily="34" charset="0"/>
                <a:cs typeface="Arial" pitchFamily="34" charset="0"/>
              </a:rPr>
              <a:t>Services 3.6%</a:t>
            </a:r>
          </a:p>
        </p:txBody>
      </p:sp>
      <p:sp>
        <p:nvSpPr>
          <p:cNvPr id="40" name="TextBox 39"/>
          <p:cNvSpPr txBox="1"/>
          <p:nvPr/>
        </p:nvSpPr>
        <p:spPr>
          <a:xfrm>
            <a:off x="3287387" y="2838804"/>
            <a:ext cx="1616529" cy="461665"/>
          </a:xfrm>
          <a:prstGeom prst="rect">
            <a:avLst/>
          </a:prstGeom>
          <a:noFill/>
        </p:spPr>
        <p:txBody>
          <a:bodyPr wrap="square" rtlCol="0">
            <a:spAutoFit/>
          </a:bodyPr>
          <a:lstStyle/>
          <a:p>
            <a:pPr algn="ctr" defTabSz="914400" fontAlgn="base">
              <a:spcBef>
                <a:spcPct val="0"/>
              </a:spcBef>
              <a:spcAft>
                <a:spcPct val="0"/>
              </a:spcAft>
            </a:pPr>
            <a:r>
              <a:rPr lang="en-US" sz="1200" dirty="0">
                <a:solidFill>
                  <a:prstClr val="black"/>
                </a:solidFill>
                <a:latin typeface="Arial" pitchFamily="34" charset="0"/>
                <a:cs typeface="Arial" pitchFamily="34" charset="0"/>
              </a:rPr>
              <a:t>Other Services 12.9%</a:t>
            </a:r>
          </a:p>
        </p:txBody>
      </p:sp>
      <p:sp>
        <p:nvSpPr>
          <p:cNvPr id="41" name="TextBox 40"/>
          <p:cNvSpPr txBox="1"/>
          <p:nvPr/>
        </p:nvSpPr>
        <p:spPr>
          <a:xfrm>
            <a:off x="4648201" y="2403032"/>
            <a:ext cx="1616529" cy="276999"/>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Arial" pitchFamily="34" charset="0"/>
                <a:cs typeface="Arial" pitchFamily="34" charset="0"/>
              </a:rPr>
              <a:t>Other – 17.7%</a:t>
            </a:r>
          </a:p>
        </p:txBody>
      </p:sp>
      <p:cxnSp>
        <p:nvCxnSpPr>
          <p:cNvPr id="42" name="Straight Connector 41"/>
          <p:cNvCxnSpPr/>
          <p:nvPr/>
        </p:nvCxnSpPr>
        <p:spPr>
          <a:xfrm>
            <a:off x="5943600" y="1828800"/>
            <a:ext cx="0" cy="304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934202" y="1918900"/>
            <a:ext cx="304798" cy="244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928430" y="4041301"/>
            <a:ext cx="145849" cy="3231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06470" y="3743780"/>
            <a:ext cx="312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310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9106-DB9C-4A30-A5A9-F87F3C1DF63C}"/>
              </a:ext>
            </a:extLst>
          </p:cNvPr>
          <p:cNvSpPr>
            <a:spLocks noGrp="1"/>
          </p:cNvSpPr>
          <p:nvPr>
            <p:ph type="title"/>
          </p:nvPr>
        </p:nvSpPr>
        <p:spPr>
          <a:xfrm>
            <a:off x="648929" y="629266"/>
            <a:ext cx="3667039" cy="5506358"/>
          </a:xfrm>
        </p:spPr>
        <p:txBody>
          <a:bodyPr>
            <a:normAutofit/>
          </a:bodyPr>
          <a:lstStyle/>
          <a:p>
            <a:pPr algn="ctr"/>
            <a:r>
              <a:rPr lang="en-US" sz="6600" dirty="0"/>
              <a:t>2019-2020 Projects and Activities</a:t>
            </a:r>
          </a:p>
        </p:txBody>
      </p:sp>
      <p:sp>
        <p:nvSpPr>
          <p:cNvPr id="22" name="Rectangle 2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34BB9C8A-2FEE-45C3-ACDD-82236131FC2E}"/>
              </a:ext>
            </a:extLst>
          </p:cNvPr>
          <p:cNvGraphicFramePr>
            <a:graphicFrameLocks noGrp="1"/>
          </p:cNvGraphicFramePr>
          <p:nvPr>
            <p:ph idx="1"/>
            <p:extLst>
              <p:ext uri="{D42A27DB-BD31-4B8C-83A1-F6EECF244321}">
                <p14:modId xmlns:p14="http://schemas.microsoft.com/office/powerpoint/2010/main" val="3946473331"/>
              </p:ext>
            </p:extLst>
          </p:nvPr>
        </p:nvGraphicFramePr>
        <p:xfrm>
          <a:off x="5285232" y="722376"/>
          <a:ext cx="6263640" cy="5413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61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76200"/>
            <a:ext cx="8229600" cy="1143000"/>
          </a:xfrm>
        </p:spPr>
        <p:txBody>
          <a:bodyPr/>
          <a:lstStyle/>
          <a:p>
            <a:pPr eaLnBrk="1" hangingPunct="1"/>
            <a:r>
              <a:rPr lang="en-US" dirty="0"/>
              <a:t>Business Disaster Recovery</a:t>
            </a:r>
          </a:p>
        </p:txBody>
      </p:sp>
      <p:sp>
        <p:nvSpPr>
          <p:cNvPr id="30723" name="Rectangle 3"/>
          <p:cNvSpPr>
            <a:spLocks noGrp="1" noChangeArrowheads="1"/>
          </p:cNvSpPr>
          <p:nvPr>
            <p:ph idx="1"/>
          </p:nvPr>
        </p:nvSpPr>
        <p:spPr>
          <a:xfrm>
            <a:off x="1981200" y="1371601"/>
            <a:ext cx="8229600" cy="4525963"/>
          </a:xfrm>
        </p:spPr>
        <p:txBody>
          <a:bodyPr/>
          <a:lstStyle/>
          <a:p>
            <a:pPr marL="0" indent="0" eaLnBrk="1" hangingPunct="1">
              <a:spcBef>
                <a:spcPts val="0"/>
              </a:spcBef>
              <a:buNone/>
            </a:pPr>
            <a:r>
              <a:rPr lang="en-US" dirty="0">
                <a:solidFill>
                  <a:srgbClr val="54B948"/>
                </a:solidFill>
              </a:rPr>
              <a:t>The SBTDC is the designated lead responder to facilitate business recovery following disasters</a:t>
            </a:r>
          </a:p>
          <a:p>
            <a:pPr lvl="1" eaLnBrk="1" hangingPunct="1">
              <a:spcBef>
                <a:spcPts val="1500"/>
              </a:spcBef>
            </a:pPr>
            <a:r>
              <a:rPr lang="en-US" dirty="0"/>
              <a:t>Serves on NC Emergency Management’s Disaster Recovery Advisory Team</a:t>
            </a:r>
          </a:p>
          <a:p>
            <a:pPr lvl="1" eaLnBrk="1" hangingPunct="1">
              <a:lnSpc>
                <a:spcPct val="150000"/>
              </a:lnSpc>
              <a:spcBef>
                <a:spcPts val="1500"/>
              </a:spcBef>
            </a:pPr>
            <a:r>
              <a:rPr lang="en-US" dirty="0"/>
              <a:t>Establishes systematic response to business disaster losses</a:t>
            </a:r>
          </a:p>
          <a:p>
            <a:pPr lvl="1" eaLnBrk="1" hangingPunct="1">
              <a:spcBef>
                <a:spcPts val="1500"/>
              </a:spcBef>
            </a:pPr>
            <a:r>
              <a:rPr lang="en-US" dirty="0"/>
              <a:t>Facilitates access to federal and state disaster loan programs and other recovery related resources</a:t>
            </a:r>
          </a:p>
          <a:p>
            <a:pPr eaLnBrk="1" hangingPunct="1">
              <a:lnSpc>
                <a:spcPct val="150000"/>
              </a:lnSpc>
              <a:spcBef>
                <a:spcPts val="0"/>
              </a:spcBef>
            </a:pPr>
            <a:endParaRPr lang="en-US" dirty="0">
              <a:solidFill>
                <a:srgbClr val="54B948"/>
              </a:solidFill>
            </a:endParaRP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20</a:t>
            </a:fld>
            <a:endParaRPr lang="en-US" dirty="0">
              <a:solidFill>
                <a:prstClr val="white"/>
              </a:solidFill>
              <a:cs typeface="Arial" pitchFamily="34" charset="0"/>
            </a:endParaRPr>
          </a:p>
        </p:txBody>
      </p:sp>
    </p:spTree>
    <p:extLst>
      <p:ext uri="{BB962C8B-B14F-4D97-AF65-F5344CB8AC3E}">
        <p14:creationId xmlns:p14="http://schemas.microsoft.com/office/powerpoint/2010/main" val="34729684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76200"/>
            <a:ext cx="8229600" cy="1143000"/>
          </a:xfrm>
        </p:spPr>
        <p:txBody>
          <a:bodyPr/>
          <a:lstStyle/>
          <a:p>
            <a:pPr eaLnBrk="1" hangingPunct="1"/>
            <a:r>
              <a:rPr lang="en-US" dirty="0"/>
              <a:t>Training and Workshops</a:t>
            </a:r>
          </a:p>
        </p:txBody>
      </p:sp>
      <p:sp>
        <p:nvSpPr>
          <p:cNvPr id="30723" name="Rectangle 3"/>
          <p:cNvSpPr>
            <a:spLocks noGrp="1" noChangeArrowheads="1"/>
          </p:cNvSpPr>
          <p:nvPr>
            <p:ph idx="1"/>
          </p:nvPr>
        </p:nvSpPr>
        <p:spPr>
          <a:xfrm>
            <a:off x="2819400" y="990601"/>
            <a:ext cx="8229600" cy="4525963"/>
          </a:xfrm>
        </p:spPr>
        <p:txBody>
          <a:bodyPr/>
          <a:lstStyle/>
          <a:p>
            <a:pPr eaLnBrk="1" hangingPunct="1">
              <a:lnSpc>
                <a:spcPct val="150000"/>
              </a:lnSpc>
              <a:spcBef>
                <a:spcPts val="0"/>
              </a:spcBef>
            </a:pPr>
            <a:r>
              <a:rPr lang="en-US" dirty="0"/>
              <a:t>Marketing &amp; sales</a:t>
            </a:r>
          </a:p>
          <a:p>
            <a:pPr eaLnBrk="1" hangingPunct="1">
              <a:lnSpc>
                <a:spcPct val="150000"/>
              </a:lnSpc>
              <a:spcBef>
                <a:spcPts val="0"/>
              </a:spcBef>
            </a:pPr>
            <a:r>
              <a:rPr lang="en-US" dirty="0">
                <a:solidFill>
                  <a:srgbClr val="54B948"/>
                </a:solidFill>
              </a:rPr>
              <a:t>Financial management</a:t>
            </a:r>
          </a:p>
          <a:p>
            <a:pPr eaLnBrk="1" hangingPunct="1">
              <a:lnSpc>
                <a:spcPct val="150000"/>
              </a:lnSpc>
              <a:spcBef>
                <a:spcPts val="0"/>
              </a:spcBef>
            </a:pPr>
            <a:r>
              <a:rPr lang="en-US" dirty="0"/>
              <a:t>International trade opportunities</a:t>
            </a:r>
          </a:p>
          <a:p>
            <a:pPr eaLnBrk="1" hangingPunct="1">
              <a:lnSpc>
                <a:spcPct val="150000"/>
              </a:lnSpc>
              <a:spcBef>
                <a:spcPts val="0"/>
              </a:spcBef>
            </a:pPr>
            <a:r>
              <a:rPr lang="en-US" dirty="0">
                <a:solidFill>
                  <a:srgbClr val="54B948"/>
                </a:solidFill>
              </a:rPr>
              <a:t>Access to debt and equity financing</a:t>
            </a:r>
          </a:p>
          <a:p>
            <a:pPr eaLnBrk="1" hangingPunct="1">
              <a:lnSpc>
                <a:spcPct val="150000"/>
              </a:lnSpc>
              <a:spcBef>
                <a:spcPts val="0"/>
              </a:spcBef>
            </a:pPr>
            <a:r>
              <a:rPr lang="en-US" dirty="0"/>
              <a:t>Government procurement opportunities (PTAC)</a:t>
            </a:r>
          </a:p>
          <a:p>
            <a:pPr eaLnBrk="1" hangingPunct="1">
              <a:lnSpc>
                <a:spcPct val="150000"/>
              </a:lnSpc>
              <a:spcBef>
                <a:spcPts val="0"/>
              </a:spcBef>
            </a:pPr>
            <a:r>
              <a:rPr lang="en-US" dirty="0">
                <a:solidFill>
                  <a:srgbClr val="54B948"/>
                </a:solidFill>
              </a:rPr>
              <a:t>Client-specific trainings &amp; events</a:t>
            </a:r>
          </a:p>
          <a:p>
            <a:pPr eaLnBrk="1" hangingPunct="1">
              <a:lnSpc>
                <a:spcPct val="150000"/>
              </a:lnSpc>
              <a:spcBef>
                <a:spcPts val="0"/>
              </a:spcBef>
            </a:pPr>
            <a:r>
              <a:rPr lang="en-US" dirty="0"/>
              <a:t>Selected co-sponsored events</a:t>
            </a:r>
          </a:p>
          <a:p>
            <a:pPr eaLnBrk="1" hangingPunct="1">
              <a:lnSpc>
                <a:spcPct val="150000"/>
              </a:lnSpc>
              <a:spcBef>
                <a:spcPts val="0"/>
              </a:spcBef>
            </a:pPr>
            <a:endParaRPr lang="en-US" dirty="0">
              <a:solidFill>
                <a:srgbClr val="54B948"/>
              </a:solidFill>
            </a:endParaRP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21</a:t>
            </a:fld>
            <a:endParaRPr lang="en-US" dirty="0">
              <a:solidFill>
                <a:prstClr val="white"/>
              </a:solidFill>
              <a:cs typeface="Arial"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81200" y="263519"/>
            <a:ext cx="8229600" cy="1143000"/>
          </a:xfrm>
        </p:spPr>
        <p:txBody>
          <a:bodyPr/>
          <a:lstStyle/>
          <a:p>
            <a:pPr eaLnBrk="1" hangingPunct="1"/>
            <a:r>
              <a:rPr lang="en-US" dirty="0"/>
              <a:t>NEW Client Opinions </a:t>
            </a:r>
            <a:br>
              <a:rPr lang="en-US" dirty="0"/>
            </a:br>
            <a:r>
              <a:rPr lang="en-US" dirty="0"/>
              <a:t>of SBTDC Counseling</a:t>
            </a: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22</a:t>
            </a:fld>
            <a:endParaRPr lang="en-US" dirty="0">
              <a:solidFill>
                <a:prstClr val="white"/>
              </a:solidFill>
              <a:cs typeface="Arial" pitchFamily="34" charset="0"/>
            </a:endParaRPr>
          </a:p>
        </p:txBody>
      </p:sp>
      <p:pic>
        <p:nvPicPr>
          <p:cNvPr id="6" name="Picture 5">
            <a:extLst>
              <a:ext uri="{FF2B5EF4-FFF2-40B4-BE49-F238E27FC236}">
                <a16:creationId xmlns:a16="http://schemas.microsoft.com/office/drawing/2014/main" id="{E10573D3-9454-5842-8679-B04CEC0A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663697"/>
            <a:ext cx="5473700" cy="2286000"/>
          </a:xfrm>
          <a:prstGeom prst="rect">
            <a:avLst/>
          </a:prstGeom>
        </p:spPr>
      </p:pic>
      <p:sp>
        <p:nvSpPr>
          <p:cNvPr id="7" name="TextBox 6">
            <a:extLst>
              <a:ext uri="{FF2B5EF4-FFF2-40B4-BE49-F238E27FC236}">
                <a16:creationId xmlns:a16="http://schemas.microsoft.com/office/drawing/2014/main" id="{7EFAE101-A4C7-9A4A-AD11-1AC0F3763CE8}"/>
              </a:ext>
            </a:extLst>
          </p:cNvPr>
          <p:cNvSpPr txBox="1"/>
          <p:nvPr/>
        </p:nvSpPr>
        <p:spPr>
          <a:xfrm>
            <a:off x="3505200" y="3959402"/>
            <a:ext cx="5473700" cy="1261884"/>
          </a:xfrm>
          <a:prstGeom prst="rect">
            <a:avLst/>
          </a:prstGeom>
          <a:noFill/>
        </p:spPr>
        <p:txBody>
          <a:bodyPr wrap="square" rtlCol="0">
            <a:spAutoFit/>
          </a:bodyPr>
          <a:lstStyle/>
          <a:p>
            <a:pPr algn="ctr" defTabSz="914400" fontAlgn="base">
              <a:spcBef>
                <a:spcPct val="0"/>
              </a:spcBef>
              <a:spcAft>
                <a:spcPct val="0"/>
              </a:spcAft>
            </a:pPr>
            <a:r>
              <a:rPr lang="en-US" sz="6000" dirty="0">
                <a:solidFill>
                  <a:srgbClr val="54B948"/>
                </a:solidFill>
                <a:latin typeface="Arial" pitchFamily="34" charset="0"/>
                <a:cs typeface="Arial" pitchFamily="34" charset="0"/>
              </a:rPr>
              <a:t>98% </a:t>
            </a:r>
          </a:p>
          <a:p>
            <a:pPr defTabSz="914400" fontAlgn="base">
              <a:spcBef>
                <a:spcPct val="0"/>
              </a:spcBef>
              <a:spcAft>
                <a:spcPct val="0"/>
              </a:spcAft>
            </a:pPr>
            <a:r>
              <a:rPr lang="en-US" sz="1600" dirty="0">
                <a:solidFill>
                  <a:prstClr val="black"/>
                </a:solidFill>
                <a:latin typeface="Arial" pitchFamily="34" charset="0"/>
                <a:cs typeface="Arial" pitchFamily="34" charset="0"/>
              </a:rPr>
              <a:t>of clients rate SBTDC counseling as good to excellent</a:t>
            </a:r>
          </a:p>
        </p:txBody>
      </p:sp>
    </p:spTree>
    <p:extLst>
      <p:ext uri="{BB962C8B-B14F-4D97-AF65-F5344CB8AC3E}">
        <p14:creationId xmlns:p14="http://schemas.microsoft.com/office/powerpoint/2010/main" val="24084423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p:txBody>
          <a:bodyPr/>
          <a:lstStyle/>
          <a:p>
            <a:pPr eaLnBrk="1" hangingPunct="1"/>
            <a:r>
              <a:rPr lang="en-US"/>
              <a:t>Jobs Created and Sales Growth</a:t>
            </a:r>
          </a:p>
        </p:txBody>
      </p:sp>
      <p:sp>
        <p:nvSpPr>
          <p:cNvPr id="5124" name="Text Box 7"/>
          <p:cNvSpPr txBox="1">
            <a:spLocks noChangeArrowheads="1"/>
          </p:cNvSpPr>
          <p:nvPr/>
        </p:nvSpPr>
        <p:spPr bwMode="auto">
          <a:xfrm>
            <a:off x="1981200" y="1676401"/>
            <a:ext cx="1473200" cy="919401"/>
          </a:xfrm>
          <a:prstGeom prst="roundRect">
            <a:avLst/>
          </a:prstGeom>
          <a:solidFill>
            <a:srgbClr val="54B948"/>
          </a:solidFill>
          <a:ln w="12700" cap="rnd">
            <a:solidFill>
              <a:srgbClr val="03180D"/>
            </a:solidFill>
            <a:round/>
            <a:headEnd/>
            <a:tailEnd/>
          </a:ln>
          <a:scene3d>
            <a:camera prst="orthographicFront"/>
            <a:lightRig rig="threePt" dir="t"/>
          </a:scene3d>
          <a:sp3d>
            <a:bevelT/>
          </a:sp3d>
        </p:spPr>
        <p:txBody>
          <a:bodyPr>
            <a:spAutoFit/>
          </a:bodyPr>
          <a:lstStyle/>
          <a:p>
            <a:pPr algn="ctr" defTabSz="914400" eaLnBrk="0" fontAlgn="base" hangingPunct="0">
              <a:spcBef>
                <a:spcPts val="250"/>
              </a:spcBef>
              <a:spcAft>
                <a:spcPts val="250"/>
              </a:spcAft>
              <a:defRPr/>
            </a:pPr>
            <a:r>
              <a:rPr lang="en-US" sz="1600" b="1" i="1" dirty="0">
                <a:solidFill>
                  <a:prstClr val="white"/>
                </a:solidFill>
                <a:latin typeface="Arial" pitchFamily="34" charset="0"/>
                <a:cs typeface="Arial" pitchFamily="34" charset="0"/>
              </a:rPr>
              <a:t>Cost per job generated = $1,415</a:t>
            </a:r>
          </a:p>
        </p:txBody>
      </p:sp>
      <p:sp>
        <p:nvSpPr>
          <p:cNvPr id="4103" name="Text Box 8"/>
          <p:cNvSpPr txBox="1">
            <a:spLocks noChangeArrowheads="1"/>
          </p:cNvSpPr>
          <p:nvPr/>
        </p:nvSpPr>
        <p:spPr bwMode="auto">
          <a:xfrm>
            <a:off x="4419600" y="5544980"/>
            <a:ext cx="3508664" cy="246221"/>
          </a:xfrm>
          <a:prstGeom prst="rect">
            <a:avLst/>
          </a:prstGeom>
          <a:noFill/>
          <a:ln w="12700">
            <a:noFill/>
            <a:miter lim="800000"/>
            <a:headEnd/>
            <a:tailEnd/>
          </a:ln>
        </p:spPr>
        <p:txBody>
          <a:bodyPr wrap="square">
            <a:spAutoFit/>
          </a:bodyPr>
          <a:lstStyle/>
          <a:p>
            <a:pPr algn="ctr" defTabSz="914400" eaLnBrk="0" fontAlgn="base" hangingPunct="0">
              <a:spcBef>
                <a:spcPct val="0"/>
              </a:spcBef>
              <a:spcAft>
                <a:spcPct val="0"/>
              </a:spcAft>
            </a:pPr>
            <a:r>
              <a:rPr lang="en-US" sz="1000" i="1" dirty="0">
                <a:solidFill>
                  <a:prstClr val="black"/>
                </a:solidFill>
                <a:latin typeface="Arial" pitchFamily="34" charset="0"/>
                <a:cs typeface="Arial" pitchFamily="34" charset="0"/>
              </a:rPr>
              <a:t>Source: 2019 SBTDC Impact Assessment Study</a:t>
            </a: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23</a:t>
            </a:fld>
            <a:endParaRPr lang="en-US" dirty="0">
              <a:solidFill>
                <a:prstClr val="white"/>
              </a:solidFill>
              <a:cs typeface="Arial" pitchFamily="34" charset="0"/>
            </a:endParaRPr>
          </a:p>
        </p:txBody>
      </p:sp>
      <p:graphicFrame>
        <p:nvGraphicFramePr>
          <p:cNvPr id="11" name="Chart 10"/>
          <p:cNvGraphicFramePr/>
          <p:nvPr/>
        </p:nvGraphicFramePr>
        <p:xfrm>
          <a:off x="3429000" y="1397000"/>
          <a:ext cx="71628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96659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type="title"/>
          </p:nvPr>
        </p:nvSpPr>
        <p:spPr/>
        <p:txBody>
          <a:bodyPr/>
          <a:lstStyle/>
          <a:p>
            <a:pPr eaLnBrk="1" hangingPunct="1"/>
            <a:r>
              <a:rPr lang="en-US" dirty="0"/>
              <a:t>Return on Investment</a:t>
            </a:r>
          </a:p>
        </p:txBody>
      </p:sp>
      <p:sp>
        <p:nvSpPr>
          <p:cNvPr id="5124" name="Text Box 8"/>
          <p:cNvSpPr txBox="1">
            <a:spLocks noChangeArrowheads="1"/>
          </p:cNvSpPr>
          <p:nvPr/>
        </p:nvSpPr>
        <p:spPr bwMode="auto">
          <a:xfrm>
            <a:off x="4208318" y="5339650"/>
            <a:ext cx="3733800" cy="246221"/>
          </a:xfrm>
          <a:prstGeom prst="rect">
            <a:avLst/>
          </a:prstGeom>
          <a:noFill/>
          <a:ln w="12700">
            <a:noFill/>
            <a:miter lim="800000"/>
            <a:headEnd/>
            <a:tailEnd/>
          </a:ln>
        </p:spPr>
        <p:txBody>
          <a:bodyPr wrap="square">
            <a:spAutoFit/>
          </a:bodyPr>
          <a:lstStyle/>
          <a:p>
            <a:pPr algn="ctr" defTabSz="914400" eaLnBrk="0" fontAlgn="base" hangingPunct="0">
              <a:spcBef>
                <a:spcPct val="0"/>
              </a:spcBef>
              <a:spcAft>
                <a:spcPct val="0"/>
              </a:spcAft>
            </a:pPr>
            <a:r>
              <a:rPr lang="en-US" sz="1000" i="1" dirty="0">
                <a:solidFill>
                  <a:prstClr val="black"/>
                </a:solidFill>
                <a:latin typeface="Arial" pitchFamily="34" charset="0"/>
                <a:cs typeface="Arial" pitchFamily="34" charset="0"/>
              </a:rPr>
              <a:t>Source: 2019 SBTDC Impact Assessment Study</a:t>
            </a:r>
          </a:p>
        </p:txBody>
      </p:sp>
      <p:grpSp>
        <p:nvGrpSpPr>
          <p:cNvPr id="5" name="Group 4"/>
          <p:cNvGrpSpPr/>
          <p:nvPr/>
        </p:nvGrpSpPr>
        <p:grpSpPr>
          <a:xfrm>
            <a:off x="1752600" y="1905001"/>
            <a:ext cx="1981200" cy="1928813"/>
            <a:chOff x="1276350" y="1905000"/>
            <a:chExt cx="1981200" cy="1928813"/>
          </a:xfrm>
        </p:grpSpPr>
        <p:sp>
          <p:nvSpPr>
            <p:cNvPr id="14" name="Text Box 7"/>
            <p:cNvSpPr txBox="1">
              <a:spLocks noChangeArrowheads="1"/>
            </p:cNvSpPr>
            <p:nvPr/>
          </p:nvSpPr>
          <p:spPr bwMode="auto">
            <a:xfrm>
              <a:off x="1371600" y="1905000"/>
              <a:ext cx="1828800" cy="1464231"/>
            </a:xfrm>
            <a:prstGeom prst="roundRect">
              <a:avLst/>
            </a:prstGeom>
            <a:solidFill>
              <a:srgbClr val="54B948"/>
            </a:solidFill>
            <a:ln w="12700" cap="rnd">
              <a:solidFill>
                <a:srgbClr val="03180D"/>
              </a:solidFill>
              <a:round/>
              <a:headEnd/>
              <a:tailEnd/>
            </a:ln>
            <a:scene3d>
              <a:camera prst="orthographicFront"/>
              <a:lightRig rig="threePt" dir="t"/>
            </a:scene3d>
            <a:sp3d>
              <a:bevelT/>
            </a:sp3d>
          </p:spPr>
          <p:txBody>
            <a:bodyPr>
              <a:spAutoFit/>
            </a:bodyPr>
            <a:lstStyle/>
            <a:p>
              <a:pPr algn="ctr" defTabSz="914400" eaLnBrk="0" fontAlgn="base" hangingPunct="0">
                <a:spcBef>
                  <a:spcPts val="250"/>
                </a:spcBef>
                <a:spcAft>
                  <a:spcPts val="250"/>
                </a:spcAft>
              </a:pPr>
              <a:r>
                <a:rPr lang="en-US" sz="1600" i="1" dirty="0">
                  <a:solidFill>
                    <a:prstClr val="white"/>
                  </a:solidFill>
                  <a:latin typeface="Arial" pitchFamily="34" charset="0"/>
                  <a:cs typeface="Arial" pitchFamily="34" charset="0"/>
                </a:rPr>
                <a:t>$4.05* in tax revenues for every $1.00 spent on the SBTDC</a:t>
              </a:r>
            </a:p>
          </p:txBody>
        </p:sp>
        <p:sp>
          <p:nvSpPr>
            <p:cNvPr id="5131" name="TextBox 15"/>
            <p:cNvSpPr txBox="1">
              <a:spLocks noChangeArrowheads="1"/>
            </p:cNvSpPr>
            <p:nvPr/>
          </p:nvSpPr>
          <p:spPr bwMode="auto">
            <a:xfrm>
              <a:off x="1276350" y="3371850"/>
              <a:ext cx="1981200" cy="461963"/>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1200" i="1" dirty="0">
                  <a:solidFill>
                    <a:prstClr val="black"/>
                  </a:solidFill>
                  <a:latin typeface="Arial" pitchFamily="34" charset="0"/>
                  <a:cs typeface="Arial" pitchFamily="34" charset="0"/>
                </a:rPr>
                <a:t>* Impact from Counseling  Services Only</a:t>
              </a:r>
            </a:p>
          </p:txBody>
        </p:sp>
      </p:grpSp>
      <p:graphicFrame>
        <p:nvGraphicFramePr>
          <p:cNvPr id="3" name="Content Placeholder 2"/>
          <p:cNvGraphicFramePr>
            <a:graphicFrameLocks noGrp="1"/>
          </p:cNvGraphicFramePr>
          <p:nvPr>
            <p:ph idx="1"/>
          </p:nvPr>
        </p:nvGraphicFramePr>
        <p:xfrm>
          <a:off x="3733800" y="838201"/>
          <a:ext cx="5257800" cy="40687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24</a:t>
            </a:fld>
            <a:endParaRPr lang="en-US" dirty="0">
              <a:solidFill>
                <a:prstClr val="white"/>
              </a:solidFill>
              <a:cs typeface="Arial"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National Accreditation</a:t>
            </a:r>
          </a:p>
        </p:txBody>
      </p:sp>
      <p:sp>
        <p:nvSpPr>
          <p:cNvPr id="37891" name="Rectangle 3"/>
          <p:cNvSpPr>
            <a:spLocks noGrp="1" noChangeArrowheads="1"/>
          </p:cNvSpPr>
          <p:nvPr>
            <p:ph idx="1"/>
          </p:nvPr>
        </p:nvSpPr>
        <p:spPr>
          <a:xfrm>
            <a:off x="1981200" y="1828800"/>
            <a:ext cx="8229600" cy="2286000"/>
          </a:xfrm>
        </p:spPr>
        <p:txBody>
          <a:bodyPr/>
          <a:lstStyle/>
          <a:p>
            <a:pPr algn="ctr" eaLnBrk="1" hangingPunct="1">
              <a:buFont typeface="Monotype Sorts"/>
              <a:buNone/>
            </a:pPr>
            <a:r>
              <a:rPr lang="en-US" i="1" dirty="0"/>
              <a:t>“The NC SBTDC has a strong consistent identity </a:t>
            </a:r>
            <a:br>
              <a:rPr lang="en-US" i="1" dirty="0"/>
            </a:br>
            <a:r>
              <a:rPr lang="en-US" i="1" dirty="0"/>
              <a:t>and is well recognized in the state’s economic infrastructure… It is highly introspective with </a:t>
            </a:r>
            <a:br>
              <a:rPr lang="en-US" i="1" dirty="0"/>
            </a:br>
            <a:r>
              <a:rPr lang="en-US" i="1" dirty="0"/>
              <a:t>many examples of innovative thinking and action. </a:t>
            </a:r>
            <a:br>
              <a:rPr lang="en-US" i="1" dirty="0"/>
            </a:br>
            <a:r>
              <a:rPr lang="en-US" i="1" dirty="0"/>
              <a:t>They are strongly committed to measurement, </a:t>
            </a:r>
            <a:br>
              <a:rPr lang="en-US" i="1" dirty="0"/>
            </a:br>
            <a:r>
              <a:rPr lang="en-US" i="1" dirty="0"/>
              <a:t>evaluation of quality, and impact of its services.”</a:t>
            </a:r>
            <a:br>
              <a:rPr lang="en-US" dirty="0"/>
            </a:br>
            <a:br>
              <a:rPr lang="en-US" sz="1400" dirty="0"/>
            </a:br>
            <a:r>
              <a:rPr lang="en-US" sz="1200" dirty="0"/>
              <a:t>ASBDC Accreditation Report</a:t>
            </a:r>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25</a:t>
            </a:fld>
            <a:endParaRPr lang="en-US" dirty="0">
              <a:solidFill>
                <a:prstClr val="white"/>
              </a:solidFill>
              <a:cs typeface="Arial"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6"/>
          <p:cNvSpPr>
            <a:spLocks noGrp="1"/>
          </p:cNvSpPr>
          <p:nvPr>
            <p:ph type="ctrTitle"/>
          </p:nvPr>
        </p:nvSpPr>
        <p:spPr>
          <a:xfrm>
            <a:off x="2209800" y="1371601"/>
            <a:ext cx="7772400" cy="646113"/>
          </a:xfrm>
        </p:spPr>
        <p:txBody>
          <a:bodyPr/>
          <a:lstStyle/>
          <a:p>
            <a:pPr eaLnBrk="1" hangingPunct="1"/>
            <a:r>
              <a:rPr lang="en-US" b="1" dirty="0"/>
              <a:t>Questions / Discussion</a:t>
            </a:r>
            <a:endParaRPr lang="en-US" dirty="0"/>
          </a:p>
        </p:txBody>
      </p:sp>
      <p:pic>
        <p:nvPicPr>
          <p:cNvPr id="38916" name="Picture 4" descr="SBTDC_logo_reverse.wmf"/>
          <p:cNvPicPr>
            <a:picLocks noChangeAspect="1"/>
          </p:cNvPicPr>
          <p:nvPr/>
        </p:nvPicPr>
        <p:blipFill>
          <a:blip r:embed="rId3" cstate="print"/>
          <a:srcRect/>
          <a:stretch>
            <a:fillRect/>
          </a:stretch>
        </p:blipFill>
        <p:spPr bwMode="auto">
          <a:xfrm>
            <a:off x="7391400" y="3416300"/>
            <a:ext cx="2501900" cy="927100"/>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pPr defTabSz="914400" fontAlgn="base">
              <a:spcBef>
                <a:spcPct val="0"/>
              </a:spcBef>
              <a:spcAft>
                <a:spcPct val="0"/>
              </a:spcAft>
            </a:pPr>
            <a:fld id="{EAD82190-C0C5-4156-AD81-3BED80FFA6CC}" type="slidenum">
              <a:rPr lang="en-US">
                <a:solidFill>
                  <a:prstClr val="white"/>
                </a:solidFill>
                <a:cs typeface="Arial" pitchFamily="34" charset="0"/>
              </a:rPr>
              <a:pPr defTabSz="914400" fontAlgn="base">
                <a:spcBef>
                  <a:spcPct val="0"/>
                </a:spcBef>
                <a:spcAft>
                  <a:spcPct val="0"/>
                </a:spcAft>
              </a:pPr>
              <a:t>26</a:t>
            </a:fld>
            <a:endParaRPr lang="en-US">
              <a:solidFill>
                <a:prstClr val="white"/>
              </a:solidFill>
              <a:cs typeface="Arial"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FB8473-3166-45F7-9BEA-84A7B0A430EC}"/>
              </a:ext>
            </a:extLst>
          </p:cNvPr>
          <p:cNvPicPr>
            <a:picLocks noGrp="1" noChangeAspect="1"/>
          </p:cNvPicPr>
          <p:nvPr>
            <p:ph idx="1"/>
          </p:nvPr>
        </p:nvPicPr>
        <p:blipFill>
          <a:blip r:embed="rId2"/>
          <a:stretch>
            <a:fillRect/>
          </a:stretch>
        </p:blipFill>
        <p:spPr>
          <a:xfrm>
            <a:off x="1122485" y="149261"/>
            <a:ext cx="9525000" cy="1200150"/>
          </a:xfrm>
          <a:prstGeom prst="rect">
            <a:avLst/>
          </a:prstGeom>
        </p:spPr>
      </p:pic>
      <p:pic>
        <p:nvPicPr>
          <p:cNvPr id="5" name="Picture 4">
            <a:extLst>
              <a:ext uri="{FF2B5EF4-FFF2-40B4-BE49-F238E27FC236}">
                <a16:creationId xmlns:a16="http://schemas.microsoft.com/office/drawing/2014/main" id="{58769306-E399-45EE-81EC-2514365998DD}"/>
              </a:ext>
            </a:extLst>
          </p:cNvPr>
          <p:cNvPicPr>
            <a:picLocks noChangeAspect="1"/>
          </p:cNvPicPr>
          <p:nvPr/>
        </p:nvPicPr>
        <p:blipFill>
          <a:blip r:embed="rId3"/>
          <a:stretch>
            <a:fillRect/>
          </a:stretch>
        </p:blipFill>
        <p:spPr>
          <a:xfrm>
            <a:off x="412652" y="1753394"/>
            <a:ext cx="6607126" cy="4955345"/>
          </a:xfrm>
          <a:prstGeom prst="rect">
            <a:avLst/>
          </a:prstGeom>
        </p:spPr>
      </p:pic>
      <p:sp>
        <p:nvSpPr>
          <p:cNvPr id="6" name="TextBox 5">
            <a:extLst>
              <a:ext uri="{FF2B5EF4-FFF2-40B4-BE49-F238E27FC236}">
                <a16:creationId xmlns:a16="http://schemas.microsoft.com/office/drawing/2014/main" id="{4AC17FFB-488D-43BE-B6C6-F90855CFCC31}"/>
              </a:ext>
            </a:extLst>
          </p:cNvPr>
          <p:cNvSpPr txBox="1"/>
          <p:nvPr/>
        </p:nvSpPr>
        <p:spPr>
          <a:xfrm>
            <a:off x="7631010" y="3077345"/>
            <a:ext cx="3559126" cy="1415772"/>
          </a:xfrm>
          <a:prstGeom prst="rect">
            <a:avLst/>
          </a:prstGeom>
          <a:noFill/>
        </p:spPr>
        <p:txBody>
          <a:bodyPr wrap="square" rtlCol="0">
            <a:spAutoFit/>
          </a:bodyPr>
          <a:lstStyle/>
          <a:p>
            <a:pPr algn="ctr"/>
            <a:r>
              <a:rPr lang="en-US" sz="3200" dirty="0"/>
              <a:t>Angie Jenkins</a:t>
            </a:r>
          </a:p>
          <a:p>
            <a:pPr algn="ctr"/>
            <a:endParaRPr lang="en-US" i="1" dirty="0"/>
          </a:p>
          <a:p>
            <a:pPr algn="ctr"/>
            <a:r>
              <a:rPr lang="en-US" i="1" dirty="0"/>
              <a:t>RAMP East Recruiter</a:t>
            </a:r>
          </a:p>
          <a:p>
            <a:pPr algn="ctr"/>
            <a:r>
              <a:rPr lang="en-US" i="1" dirty="0"/>
              <a:t>Turning Point</a:t>
            </a:r>
          </a:p>
        </p:txBody>
      </p:sp>
    </p:spTree>
    <p:extLst>
      <p:ext uri="{BB962C8B-B14F-4D97-AF65-F5344CB8AC3E}">
        <p14:creationId xmlns:p14="http://schemas.microsoft.com/office/powerpoint/2010/main" val="414253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61DD72-0BA0-4803-9083-930352516D92}"/>
              </a:ext>
            </a:extLst>
          </p:cNvPr>
          <p:cNvPicPr>
            <a:picLocks noGrp="1" noChangeAspect="1"/>
          </p:cNvPicPr>
          <p:nvPr>
            <p:ph idx="1"/>
          </p:nvPr>
        </p:nvPicPr>
        <p:blipFill rotWithShape="1">
          <a:blip r:embed="rId2"/>
          <a:srcRect t="6082" b="16063"/>
          <a:stretch/>
        </p:blipFill>
        <p:spPr>
          <a:xfrm>
            <a:off x="1143961" y="643466"/>
            <a:ext cx="9904078" cy="5571067"/>
          </a:xfrm>
          <a:prstGeom prst="rect">
            <a:avLst/>
          </a:prstGeom>
        </p:spPr>
      </p:pic>
    </p:spTree>
    <p:extLst>
      <p:ext uri="{BB962C8B-B14F-4D97-AF65-F5344CB8AC3E}">
        <p14:creationId xmlns:p14="http://schemas.microsoft.com/office/powerpoint/2010/main" val="2428908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5C71E1C-6B38-4852-9795-32EDEF41C5BD}"/>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7E22F37E-EC50-4981-990E-B923D83BDDB6}"/>
              </a:ext>
            </a:extLst>
          </p:cNvPr>
          <p:cNvPicPr>
            <a:picLocks noChangeAspect="1"/>
          </p:cNvPicPr>
          <p:nvPr/>
        </p:nvPicPr>
        <p:blipFill>
          <a:blip r:embed="rId3"/>
          <a:stretch>
            <a:fillRect/>
          </a:stretch>
        </p:blipFill>
        <p:spPr>
          <a:xfrm>
            <a:off x="0" y="5538450"/>
            <a:ext cx="2827606" cy="1319550"/>
          </a:xfrm>
          <a:prstGeom prst="rect">
            <a:avLst/>
          </a:prstGeom>
        </p:spPr>
      </p:pic>
      <p:pic>
        <p:nvPicPr>
          <p:cNvPr id="11" name="Picture 10">
            <a:extLst>
              <a:ext uri="{FF2B5EF4-FFF2-40B4-BE49-F238E27FC236}">
                <a16:creationId xmlns:a16="http://schemas.microsoft.com/office/drawing/2014/main" id="{445150EC-F2FA-4DA3-90E4-2F41E5A45E68}"/>
              </a:ext>
            </a:extLst>
          </p:cNvPr>
          <p:cNvPicPr>
            <a:picLocks noChangeAspect="1"/>
          </p:cNvPicPr>
          <p:nvPr/>
        </p:nvPicPr>
        <p:blipFill>
          <a:blip r:embed="rId4"/>
          <a:stretch>
            <a:fillRect/>
          </a:stretch>
        </p:blipFill>
        <p:spPr>
          <a:xfrm>
            <a:off x="0" y="4662746"/>
            <a:ext cx="2827606" cy="875704"/>
          </a:xfrm>
          <a:prstGeom prst="rect">
            <a:avLst/>
          </a:prstGeom>
        </p:spPr>
      </p:pic>
    </p:spTree>
    <p:extLst>
      <p:ext uri="{BB962C8B-B14F-4D97-AF65-F5344CB8AC3E}">
        <p14:creationId xmlns:p14="http://schemas.microsoft.com/office/powerpoint/2010/main" val="160384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A615-B91C-451F-A012-EBE8AD200A8D}"/>
              </a:ext>
            </a:extLst>
          </p:cNvPr>
          <p:cNvSpPr>
            <a:spLocks noGrp="1"/>
          </p:cNvSpPr>
          <p:nvPr>
            <p:ph type="title"/>
          </p:nvPr>
        </p:nvSpPr>
        <p:spPr>
          <a:xfrm>
            <a:off x="77726" y="366623"/>
            <a:ext cx="4937761" cy="1325563"/>
          </a:xfrm>
        </p:spPr>
        <p:txBody>
          <a:bodyPr>
            <a:normAutofit/>
          </a:bodyPr>
          <a:lstStyle/>
          <a:p>
            <a:pPr algn="ctr"/>
            <a:r>
              <a:rPr lang="en-US" u="sng" dirty="0"/>
              <a:t>Impact on the Future Workforce</a:t>
            </a:r>
          </a:p>
        </p:txBody>
      </p:sp>
      <p:sp>
        <p:nvSpPr>
          <p:cNvPr id="6" name="TextBox 5">
            <a:extLst>
              <a:ext uri="{FF2B5EF4-FFF2-40B4-BE49-F238E27FC236}">
                <a16:creationId xmlns:a16="http://schemas.microsoft.com/office/drawing/2014/main" id="{D6DA8D26-D84D-4AC5-A67E-36C4FA3617B1}"/>
              </a:ext>
            </a:extLst>
          </p:cNvPr>
          <p:cNvSpPr txBox="1"/>
          <p:nvPr/>
        </p:nvSpPr>
        <p:spPr>
          <a:xfrm>
            <a:off x="265177" y="2151727"/>
            <a:ext cx="4937761" cy="3416320"/>
          </a:xfrm>
          <a:prstGeom prst="rect">
            <a:avLst/>
          </a:prstGeom>
          <a:noFill/>
        </p:spPr>
        <p:txBody>
          <a:bodyPr wrap="square" rtlCol="0">
            <a:spAutoFit/>
          </a:bodyPr>
          <a:lstStyle/>
          <a:p>
            <a:pPr algn="ctr"/>
            <a:r>
              <a:rPr lang="en-US" sz="3600" i="1" dirty="0"/>
              <a:t>Research shows that  effective teachers are the most important factor contributing to student achievement </a:t>
            </a:r>
            <a:endParaRPr lang="en-US" sz="2800" dirty="0"/>
          </a:p>
          <a:p>
            <a:endParaRPr lang="en-US" dirty="0"/>
          </a:p>
          <a:p>
            <a:endParaRPr lang="en-US" dirty="0"/>
          </a:p>
        </p:txBody>
      </p:sp>
      <p:sp>
        <p:nvSpPr>
          <p:cNvPr id="4" name="TextBox 3">
            <a:extLst>
              <a:ext uri="{FF2B5EF4-FFF2-40B4-BE49-F238E27FC236}">
                <a16:creationId xmlns:a16="http://schemas.microsoft.com/office/drawing/2014/main" id="{28657AF3-31C4-43DC-B7BA-FC7B4630A72C}"/>
              </a:ext>
            </a:extLst>
          </p:cNvPr>
          <p:cNvSpPr txBox="1"/>
          <p:nvPr/>
        </p:nvSpPr>
        <p:spPr>
          <a:xfrm>
            <a:off x="397765" y="5568047"/>
            <a:ext cx="4937761" cy="923330"/>
          </a:xfrm>
          <a:prstGeom prst="rect">
            <a:avLst/>
          </a:prstGeom>
          <a:noFill/>
        </p:spPr>
        <p:txBody>
          <a:bodyPr wrap="square" rtlCol="0">
            <a:spAutoFit/>
          </a:bodyPr>
          <a:lstStyle/>
          <a:p>
            <a:r>
              <a:rPr lang="en-US" dirty="0"/>
              <a:t>Source: Teachers Matter: Understanding Teachers’ Impact on Student Achievement. Santa Monica, CA, RAND Corporation, 2012.</a:t>
            </a:r>
          </a:p>
        </p:txBody>
      </p:sp>
      <p:pic>
        <p:nvPicPr>
          <p:cNvPr id="7" name="Picture 6">
            <a:extLst>
              <a:ext uri="{FF2B5EF4-FFF2-40B4-BE49-F238E27FC236}">
                <a16:creationId xmlns:a16="http://schemas.microsoft.com/office/drawing/2014/main" id="{36066AC1-43B6-4052-8569-CFC7578C980A}"/>
              </a:ext>
            </a:extLst>
          </p:cNvPr>
          <p:cNvPicPr>
            <a:picLocks noChangeAspect="1"/>
          </p:cNvPicPr>
          <p:nvPr/>
        </p:nvPicPr>
        <p:blipFill rotWithShape="1">
          <a:blip r:embed="rId3"/>
          <a:srcRect l="20419" b="1443"/>
          <a:stretch/>
        </p:blipFill>
        <p:spPr>
          <a:xfrm>
            <a:off x="5468114" y="1"/>
            <a:ext cx="6723887" cy="6858000"/>
          </a:xfrm>
          <a:prstGeom prst="rect">
            <a:avLst/>
          </a:prstGeom>
        </p:spPr>
      </p:pic>
    </p:spTree>
    <p:extLst>
      <p:ext uri="{BB962C8B-B14F-4D97-AF65-F5344CB8AC3E}">
        <p14:creationId xmlns:p14="http://schemas.microsoft.com/office/powerpoint/2010/main" val="76107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FEB41BF-AB45-43EF-B427-73599966430F}"/>
              </a:ext>
            </a:extLst>
          </p:cNvPr>
          <p:cNvSpPr txBox="1"/>
          <p:nvPr/>
        </p:nvSpPr>
        <p:spPr>
          <a:xfrm>
            <a:off x="7517331" y="481264"/>
            <a:ext cx="4204207" cy="390785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kern="1200" dirty="0">
                <a:solidFill>
                  <a:schemeClr val="tx1"/>
                </a:solidFill>
                <a:latin typeface="+mj-lt"/>
                <a:ea typeface="+mj-ea"/>
                <a:cs typeface="+mj-cs"/>
              </a:rPr>
              <a:t>Will Prettyman</a:t>
            </a:r>
          </a:p>
          <a:p>
            <a:pPr algn="ctr" defTabSz="914400">
              <a:lnSpc>
                <a:spcPct val="90000"/>
              </a:lnSpc>
              <a:spcBef>
                <a:spcPct val="0"/>
              </a:spcBef>
              <a:spcAft>
                <a:spcPts val="600"/>
              </a:spcAft>
            </a:pPr>
            <a:r>
              <a:rPr lang="en-US" sz="4800" i="1" kern="1200" dirty="0">
                <a:solidFill>
                  <a:schemeClr val="tx1"/>
                </a:solidFill>
                <a:latin typeface="+mj-lt"/>
                <a:ea typeface="+mj-ea"/>
                <a:cs typeface="+mj-cs"/>
              </a:rPr>
              <a:t>Engagement Specialist</a:t>
            </a:r>
          </a:p>
        </p:txBody>
      </p:sp>
      <p:sp>
        <p:nvSpPr>
          <p:cNvPr id="17" name="Rectangle 16">
            <a:extLst>
              <a:ext uri="{FF2B5EF4-FFF2-40B4-BE49-F238E27FC236}">
                <a16:creationId xmlns:a16="http://schemas.microsoft.com/office/drawing/2014/main" id="{0F4B6A51-767B-42BF-87BE-A95FC04CA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7911" y="481264"/>
            <a:ext cx="2212848" cy="1857871"/>
          </a:xfrm>
          <a:prstGeom prst="rect">
            <a:avLst/>
          </a:prstGeom>
          <a:solidFill>
            <a:srgbClr val="2F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66DEC5-DF59-4918-8F2F-0388AB0BD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351" y="3536045"/>
            <a:ext cx="2212848" cy="2857897"/>
          </a:xfrm>
          <a:prstGeom prst="rect">
            <a:avLst/>
          </a:prstGeom>
          <a:solidFill>
            <a:srgbClr val="2F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BADE533-64CB-46C1-B6CD-7DEA42EA3E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9147" y="4459986"/>
            <a:ext cx="3931920" cy="0"/>
          </a:xfrm>
          <a:prstGeom prst="line">
            <a:avLst/>
          </a:prstGeom>
          <a:ln w="19050">
            <a:solidFill>
              <a:srgbClr val="0077F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D936A76-6BE0-4421-A42E-AE32C41029A8}"/>
              </a:ext>
            </a:extLst>
          </p:cNvPr>
          <p:cNvPicPr>
            <a:picLocks noChangeAspect="1"/>
          </p:cNvPicPr>
          <p:nvPr/>
        </p:nvPicPr>
        <p:blipFill>
          <a:blip r:embed="rId2"/>
          <a:stretch>
            <a:fillRect/>
          </a:stretch>
        </p:blipFill>
        <p:spPr>
          <a:xfrm>
            <a:off x="7815403" y="4812323"/>
            <a:ext cx="3715664" cy="1264907"/>
          </a:xfrm>
          <a:prstGeom prst="rect">
            <a:avLst/>
          </a:prstGeom>
        </p:spPr>
      </p:pic>
      <p:pic>
        <p:nvPicPr>
          <p:cNvPr id="16" name="Picture 15">
            <a:extLst>
              <a:ext uri="{FF2B5EF4-FFF2-40B4-BE49-F238E27FC236}">
                <a16:creationId xmlns:a16="http://schemas.microsoft.com/office/drawing/2014/main" id="{E0BA5950-2095-49CD-A115-64420FA531CD}"/>
              </a:ext>
            </a:extLst>
          </p:cNvPr>
          <p:cNvPicPr>
            <a:picLocks noChangeAspect="1"/>
          </p:cNvPicPr>
          <p:nvPr/>
        </p:nvPicPr>
        <p:blipFill>
          <a:blip r:embed="rId3"/>
          <a:stretch>
            <a:fillRect/>
          </a:stretch>
        </p:blipFill>
        <p:spPr>
          <a:xfrm>
            <a:off x="0" y="369569"/>
            <a:ext cx="7517331" cy="6024367"/>
          </a:xfrm>
          <a:prstGeom prst="rect">
            <a:avLst/>
          </a:prstGeom>
        </p:spPr>
      </p:pic>
    </p:spTree>
    <p:extLst>
      <p:ext uri="{BB962C8B-B14F-4D97-AF65-F5344CB8AC3E}">
        <p14:creationId xmlns:p14="http://schemas.microsoft.com/office/powerpoint/2010/main" val="3667455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C3B118-466B-4F4B-88C1-FA79B4B8052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CISCO WebEx Board Project</a:t>
            </a:r>
          </a:p>
        </p:txBody>
      </p:sp>
      <p:pic>
        <p:nvPicPr>
          <p:cNvPr id="4" name="Content Placeholder 3">
            <a:extLst>
              <a:ext uri="{FF2B5EF4-FFF2-40B4-BE49-F238E27FC236}">
                <a16:creationId xmlns:a16="http://schemas.microsoft.com/office/drawing/2014/main" id="{79C9592D-7025-446F-A36F-1B63FE14C750}"/>
              </a:ext>
            </a:extLst>
          </p:cNvPr>
          <p:cNvPicPr>
            <a:picLocks noChangeAspect="1"/>
          </p:cNvPicPr>
          <p:nvPr/>
        </p:nvPicPr>
        <p:blipFill rotWithShape="1">
          <a:blip r:embed="rId2"/>
          <a:srcRect t="12820" r="1" b="1"/>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5BD6FA3A-5A78-4049-9EA8-9D3CC6F31682}"/>
              </a:ext>
            </a:extLst>
          </p:cNvPr>
          <p:cNvSpPr>
            <a:spLocks noGrp="1"/>
          </p:cNvSpPr>
          <p:nvPr>
            <p:ph idx="1"/>
          </p:nvPr>
        </p:nvSpPr>
        <p:spPr>
          <a:xfrm>
            <a:off x="7686261" y="917725"/>
            <a:ext cx="4178192" cy="4852362"/>
          </a:xfrm>
        </p:spPr>
        <p:txBody>
          <a:bodyPr anchor="ctr">
            <a:normAutofit/>
          </a:bodyPr>
          <a:lstStyle/>
          <a:p>
            <a:pPr marL="0" indent="0">
              <a:buNone/>
            </a:pPr>
            <a:r>
              <a:rPr lang="en-US" sz="4800" dirty="0">
                <a:solidFill>
                  <a:srgbClr val="FFFFFF"/>
                </a:solidFill>
              </a:rPr>
              <a:t>Dr. John Pickard</a:t>
            </a:r>
          </a:p>
          <a:p>
            <a:pPr marL="0" indent="0" algn="ctr">
              <a:buNone/>
            </a:pPr>
            <a:r>
              <a:rPr lang="en-US" sz="2000" i="1" dirty="0">
                <a:solidFill>
                  <a:srgbClr val="FFFFFF"/>
                </a:solidFill>
              </a:rPr>
              <a:t>East Carolina University</a:t>
            </a:r>
          </a:p>
        </p:txBody>
      </p:sp>
    </p:spTree>
    <p:extLst>
      <p:ext uri="{BB962C8B-B14F-4D97-AF65-F5344CB8AC3E}">
        <p14:creationId xmlns:p14="http://schemas.microsoft.com/office/powerpoint/2010/main" val="222768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B8AC30-7432-4A12-817C-30A538157D8A}"/>
              </a:ext>
            </a:extLst>
          </p:cNvPr>
          <p:cNvPicPr>
            <a:picLocks noGrp="1" noChangeAspect="1"/>
          </p:cNvPicPr>
          <p:nvPr>
            <p:ph idx="1"/>
          </p:nvPr>
        </p:nvPicPr>
        <p:blipFill>
          <a:blip r:embed="rId2"/>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423850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3D9">
            <a:alpha val="0"/>
          </a:srgbClr>
        </a:solidFill>
        <a:effectLst/>
      </p:bgPr>
    </p:bg>
    <p:spTree>
      <p:nvGrpSpPr>
        <p:cNvPr id="1" name=""/>
        <p:cNvGrpSpPr/>
        <p:nvPr/>
      </p:nvGrpSpPr>
      <p:grpSpPr>
        <a:xfrm>
          <a:off x="0" y="0"/>
          <a:ext cx="0" cy="0"/>
          <a:chOff x="0" y="0"/>
          <a:chExt cx="0" cy="0"/>
        </a:xfrm>
      </p:grpSpPr>
      <p:sp>
        <p:nvSpPr>
          <p:cNvPr id="2" name="TextBox 1"/>
          <p:cNvSpPr txBox="1"/>
          <p:nvPr/>
        </p:nvSpPr>
        <p:spPr>
          <a:xfrm>
            <a:off x="8839200" y="6172201"/>
            <a:ext cx="1590614" cy="461665"/>
          </a:xfrm>
          <a:prstGeom prst="rect">
            <a:avLst/>
          </a:prstGeom>
          <a:noFill/>
        </p:spPr>
        <p:txBody>
          <a:bodyPr wrap="square" rtlCol="0">
            <a:spAutoFit/>
          </a:bodyPr>
          <a:lstStyle/>
          <a:p>
            <a:pPr algn="r" defTabSz="914400" fontAlgn="base">
              <a:spcBef>
                <a:spcPct val="0"/>
              </a:spcBef>
              <a:spcAft>
                <a:spcPct val="0"/>
              </a:spcAft>
            </a:pPr>
            <a:r>
              <a:rPr lang="en-US" sz="1200" i="1" dirty="0">
                <a:solidFill>
                  <a:prstClr val="white"/>
                </a:solidFill>
                <a:latin typeface="Arial" pitchFamily="34" charset="0"/>
                <a:cs typeface="Arial" pitchFamily="34" charset="0"/>
              </a:rPr>
              <a:t>Updated:</a:t>
            </a:r>
          </a:p>
          <a:p>
            <a:pPr algn="r" defTabSz="914400" fontAlgn="base">
              <a:spcBef>
                <a:spcPct val="0"/>
              </a:spcBef>
              <a:spcAft>
                <a:spcPct val="0"/>
              </a:spcAft>
            </a:pPr>
            <a:r>
              <a:rPr lang="en-US" sz="1200" dirty="0">
                <a:solidFill>
                  <a:prstClr val="white"/>
                </a:solidFill>
                <a:latin typeface="Arial" pitchFamily="34" charset="0"/>
                <a:cs typeface="Arial" pitchFamily="34" charset="0"/>
              </a:rPr>
              <a:t>September 17, 2019</a:t>
            </a:r>
          </a:p>
        </p:txBody>
      </p:sp>
      <p:sp>
        <p:nvSpPr>
          <p:cNvPr id="3" name="Title 2"/>
          <p:cNvSpPr>
            <a:spLocks noGrp="1"/>
          </p:cNvSpPr>
          <p:nvPr>
            <p:ph type="ctrTitle"/>
          </p:nvPr>
        </p:nvSpPr>
        <p:spPr>
          <a:xfrm>
            <a:off x="3657600" y="3962400"/>
            <a:ext cx="6248401" cy="1066800"/>
          </a:xfrm>
        </p:spPr>
        <p:txBody>
          <a:bodyPr>
            <a:noAutofit/>
          </a:bodyPr>
          <a:lstStyle/>
          <a:p>
            <a:pPr>
              <a:spcBef>
                <a:spcPts val="10000"/>
              </a:spcBef>
            </a:pPr>
            <a:r>
              <a:rPr lang="en-US" sz="1600" i="1" dirty="0"/>
              <a:t>The SBTDC is a business and technology development extension service of the North Carolina University System operated in partnership with the US Small Business Administration.</a:t>
            </a:r>
            <a:endParaRPr lang="en-US" sz="1800" dirty="0"/>
          </a:p>
        </p:txBody>
      </p:sp>
      <p:sp>
        <p:nvSpPr>
          <p:cNvPr id="4" name="TextBox 3"/>
          <p:cNvSpPr txBox="1"/>
          <p:nvPr/>
        </p:nvSpPr>
        <p:spPr>
          <a:xfrm>
            <a:off x="4876800" y="4876801"/>
            <a:ext cx="5029200" cy="384721"/>
          </a:xfrm>
          <a:prstGeom prst="rect">
            <a:avLst/>
          </a:prstGeom>
          <a:noFill/>
        </p:spPr>
        <p:txBody>
          <a:bodyPr wrap="square" rtlCol="0">
            <a:spAutoFit/>
          </a:bodyPr>
          <a:lstStyle/>
          <a:p>
            <a:pPr algn="r" defTabSz="914400" fontAlgn="base">
              <a:spcBef>
                <a:spcPct val="0"/>
              </a:spcBef>
              <a:spcAft>
                <a:spcPct val="0"/>
              </a:spcAft>
            </a:pPr>
            <a:r>
              <a:rPr lang="en-US" sz="1900" dirty="0">
                <a:solidFill>
                  <a:prstClr val="white"/>
                </a:solidFill>
                <a:latin typeface="Arial" pitchFamily="34" charset="0"/>
                <a:cs typeface="Arial" pitchFamily="34" charset="0"/>
              </a:rPr>
              <a:t>sbtdc.org  |  info@sbtdc.org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828800" y="274638"/>
            <a:ext cx="8610600" cy="1143000"/>
          </a:xfrm>
        </p:spPr>
        <p:txBody>
          <a:bodyPr/>
          <a:lstStyle/>
          <a:p>
            <a:pPr eaLnBrk="1" hangingPunct="1"/>
            <a:r>
              <a:rPr lang="en-US" dirty="0"/>
              <a:t>About the Small Business and Technology Development Center (SBTDC)</a:t>
            </a:r>
          </a:p>
        </p:txBody>
      </p:sp>
      <p:sp>
        <p:nvSpPr>
          <p:cNvPr id="12291" name="Content Placeholder 2"/>
          <p:cNvSpPr>
            <a:spLocks noGrp="1"/>
          </p:cNvSpPr>
          <p:nvPr>
            <p:ph idx="1"/>
          </p:nvPr>
        </p:nvSpPr>
        <p:spPr>
          <a:xfrm>
            <a:off x="1905000" y="1600200"/>
            <a:ext cx="8382000" cy="3810000"/>
          </a:xfrm>
        </p:spPr>
        <p:txBody>
          <a:bodyPr/>
          <a:lstStyle/>
          <a:p>
            <a:pPr eaLnBrk="1" hangingPunct="1"/>
            <a:r>
              <a:rPr lang="en-US" sz="2000" dirty="0">
                <a:solidFill>
                  <a:srgbClr val="54B948"/>
                </a:solidFill>
              </a:rPr>
              <a:t>Unique Multi-Campus Center of The University of North Carolina System</a:t>
            </a:r>
          </a:p>
          <a:p>
            <a:pPr eaLnBrk="1" hangingPunct="1"/>
            <a:r>
              <a:rPr lang="en-US" sz="2000" dirty="0">
                <a:solidFill>
                  <a:srgbClr val="54B948"/>
                </a:solidFill>
              </a:rPr>
              <a:t>Established in 1984 and subject to periodic oversight reviews by The University’s Board of Governors</a:t>
            </a:r>
          </a:p>
          <a:p>
            <a:pPr eaLnBrk="1" hangingPunct="1"/>
            <a:r>
              <a:rPr lang="en-US" sz="2000" dirty="0">
                <a:solidFill>
                  <a:srgbClr val="54B948"/>
                </a:solidFill>
              </a:rPr>
              <a:t>Serves as the State of North  Carolina’s host for the US Small Business Administration’s Small Business Development  Center Program</a:t>
            </a:r>
          </a:p>
          <a:p>
            <a:pPr eaLnBrk="1" hangingPunct="1"/>
            <a:r>
              <a:rPr lang="en-US" sz="2000" dirty="0">
                <a:solidFill>
                  <a:srgbClr val="54B948"/>
                </a:solidFill>
              </a:rPr>
              <a:t>Expected to serve as a vehicle for managing other Federal and State funded programs which serve small to mid-sized companies</a:t>
            </a:r>
          </a:p>
          <a:p>
            <a:pPr eaLnBrk="1" hangingPunct="1"/>
            <a:r>
              <a:rPr lang="en-US" sz="2000" dirty="0">
                <a:solidFill>
                  <a:srgbClr val="54B948"/>
                </a:solidFill>
              </a:rPr>
              <a:t>Required to achieve and sustain national accreditation</a:t>
            </a:r>
            <a:endParaRPr lang="en-US" sz="2000" dirty="0"/>
          </a:p>
          <a:p>
            <a:pPr marL="0" indent="0" eaLnBrk="1" hangingPunct="1">
              <a:buNone/>
            </a:pPr>
            <a:endParaRPr lang="en-US" dirty="0"/>
          </a:p>
        </p:txBody>
      </p:sp>
      <p:sp>
        <p:nvSpPr>
          <p:cNvPr id="3" name="Slide Number Placeholder 2"/>
          <p:cNvSpPr>
            <a:spLocks noGrp="1"/>
          </p:cNvSpPr>
          <p:nvPr>
            <p:ph type="sldNum" sz="quarter" idx="12"/>
          </p:nvPr>
        </p:nvSpPr>
        <p:spPr/>
        <p:txBody>
          <a:bodyPr/>
          <a:lstStyle/>
          <a:p>
            <a:pPr defTabSz="914400" fontAlgn="base">
              <a:spcBef>
                <a:spcPct val="0"/>
              </a:spcBef>
              <a:spcAft>
                <a:spcPct val="0"/>
              </a:spcAft>
            </a:pPr>
            <a:fld id="{62ECB6C2-7C0B-4397-B3B3-68C7AACF1204}" type="slidenum">
              <a:rPr lang="en-US">
                <a:solidFill>
                  <a:prstClr val="white"/>
                </a:solidFill>
                <a:cs typeface="Arial" pitchFamily="34" charset="0"/>
              </a:rPr>
              <a:pPr defTabSz="914400" fontAlgn="base">
                <a:spcBef>
                  <a:spcPct val="0"/>
                </a:spcBef>
                <a:spcAft>
                  <a:spcPct val="0"/>
                </a:spcAft>
              </a:pPr>
              <a:t>9</a:t>
            </a:fld>
            <a:endParaRPr lang="en-US" dirty="0">
              <a:solidFill>
                <a:prstClr val="white"/>
              </a:solidFill>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0385268">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1092</Words>
  <Application>Microsoft Office PowerPoint</Application>
  <PresentationFormat>Widescreen</PresentationFormat>
  <Paragraphs>174</Paragraphs>
  <Slides>28</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7" baseType="lpstr">
      <vt:lpstr>Arial</vt:lpstr>
      <vt:lpstr>Calibri</vt:lpstr>
      <vt:lpstr>Calibri Light</vt:lpstr>
      <vt:lpstr>Garamond</vt:lpstr>
      <vt:lpstr>Monotype Sorts</vt:lpstr>
      <vt:lpstr>Wingdings</vt:lpstr>
      <vt:lpstr>Office Theme</vt:lpstr>
      <vt:lpstr>10385268</vt:lpstr>
      <vt:lpstr>Acrobat Document</vt:lpstr>
      <vt:lpstr>College Partnership Meeting</vt:lpstr>
      <vt:lpstr>2019-2020 Projects and Activities</vt:lpstr>
      <vt:lpstr>PowerPoint Presentation</vt:lpstr>
      <vt:lpstr>Impact on the Future Workforce</vt:lpstr>
      <vt:lpstr>PowerPoint Presentation</vt:lpstr>
      <vt:lpstr>CISCO WebEx Board Project</vt:lpstr>
      <vt:lpstr>PowerPoint Presentation</vt:lpstr>
      <vt:lpstr>The SBTDC is a business and technology development extension service of the North Carolina University System operated in partnership with the US Small Business Administration.</vt:lpstr>
      <vt:lpstr>About the Small Business and Technology Development Center (SBTDC)</vt:lpstr>
      <vt:lpstr>SBTDC Mission &amp; Vision</vt:lpstr>
      <vt:lpstr>Fit with University Mission</vt:lpstr>
      <vt:lpstr>SBTDC Funding Sources</vt:lpstr>
      <vt:lpstr>Current Operations</vt:lpstr>
      <vt:lpstr>Results / Impact (most recent year)</vt:lpstr>
      <vt:lpstr>Core SBTDC Services</vt:lpstr>
      <vt:lpstr>Counseling Relationships</vt:lpstr>
      <vt:lpstr>Specialized SBTDC Programs &amp; Services</vt:lpstr>
      <vt:lpstr>Business Counseling</vt:lpstr>
      <vt:lpstr>SBTDC Client Counseling</vt:lpstr>
      <vt:lpstr>Business Disaster Recovery</vt:lpstr>
      <vt:lpstr>Training and Workshops</vt:lpstr>
      <vt:lpstr>NEW Client Opinions  of SBTDC Counseling</vt:lpstr>
      <vt:lpstr>Jobs Created and Sales Growth</vt:lpstr>
      <vt:lpstr>Return on Investment</vt:lpstr>
      <vt:lpstr>National Accreditation</vt:lpstr>
      <vt:lpstr>Questions / Discussion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Partnership Meeting</dc:title>
  <dc:creator>Brandi</dc:creator>
  <cp:lastModifiedBy>Brandi</cp:lastModifiedBy>
  <cp:revision>3</cp:revision>
  <dcterms:created xsi:type="dcterms:W3CDTF">2019-11-12T16:33:43Z</dcterms:created>
  <dcterms:modified xsi:type="dcterms:W3CDTF">2019-11-13T03:51:50Z</dcterms:modified>
</cp:coreProperties>
</file>