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1" r:id="rId5"/>
    <p:sldId id="256" r:id="rId6"/>
    <p:sldId id="267" r:id="rId7"/>
    <p:sldId id="260" r:id="rId8"/>
    <p:sldId id="257" r:id="rId9"/>
    <p:sldId id="258" r:id="rId10"/>
    <p:sldId id="272" r:id="rId11"/>
    <p:sldId id="262" r:id="rId12"/>
    <p:sldId id="268" r:id="rId13"/>
    <p:sldId id="269" r:id="rId14"/>
    <p:sldId id="273" r:id="rId15"/>
    <p:sldId id="266" r:id="rId16"/>
    <p:sldId id="265" r:id="rId17"/>
    <p:sldId id="274" r:id="rId18"/>
    <p:sldId id="270"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A7714-DA64-4F32-868D-E2AB0B2B95AF}" type="datetimeFigureOut">
              <a:rPr lang="en-US" smtClean="0"/>
              <a:t>10/18/2019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2BB95-BB64-4940-9B0D-34386F30B573}" type="slidenum">
              <a:rPr lang="en-US" smtClean="0"/>
              <a:t>‹#›</a:t>
            </a:fld>
            <a:endParaRPr lang="en-US"/>
          </a:p>
        </p:txBody>
      </p:sp>
    </p:spTree>
    <p:extLst>
      <p:ext uri="{BB962C8B-B14F-4D97-AF65-F5344CB8AC3E}">
        <p14:creationId xmlns:p14="http://schemas.microsoft.com/office/powerpoint/2010/main" val="365474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CD3529-37F7-F544-B4E4-1C42657F13E5}"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3768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414498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423376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6554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CD3529-37F7-F544-B4E4-1C42657F13E5}"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6794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CD3529-37F7-F544-B4E4-1C42657F13E5}"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1838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CD3529-37F7-F544-B4E4-1C42657F13E5}"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1077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CD3529-37F7-F544-B4E4-1C42657F13E5}"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1587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D3529-37F7-F544-B4E4-1C42657F13E5}"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182423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D3529-37F7-F544-B4E4-1C42657F13E5}"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69181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D3529-37F7-F544-B4E4-1C42657F13E5}"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335400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D3529-37F7-F544-B4E4-1C42657F13E5}" type="datetimeFigureOut">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F98D3-1B71-7041-ADAD-91CA8B8A5146}" type="slidenum">
              <a:rPr lang="en-US" smtClean="0"/>
              <a:t>‹#›</a:t>
            </a:fld>
            <a:endParaRPr lang="en-US"/>
          </a:p>
        </p:txBody>
      </p:sp>
    </p:spTree>
    <p:extLst>
      <p:ext uri="{BB962C8B-B14F-4D97-AF65-F5344CB8AC3E}">
        <p14:creationId xmlns:p14="http://schemas.microsoft.com/office/powerpoint/2010/main" val="346149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TELAMON CORPORATION</a:t>
            </a:r>
          </a:p>
        </p:txBody>
      </p:sp>
      <p:sp>
        <p:nvSpPr>
          <p:cNvPr id="3" name="Subtitle 2"/>
          <p:cNvSpPr>
            <a:spLocks noGrp="1"/>
          </p:cNvSpPr>
          <p:nvPr>
            <p:ph type="subTitle" idx="1"/>
          </p:nvPr>
        </p:nvSpPr>
        <p:spPr>
          <a:xfrm>
            <a:off x="1371600" y="3886200"/>
            <a:ext cx="6400800" cy="1261997"/>
          </a:xfrm>
        </p:spPr>
        <p:txBody>
          <a:bodyPr/>
          <a:lstStyle/>
          <a:p>
            <a:r>
              <a:rPr lang="en-US" dirty="0">
                <a:solidFill>
                  <a:srgbClr val="FF0000"/>
                </a:solidFill>
              </a:rPr>
              <a:t>Empowering Individuals,</a:t>
            </a:r>
          </a:p>
          <a:p>
            <a:r>
              <a:rPr lang="en-US" dirty="0">
                <a:solidFill>
                  <a:srgbClr val="FF0000"/>
                </a:solidFill>
              </a:rPr>
              <a:t> Improving Communities</a:t>
            </a:r>
          </a:p>
          <a:p>
            <a:endParaRPr lang="en-US" dirty="0"/>
          </a:p>
        </p:txBody>
      </p:sp>
      <p:sp>
        <p:nvSpPr>
          <p:cNvPr id="4" name="TextBox 3"/>
          <p:cNvSpPr txBox="1"/>
          <p:nvPr/>
        </p:nvSpPr>
        <p:spPr>
          <a:xfrm>
            <a:off x="3482236" y="5599134"/>
            <a:ext cx="189143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8148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20" y="317704"/>
            <a:ext cx="7317955" cy="1143000"/>
          </a:xfrm>
        </p:spPr>
        <p:txBody>
          <a:bodyPr>
            <a:normAutofit fontScale="90000"/>
          </a:bodyPr>
          <a:lstStyle/>
          <a:p>
            <a:pPr algn="l"/>
            <a:r>
              <a:rPr lang="en-US" dirty="0">
                <a:effectLst>
                  <a:outerShdw blurRad="38100" dist="38100" dir="2700000" algn="tl">
                    <a:srgbClr val="000000">
                      <a:alpha val="43137"/>
                    </a:srgbClr>
                  </a:outerShdw>
                </a:effectLst>
                <a:latin typeface="Gill Sans MT" panose="020B0502020104020203" pitchFamily="34" charset="0"/>
              </a:rPr>
              <a:t>What Is Considered Farm Work?</a:t>
            </a:r>
            <a:endParaRPr lang="en-US" dirty="0"/>
          </a:p>
        </p:txBody>
      </p:sp>
      <p:pic>
        <p:nvPicPr>
          <p:cNvPr id="4" name="Content Placeholder 3"/>
          <p:cNvPicPr>
            <a:picLocks noChangeAspect="1"/>
          </p:cNvPicPr>
          <p:nvPr/>
        </p:nvPicPr>
        <p:blipFill>
          <a:blip r:embed="rId2"/>
          <a:stretch>
            <a:fillRect/>
          </a:stretch>
        </p:blipFill>
        <p:spPr>
          <a:xfrm>
            <a:off x="457200" y="348495"/>
            <a:ext cx="746449" cy="1112209"/>
          </a:xfrm>
          <a:prstGeom prst="rect">
            <a:avLst/>
          </a:prstGeom>
        </p:spPr>
      </p:pic>
      <p:pic>
        <p:nvPicPr>
          <p:cNvPr id="1026" name="Picture 2" descr="Image result for perd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74" y="1838592"/>
            <a:ext cx="1382699" cy="1382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mith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04" y="1495232"/>
            <a:ext cx="2060155" cy="686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 Watering the Plant during Daytim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12811" y="2702245"/>
            <a:ext cx="2357230" cy="1572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918" y="2268752"/>
            <a:ext cx="2192357" cy="338554"/>
          </a:xfrm>
          <a:prstGeom prst="rect">
            <a:avLst/>
          </a:prstGeom>
          <a:noFill/>
          <a:ln>
            <a:noFill/>
          </a:ln>
        </p:spPr>
        <p:txBody>
          <a:bodyPr wrap="square" rtlCol="0">
            <a:spAutoFit/>
          </a:bodyPr>
          <a:lstStyle/>
          <a:p>
            <a:r>
              <a:rPr lang="en-US" sz="1600" b="1" dirty="0"/>
              <a:t>Field Work </a:t>
            </a:r>
          </a:p>
        </p:txBody>
      </p:sp>
      <p:pic>
        <p:nvPicPr>
          <p:cNvPr id="1034" name="Picture 10" descr="Two Co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916" y="4252102"/>
            <a:ext cx="2030577" cy="135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3372" y="3826075"/>
            <a:ext cx="1687663" cy="338554"/>
          </a:xfrm>
          <a:prstGeom prst="rect">
            <a:avLst/>
          </a:prstGeom>
          <a:noFill/>
          <a:ln>
            <a:noFill/>
          </a:ln>
        </p:spPr>
        <p:txBody>
          <a:bodyPr wrap="square" rtlCol="0">
            <a:spAutoFit/>
          </a:bodyPr>
          <a:lstStyle/>
          <a:p>
            <a:r>
              <a:rPr lang="en-US" sz="1600" b="1" dirty="0"/>
              <a:t>Tending Livestock </a:t>
            </a:r>
          </a:p>
        </p:txBody>
      </p:sp>
      <p:sp>
        <p:nvSpPr>
          <p:cNvPr id="9" name="TextBox 8"/>
          <p:cNvSpPr txBox="1"/>
          <p:nvPr/>
        </p:nvSpPr>
        <p:spPr>
          <a:xfrm>
            <a:off x="7259703" y="6127250"/>
            <a:ext cx="1600814" cy="461665"/>
          </a:xfrm>
          <a:prstGeom prst="rect">
            <a:avLst/>
          </a:prstGeom>
          <a:noFill/>
        </p:spPr>
        <p:txBody>
          <a:bodyPr wrap="square" rtlCol="0">
            <a:spAutoFit/>
          </a:bodyPr>
          <a:lstStyle/>
          <a:p>
            <a:r>
              <a:rPr lang="en-US" sz="2400" b="1" dirty="0"/>
              <a:t>And more!</a:t>
            </a:r>
          </a:p>
        </p:txBody>
      </p:sp>
      <p:pic>
        <p:nvPicPr>
          <p:cNvPr id="11" name="Picture 10" descr="https://image.shutterstock.com/image-photo/fresh-brown-eggs-on-transportation-260nw-206207578.jpg"/>
          <p:cNvPicPr/>
          <p:nvPr/>
        </p:nvPicPr>
        <p:blipFill rotWithShape="1">
          <a:blip r:embed="rId7">
            <a:extLst>
              <a:ext uri="{28A0092B-C50C-407E-A947-70E740481C1C}">
                <a14:useLocalDpi xmlns:a14="http://schemas.microsoft.com/office/drawing/2010/main" val="0"/>
              </a:ext>
            </a:extLst>
          </a:blip>
          <a:srcRect b="7249"/>
          <a:stretch/>
        </p:blipFill>
        <p:spPr bwMode="auto">
          <a:xfrm>
            <a:off x="2928689" y="1838592"/>
            <a:ext cx="2296683" cy="1405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2" name="TextBox 11"/>
          <p:cNvSpPr txBox="1"/>
          <p:nvPr/>
        </p:nvSpPr>
        <p:spPr>
          <a:xfrm>
            <a:off x="3140072" y="1398276"/>
            <a:ext cx="2622015" cy="338554"/>
          </a:xfrm>
          <a:prstGeom prst="rect">
            <a:avLst/>
          </a:prstGeom>
          <a:noFill/>
          <a:ln>
            <a:noFill/>
          </a:ln>
        </p:spPr>
        <p:txBody>
          <a:bodyPr wrap="square" rtlCol="0">
            <a:spAutoFit/>
          </a:bodyPr>
          <a:lstStyle/>
          <a:p>
            <a:r>
              <a:rPr lang="en-US" sz="1600" b="1" dirty="0"/>
              <a:t>Chicken Hatcheries </a:t>
            </a:r>
          </a:p>
        </p:txBody>
      </p:sp>
      <p:pic>
        <p:nvPicPr>
          <p:cNvPr id="3" name="Picture 2" descr="Fish Eye Photography of Garde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309" y="4709385"/>
            <a:ext cx="2401505" cy="1601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47356" y="4353313"/>
            <a:ext cx="1560539" cy="584775"/>
          </a:xfrm>
          <a:prstGeom prst="rect">
            <a:avLst/>
          </a:prstGeom>
          <a:noFill/>
          <a:ln>
            <a:noFill/>
          </a:ln>
        </p:spPr>
        <p:txBody>
          <a:bodyPr wrap="square" rtlCol="0">
            <a:spAutoFit/>
          </a:bodyPr>
          <a:lstStyle/>
          <a:p>
            <a:r>
              <a:rPr lang="en-US" sz="1600" b="1" dirty="0"/>
              <a:t>Plant Nurseries</a:t>
            </a:r>
          </a:p>
          <a:p>
            <a:endParaRPr lang="en-US" sz="1600" b="1" dirty="0"/>
          </a:p>
        </p:txBody>
      </p:sp>
    </p:spTree>
    <p:extLst>
      <p:ext uri="{BB962C8B-B14F-4D97-AF65-F5344CB8AC3E}">
        <p14:creationId xmlns:p14="http://schemas.microsoft.com/office/powerpoint/2010/main" val="1248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Considered Farm Work?</a:t>
            </a:r>
          </a:p>
        </p:txBody>
      </p:sp>
      <p:sp>
        <p:nvSpPr>
          <p:cNvPr id="3" name="Content Placeholder 2"/>
          <p:cNvSpPr>
            <a:spLocks noGrp="1"/>
          </p:cNvSpPr>
          <p:nvPr>
            <p:ph sz="half" idx="1"/>
          </p:nvPr>
        </p:nvSpPr>
        <p:spPr/>
        <p:txBody>
          <a:bodyPr/>
          <a:lstStyle/>
          <a:p>
            <a:r>
              <a:rPr lang="en-US" dirty="0"/>
              <a:t>Egg Hatcheries </a:t>
            </a:r>
          </a:p>
          <a:p>
            <a:r>
              <a:rPr lang="en-US" dirty="0"/>
              <a:t>Chicken and Poultry Farms</a:t>
            </a:r>
          </a:p>
          <a:p>
            <a:r>
              <a:rPr lang="en-US" dirty="0"/>
              <a:t>Plant Nurseries </a:t>
            </a:r>
          </a:p>
          <a:p>
            <a:r>
              <a:rPr lang="en-US" dirty="0"/>
              <a:t>Hog Farms</a:t>
            </a:r>
          </a:p>
          <a:p>
            <a:r>
              <a:rPr lang="en-US" dirty="0"/>
              <a:t>Taking care of Live Stock</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4411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and Training Services</a:t>
            </a:r>
          </a:p>
        </p:txBody>
      </p:sp>
      <p:sp>
        <p:nvSpPr>
          <p:cNvPr id="3" name="Content Placeholder 2"/>
          <p:cNvSpPr>
            <a:spLocks noGrp="1"/>
          </p:cNvSpPr>
          <p:nvPr>
            <p:ph idx="1"/>
          </p:nvPr>
        </p:nvSpPr>
        <p:spPr/>
        <p:txBody>
          <a:bodyPr>
            <a:normAutofit/>
          </a:bodyPr>
          <a:lstStyle/>
          <a:p>
            <a:pPr>
              <a:buFont typeface="Wingdings" pitchFamily="2" charset="2"/>
              <a:buChar char="v"/>
            </a:pPr>
            <a:r>
              <a:rPr lang="en-US" sz="2800" b="1" dirty="0"/>
              <a:t>Work Experience </a:t>
            </a:r>
            <a:r>
              <a:rPr lang="en-US" sz="2400" dirty="0"/>
              <a:t>– Participants will acquire basic workplace skills and develop good work habits while working in public agencies or non-profit settings. Their full salary will be paid by </a:t>
            </a:r>
            <a:r>
              <a:rPr lang="en-US" sz="2400" dirty="0">
                <a:solidFill>
                  <a:schemeClr val="tx2">
                    <a:lumMod val="60000"/>
                    <a:lumOff val="40000"/>
                  </a:schemeClr>
                </a:solidFill>
              </a:rPr>
              <a:t>Telamon</a:t>
            </a:r>
            <a:r>
              <a:rPr lang="en-US" sz="2400" dirty="0"/>
              <a:t> while they are trained by an employer for 89 days. </a:t>
            </a:r>
            <a:endParaRPr lang="en-US" sz="2800" dirty="0"/>
          </a:p>
          <a:p>
            <a:pPr>
              <a:buFont typeface="Wingdings" pitchFamily="2" charset="2"/>
              <a:buChar char="v"/>
            </a:pPr>
            <a:r>
              <a:rPr lang="en-US" sz="2800" b="1" dirty="0"/>
              <a:t>On-The-Job-Training</a:t>
            </a:r>
            <a:r>
              <a:rPr lang="en-US" dirty="0"/>
              <a:t> – </a:t>
            </a:r>
            <a:r>
              <a:rPr lang="en-US" sz="2400" dirty="0"/>
              <a:t>Participants will gain valuable occupational skills while learning a new trade in a private or public sector job. They are hired by the </a:t>
            </a:r>
            <a:r>
              <a:rPr lang="en-US" sz="2400" dirty="0">
                <a:solidFill>
                  <a:schemeClr val="tx2">
                    <a:lumMod val="60000"/>
                    <a:lumOff val="40000"/>
                  </a:schemeClr>
                </a:solidFill>
              </a:rPr>
              <a:t>employer</a:t>
            </a:r>
            <a:r>
              <a:rPr lang="en-US" sz="2400" dirty="0"/>
              <a:t> and Telamon will reimburse up to 75% of the participant’s salary for the duration of their OJT contract. </a:t>
            </a:r>
          </a:p>
          <a:p>
            <a:pPr marL="0" indent="0">
              <a:buNone/>
            </a:pPr>
            <a:endParaRPr lang="en-US" dirty="0"/>
          </a:p>
        </p:txBody>
      </p:sp>
    </p:spTree>
    <p:extLst>
      <p:ext uri="{BB962C8B-B14F-4D97-AF65-F5344CB8AC3E}">
        <p14:creationId xmlns:p14="http://schemas.microsoft.com/office/powerpoint/2010/main" val="359301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and Training Services</a:t>
            </a:r>
          </a:p>
        </p:txBody>
      </p:sp>
      <p:sp>
        <p:nvSpPr>
          <p:cNvPr id="3" name="Content Placeholder 2"/>
          <p:cNvSpPr>
            <a:spLocks noGrp="1"/>
          </p:cNvSpPr>
          <p:nvPr>
            <p:ph idx="1"/>
          </p:nvPr>
        </p:nvSpPr>
        <p:spPr>
          <a:xfrm>
            <a:off x="399327" y="1817225"/>
            <a:ext cx="8229600" cy="4795075"/>
          </a:xfrm>
        </p:spPr>
        <p:txBody>
          <a:bodyPr>
            <a:normAutofit/>
          </a:bodyPr>
          <a:lstStyle/>
          <a:p>
            <a:pPr>
              <a:buFont typeface="Wingdings" pitchFamily="2" charset="2"/>
              <a:buChar char="v"/>
            </a:pPr>
            <a:r>
              <a:rPr lang="en-US" dirty="0"/>
              <a:t> </a:t>
            </a:r>
            <a:r>
              <a:rPr lang="en-US" sz="2800" dirty="0"/>
              <a:t>We can pay tuition, books and fees for short-term/2-year programs </a:t>
            </a:r>
          </a:p>
          <a:p>
            <a:pPr>
              <a:buFont typeface="Wingdings" pitchFamily="2" charset="2"/>
              <a:buChar char="v"/>
            </a:pPr>
            <a:r>
              <a:rPr lang="en-US" sz="2800" dirty="0"/>
              <a:t>Clients in the classroom training program are eligible for Needs Related Assistance and supportive services.</a:t>
            </a:r>
          </a:p>
          <a:p>
            <a:pPr>
              <a:buFont typeface="Wingdings" pitchFamily="2" charset="2"/>
              <a:buChar char="v"/>
            </a:pPr>
            <a:r>
              <a:rPr lang="en-US" sz="2800" dirty="0"/>
              <a:t>The Needs Related Payment can range from the minimum $75.00 to the maximize of $150.00 a week. </a:t>
            </a:r>
          </a:p>
          <a:p>
            <a:pPr>
              <a:buFont typeface="Wingdings" pitchFamily="2" charset="2"/>
              <a:buChar char="v"/>
            </a:pPr>
            <a:r>
              <a:rPr lang="en-US" sz="2800" dirty="0"/>
              <a:t> Client must complete 12 hours a week of classroom training.</a:t>
            </a:r>
          </a:p>
        </p:txBody>
      </p:sp>
      <p:sp>
        <p:nvSpPr>
          <p:cNvPr id="4" name="TextBox 3"/>
          <p:cNvSpPr txBox="1"/>
          <p:nvPr/>
        </p:nvSpPr>
        <p:spPr>
          <a:xfrm>
            <a:off x="671332" y="1238491"/>
            <a:ext cx="7002683" cy="646331"/>
          </a:xfrm>
          <a:prstGeom prst="rect">
            <a:avLst/>
          </a:prstGeom>
          <a:noFill/>
        </p:spPr>
        <p:txBody>
          <a:bodyPr wrap="square" rtlCol="0">
            <a:spAutoFit/>
          </a:bodyPr>
          <a:lstStyle/>
          <a:p>
            <a:pPr algn="ctr"/>
            <a:r>
              <a:rPr lang="en-US" sz="3600" b="1" dirty="0"/>
              <a:t>Occupational Skills Training </a:t>
            </a:r>
          </a:p>
        </p:txBody>
      </p:sp>
    </p:spTree>
    <p:extLst>
      <p:ext uri="{BB962C8B-B14F-4D97-AF65-F5344CB8AC3E}">
        <p14:creationId xmlns:p14="http://schemas.microsoft.com/office/powerpoint/2010/main" val="379791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Story</a:t>
            </a:r>
          </a:p>
        </p:txBody>
      </p:sp>
      <p:pic>
        <p:nvPicPr>
          <p:cNvPr id="2050" name="Picture 2" descr="Image preview"/>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90" t="23307" r="12676"/>
          <a:stretch/>
        </p:blipFill>
        <p:spPr bwMode="auto">
          <a:xfrm>
            <a:off x="853807" y="1417638"/>
            <a:ext cx="3145316" cy="4834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2849" y="1461480"/>
            <a:ext cx="3988106" cy="4801314"/>
          </a:xfrm>
          <a:prstGeom prst="rect">
            <a:avLst/>
          </a:prstGeom>
          <a:noFill/>
        </p:spPr>
        <p:txBody>
          <a:bodyPr wrap="square" rtlCol="0">
            <a:spAutoFit/>
          </a:bodyPr>
          <a:lstStyle/>
          <a:p>
            <a:r>
              <a:rPr lang="en-US" dirty="0"/>
              <a:t>When George White was 12 years old he realized he wanted to cut hair.  He lacked transportation, had limited work experience and had difficulty finding sustainable employment. George was not about to give up his dream of becoming a barber and opening his own barbershop. The NFJP program assisted George with relocation to Greenville, tuition at the Barber School Program at Pitt Community College, books, and other supportive services. George completed his barber training in November of 2016. In December 2017, George started working at Premier Vision Barber Studios in Elizabeth City.  </a:t>
            </a:r>
          </a:p>
          <a:p>
            <a:endParaRPr lang="en-US" dirty="0"/>
          </a:p>
        </p:txBody>
      </p:sp>
    </p:spTree>
    <p:extLst>
      <p:ext uri="{BB962C8B-B14F-4D97-AF65-F5344CB8AC3E}">
        <p14:creationId xmlns:p14="http://schemas.microsoft.com/office/powerpoint/2010/main" val="6047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y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4622" y="994273"/>
            <a:ext cx="620526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3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333099"/>
            <a:ext cx="7483151"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A Moment of </a:t>
            </a:r>
          </a:p>
        </p:txBody>
      </p:sp>
      <p:pic>
        <p:nvPicPr>
          <p:cNvPr id="4" name="Content Placeholder 3"/>
          <p:cNvPicPr>
            <a:picLocks noGrp="1" noChangeAspect="1"/>
          </p:cNvPicPr>
          <p:nvPr>
            <p:ph idx="1"/>
          </p:nvPr>
        </p:nvPicPr>
        <p:blipFill>
          <a:blip r:embed="rId2"/>
          <a:stretch>
            <a:fillRect/>
          </a:stretch>
        </p:blipFill>
        <p:spPr>
          <a:xfrm>
            <a:off x="457200" y="348495"/>
            <a:ext cx="746449" cy="1112209"/>
          </a:xfrm>
        </p:spPr>
      </p:pic>
      <p:pic>
        <p:nvPicPr>
          <p:cNvPr id="3" name="Picture 2"/>
          <p:cNvPicPr>
            <a:picLocks noChangeAspect="1"/>
          </p:cNvPicPr>
          <p:nvPr/>
        </p:nvPicPr>
        <p:blipFill rotWithShape="1">
          <a:blip r:embed="rId3"/>
          <a:srcRect t="31257" b="26541"/>
          <a:stretch/>
        </p:blipFill>
        <p:spPr>
          <a:xfrm>
            <a:off x="4589106" y="348495"/>
            <a:ext cx="4097694" cy="1296956"/>
          </a:xfrm>
          <a:prstGeom prst="rect">
            <a:avLst/>
          </a:prstGeom>
        </p:spPr>
      </p:pic>
      <p:sp>
        <p:nvSpPr>
          <p:cNvPr id="6" name="Rectangle 5"/>
          <p:cNvSpPr/>
          <p:nvPr/>
        </p:nvSpPr>
        <p:spPr>
          <a:xfrm>
            <a:off x="457200" y="2286201"/>
            <a:ext cx="8229600" cy="1754326"/>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latin typeface="Gill Sans MT" panose="020B0502020104020203" pitchFamily="34" charset="0"/>
              </a:rPr>
              <a:t>Thank you all for attending and for your support as we strive to make an impact in the community!!!</a:t>
            </a:r>
          </a:p>
        </p:txBody>
      </p:sp>
      <p:sp>
        <p:nvSpPr>
          <p:cNvPr id="7" name="Rectangle 6"/>
          <p:cNvSpPr/>
          <p:nvPr/>
        </p:nvSpPr>
        <p:spPr>
          <a:xfrm>
            <a:off x="2523281" y="5032512"/>
            <a:ext cx="6163520" cy="1631216"/>
          </a:xfrm>
          <a:prstGeom prst="rect">
            <a:avLst/>
          </a:prstGeom>
        </p:spPr>
        <p:txBody>
          <a:bodyPr wrap="square">
            <a:spAutoFit/>
          </a:bodyPr>
          <a:lstStyle/>
          <a:p>
            <a:r>
              <a:rPr lang="en-US" sz="2800" dirty="0">
                <a:effectLst>
                  <a:outerShdw blurRad="38100" dist="38100" dir="2700000" algn="tl">
                    <a:srgbClr val="000000">
                      <a:alpha val="43137"/>
                    </a:srgbClr>
                  </a:outerShdw>
                </a:effectLst>
                <a:latin typeface="Gill Sans MT" panose="020B0502020104020203" pitchFamily="34" charset="0"/>
              </a:rPr>
              <a:t>To contact the Ahoskie/NC02 Office:</a:t>
            </a:r>
          </a:p>
          <a:p>
            <a:pPr marL="1257300" lvl="2" indent="-342900">
              <a:buFont typeface="Wingdings" panose="05000000000000000000" pitchFamily="2" charset="2"/>
              <a:buChar char="Ø"/>
            </a:pPr>
            <a:r>
              <a:rPr lang="en-US" sz="2400" dirty="0">
                <a:latin typeface="Gill Sans MT" panose="020B0502020104020203" pitchFamily="34" charset="0"/>
              </a:rPr>
              <a:t>Roxana White - 252-370-6044</a:t>
            </a:r>
          </a:p>
          <a:p>
            <a:pPr marL="1257300" lvl="2" indent="-342900">
              <a:buFont typeface="Wingdings" panose="05000000000000000000" pitchFamily="2" charset="2"/>
              <a:buChar char="Ø"/>
            </a:pPr>
            <a:r>
              <a:rPr lang="en-US" sz="2400" dirty="0" err="1">
                <a:latin typeface="Gill Sans MT" panose="020B0502020104020203" pitchFamily="34" charset="0"/>
              </a:rPr>
              <a:t>Aleta</a:t>
            </a:r>
            <a:r>
              <a:rPr lang="en-US" sz="2400" dirty="0">
                <a:latin typeface="Gill Sans MT" panose="020B0502020104020203" pitchFamily="34" charset="0"/>
              </a:rPr>
              <a:t> Tootle - 252-339-0267</a:t>
            </a:r>
          </a:p>
          <a:p>
            <a:pPr marL="1257300" lvl="2" indent="-342900">
              <a:buFont typeface="Wingdings" panose="05000000000000000000" pitchFamily="2" charset="2"/>
              <a:buChar char="Ø"/>
            </a:pPr>
            <a:r>
              <a:rPr lang="en-US" sz="2400" dirty="0">
                <a:latin typeface="Gill Sans MT" panose="020B0502020104020203" pitchFamily="34" charset="0"/>
              </a:rPr>
              <a:t>Charity Davenport – 252-917-2512</a:t>
            </a:r>
          </a:p>
        </p:txBody>
      </p:sp>
    </p:spTree>
    <p:extLst>
      <p:ext uri="{BB962C8B-B14F-4D97-AF65-F5344CB8AC3E}">
        <p14:creationId xmlns:p14="http://schemas.microsoft.com/office/powerpoint/2010/main" val="57933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2" y="0"/>
            <a:ext cx="9135901" cy="6858000"/>
          </a:xfrm>
          <a:prstGeom prst="rect">
            <a:avLst/>
          </a:prstGeom>
        </p:spPr>
      </p:pic>
      <p:sp>
        <p:nvSpPr>
          <p:cNvPr id="4" name="TextBox 3"/>
          <p:cNvSpPr txBox="1"/>
          <p:nvPr/>
        </p:nvSpPr>
        <p:spPr>
          <a:xfrm>
            <a:off x="685800" y="2684550"/>
            <a:ext cx="70866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Gill Sans MT" panose="020B0502020104020203" pitchFamily="34" charset="0"/>
              </a:rPr>
              <a:t>Ahoskie/NC02 Field Office</a:t>
            </a:r>
          </a:p>
        </p:txBody>
      </p:sp>
      <p:sp>
        <p:nvSpPr>
          <p:cNvPr id="6" name="TextBox 5"/>
          <p:cNvSpPr txBox="1"/>
          <p:nvPr/>
        </p:nvSpPr>
        <p:spPr>
          <a:xfrm>
            <a:off x="685799" y="3160115"/>
            <a:ext cx="7370352" cy="2062103"/>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Gill Sans MT" panose="020B0502020104020203" pitchFamily="34" charset="0"/>
              </a:rPr>
              <a:t>422 West Main Street</a:t>
            </a:r>
          </a:p>
          <a:p>
            <a:pPr algn="ctr"/>
            <a:r>
              <a:rPr lang="en-US" sz="3200" dirty="0">
                <a:effectLst>
                  <a:outerShdw blurRad="38100" dist="38100" dir="2700000" algn="tl">
                    <a:srgbClr val="000000">
                      <a:alpha val="43137"/>
                    </a:srgbClr>
                  </a:outerShdw>
                </a:effectLst>
                <a:latin typeface="Gill Sans MT" panose="020B0502020104020203" pitchFamily="34" charset="0"/>
              </a:rPr>
              <a:t>Ahoskie, NC 27910</a:t>
            </a:r>
          </a:p>
          <a:p>
            <a:pPr algn="ctr"/>
            <a:r>
              <a:rPr lang="en-US" sz="3200" dirty="0">
                <a:effectLst>
                  <a:outerShdw blurRad="38100" dist="38100" dir="2700000" algn="tl">
                    <a:srgbClr val="000000">
                      <a:alpha val="43137"/>
                    </a:srgbClr>
                  </a:outerShdw>
                </a:effectLst>
                <a:latin typeface="Gill Sans MT" panose="020B0502020104020203" pitchFamily="34" charset="0"/>
              </a:rPr>
              <a:t>252-332-1910</a:t>
            </a:r>
          </a:p>
          <a:p>
            <a:pPr algn="ctr"/>
            <a:r>
              <a:rPr lang="en-US" sz="3200" dirty="0">
                <a:effectLst>
                  <a:outerShdw blurRad="38100" dist="38100" dir="2700000" algn="tl">
                    <a:srgbClr val="000000">
                      <a:alpha val="43137"/>
                    </a:srgbClr>
                  </a:outerShdw>
                </a:effectLst>
                <a:latin typeface="Gill Sans MT" panose="020B0502020104020203" pitchFamily="34" charset="0"/>
              </a:rPr>
              <a:t>nc02@telamon.org</a:t>
            </a:r>
          </a:p>
        </p:txBody>
      </p:sp>
    </p:spTree>
    <p:extLst>
      <p:ext uri="{BB962C8B-B14F-4D97-AF65-F5344CB8AC3E}">
        <p14:creationId xmlns:p14="http://schemas.microsoft.com/office/powerpoint/2010/main" val="217996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86" y="317704"/>
            <a:ext cx="6351223"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Our Service Area…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286" y="1367862"/>
            <a:ext cx="6961297" cy="5187959"/>
          </a:xfrm>
          <a:prstGeom prst="rect">
            <a:avLst/>
          </a:prstGeom>
          <a:ln>
            <a:noFill/>
          </a:ln>
          <a:effectLst>
            <a:outerShdw blurRad="292100" dist="139700" dir="2700000" algn="tl" rotWithShape="0">
              <a:srgbClr val="333333">
                <a:alpha val="65000"/>
              </a:srgbClr>
            </a:outerShdw>
          </a:effectLst>
        </p:spPr>
      </p:pic>
      <p:pic>
        <p:nvPicPr>
          <p:cNvPr id="8" name="Content Placeholder 3"/>
          <p:cNvPicPr>
            <a:picLocks noChangeAspect="1"/>
          </p:cNvPicPr>
          <p:nvPr/>
        </p:nvPicPr>
        <p:blipFill>
          <a:blip r:embed="rId3"/>
          <a:stretch>
            <a:fillRect/>
          </a:stretch>
        </p:blipFill>
        <p:spPr>
          <a:xfrm>
            <a:off x="457200" y="348495"/>
            <a:ext cx="746449" cy="1112209"/>
          </a:xfrm>
          <a:prstGeom prst="rect">
            <a:avLst/>
          </a:prstGeom>
        </p:spPr>
      </p:pic>
      <p:sp>
        <p:nvSpPr>
          <p:cNvPr id="10" name="Down Arrow 9"/>
          <p:cNvSpPr/>
          <p:nvPr/>
        </p:nvSpPr>
        <p:spPr>
          <a:xfrm rot="1907774">
            <a:off x="7401261" y="1140514"/>
            <a:ext cx="1024569" cy="1167788"/>
          </a:xfrm>
          <a:prstGeom prst="downArrow">
            <a:avLst/>
          </a:prstGeom>
          <a:solidFill>
            <a:schemeClr val="accent4">
              <a:lumMod val="40000"/>
              <a:lumOff val="6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9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333099"/>
            <a:ext cx="7483151"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Who Are We…</a:t>
            </a:r>
          </a:p>
        </p:txBody>
      </p:sp>
      <p:pic>
        <p:nvPicPr>
          <p:cNvPr id="4" name="Content Placeholder 3"/>
          <p:cNvPicPr>
            <a:picLocks noGrp="1" noChangeAspect="1"/>
          </p:cNvPicPr>
          <p:nvPr>
            <p:ph idx="1"/>
          </p:nvPr>
        </p:nvPicPr>
        <p:blipFill>
          <a:blip r:embed="rId2"/>
          <a:stretch>
            <a:fillRect/>
          </a:stretch>
        </p:blipFill>
        <p:spPr>
          <a:xfrm>
            <a:off x="457200" y="348495"/>
            <a:ext cx="746449" cy="1112209"/>
          </a:xfrm>
        </p:spPr>
      </p:pic>
      <p:sp>
        <p:nvSpPr>
          <p:cNvPr id="3" name="Rectangle 2"/>
          <p:cNvSpPr/>
          <p:nvPr/>
        </p:nvSpPr>
        <p:spPr>
          <a:xfrm>
            <a:off x="457200" y="1644973"/>
            <a:ext cx="8229600" cy="1077218"/>
          </a:xfrm>
          <a:prstGeom prst="rect">
            <a:avLst/>
          </a:prstGeom>
        </p:spPr>
        <p:txBody>
          <a:bodyPr wrap="square">
            <a:spAutoFit/>
          </a:bodyPr>
          <a:lstStyle/>
          <a:p>
            <a:pPr algn="ctr"/>
            <a:r>
              <a:rPr lang="en-US" sz="3200" i="1" dirty="0">
                <a:effectLst>
                  <a:outerShdw blurRad="38100" dist="38100" dir="2700000" algn="tl">
                    <a:srgbClr val="000000">
                      <a:alpha val="43137"/>
                    </a:srgbClr>
                  </a:outerShdw>
                </a:effectLst>
                <a:latin typeface="Gill Sans MT" panose="020B0502020104020203" pitchFamily="34" charset="0"/>
              </a:rPr>
              <a:t>"Empowering Individuals and Improving Communities" since 1965</a:t>
            </a:r>
          </a:p>
        </p:txBody>
      </p:sp>
      <p:sp>
        <p:nvSpPr>
          <p:cNvPr id="5" name="Rectangle 4"/>
          <p:cNvSpPr/>
          <p:nvPr/>
        </p:nvSpPr>
        <p:spPr>
          <a:xfrm>
            <a:off x="457201" y="3253093"/>
            <a:ext cx="8229600" cy="2246769"/>
          </a:xfrm>
          <a:prstGeom prst="rect">
            <a:avLst/>
          </a:prstGeom>
        </p:spPr>
        <p:txBody>
          <a:bodyPr wrap="square">
            <a:spAutoFit/>
          </a:bodyPr>
          <a:lstStyle/>
          <a:p>
            <a:pPr algn="ctr"/>
            <a:r>
              <a:rPr lang="en-US" sz="2800" dirty="0">
                <a:latin typeface="Gill Sans MT" panose="020B0502020104020203" pitchFamily="34" charset="0"/>
              </a:rPr>
              <a:t>Telamon-TRC* is a private, nonprofit organization which seeks to improve the lives of those in need. </a:t>
            </a:r>
          </a:p>
          <a:p>
            <a:pPr algn="ctr"/>
            <a:endParaRPr lang="en-US" sz="2800" dirty="0">
              <a:latin typeface="Gill Sans MT" panose="020B0502020104020203" pitchFamily="34" charset="0"/>
            </a:endParaRPr>
          </a:p>
          <a:p>
            <a:pPr algn="ctr"/>
            <a:r>
              <a:rPr lang="en-US" sz="2800" dirty="0">
                <a:latin typeface="Gill Sans MT" panose="020B0502020104020203" pitchFamily="34" charset="0"/>
              </a:rPr>
              <a:t>Our mission is to provide educational services that lead to better jobs, better lives, and better communities.</a:t>
            </a:r>
          </a:p>
        </p:txBody>
      </p:sp>
    </p:spTree>
    <p:extLst>
      <p:ext uri="{BB962C8B-B14F-4D97-AF65-F5344CB8AC3E}">
        <p14:creationId xmlns:p14="http://schemas.microsoft.com/office/powerpoint/2010/main" val="390788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333099"/>
            <a:ext cx="7483151"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What We Do…</a:t>
            </a:r>
          </a:p>
        </p:txBody>
      </p:sp>
      <p:pic>
        <p:nvPicPr>
          <p:cNvPr id="4" name="Content Placeholder 3"/>
          <p:cNvPicPr>
            <a:picLocks noGrp="1" noChangeAspect="1"/>
          </p:cNvPicPr>
          <p:nvPr>
            <p:ph idx="1"/>
          </p:nvPr>
        </p:nvPicPr>
        <p:blipFill>
          <a:blip r:embed="rId2"/>
          <a:stretch>
            <a:fillRect/>
          </a:stretch>
        </p:blipFill>
        <p:spPr>
          <a:xfrm>
            <a:off x="457200" y="348495"/>
            <a:ext cx="746449" cy="1112209"/>
          </a:xfrm>
        </p:spPr>
      </p:pic>
      <p:sp>
        <p:nvSpPr>
          <p:cNvPr id="5" name="Rectangle 4"/>
          <p:cNvSpPr/>
          <p:nvPr/>
        </p:nvSpPr>
        <p:spPr>
          <a:xfrm>
            <a:off x="457200" y="1765052"/>
            <a:ext cx="8229600" cy="1384995"/>
          </a:xfrm>
          <a:prstGeom prst="rect">
            <a:avLst/>
          </a:prstGeom>
        </p:spPr>
        <p:txBody>
          <a:bodyPr wrap="square">
            <a:spAutoFit/>
          </a:bodyPr>
          <a:lstStyle/>
          <a:p>
            <a:pPr algn="ctr"/>
            <a:r>
              <a:rPr lang="en-US" sz="2800" i="1" dirty="0">
                <a:effectLst>
                  <a:outerShdw blurRad="38100" dist="38100" dir="2700000" algn="tl">
                    <a:srgbClr val="000000">
                      <a:alpha val="43137"/>
                    </a:srgbClr>
                  </a:outerShdw>
                </a:effectLst>
                <a:latin typeface="Gill Sans MT" panose="020B0502020104020203" pitchFamily="34" charset="0"/>
              </a:rPr>
              <a:t>"We are committed to our work to provide educational services that empower thousands of people each year to build better lives for themselves and their families."</a:t>
            </a:r>
          </a:p>
        </p:txBody>
      </p:sp>
      <p:sp>
        <p:nvSpPr>
          <p:cNvPr id="6" name="Rectangle 5"/>
          <p:cNvSpPr/>
          <p:nvPr/>
        </p:nvSpPr>
        <p:spPr>
          <a:xfrm>
            <a:off x="457200" y="3650169"/>
            <a:ext cx="8229600" cy="2862322"/>
          </a:xfrm>
          <a:prstGeom prst="rect">
            <a:avLst/>
          </a:prstGeom>
        </p:spPr>
        <p:txBody>
          <a:bodyPr wrap="square">
            <a:spAutoFit/>
          </a:bodyPr>
          <a:lstStyle/>
          <a:p>
            <a:pPr algn="ctr"/>
            <a:r>
              <a:rPr lang="en-US" sz="2000" dirty="0">
                <a:latin typeface="Gill Sans MT" panose="020B0502020104020203" pitchFamily="34" charset="0"/>
              </a:rPr>
              <a:t>As an organization, we provide educational services through three lines of businesses:  Workforce &amp; Career Services, Early Childhood &amp; Family Support, and Housing &amp; Financial Empowerment. </a:t>
            </a:r>
          </a:p>
          <a:p>
            <a:pPr algn="ctr"/>
            <a:endParaRPr lang="en-US" sz="2000" dirty="0">
              <a:latin typeface="Gill Sans MT" panose="020B0502020104020203" pitchFamily="34" charset="0"/>
            </a:endParaRPr>
          </a:p>
          <a:p>
            <a:pPr algn="ctr"/>
            <a:endParaRPr lang="en-US" sz="2000" dirty="0">
              <a:latin typeface="Gill Sans MT" panose="020B0502020104020203" pitchFamily="34" charset="0"/>
            </a:endParaRPr>
          </a:p>
          <a:p>
            <a:pPr algn="ctr"/>
            <a:endParaRPr lang="en-US" sz="2000" dirty="0">
              <a:latin typeface="Gill Sans MT" panose="020B0502020104020203" pitchFamily="34" charset="0"/>
            </a:endParaRPr>
          </a:p>
          <a:p>
            <a:pPr algn="ctr"/>
            <a:endParaRPr lang="en-US" sz="2000" dirty="0">
              <a:latin typeface="Gill Sans MT" panose="020B0502020104020203" pitchFamily="34" charset="0"/>
            </a:endParaRPr>
          </a:p>
          <a:p>
            <a:pPr algn="ctr"/>
            <a:r>
              <a:rPr lang="en-US" sz="2000" dirty="0">
                <a:latin typeface="Gill Sans MT" panose="020B0502020104020203" pitchFamily="34" charset="0"/>
              </a:rPr>
              <a:t>The Ahoskie/NC02 Office operates within the Workforce &amp; Career Services line of business.</a:t>
            </a:r>
          </a:p>
        </p:txBody>
      </p:sp>
      <p:pic>
        <p:nvPicPr>
          <p:cNvPr id="7" name="Picture 6"/>
          <p:cNvPicPr>
            <a:picLocks noChangeAspect="1"/>
          </p:cNvPicPr>
          <p:nvPr/>
        </p:nvPicPr>
        <p:blipFill>
          <a:blip r:embed="rId3"/>
          <a:stretch>
            <a:fillRect/>
          </a:stretch>
        </p:blipFill>
        <p:spPr>
          <a:xfrm>
            <a:off x="2509935" y="4650412"/>
            <a:ext cx="4124130" cy="1131361"/>
          </a:xfrm>
          <a:prstGeom prst="rect">
            <a:avLst/>
          </a:prstGeom>
        </p:spPr>
      </p:pic>
    </p:spTree>
    <p:extLst>
      <p:ext uri="{BB962C8B-B14F-4D97-AF65-F5344CB8AC3E}">
        <p14:creationId xmlns:p14="http://schemas.microsoft.com/office/powerpoint/2010/main" val="11011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333099"/>
            <a:ext cx="7483151" cy="1143000"/>
          </a:xfrm>
        </p:spPr>
        <p:txBody>
          <a:bodyPr>
            <a:normAutofit fontScale="90000"/>
          </a:bodyPr>
          <a:lstStyle/>
          <a:p>
            <a:pPr algn="l"/>
            <a:r>
              <a:rPr lang="en-US" dirty="0">
                <a:effectLst>
                  <a:outerShdw blurRad="38100" dist="38100" dir="2700000" algn="tl">
                    <a:srgbClr val="000000">
                      <a:alpha val="43137"/>
                    </a:srgbClr>
                  </a:outerShdw>
                </a:effectLst>
                <a:latin typeface="Gill Sans MT" panose="020B0502020104020203" pitchFamily="34" charset="0"/>
              </a:rPr>
              <a:t>Ahoskie/NC02 Office Services…</a:t>
            </a:r>
          </a:p>
        </p:txBody>
      </p:sp>
      <p:pic>
        <p:nvPicPr>
          <p:cNvPr id="4" name="Content Placeholder 3"/>
          <p:cNvPicPr>
            <a:picLocks noGrp="1" noChangeAspect="1"/>
          </p:cNvPicPr>
          <p:nvPr>
            <p:ph idx="1"/>
          </p:nvPr>
        </p:nvPicPr>
        <p:blipFill>
          <a:blip r:embed="rId2"/>
          <a:stretch>
            <a:fillRect/>
          </a:stretch>
        </p:blipFill>
        <p:spPr>
          <a:xfrm>
            <a:off x="457200" y="348495"/>
            <a:ext cx="746449" cy="1112209"/>
          </a:xfrm>
        </p:spPr>
      </p:pic>
      <p:sp>
        <p:nvSpPr>
          <p:cNvPr id="3" name="Rectangle 2"/>
          <p:cNvSpPr/>
          <p:nvPr/>
        </p:nvSpPr>
        <p:spPr>
          <a:xfrm>
            <a:off x="457200" y="1460704"/>
            <a:ext cx="8229600" cy="1384995"/>
          </a:xfrm>
          <a:prstGeom prst="rect">
            <a:avLst/>
          </a:prstGeom>
        </p:spPr>
        <p:txBody>
          <a:bodyPr wrap="square">
            <a:spAutoFit/>
          </a:bodyPr>
          <a:lstStyle/>
          <a:p>
            <a:pPr algn="ctr"/>
            <a:r>
              <a:rPr lang="en-US" sz="2800" dirty="0">
                <a:latin typeface="Gill Sans MT" panose="020B0502020104020203" pitchFamily="34" charset="0"/>
              </a:rPr>
              <a:t>Workforce and Career Services range from information about local job listings to financially supported occupational training:</a:t>
            </a:r>
          </a:p>
        </p:txBody>
      </p:sp>
      <p:sp>
        <p:nvSpPr>
          <p:cNvPr id="5" name="Rectangle 4"/>
          <p:cNvSpPr/>
          <p:nvPr/>
        </p:nvSpPr>
        <p:spPr>
          <a:xfrm>
            <a:off x="457200" y="5357432"/>
            <a:ext cx="8229600" cy="1200329"/>
          </a:xfrm>
          <a:prstGeom prst="rect">
            <a:avLst/>
          </a:prstGeom>
        </p:spPr>
        <p:txBody>
          <a:bodyPr wrap="square">
            <a:spAutoFit/>
          </a:bodyPr>
          <a:lstStyle/>
          <a:p>
            <a:pPr algn="ctr"/>
            <a:r>
              <a:rPr lang="en-US" sz="2400" dirty="0">
                <a:latin typeface="Gill Sans MT" panose="020B0502020104020203" pitchFamily="34" charset="0"/>
              </a:rPr>
              <a:t>Services are tailored to meet the abilities and needs of individual customers, and supported by professionals in the workforce development field. </a:t>
            </a:r>
          </a:p>
        </p:txBody>
      </p:sp>
      <p:graphicFrame>
        <p:nvGraphicFramePr>
          <p:cNvPr id="6" name="Table 5"/>
          <p:cNvGraphicFramePr>
            <a:graphicFrameLocks noGrp="1"/>
          </p:cNvGraphicFramePr>
          <p:nvPr>
            <p:extLst>
              <p:ext uri="{D42A27DB-BD31-4B8C-83A1-F6EECF244321}">
                <p14:modId xmlns:p14="http://schemas.microsoft.com/office/powerpoint/2010/main" val="2958828612"/>
              </p:ext>
            </p:extLst>
          </p:nvPr>
        </p:nvGraphicFramePr>
        <p:xfrm>
          <a:off x="907542" y="2856517"/>
          <a:ext cx="7483151" cy="2529840"/>
        </p:xfrm>
        <a:graphic>
          <a:graphicData uri="http://schemas.openxmlformats.org/drawingml/2006/table">
            <a:tbl>
              <a:tblPr firstRow="1" bandRow="1">
                <a:tableStyleId>{5C22544A-7EE6-4342-B048-85BDC9FD1C3A}</a:tableStyleId>
              </a:tblPr>
              <a:tblGrid>
                <a:gridCol w="3758544">
                  <a:extLst>
                    <a:ext uri="{9D8B030D-6E8A-4147-A177-3AD203B41FA5}">
                      <a16:colId xmlns:a16="http://schemas.microsoft.com/office/drawing/2014/main" val="2638055690"/>
                    </a:ext>
                  </a:extLst>
                </a:gridCol>
                <a:gridCol w="3724607">
                  <a:extLst>
                    <a:ext uri="{9D8B030D-6E8A-4147-A177-3AD203B41FA5}">
                      <a16:colId xmlns:a16="http://schemas.microsoft.com/office/drawing/2014/main" val="3352068429"/>
                    </a:ext>
                  </a:extLst>
                </a:gridCol>
              </a:tblGrid>
              <a:tr h="370840">
                <a:tc>
                  <a:txBody>
                    <a:bodyPr/>
                    <a:lstStyle/>
                    <a:p>
                      <a:pPr marL="285750" indent="-285750">
                        <a:buFont typeface="Wingdings" panose="05000000000000000000" pitchFamily="2" charset="2"/>
                        <a:buChar char="Ø"/>
                      </a:pPr>
                      <a:r>
                        <a:rPr lang="en-US" sz="2000" b="0" dirty="0">
                          <a:solidFill>
                            <a:schemeClr val="tx1"/>
                          </a:solidFill>
                          <a:latin typeface="Gill Sans MT" panose="020B0502020104020203" pitchFamily="34" charset="0"/>
                        </a:rPr>
                        <a:t>Job Referrals</a:t>
                      </a:r>
                    </a:p>
                    <a:p>
                      <a:pPr marL="285750" indent="-285750">
                        <a:buFont typeface="Wingdings" panose="05000000000000000000" pitchFamily="2" charset="2"/>
                        <a:buChar char="Ø"/>
                      </a:pPr>
                      <a:r>
                        <a:rPr lang="en-US" sz="2000" b="0" dirty="0">
                          <a:solidFill>
                            <a:schemeClr val="tx1"/>
                          </a:solidFill>
                          <a:latin typeface="Gill Sans MT" panose="020B0502020104020203" pitchFamily="34" charset="0"/>
                        </a:rPr>
                        <a:t>Job</a:t>
                      </a:r>
                      <a:r>
                        <a:rPr lang="en-US" sz="2000" b="0" baseline="0" dirty="0">
                          <a:solidFill>
                            <a:schemeClr val="tx1"/>
                          </a:solidFill>
                          <a:latin typeface="Gill Sans MT" panose="020B0502020104020203" pitchFamily="34" charset="0"/>
                        </a:rPr>
                        <a:t> Placement Assistance</a:t>
                      </a:r>
                    </a:p>
                    <a:p>
                      <a:pPr marL="285750" indent="-285750">
                        <a:buFont typeface="Wingdings" panose="05000000000000000000" pitchFamily="2" charset="2"/>
                        <a:buChar char="Ø"/>
                      </a:pPr>
                      <a:r>
                        <a:rPr lang="en-US" sz="2000" b="0" baseline="0" dirty="0">
                          <a:solidFill>
                            <a:schemeClr val="tx1"/>
                          </a:solidFill>
                          <a:latin typeface="Gill Sans MT" panose="020B0502020104020203" pitchFamily="34" charset="0"/>
                        </a:rPr>
                        <a:t>Career Counseling &amp; Exploration</a:t>
                      </a:r>
                    </a:p>
                    <a:p>
                      <a:pPr marL="285750" indent="-285750">
                        <a:buFont typeface="Wingdings" panose="05000000000000000000" pitchFamily="2" charset="2"/>
                        <a:buChar char="Ø"/>
                      </a:pPr>
                      <a:r>
                        <a:rPr lang="en-US" sz="2000" b="0" baseline="0" dirty="0">
                          <a:solidFill>
                            <a:schemeClr val="tx1"/>
                          </a:solidFill>
                          <a:latin typeface="Gill Sans MT" panose="020B0502020104020203" pitchFamily="34" charset="0"/>
                        </a:rPr>
                        <a:t>Supportive Services </a:t>
                      </a:r>
                    </a:p>
                    <a:p>
                      <a:pPr marL="285750" indent="-285750">
                        <a:buFont typeface="Wingdings" panose="05000000000000000000" pitchFamily="2" charset="2"/>
                        <a:buChar char="Ø"/>
                      </a:pPr>
                      <a:r>
                        <a:rPr lang="en-US" sz="2000" b="0" baseline="0" dirty="0">
                          <a:solidFill>
                            <a:schemeClr val="tx1"/>
                          </a:solidFill>
                          <a:latin typeface="Gill Sans MT" panose="020B0502020104020203" pitchFamily="34" charset="0"/>
                        </a:rPr>
                        <a:t>Paid Work Experience</a:t>
                      </a:r>
                    </a:p>
                    <a:p>
                      <a:pPr marL="285750" indent="-285750">
                        <a:buFont typeface="Wingdings" panose="05000000000000000000" pitchFamily="2" charset="2"/>
                        <a:buChar char="Ø"/>
                      </a:pPr>
                      <a:r>
                        <a:rPr lang="en-US" sz="2000" b="0" baseline="0" dirty="0">
                          <a:solidFill>
                            <a:schemeClr val="tx1"/>
                          </a:solidFill>
                          <a:latin typeface="Gill Sans MT" panose="020B0502020104020203" pitchFamily="34" charset="0"/>
                        </a:rPr>
                        <a:t>Classroom Training  </a:t>
                      </a:r>
                    </a:p>
                    <a:p>
                      <a:pPr marL="0" indent="0">
                        <a:buFont typeface="Wingdings" panose="05000000000000000000" pitchFamily="2" charset="2"/>
                        <a:buNone/>
                      </a:pPr>
                      <a:endParaRPr lang="en-US" sz="2000" b="0" dirty="0">
                        <a:solidFill>
                          <a:schemeClr val="tx1"/>
                        </a:solidFill>
                        <a:latin typeface="Gill Sans MT" panose="020B0502020104020203" pitchFamily="34" charset="0"/>
                      </a:endParaRPr>
                    </a:p>
                  </a:txBody>
                  <a:tcPr>
                    <a:noFill/>
                  </a:tcPr>
                </a:tc>
                <a:tc>
                  <a:txBody>
                    <a:bodyPr/>
                    <a:lstStyle/>
                    <a:p>
                      <a:pPr marL="285750" indent="-285750">
                        <a:buFont typeface="Wingdings" panose="05000000000000000000" pitchFamily="2" charset="2"/>
                        <a:buChar char="Ø"/>
                      </a:pPr>
                      <a:r>
                        <a:rPr lang="en-US" sz="2000" b="0" dirty="0">
                          <a:solidFill>
                            <a:schemeClr val="tx1"/>
                          </a:solidFill>
                          <a:latin typeface="Gill Sans MT" panose="020B0502020104020203" pitchFamily="34" charset="0"/>
                        </a:rPr>
                        <a:t>Education &amp; Skill Level Assessments</a:t>
                      </a:r>
                    </a:p>
                    <a:p>
                      <a:pPr marL="285750" indent="-285750">
                        <a:buFont typeface="Wingdings" panose="05000000000000000000" pitchFamily="2" charset="2"/>
                        <a:buChar char="Ø"/>
                      </a:pPr>
                      <a:r>
                        <a:rPr lang="en-US" sz="2000" b="0" dirty="0">
                          <a:solidFill>
                            <a:schemeClr val="tx1"/>
                          </a:solidFill>
                          <a:latin typeface="Gill Sans MT" panose="020B0502020104020203" pitchFamily="34" charset="0"/>
                        </a:rPr>
                        <a:t>Assistance with Obtaining Occupational Certificates and Educational Credentials</a:t>
                      </a:r>
                    </a:p>
                    <a:p>
                      <a:pPr marL="285750" indent="-285750">
                        <a:buFont typeface="Wingdings" panose="05000000000000000000" pitchFamily="2" charset="2"/>
                        <a:buChar char="Ø"/>
                      </a:pPr>
                      <a:r>
                        <a:rPr lang="en-US" sz="2000" b="0" dirty="0">
                          <a:solidFill>
                            <a:schemeClr val="tx1"/>
                          </a:solidFill>
                          <a:latin typeface="Gill Sans MT" panose="020B0502020104020203" pitchFamily="34" charset="0"/>
                        </a:rPr>
                        <a:t>Paid On-the-Job</a:t>
                      </a:r>
                      <a:r>
                        <a:rPr lang="en-US" sz="2000" b="0" baseline="0" dirty="0">
                          <a:solidFill>
                            <a:schemeClr val="tx1"/>
                          </a:solidFill>
                          <a:latin typeface="Gill Sans MT" panose="020B0502020104020203" pitchFamily="34" charset="0"/>
                        </a:rPr>
                        <a:t> Training</a:t>
                      </a:r>
                    </a:p>
                    <a:p>
                      <a:pPr marL="285750" indent="-285750">
                        <a:buFont typeface="Wingdings" panose="05000000000000000000" pitchFamily="2" charset="2"/>
                        <a:buChar char="Ø"/>
                      </a:pPr>
                      <a:r>
                        <a:rPr lang="en-US" sz="2000" b="0" baseline="0" dirty="0">
                          <a:solidFill>
                            <a:schemeClr val="tx1"/>
                          </a:solidFill>
                          <a:latin typeface="Gill Sans MT" panose="020B0502020104020203" pitchFamily="34" charset="0"/>
                        </a:rPr>
                        <a:t>Youth and Adult Activities</a:t>
                      </a:r>
                      <a:endParaRPr lang="en-US" sz="2000" b="0" dirty="0">
                        <a:solidFill>
                          <a:schemeClr val="tx1"/>
                        </a:solidFill>
                        <a:latin typeface="Gill Sans MT" panose="020B0502020104020203" pitchFamily="34" charset="0"/>
                      </a:endParaRPr>
                    </a:p>
                  </a:txBody>
                  <a:tcPr>
                    <a:noFill/>
                  </a:tcPr>
                </a:tc>
                <a:extLst>
                  <a:ext uri="{0D108BD9-81ED-4DB2-BD59-A6C34878D82A}">
                    <a16:rowId xmlns:a16="http://schemas.microsoft.com/office/drawing/2014/main" val="2297253737"/>
                  </a:ext>
                </a:extLst>
              </a:tr>
            </a:tbl>
          </a:graphicData>
        </a:graphic>
      </p:graphicFrame>
    </p:spTree>
    <p:extLst>
      <p:ext uri="{BB962C8B-B14F-4D97-AF65-F5344CB8AC3E}">
        <p14:creationId xmlns:p14="http://schemas.microsoft.com/office/powerpoint/2010/main" val="186072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FARM WORKER JOBS PROGRAM YOUTH ACTIVITY</a:t>
            </a:r>
          </a:p>
        </p:txBody>
      </p:sp>
      <p:sp>
        <p:nvSpPr>
          <p:cNvPr id="3" name="Content Placeholder 2"/>
          <p:cNvSpPr>
            <a:spLocks noGrp="1"/>
          </p:cNvSpPr>
          <p:nvPr>
            <p:ph idx="1"/>
          </p:nvPr>
        </p:nvSpPr>
        <p:spPr/>
        <p:txBody>
          <a:bodyPr>
            <a:normAutofit/>
          </a:bodyPr>
          <a:lstStyle/>
          <a:p>
            <a:r>
              <a:rPr lang="en-US" b="1" dirty="0"/>
              <a:t>The activity serves youths between the ages of  16 – 24.</a:t>
            </a:r>
          </a:p>
          <a:p>
            <a:r>
              <a:rPr lang="en-US" b="1" dirty="0"/>
              <a:t>That have done farm work in the last 24 months.</a:t>
            </a:r>
          </a:p>
          <a:p>
            <a:r>
              <a:rPr lang="en-US" b="1" dirty="0"/>
              <a:t>Or has a parent/guardian that has done farm work in the last 24 months</a:t>
            </a:r>
          </a:p>
          <a:p>
            <a:r>
              <a:rPr lang="en-US" b="1" dirty="0"/>
              <a:t>They may qualify for our program!</a:t>
            </a:r>
          </a:p>
        </p:txBody>
      </p:sp>
    </p:spTree>
    <p:extLst>
      <p:ext uri="{BB962C8B-B14F-4D97-AF65-F5344CB8AC3E}">
        <p14:creationId xmlns:p14="http://schemas.microsoft.com/office/powerpoint/2010/main" val="235389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333099"/>
            <a:ext cx="7483151"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NFJP Eligibility Requirements</a:t>
            </a:r>
          </a:p>
        </p:txBody>
      </p:sp>
      <p:pic>
        <p:nvPicPr>
          <p:cNvPr id="4" name="Content Placeholder 3"/>
          <p:cNvPicPr>
            <a:picLocks noGrp="1" noChangeAspect="1"/>
          </p:cNvPicPr>
          <p:nvPr>
            <p:ph idx="1"/>
          </p:nvPr>
        </p:nvPicPr>
        <p:blipFill>
          <a:blip r:embed="rId2"/>
          <a:stretch>
            <a:fillRect/>
          </a:stretch>
        </p:blipFill>
        <p:spPr>
          <a:xfrm>
            <a:off x="457200" y="348495"/>
            <a:ext cx="746449" cy="1112209"/>
          </a:xfrm>
        </p:spPr>
      </p:pic>
      <p:sp>
        <p:nvSpPr>
          <p:cNvPr id="5" name="Title 1"/>
          <p:cNvSpPr txBox="1">
            <a:spLocks/>
          </p:cNvSpPr>
          <p:nvPr/>
        </p:nvSpPr>
        <p:spPr>
          <a:xfrm>
            <a:off x="457200" y="4849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effectLst>
                <a:outerShdw blurRad="38100" dist="38100" dir="2700000" algn="tl">
                  <a:srgbClr val="000000">
                    <a:alpha val="43137"/>
                  </a:srgbClr>
                </a:outerShdw>
              </a:effectLst>
              <a:latin typeface="Gill Sans MT" panose="020B0502020104020203" pitchFamily="34" charset="0"/>
            </a:endParaRPr>
          </a:p>
        </p:txBody>
      </p:sp>
      <p:sp>
        <p:nvSpPr>
          <p:cNvPr id="6" name="Rectangle 5"/>
          <p:cNvSpPr/>
          <p:nvPr/>
        </p:nvSpPr>
        <p:spPr>
          <a:xfrm>
            <a:off x="751973" y="1286184"/>
            <a:ext cx="7640053" cy="5262979"/>
          </a:xfrm>
          <a:prstGeom prst="rect">
            <a:avLst/>
          </a:prstGeom>
          <a:noFill/>
        </p:spPr>
        <p:txBody>
          <a:bodyPr wrap="square" lIns="91440" tIns="45720" rIns="91440" bIns="45720">
            <a:spAutoFit/>
          </a:bodyPr>
          <a:lstStyle/>
          <a:p>
            <a:pPr marL="514350" indent="-514350">
              <a:buAutoNum type="arabicParenR"/>
            </a:pPr>
            <a:r>
              <a:rPr lang="en-US" sz="2800" dirty="0"/>
              <a:t>We assist farm workers, their spouses, and dependents. </a:t>
            </a:r>
          </a:p>
          <a:p>
            <a:pPr marL="514350" indent="-514350">
              <a:buAutoNum type="arabicParenR"/>
            </a:pPr>
            <a:r>
              <a:rPr lang="en-US" sz="2800" dirty="0"/>
              <a:t>The farm worker must have done farm work </a:t>
            </a:r>
            <a:r>
              <a:rPr lang="en-US" sz="2800" dirty="0">
                <a:solidFill>
                  <a:schemeClr val="tx2">
                    <a:lumMod val="60000"/>
                    <a:lumOff val="40000"/>
                  </a:schemeClr>
                </a:solidFill>
              </a:rPr>
              <a:t>within the last two years </a:t>
            </a:r>
            <a:r>
              <a:rPr lang="en-US" sz="2800" dirty="0"/>
              <a:t>from the date of the initial NFJP Application for Services. </a:t>
            </a:r>
          </a:p>
          <a:p>
            <a:pPr marL="514350" indent="-514350">
              <a:buAutoNum type="arabicParenR"/>
            </a:pPr>
            <a:r>
              <a:rPr lang="en-US" sz="2800" dirty="0"/>
              <a:t>In determining eligibility, we pick the best 12 months out of the 24 months.</a:t>
            </a:r>
          </a:p>
          <a:p>
            <a:pPr marL="514350" indent="-514350">
              <a:buAutoNum type="arabicParenR"/>
            </a:pPr>
            <a:r>
              <a:rPr lang="en-US" sz="2800" dirty="0"/>
              <a:t>The farm worker must have done mostly farm work and/or earned most of his/her earnings from farm work during the chosen 12 month period. </a:t>
            </a:r>
            <a:endPar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1400" b="1" dirty="0">
              <a:ln w="9525">
                <a:solidFill>
                  <a:schemeClr val="bg1"/>
                </a:solidFill>
                <a:prstDash val="solid"/>
              </a:ln>
              <a:solidFill>
                <a:schemeClr val="accent5"/>
              </a:solidFill>
            </a:endParaRPr>
          </a:p>
        </p:txBody>
      </p:sp>
    </p:spTree>
    <p:extLst>
      <p:ext uri="{BB962C8B-B14F-4D97-AF65-F5344CB8AC3E}">
        <p14:creationId xmlns:p14="http://schemas.microsoft.com/office/powerpoint/2010/main" val="6766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8" y="274638"/>
            <a:ext cx="6362241" cy="1143000"/>
          </a:xfrm>
        </p:spPr>
        <p:txBody>
          <a:bodyPr/>
          <a:lstStyle/>
          <a:p>
            <a:pPr algn="l"/>
            <a:r>
              <a:rPr lang="en-US" dirty="0">
                <a:effectLst>
                  <a:outerShdw blurRad="38100" dist="38100" dir="2700000" algn="tl">
                    <a:srgbClr val="000000">
                      <a:alpha val="43137"/>
                    </a:srgbClr>
                  </a:outerShdw>
                </a:effectLst>
                <a:latin typeface="Gill Sans MT" panose="020B0502020104020203" pitchFamily="34" charset="0"/>
              </a:rPr>
              <a:t>Remember…</a:t>
            </a:r>
            <a:endParaRPr lang="en-US" dirty="0"/>
          </a:p>
        </p:txBody>
      </p:sp>
      <p:sp>
        <p:nvSpPr>
          <p:cNvPr id="3" name="Content Placeholder 2"/>
          <p:cNvSpPr>
            <a:spLocks noGrp="1"/>
          </p:cNvSpPr>
          <p:nvPr>
            <p:ph idx="1"/>
          </p:nvPr>
        </p:nvSpPr>
        <p:spPr>
          <a:xfrm>
            <a:off x="457200" y="1460704"/>
            <a:ext cx="8229600" cy="4525963"/>
          </a:xfrm>
        </p:spPr>
        <p:txBody>
          <a:bodyPr>
            <a:normAutofit lnSpcReduction="10000"/>
          </a:bodyPr>
          <a:lstStyle/>
          <a:p>
            <a:r>
              <a:rPr lang="en-US" dirty="0"/>
              <a:t>The applicant does NOT necessarily have to be the farm worker.</a:t>
            </a:r>
          </a:p>
          <a:p>
            <a:r>
              <a:rPr lang="en-US" dirty="0"/>
              <a:t>Applicants can be the </a:t>
            </a:r>
            <a:r>
              <a:rPr lang="en-US" dirty="0">
                <a:solidFill>
                  <a:schemeClr val="tx2">
                    <a:lumMod val="60000"/>
                    <a:lumOff val="40000"/>
                  </a:schemeClr>
                </a:solidFill>
              </a:rPr>
              <a:t>spouse</a:t>
            </a:r>
            <a:r>
              <a:rPr lang="en-US" dirty="0"/>
              <a:t> or </a:t>
            </a:r>
            <a:r>
              <a:rPr lang="en-US" dirty="0">
                <a:solidFill>
                  <a:schemeClr val="tx2">
                    <a:lumMod val="60000"/>
                    <a:lumOff val="40000"/>
                  </a:schemeClr>
                </a:solidFill>
              </a:rPr>
              <a:t>dependent</a:t>
            </a:r>
            <a:r>
              <a:rPr lang="en-US" dirty="0"/>
              <a:t> of the farmworker.</a:t>
            </a:r>
          </a:p>
          <a:p>
            <a:r>
              <a:rPr lang="en-US" dirty="0"/>
              <a:t>The farm work must have been paid and verifiable </a:t>
            </a:r>
            <a:r>
              <a:rPr lang="en-US" sz="2200" dirty="0"/>
              <a:t>(we will need signed employment confirmation).</a:t>
            </a:r>
            <a:endParaRPr lang="en-US" dirty="0"/>
          </a:p>
          <a:p>
            <a:r>
              <a:rPr lang="en-US" dirty="0"/>
              <a:t>Farming must be hands-on/handling the </a:t>
            </a:r>
            <a:r>
              <a:rPr lang="en-US" dirty="0">
                <a:solidFill>
                  <a:schemeClr val="tx2">
                    <a:lumMod val="60000"/>
                    <a:lumOff val="40000"/>
                  </a:schemeClr>
                </a:solidFill>
              </a:rPr>
              <a:t>product</a:t>
            </a:r>
            <a:r>
              <a:rPr lang="en-US" dirty="0"/>
              <a:t> </a:t>
            </a:r>
            <a:r>
              <a:rPr lang="en-US" sz="2200" dirty="0"/>
              <a:t>(driving/transport of product or sanitation of equipment will </a:t>
            </a:r>
            <a:r>
              <a:rPr lang="en-US" sz="2200" b="1" dirty="0"/>
              <a:t>not</a:t>
            </a:r>
            <a:r>
              <a:rPr lang="en-US" sz="2200" dirty="0"/>
              <a:t> qualify) </a:t>
            </a:r>
          </a:p>
          <a:p>
            <a:pPr marL="0" indent="0">
              <a:buNone/>
            </a:pPr>
            <a:endParaRPr lang="en-US" dirty="0"/>
          </a:p>
          <a:p>
            <a:pPr marL="0" indent="0">
              <a:buNone/>
            </a:pPr>
            <a:endParaRPr lang="en-US" dirty="0"/>
          </a:p>
        </p:txBody>
      </p:sp>
      <p:pic>
        <p:nvPicPr>
          <p:cNvPr id="4" name="Content Placeholder 3"/>
          <p:cNvPicPr>
            <a:picLocks noChangeAspect="1"/>
          </p:cNvPicPr>
          <p:nvPr/>
        </p:nvPicPr>
        <p:blipFill>
          <a:blip r:embed="rId2"/>
          <a:stretch>
            <a:fillRect/>
          </a:stretch>
        </p:blipFill>
        <p:spPr>
          <a:xfrm>
            <a:off x="457200" y="348495"/>
            <a:ext cx="746449" cy="1112209"/>
          </a:xfrm>
          <a:prstGeom prst="rect">
            <a:avLst/>
          </a:prstGeom>
        </p:spPr>
      </p:pic>
    </p:spTree>
    <p:extLst>
      <p:ext uri="{BB962C8B-B14F-4D97-AF65-F5344CB8AC3E}">
        <p14:creationId xmlns:p14="http://schemas.microsoft.com/office/powerpoint/2010/main" val="2035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27FD83465714D9C89E67C11F79193" ma:contentTypeVersion="2" ma:contentTypeDescription="Create a new document." ma:contentTypeScope="" ma:versionID="bed12ae7958bf3bea0c33a9401799472">
  <xsd:schema xmlns:xsd="http://www.w3.org/2001/XMLSchema" xmlns:xs="http://www.w3.org/2001/XMLSchema" xmlns:p="http://schemas.microsoft.com/office/2006/metadata/properties" xmlns:ns2="4de1c158-4fa4-4079-bb35-ae5314308359" targetNamespace="http://schemas.microsoft.com/office/2006/metadata/properties" ma:root="true" ma:fieldsID="9f3a7e2f74ce8c375ff1185659b8cdad" ns2:_="">
    <xsd:import namespace="4de1c158-4fa4-4079-bb35-ae531430835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1c158-4fa4-4079-bb35-ae53143083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AAACF-C84D-465A-B64C-7640194C1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1c158-4fa4-4079-bb35-ae5314308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9CA5B-6111-46EE-891B-D2B794BA0A35}">
  <ds:schemaRefs>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4de1c158-4fa4-4079-bb35-ae5314308359"/>
  </ds:schemaRefs>
</ds:datastoreItem>
</file>

<file path=customXml/itemProps3.xml><?xml version="1.0" encoding="utf-8"?>
<ds:datastoreItem xmlns:ds="http://schemas.openxmlformats.org/officeDocument/2006/customXml" ds:itemID="{6703662E-9F1D-4FF2-BE07-97862A2B78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TotalTime>
  <Words>792</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Office Theme</vt:lpstr>
      <vt:lpstr>TELAMON CORPORATION</vt:lpstr>
      <vt:lpstr>PowerPoint Presentation</vt:lpstr>
      <vt:lpstr>Our Service Area…</vt:lpstr>
      <vt:lpstr>Who Are We…</vt:lpstr>
      <vt:lpstr>What We Do…</vt:lpstr>
      <vt:lpstr>Ahoskie/NC02 Office Services…</vt:lpstr>
      <vt:lpstr>NATIONAL FARM WORKER JOBS PROGRAM YOUTH ACTIVITY</vt:lpstr>
      <vt:lpstr>NFJP Eligibility Requirements</vt:lpstr>
      <vt:lpstr>Remember…</vt:lpstr>
      <vt:lpstr>What Is Considered Farm Work?</vt:lpstr>
      <vt:lpstr>What is Considered Farm Work?</vt:lpstr>
      <vt:lpstr>Employment and Training Services</vt:lpstr>
      <vt:lpstr>Employment and Training Services</vt:lpstr>
      <vt:lpstr>Success Story</vt:lpstr>
      <vt:lpstr>PowerPoint Presentation</vt:lpstr>
      <vt:lpstr>A Moment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dc:creator>
  <cp:lastModifiedBy>Brandi</cp:lastModifiedBy>
  <cp:revision>30</cp:revision>
  <dcterms:created xsi:type="dcterms:W3CDTF">2016-08-18T16:43:00Z</dcterms:created>
  <dcterms:modified xsi:type="dcterms:W3CDTF">2019-10-18T13:44:20Z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0x0101004F627FD83465714D9C89E67C11F79193</vt:lpwstr>
  </property>
</Properties>
</file>