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jInsmffaADiGwd1JKdUV+hMDP1s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ndi Bragg" initials="" lastIdx="3" clrIdx="0"/>
  <p:cmAuthor id="1" name="Laurie West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10-15T18:10:29.543" idx="3">
    <p:pos x="6000" y="0"/>
    <p:text>If we have time, I would like to ask at the end for volunteers to tell us about connections made at the conference, and how they hope to use those when they get back to work.</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DldiJh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 cannot put my hands on the copy of the group photo, but I was thinking it would look great at the top of this slide?</a:t>
            </a:r>
            <a:endParaRPr/>
          </a:p>
        </p:txBody>
      </p:sp>
      <p:sp>
        <p:nvSpPr>
          <p:cNvPr id="200" name="Google Shape;200;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Props (with instructions) will be passed around in two baskets, one for each side of the room.  Attendees will be instructed to:</a:t>
            </a:r>
            <a:endParaRPr/>
          </a:p>
          <a:p>
            <a:pPr marL="457200" lvl="0" indent="-298450" algn="l" rtl="0">
              <a:spcBef>
                <a:spcPts val="0"/>
              </a:spcBef>
              <a:spcAft>
                <a:spcPts val="0"/>
              </a:spcAft>
              <a:buSzPts val="1100"/>
              <a:buAutoNum type="arabicPeriod"/>
            </a:pPr>
            <a:r>
              <a:rPr lang="en-US"/>
              <a:t>Find someone with the same prop (different colors ok). </a:t>
            </a:r>
            <a:endParaRPr/>
          </a:p>
          <a:p>
            <a:pPr marL="457200" lvl="0" indent="-298450" algn="l" rtl="0">
              <a:spcBef>
                <a:spcPts val="0"/>
              </a:spcBef>
              <a:spcAft>
                <a:spcPts val="0"/>
              </a:spcAft>
              <a:buSzPts val="1100"/>
              <a:buAutoNum type="arabicPeriod"/>
            </a:pPr>
            <a:r>
              <a:rPr lang="en-US"/>
              <a:t>Learn their name, title, organization and ask the question directed on the attached card. </a:t>
            </a:r>
            <a:endParaRPr/>
          </a:p>
          <a:p>
            <a:pPr marL="457200" lvl="0" indent="-298450" algn="l" rtl="0">
              <a:spcBef>
                <a:spcPts val="0"/>
              </a:spcBef>
              <a:spcAft>
                <a:spcPts val="0"/>
              </a:spcAft>
              <a:buSzPts val="1100"/>
              <a:buAutoNum type="arabicPeriod"/>
            </a:pPr>
            <a:r>
              <a:rPr lang="en-US"/>
              <a:t>Spend a couple of minutes chatting with your new connection. </a:t>
            </a:r>
            <a:endParaRPr/>
          </a:p>
          <a:p>
            <a:pPr marL="457200" lvl="0" indent="-298450" algn="l" rtl="0">
              <a:spcBef>
                <a:spcPts val="0"/>
              </a:spcBef>
              <a:spcAft>
                <a:spcPts val="0"/>
              </a:spcAft>
              <a:buSzPts val="1100"/>
              <a:buAutoNum type="arabicPeriod"/>
            </a:pPr>
            <a:r>
              <a:rPr lang="en-US"/>
              <a:t>If you want, take a snapshot with your prop partner and post on social media with the #NCWorksConference hastag. We might use your photo in future presentations.</a:t>
            </a:r>
            <a:endParaRPr/>
          </a:p>
        </p:txBody>
      </p:sp>
      <p:sp>
        <p:nvSpPr>
          <p:cNvPr id="284" name="Google Shape;28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3d444a6c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3d444a6c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3d444a6c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3d444a6c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3d444a6c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63d444a6c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Lessons learned: add employers, more time for agency intros, scavenger hunt was faster</a:t>
            </a:r>
            <a:endParaRPr/>
          </a:p>
          <a:p>
            <a:pPr marL="0" lvl="0" indent="0" algn="l" rtl="0">
              <a:spcBef>
                <a:spcPts val="0"/>
              </a:spcBef>
              <a:spcAft>
                <a:spcPts val="0"/>
              </a:spcAft>
              <a:buNone/>
            </a:pPr>
            <a:r>
              <a:rPr lang="en-US"/>
              <a:t>Requests: Dean Braswell</a:t>
            </a:r>
            <a:endParaRPr/>
          </a:p>
        </p:txBody>
      </p:sp>
      <p:sp>
        <p:nvSpPr>
          <p:cNvPr id="321" name="Google Shape;3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rural: expand the reach outside of one county</a:t>
            </a:r>
            <a:endParaRPr/>
          </a:p>
          <a:p>
            <a:pPr marL="0" lvl="0" indent="0" algn="l" rtl="0">
              <a:spcBef>
                <a:spcPts val="0"/>
              </a:spcBef>
              <a:spcAft>
                <a:spcPts val="0"/>
              </a:spcAft>
              <a:buNone/>
            </a:pPr>
            <a:r>
              <a:rPr lang="en-US"/>
              <a:t>urban: Charlotte initiative, limit participants to space, resources and time </a:t>
            </a:r>
            <a:endParaRPr/>
          </a:p>
        </p:txBody>
      </p:sp>
      <p:sp>
        <p:nvSpPr>
          <p:cNvPr id="329" name="Google Shape;32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40548c9a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640548c9a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Reference</a:t>
            </a:r>
            <a:endParaRPr dirty="0"/>
          </a:p>
        </p:txBody>
      </p:sp>
      <p:sp>
        <p:nvSpPr>
          <p:cNvPr id="345" name="Google Shape;3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Reference</a:t>
            </a:r>
            <a:endParaRPr dirty="0"/>
          </a:p>
        </p:txBody>
      </p:sp>
      <p:sp>
        <p:nvSpPr>
          <p:cNvPr id="351" name="Google Shape;35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234ef7a3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234ef7a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517eb39c9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517eb39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517eb39c9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517eb39c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62461a9f1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62461a9f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62461a9f1e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62461a9f1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6246de267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6246de26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246de2677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246de267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1" descr="HD-ShadowLong.png"/>
          <p:cNvPicPr preferRelativeResize="0"/>
          <p:nvPr/>
        </p:nvPicPr>
        <p:blipFill rotWithShape="1">
          <a:blip r:embed="rId2">
            <a:alphaModFix/>
          </a:blip>
          <a:srcRect/>
          <a:stretch/>
        </p:blipFill>
        <p:spPr>
          <a:xfrm>
            <a:off x="1" y="4242851"/>
            <a:ext cx="8968084" cy="275942"/>
          </a:xfrm>
          <a:prstGeom prst="rect">
            <a:avLst/>
          </a:prstGeom>
          <a:noFill/>
          <a:ln>
            <a:noFill/>
          </a:ln>
        </p:spPr>
      </p:pic>
      <p:pic>
        <p:nvPicPr>
          <p:cNvPr id="14" name="Google Shape;14;p21" descr="HD-ShadowShort.png"/>
          <p:cNvPicPr preferRelativeResize="0"/>
          <p:nvPr/>
        </p:nvPicPr>
        <p:blipFill rotWithShape="1">
          <a:blip r:embed="rId3">
            <a:alphaModFix/>
          </a:blip>
          <a:srcRect/>
          <a:stretch/>
        </p:blipFill>
        <p:spPr>
          <a:xfrm>
            <a:off x="9111716" y="4243845"/>
            <a:ext cx="3077108" cy="276940"/>
          </a:xfrm>
          <a:prstGeom prst="rect">
            <a:avLst/>
          </a:prstGeom>
          <a:noFill/>
          <a:ln>
            <a:noFill/>
          </a:ln>
        </p:spPr>
      </p:pic>
      <p:sp>
        <p:nvSpPr>
          <p:cNvPr id="15" name="Google Shape;15;p21"/>
          <p:cNvSpPr/>
          <p:nvPr/>
        </p:nvSpPr>
        <p:spPr>
          <a:xfrm>
            <a:off x="0" y="2590078"/>
            <a:ext cx="8968085" cy="1660332"/>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1"/>
          <p:cNvSpPr/>
          <p:nvPr/>
        </p:nvSpPr>
        <p:spPr>
          <a:xfrm>
            <a:off x="9111715" y="2590078"/>
            <a:ext cx="3077109" cy="166033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1"/>
          <p:cNvSpPr txBox="1">
            <a:spLocks noGrp="1"/>
          </p:cNvSpPr>
          <p:nvPr>
            <p:ph type="ctrTitle"/>
          </p:nvPr>
        </p:nvSpPr>
        <p:spPr>
          <a:xfrm>
            <a:off x="680322" y="2733709"/>
            <a:ext cx="8144134" cy="1373070"/>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5400"/>
              <a:buFont typeface="Trebuchet M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1"/>
          <p:cNvSpPr txBox="1">
            <a:spLocks noGrp="1"/>
          </p:cNvSpPr>
          <p:nvPr>
            <p:ph type="subTitle" idx="1"/>
          </p:nvPr>
        </p:nvSpPr>
        <p:spPr>
          <a:xfrm>
            <a:off x="680322" y="4394039"/>
            <a:ext cx="8144134" cy="1117687"/>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9" name="Google Shape;19;p2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1"/>
          <p:cNvSpPr txBox="1">
            <a:spLocks noGrp="1"/>
          </p:cNvSpPr>
          <p:nvPr>
            <p:ph type="sldNum" idx="12"/>
          </p:nvPr>
        </p:nvSpPr>
        <p:spPr>
          <a:xfrm>
            <a:off x="9255346" y="2750337"/>
            <a:ext cx="1171888" cy="135644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03"/>
        <p:cNvGrpSpPr/>
        <p:nvPr/>
      </p:nvGrpSpPr>
      <p:grpSpPr>
        <a:xfrm>
          <a:off x="0" y="0"/>
          <a:ext cx="0" cy="0"/>
          <a:chOff x="0" y="0"/>
          <a:chExt cx="0" cy="0"/>
        </a:xfrm>
      </p:grpSpPr>
      <p:pic>
        <p:nvPicPr>
          <p:cNvPr id="104" name="Google Shape;104;p30"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05" name="Google Shape;105;p30"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06" name="Google Shape;106;p30"/>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0"/>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0"/>
          <p:cNvSpPr txBox="1">
            <a:spLocks noGrp="1"/>
          </p:cNvSpPr>
          <p:nvPr>
            <p:ph type="title"/>
          </p:nvPr>
        </p:nvSpPr>
        <p:spPr>
          <a:xfrm>
            <a:off x="680322" y="4711616"/>
            <a:ext cx="9613859" cy="4530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0"/>
          <p:cNvSpPr>
            <a:spLocks noGrp="1"/>
          </p:cNvSpPr>
          <p:nvPr>
            <p:ph type="pic" idx="2"/>
          </p:nvPr>
        </p:nvSpPr>
        <p:spPr>
          <a:xfrm>
            <a:off x="680322" y="609597"/>
            <a:ext cx="9613859" cy="3589575"/>
          </a:xfrm>
          <a:prstGeom prst="rect">
            <a:avLst/>
          </a:prstGeom>
          <a:noFill/>
          <a:ln>
            <a:noFill/>
          </a:ln>
          <a:effectLst>
            <a:outerShdw blurRad="76200" dist="63500" dir="5040000" algn="tl" rotWithShape="0">
              <a:srgbClr val="000000">
                <a:alpha val="40784"/>
              </a:srgbClr>
            </a:outerShdw>
          </a:effectLst>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9pPr>
          </a:lstStyle>
          <a:p>
            <a:endParaRPr/>
          </a:p>
        </p:txBody>
      </p:sp>
      <p:sp>
        <p:nvSpPr>
          <p:cNvPr id="110" name="Google Shape;110;p30"/>
          <p:cNvSpPr txBox="1">
            <a:spLocks noGrp="1"/>
          </p:cNvSpPr>
          <p:nvPr>
            <p:ph type="body" idx="1"/>
          </p:nvPr>
        </p:nvSpPr>
        <p:spPr>
          <a:xfrm>
            <a:off x="680319" y="5169583"/>
            <a:ext cx="9613862" cy="6229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11" name="Google Shape;111;p3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0"/>
          <p:cNvSpPr txBox="1">
            <a:spLocks noGrp="1"/>
          </p:cNvSpPr>
          <p:nvPr>
            <p:ph type="sldNum" idx="12"/>
          </p:nvPr>
        </p:nvSpPr>
        <p:spPr>
          <a:xfrm>
            <a:off x="10729455" y="4711309"/>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4"/>
        <p:cNvGrpSpPr/>
        <p:nvPr/>
      </p:nvGrpSpPr>
      <p:grpSpPr>
        <a:xfrm>
          <a:off x="0" y="0"/>
          <a:ext cx="0" cy="0"/>
          <a:chOff x="0" y="0"/>
          <a:chExt cx="0" cy="0"/>
        </a:xfrm>
      </p:grpSpPr>
      <p:pic>
        <p:nvPicPr>
          <p:cNvPr id="115" name="Google Shape;115;p31"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16" name="Google Shape;116;p31"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17" name="Google Shape;117;p31"/>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1"/>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1"/>
          <p:cNvSpPr txBox="1">
            <a:spLocks noGrp="1"/>
          </p:cNvSpPr>
          <p:nvPr>
            <p:ph type="title"/>
          </p:nvPr>
        </p:nvSpPr>
        <p:spPr>
          <a:xfrm>
            <a:off x="680322" y="609597"/>
            <a:ext cx="9613858" cy="35927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1"/>
          <p:cNvSpPr txBox="1">
            <a:spLocks noGrp="1"/>
          </p:cNvSpPr>
          <p:nvPr>
            <p:ph type="body" idx="1"/>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1" name="Google Shape;121;p3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1"/>
          <p:cNvSpPr txBox="1">
            <a:spLocks noGrp="1"/>
          </p:cNvSpPr>
          <p:nvPr>
            <p:ph type="sldNum" idx="12"/>
          </p:nvPr>
        </p:nvSpPr>
        <p:spPr>
          <a:xfrm>
            <a:off x="10729455" y="471161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4"/>
        <p:cNvGrpSpPr/>
        <p:nvPr/>
      </p:nvGrpSpPr>
      <p:grpSpPr>
        <a:xfrm>
          <a:off x="0" y="0"/>
          <a:ext cx="0" cy="0"/>
          <a:chOff x="0" y="0"/>
          <a:chExt cx="0" cy="0"/>
        </a:xfrm>
      </p:grpSpPr>
      <p:pic>
        <p:nvPicPr>
          <p:cNvPr id="125" name="Google Shape;125;p32"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26" name="Google Shape;126;p32"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27" name="Google Shape;127;p32"/>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2"/>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2"/>
          <p:cNvSpPr txBox="1">
            <a:spLocks noGrp="1"/>
          </p:cNvSpPr>
          <p:nvPr>
            <p:ph type="title"/>
          </p:nvPr>
        </p:nvSpPr>
        <p:spPr>
          <a:xfrm>
            <a:off x="1127856" y="609598"/>
            <a:ext cx="8718877" cy="30360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32"/>
          <p:cNvSpPr txBox="1">
            <a:spLocks noGrp="1"/>
          </p:cNvSpPr>
          <p:nvPr>
            <p:ph type="body" idx="1"/>
          </p:nvPr>
        </p:nvSpPr>
        <p:spPr>
          <a:xfrm>
            <a:off x="1402288" y="3653379"/>
            <a:ext cx="815657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1" name="Google Shape;131;p32"/>
          <p:cNvSpPr txBox="1">
            <a:spLocks noGrp="1"/>
          </p:cNvSpPr>
          <p:nvPr>
            <p:ph type="body" idx="2"/>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2" name="Google Shape;132;p3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2"/>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32"/>
          <p:cNvSpPr txBox="1"/>
          <p:nvPr/>
        </p:nvSpPr>
        <p:spPr>
          <a:xfrm>
            <a:off x="583572" y="74811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200"/>
              <a:buFont typeface="Trebuchet MS"/>
              <a:buNone/>
            </a:pPr>
            <a:r>
              <a:rPr lang="en-US" sz="7200" b="0" i="0" u="none" strike="noStrike" cap="none">
                <a:solidFill>
                  <a:schemeClr val="lt1"/>
                </a:solidFill>
                <a:latin typeface="Trebuchet MS"/>
                <a:ea typeface="Trebuchet MS"/>
                <a:cs typeface="Trebuchet MS"/>
                <a:sym typeface="Trebuchet MS"/>
              </a:rPr>
              <a:t>“</a:t>
            </a:r>
            <a:endParaRPr/>
          </a:p>
        </p:txBody>
      </p:sp>
      <p:sp>
        <p:nvSpPr>
          <p:cNvPr id="136" name="Google Shape;136;p32"/>
          <p:cNvSpPr txBox="1"/>
          <p:nvPr/>
        </p:nvSpPr>
        <p:spPr>
          <a:xfrm>
            <a:off x="9662809" y="303352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7200"/>
              <a:buFont typeface="Trebuchet MS"/>
              <a:buNone/>
            </a:pPr>
            <a:r>
              <a:rPr lang="en-US" sz="7200" b="0" i="0" u="none" strike="noStrike" cap="none">
                <a:solidFill>
                  <a:schemeClr val="lt1"/>
                </a:solidFill>
                <a:latin typeface="Trebuchet MS"/>
                <a:ea typeface="Trebuchet MS"/>
                <a:cs typeface="Trebuchet MS"/>
                <a:sym typeface="Trebuchet MS"/>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7"/>
        <p:cNvGrpSpPr/>
        <p:nvPr/>
      </p:nvGrpSpPr>
      <p:grpSpPr>
        <a:xfrm>
          <a:off x="0" y="0"/>
          <a:ext cx="0" cy="0"/>
          <a:chOff x="0" y="0"/>
          <a:chExt cx="0" cy="0"/>
        </a:xfrm>
      </p:grpSpPr>
      <p:pic>
        <p:nvPicPr>
          <p:cNvPr id="138" name="Google Shape;138;p33"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39" name="Google Shape;139;p33"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40" name="Google Shape;140;p33"/>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3"/>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3"/>
          <p:cNvSpPr txBox="1">
            <a:spLocks noGrp="1"/>
          </p:cNvSpPr>
          <p:nvPr>
            <p:ph type="title"/>
          </p:nvPr>
        </p:nvSpPr>
        <p:spPr>
          <a:xfrm>
            <a:off x="680319" y="4711615"/>
            <a:ext cx="9613862" cy="5885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33"/>
          <p:cNvSpPr txBox="1">
            <a:spLocks noGrp="1"/>
          </p:cNvSpPr>
          <p:nvPr>
            <p:ph type="body" idx="1"/>
          </p:nvPr>
        </p:nvSpPr>
        <p:spPr>
          <a:xfrm>
            <a:off x="680320" y="5300149"/>
            <a:ext cx="9613862" cy="502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4" name="Google Shape;144;p3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3"/>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7"/>
        <p:cNvGrpSpPr/>
        <p:nvPr/>
      </p:nvGrpSpPr>
      <p:grpSpPr>
        <a:xfrm>
          <a:off x="0" y="0"/>
          <a:ext cx="0" cy="0"/>
          <a:chOff x="0" y="0"/>
          <a:chExt cx="0" cy="0"/>
        </a:xfrm>
      </p:grpSpPr>
      <p:pic>
        <p:nvPicPr>
          <p:cNvPr id="148" name="Google Shape;148;p34"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49" name="Google Shape;149;p34"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50" name="Google Shape;150;p34"/>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4"/>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4"/>
          <p:cNvSpPr txBox="1">
            <a:spLocks noGrp="1"/>
          </p:cNvSpPr>
          <p:nvPr>
            <p:ph type="title"/>
          </p:nvPr>
        </p:nvSpPr>
        <p:spPr>
          <a:xfrm>
            <a:off x="669222" y="753228"/>
            <a:ext cx="96249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34"/>
          <p:cNvSpPr txBox="1">
            <a:spLocks noGrp="1"/>
          </p:cNvSpPr>
          <p:nvPr>
            <p:ph type="body" idx="1"/>
          </p:nvPr>
        </p:nvSpPr>
        <p:spPr>
          <a:xfrm>
            <a:off x="660946" y="2336873"/>
            <a:ext cx="3070034"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4" name="Google Shape;154;p34"/>
          <p:cNvSpPr txBox="1">
            <a:spLocks noGrp="1"/>
          </p:cNvSpPr>
          <p:nvPr>
            <p:ph type="body" idx="2"/>
          </p:nvPr>
        </p:nvSpPr>
        <p:spPr>
          <a:xfrm>
            <a:off x="680322" y="3022673"/>
            <a:ext cx="3049702"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5" name="Google Shape;155;p34"/>
          <p:cNvSpPr txBox="1">
            <a:spLocks noGrp="1"/>
          </p:cNvSpPr>
          <p:nvPr>
            <p:ph type="body" idx="3"/>
          </p:nvPr>
        </p:nvSpPr>
        <p:spPr>
          <a:xfrm>
            <a:off x="3956025" y="233687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6" name="Google Shape;156;p34"/>
          <p:cNvSpPr txBox="1">
            <a:spLocks noGrp="1"/>
          </p:cNvSpPr>
          <p:nvPr>
            <p:ph type="body" idx="4"/>
          </p:nvPr>
        </p:nvSpPr>
        <p:spPr>
          <a:xfrm>
            <a:off x="3945470" y="3022673"/>
            <a:ext cx="3063240"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7" name="Google Shape;157;p34"/>
          <p:cNvSpPr txBox="1">
            <a:spLocks noGrp="1"/>
          </p:cNvSpPr>
          <p:nvPr>
            <p:ph type="body" idx="5"/>
          </p:nvPr>
        </p:nvSpPr>
        <p:spPr>
          <a:xfrm>
            <a:off x="7224156" y="2336873"/>
            <a:ext cx="307002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8" name="Google Shape;158;p34"/>
          <p:cNvSpPr txBox="1">
            <a:spLocks noGrp="1"/>
          </p:cNvSpPr>
          <p:nvPr>
            <p:ph type="body" idx="6"/>
          </p:nvPr>
        </p:nvSpPr>
        <p:spPr>
          <a:xfrm>
            <a:off x="7224156" y="3022673"/>
            <a:ext cx="3070025"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9" name="Google Shape;159;p3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4"/>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62"/>
        <p:cNvGrpSpPr/>
        <p:nvPr/>
      </p:nvGrpSpPr>
      <p:grpSpPr>
        <a:xfrm>
          <a:off x="0" y="0"/>
          <a:ext cx="0" cy="0"/>
          <a:chOff x="0" y="0"/>
          <a:chExt cx="0" cy="0"/>
        </a:xfrm>
      </p:grpSpPr>
      <p:pic>
        <p:nvPicPr>
          <p:cNvPr id="163" name="Google Shape;163;p35"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64" name="Google Shape;164;p35"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65" name="Google Shape;165;p35"/>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5"/>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5"/>
          <p:cNvSpPr txBox="1">
            <a:spLocks noGrp="1"/>
          </p:cNvSpPr>
          <p:nvPr>
            <p:ph type="title"/>
          </p:nvPr>
        </p:nvSpPr>
        <p:spPr>
          <a:xfrm>
            <a:off x="680322" y="753228"/>
            <a:ext cx="96138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35"/>
          <p:cNvSpPr txBox="1">
            <a:spLocks noGrp="1"/>
          </p:cNvSpPr>
          <p:nvPr>
            <p:ph type="body" idx="1"/>
          </p:nvPr>
        </p:nvSpPr>
        <p:spPr>
          <a:xfrm>
            <a:off x="680318" y="4297503"/>
            <a:ext cx="30497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9" name="Google Shape;169;p35"/>
          <p:cNvSpPr>
            <a:spLocks noGrp="1"/>
          </p:cNvSpPr>
          <p:nvPr>
            <p:ph type="pic" idx="2"/>
          </p:nvPr>
        </p:nvSpPr>
        <p:spPr>
          <a:xfrm>
            <a:off x="680318" y="2336873"/>
            <a:ext cx="3049705" cy="1524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170" name="Google Shape;170;p35"/>
          <p:cNvSpPr txBox="1">
            <a:spLocks noGrp="1"/>
          </p:cNvSpPr>
          <p:nvPr>
            <p:ph type="body" idx="3"/>
          </p:nvPr>
        </p:nvSpPr>
        <p:spPr>
          <a:xfrm>
            <a:off x="680318" y="4873765"/>
            <a:ext cx="3049705"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1" name="Google Shape;171;p35"/>
          <p:cNvSpPr txBox="1">
            <a:spLocks noGrp="1"/>
          </p:cNvSpPr>
          <p:nvPr>
            <p:ph type="body" idx="4"/>
          </p:nvPr>
        </p:nvSpPr>
        <p:spPr>
          <a:xfrm>
            <a:off x="3945471" y="429750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2" name="Google Shape;172;p35"/>
          <p:cNvSpPr>
            <a:spLocks noGrp="1"/>
          </p:cNvSpPr>
          <p:nvPr>
            <p:ph type="pic" idx="5"/>
          </p:nvPr>
        </p:nvSpPr>
        <p:spPr>
          <a:xfrm>
            <a:off x="3945470" y="2336873"/>
            <a:ext cx="3063240" cy="1524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173" name="Google Shape;173;p35"/>
          <p:cNvSpPr txBox="1">
            <a:spLocks noGrp="1"/>
          </p:cNvSpPr>
          <p:nvPr>
            <p:ph type="body" idx="6"/>
          </p:nvPr>
        </p:nvSpPr>
        <p:spPr>
          <a:xfrm>
            <a:off x="3944117" y="4873764"/>
            <a:ext cx="3067297"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4" name="Google Shape;174;p35"/>
          <p:cNvSpPr txBox="1">
            <a:spLocks noGrp="1"/>
          </p:cNvSpPr>
          <p:nvPr>
            <p:ph type="body" idx="7"/>
          </p:nvPr>
        </p:nvSpPr>
        <p:spPr>
          <a:xfrm>
            <a:off x="7230678" y="4297503"/>
            <a:ext cx="30635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5" name="Google Shape;175;p35"/>
          <p:cNvSpPr>
            <a:spLocks noGrp="1"/>
          </p:cNvSpPr>
          <p:nvPr>
            <p:ph type="pic" idx="8"/>
          </p:nvPr>
        </p:nvSpPr>
        <p:spPr>
          <a:xfrm>
            <a:off x="7230677" y="2336873"/>
            <a:ext cx="3063505" cy="1524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176" name="Google Shape;176;p35"/>
          <p:cNvSpPr txBox="1">
            <a:spLocks noGrp="1"/>
          </p:cNvSpPr>
          <p:nvPr>
            <p:ph type="body" idx="9"/>
          </p:nvPr>
        </p:nvSpPr>
        <p:spPr>
          <a:xfrm>
            <a:off x="7230553" y="4873762"/>
            <a:ext cx="3067563"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7" name="Google Shape;177;p3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5"/>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
        <p:cNvGrpSpPr/>
        <p:nvPr/>
      </p:nvGrpSpPr>
      <p:grpSpPr>
        <a:xfrm>
          <a:off x="0" y="0"/>
          <a:ext cx="0" cy="0"/>
          <a:chOff x="0" y="0"/>
          <a:chExt cx="0" cy="0"/>
        </a:xfrm>
      </p:grpSpPr>
      <p:pic>
        <p:nvPicPr>
          <p:cNvPr id="181" name="Google Shape;181;p36"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82" name="Google Shape;182;p36"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83" name="Google Shape;183;p36"/>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6"/>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36"/>
          <p:cNvSpPr txBox="1">
            <a:spLocks noGrp="1"/>
          </p:cNvSpPr>
          <p:nvPr>
            <p:ph type="body" idx="1"/>
          </p:nvPr>
        </p:nvSpPr>
        <p:spPr>
          <a:xfrm rot="5400000">
            <a:off x="3687593" y="-670399"/>
            <a:ext cx="3599316" cy="9613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7" name="Google Shape;187;p3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37"/>
          <p:cNvSpPr/>
          <p:nvPr/>
        </p:nvSpPr>
        <p:spPr>
          <a:xfrm rot="5400000">
            <a:off x="8116207" y="1869395"/>
            <a:ext cx="5106988"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7"/>
          <p:cNvSpPr/>
          <p:nvPr/>
        </p:nvSpPr>
        <p:spPr>
          <a:xfrm rot="5400000">
            <a:off x="9868202" y="5372403"/>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7"/>
          <p:cNvSpPr txBox="1">
            <a:spLocks noGrp="1"/>
          </p:cNvSpPr>
          <p:nvPr>
            <p:ph type="title"/>
          </p:nvPr>
        </p:nvSpPr>
        <p:spPr>
          <a:xfrm rot="5400000">
            <a:off x="8489252" y="2249576"/>
            <a:ext cx="4353760" cy="10738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37"/>
          <p:cNvSpPr txBox="1">
            <a:spLocks noGrp="1"/>
          </p:cNvSpPr>
          <p:nvPr>
            <p:ph type="body" idx="1"/>
          </p:nvPr>
        </p:nvSpPr>
        <p:spPr>
          <a:xfrm rot="5400000">
            <a:off x="2452029" y="-1162110"/>
            <a:ext cx="5326589" cy="88700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5" name="Google Shape;195;p37"/>
          <p:cNvSpPr txBox="1">
            <a:spLocks noGrp="1"/>
          </p:cNvSpPr>
          <p:nvPr>
            <p:ph type="dt" idx="10"/>
          </p:nvPr>
        </p:nvSpPr>
        <p:spPr>
          <a:xfrm>
            <a:off x="6807126"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7"/>
          <p:cNvSpPr txBox="1">
            <a:spLocks noGrp="1"/>
          </p:cNvSpPr>
          <p:nvPr>
            <p:ph type="ftr" idx="11"/>
          </p:nvPr>
        </p:nvSpPr>
        <p:spPr>
          <a:xfrm>
            <a:off x="680321" y="5936188"/>
            <a:ext cx="612680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7"/>
          <p:cNvSpPr txBox="1">
            <a:spLocks noGrp="1"/>
          </p:cNvSpPr>
          <p:nvPr>
            <p:ph type="sldNum" idx="12"/>
          </p:nvPr>
        </p:nvSpPr>
        <p:spPr>
          <a:xfrm>
            <a:off x="10097550" y="5398633"/>
            <a:ext cx="1154151" cy="1090789"/>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3600" b="0" i="0" u="none" strike="noStrike" cap="none">
                <a:solidFill>
                  <a:schemeClr val="lt1"/>
                </a:solidFill>
                <a:latin typeface="Trebuchet MS"/>
                <a:ea typeface="Trebuchet MS"/>
                <a:cs typeface="Trebuchet MS"/>
                <a:sym typeface="Trebuchet MS"/>
              </a:defRPr>
            </a:lvl1pPr>
            <a:lvl2pPr marL="0" lvl="1" indent="0" algn="ctr">
              <a:spcBef>
                <a:spcPts val="0"/>
              </a:spcBef>
              <a:buNone/>
              <a:defRPr sz="3600" b="0" i="0" u="none" strike="noStrike" cap="none">
                <a:solidFill>
                  <a:schemeClr val="lt1"/>
                </a:solidFill>
                <a:latin typeface="Trebuchet MS"/>
                <a:ea typeface="Trebuchet MS"/>
                <a:cs typeface="Trebuchet MS"/>
                <a:sym typeface="Trebuchet MS"/>
              </a:defRPr>
            </a:lvl2pPr>
            <a:lvl3pPr marL="0" lvl="2" indent="0" algn="ctr">
              <a:spcBef>
                <a:spcPts val="0"/>
              </a:spcBef>
              <a:buNone/>
              <a:defRPr sz="3600" b="0" i="0" u="none" strike="noStrike" cap="none">
                <a:solidFill>
                  <a:schemeClr val="lt1"/>
                </a:solidFill>
                <a:latin typeface="Trebuchet MS"/>
                <a:ea typeface="Trebuchet MS"/>
                <a:cs typeface="Trebuchet MS"/>
                <a:sym typeface="Trebuchet MS"/>
              </a:defRPr>
            </a:lvl3pPr>
            <a:lvl4pPr marL="0" lvl="3" indent="0" algn="ctr">
              <a:spcBef>
                <a:spcPts val="0"/>
              </a:spcBef>
              <a:buNone/>
              <a:defRPr sz="3600" b="0" i="0" u="none" strike="noStrike" cap="none">
                <a:solidFill>
                  <a:schemeClr val="lt1"/>
                </a:solidFill>
                <a:latin typeface="Trebuchet MS"/>
                <a:ea typeface="Trebuchet MS"/>
                <a:cs typeface="Trebuchet MS"/>
                <a:sym typeface="Trebuchet MS"/>
              </a:defRPr>
            </a:lvl4pPr>
            <a:lvl5pPr marL="0" lvl="4" indent="0" algn="ctr">
              <a:spcBef>
                <a:spcPts val="0"/>
              </a:spcBef>
              <a:buNone/>
              <a:defRPr sz="3600" b="0" i="0" u="none" strike="noStrike" cap="none">
                <a:solidFill>
                  <a:schemeClr val="lt1"/>
                </a:solidFill>
                <a:latin typeface="Trebuchet MS"/>
                <a:ea typeface="Trebuchet MS"/>
                <a:cs typeface="Trebuchet MS"/>
                <a:sym typeface="Trebuchet MS"/>
              </a:defRPr>
            </a:lvl5pPr>
            <a:lvl6pPr marL="0" lvl="5" indent="0" algn="ctr">
              <a:spcBef>
                <a:spcPts val="0"/>
              </a:spcBef>
              <a:buNone/>
              <a:defRPr sz="3600" b="0" i="0" u="none" strike="noStrike" cap="none">
                <a:solidFill>
                  <a:schemeClr val="lt1"/>
                </a:solidFill>
                <a:latin typeface="Trebuchet MS"/>
                <a:ea typeface="Trebuchet MS"/>
                <a:cs typeface="Trebuchet MS"/>
                <a:sym typeface="Trebuchet MS"/>
              </a:defRPr>
            </a:lvl6pPr>
            <a:lvl7pPr marL="0" lvl="6" indent="0" algn="ctr">
              <a:spcBef>
                <a:spcPts val="0"/>
              </a:spcBef>
              <a:buNone/>
              <a:defRPr sz="3600" b="0" i="0" u="none" strike="noStrike" cap="none">
                <a:solidFill>
                  <a:schemeClr val="lt1"/>
                </a:solidFill>
                <a:latin typeface="Trebuchet MS"/>
                <a:ea typeface="Trebuchet MS"/>
                <a:cs typeface="Trebuchet MS"/>
                <a:sym typeface="Trebuchet MS"/>
              </a:defRPr>
            </a:lvl7pPr>
            <a:lvl8pPr marL="0" lvl="7" indent="0" algn="ctr">
              <a:spcBef>
                <a:spcPts val="0"/>
              </a:spcBef>
              <a:buNone/>
              <a:defRPr sz="3600" b="0" i="0" u="none" strike="noStrike" cap="none">
                <a:solidFill>
                  <a:schemeClr val="lt1"/>
                </a:solidFill>
                <a:latin typeface="Trebuchet MS"/>
                <a:ea typeface="Trebuchet MS"/>
                <a:cs typeface="Trebuchet MS"/>
                <a:sym typeface="Trebuchet MS"/>
              </a:defRPr>
            </a:lvl8pPr>
            <a:lvl9pPr marL="0" lvl="8" indent="0" algn="ctr">
              <a:spcBef>
                <a:spcPts val="0"/>
              </a:spcBef>
              <a:buNone/>
              <a:defRPr sz="3600" b="0" i="0" u="none" strike="noStrike" cap="none">
                <a:solidFill>
                  <a:schemeClr val="lt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pic>
        <p:nvPicPr>
          <p:cNvPr id="23" name="Google Shape;23;p22"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24" name="Google Shape;24;p22"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25" name="Google Shape;25;p22"/>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2"/>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2"/>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2"/>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2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pic>
        <p:nvPicPr>
          <p:cNvPr id="33" name="Google Shape;33;p23" descr="HD-ShadowLong.png"/>
          <p:cNvPicPr preferRelativeResize="0"/>
          <p:nvPr/>
        </p:nvPicPr>
        <p:blipFill rotWithShape="1">
          <a:blip r:embed="rId2">
            <a:alphaModFix/>
          </a:blip>
          <a:srcRect/>
          <a:stretch/>
        </p:blipFill>
        <p:spPr>
          <a:xfrm>
            <a:off x="-1" y="4086907"/>
            <a:ext cx="10437812" cy="321164"/>
          </a:xfrm>
          <a:prstGeom prst="rect">
            <a:avLst/>
          </a:prstGeom>
          <a:noFill/>
          <a:ln>
            <a:noFill/>
          </a:ln>
        </p:spPr>
      </p:pic>
      <p:pic>
        <p:nvPicPr>
          <p:cNvPr id="34" name="Google Shape;34;p23" descr="HD-ShadowShort.png"/>
          <p:cNvPicPr preferRelativeResize="0"/>
          <p:nvPr/>
        </p:nvPicPr>
        <p:blipFill rotWithShape="1">
          <a:blip r:embed="rId3">
            <a:alphaModFix/>
          </a:blip>
          <a:srcRect/>
          <a:stretch/>
        </p:blipFill>
        <p:spPr>
          <a:xfrm>
            <a:off x="10585824" y="4087901"/>
            <a:ext cx="1602997" cy="144270"/>
          </a:xfrm>
          <a:prstGeom prst="rect">
            <a:avLst/>
          </a:prstGeom>
          <a:noFill/>
          <a:ln>
            <a:noFill/>
          </a:ln>
        </p:spPr>
      </p:pic>
      <p:sp>
        <p:nvSpPr>
          <p:cNvPr id="35" name="Google Shape;35;p23"/>
          <p:cNvSpPr/>
          <p:nvPr/>
        </p:nvSpPr>
        <p:spPr>
          <a:xfrm>
            <a:off x="-2" y="2726267"/>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3"/>
          <p:cNvSpPr/>
          <p:nvPr/>
        </p:nvSpPr>
        <p:spPr>
          <a:xfrm>
            <a:off x="10585825" y="2726267"/>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3"/>
          <p:cNvSpPr txBox="1">
            <a:spLocks noGrp="1"/>
          </p:cNvSpPr>
          <p:nvPr>
            <p:ph type="title"/>
          </p:nvPr>
        </p:nvSpPr>
        <p:spPr>
          <a:xfrm>
            <a:off x="680322" y="2869895"/>
            <a:ext cx="9613860" cy="10907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680322" y="4232171"/>
            <a:ext cx="9613860" cy="170401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9" name="Google Shape;39;p2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3"/>
          <p:cNvSpPr txBox="1">
            <a:spLocks noGrp="1"/>
          </p:cNvSpPr>
          <p:nvPr>
            <p:ph type="sldNum" idx="12"/>
          </p:nvPr>
        </p:nvSpPr>
        <p:spPr>
          <a:xfrm>
            <a:off x="10729455" y="286989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pic>
        <p:nvPicPr>
          <p:cNvPr id="43" name="Google Shape;43;p24"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44" name="Google Shape;44;p24"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45" name="Google Shape;45;p24"/>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4"/>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4"/>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4"/>
          <p:cNvSpPr txBox="1">
            <a:spLocks noGrp="1"/>
          </p:cNvSpPr>
          <p:nvPr>
            <p:ph type="body" idx="1"/>
          </p:nvPr>
        </p:nvSpPr>
        <p:spPr>
          <a:xfrm>
            <a:off x="680320" y="2336873"/>
            <a:ext cx="46983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9" name="Google Shape;49;p24"/>
          <p:cNvSpPr txBox="1">
            <a:spLocks noGrp="1"/>
          </p:cNvSpPr>
          <p:nvPr>
            <p:ph type="body" idx="2"/>
          </p:nvPr>
        </p:nvSpPr>
        <p:spPr>
          <a:xfrm>
            <a:off x="5594123" y="2336873"/>
            <a:ext cx="47000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0" name="Google Shape;50;p2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pic>
        <p:nvPicPr>
          <p:cNvPr id="54" name="Google Shape;54;p25"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55" name="Google Shape;55;p25"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56" name="Google Shape;56;p25"/>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5"/>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5"/>
          <p:cNvSpPr txBox="1">
            <a:spLocks noGrp="1"/>
          </p:cNvSpPr>
          <p:nvPr>
            <p:ph type="title"/>
          </p:nvPr>
        </p:nvSpPr>
        <p:spPr>
          <a:xfrm>
            <a:off x="680319" y="753229"/>
            <a:ext cx="9613863" cy="10809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5"/>
          <p:cNvSpPr txBox="1">
            <a:spLocks noGrp="1"/>
          </p:cNvSpPr>
          <p:nvPr>
            <p:ph type="body" idx="1"/>
          </p:nvPr>
        </p:nvSpPr>
        <p:spPr>
          <a:xfrm>
            <a:off x="906350" y="2336873"/>
            <a:ext cx="4472327" cy="69313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0" name="Google Shape;60;p25"/>
          <p:cNvSpPr txBox="1">
            <a:spLocks noGrp="1"/>
          </p:cNvSpPr>
          <p:nvPr>
            <p:ph type="body" idx="2"/>
          </p:nvPr>
        </p:nvSpPr>
        <p:spPr>
          <a:xfrm>
            <a:off x="680322" y="3030008"/>
            <a:ext cx="4698355"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1" name="Google Shape;61;p25"/>
          <p:cNvSpPr txBox="1">
            <a:spLocks noGrp="1"/>
          </p:cNvSpPr>
          <p:nvPr>
            <p:ph type="body" idx="3"/>
          </p:nvPr>
        </p:nvSpPr>
        <p:spPr>
          <a:xfrm>
            <a:off x="5820154" y="2336873"/>
            <a:ext cx="4474028" cy="6920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2" name="Google Shape;62;p25"/>
          <p:cNvSpPr txBox="1">
            <a:spLocks noGrp="1"/>
          </p:cNvSpPr>
          <p:nvPr>
            <p:ph type="body" idx="4"/>
          </p:nvPr>
        </p:nvSpPr>
        <p:spPr>
          <a:xfrm>
            <a:off x="5594123" y="3030008"/>
            <a:ext cx="4700059"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 name="Google Shape;63;p2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5"/>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pic>
        <p:nvPicPr>
          <p:cNvPr id="67" name="Google Shape;67;p26"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68" name="Google Shape;68;p26"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69" name="Google Shape;69;p26"/>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6"/>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pic>
        <p:nvPicPr>
          <p:cNvPr id="76" name="Google Shape;76;p27" descr="HD-ShadowShort.png"/>
          <p:cNvPicPr preferRelativeResize="0"/>
          <p:nvPr/>
        </p:nvPicPr>
        <p:blipFill rotWithShape="1">
          <a:blip r:embed="rId2">
            <a:alphaModFix/>
          </a:blip>
          <a:srcRect/>
          <a:stretch/>
        </p:blipFill>
        <p:spPr>
          <a:xfrm>
            <a:off x="10585826" y="1971234"/>
            <a:ext cx="1602997" cy="144270"/>
          </a:xfrm>
          <a:prstGeom prst="rect">
            <a:avLst/>
          </a:prstGeom>
          <a:noFill/>
          <a:ln>
            <a:noFill/>
          </a:ln>
        </p:spPr>
      </p:pic>
      <p:sp>
        <p:nvSpPr>
          <p:cNvPr id="77" name="Google Shape;77;p27"/>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pic>
        <p:nvPicPr>
          <p:cNvPr id="82" name="Google Shape;82;p28"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83" name="Google Shape;83;p28"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84" name="Google Shape;84;p28"/>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8"/>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8"/>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8"/>
          <p:cNvSpPr txBox="1">
            <a:spLocks noGrp="1"/>
          </p:cNvSpPr>
          <p:nvPr>
            <p:ph type="body" idx="1"/>
          </p:nvPr>
        </p:nvSpPr>
        <p:spPr>
          <a:xfrm>
            <a:off x="4685846" y="2336873"/>
            <a:ext cx="5608336" cy="3599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8" name="Google Shape;88;p28"/>
          <p:cNvSpPr txBox="1">
            <a:spLocks noGrp="1"/>
          </p:cNvSpPr>
          <p:nvPr>
            <p:ph type="body" idx="2"/>
          </p:nvPr>
        </p:nvSpPr>
        <p:spPr>
          <a:xfrm>
            <a:off x="680322" y="2336872"/>
            <a:ext cx="3790078" cy="359931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9" name="Google Shape;89;p2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8"/>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pic>
        <p:nvPicPr>
          <p:cNvPr id="93" name="Google Shape;93;p29"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94" name="Google Shape;94;p29"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95" name="Google Shape;95;p29"/>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9"/>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9"/>
          <p:cNvSpPr txBox="1">
            <a:spLocks noGrp="1"/>
          </p:cNvSpPr>
          <p:nvPr>
            <p:ph type="title"/>
          </p:nvPr>
        </p:nvSpPr>
        <p:spPr>
          <a:xfrm>
            <a:off x="680323" y="753228"/>
            <a:ext cx="9613857"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9"/>
          <p:cNvSpPr>
            <a:spLocks noGrp="1"/>
          </p:cNvSpPr>
          <p:nvPr>
            <p:ph type="pic" idx="2"/>
          </p:nvPr>
        </p:nvSpPr>
        <p:spPr>
          <a:xfrm>
            <a:off x="4868333" y="2336874"/>
            <a:ext cx="5425849" cy="3599312"/>
          </a:xfrm>
          <a:prstGeom prst="rect">
            <a:avLst/>
          </a:prstGeom>
          <a:noFill/>
          <a:ln>
            <a:noFill/>
          </a:ln>
          <a:effectLst>
            <a:outerShdw blurRad="76200" dist="63500" dir="5040000" algn="tl" rotWithShape="0">
              <a:srgbClr val="000000">
                <a:alpha val="40784"/>
              </a:srgbClr>
            </a:outerShdw>
          </a:effectLst>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9pPr>
          </a:lstStyle>
          <a:p>
            <a:endParaRPr/>
          </a:p>
        </p:txBody>
      </p:sp>
      <p:sp>
        <p:nvSpPr>
          <p:cNvPr id="99" name="Google Shape;99;p29"/>
          <p:cNvSpPr txBox="1">
            <a:spLocks noGrp="1"/>
          </p:cNvSpPr>
          <p:nvPr>
            <p:ph type="body" idx="1"/>
          </p:nvPr>
        </p:nvSpPr>
        <p:spPr>
          <a:xfrm>
            <a:off x="680323" y="2336873"/>
            <a:ext cx="3876256" cy="359931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00" name="Google Shape;100;p2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9"/>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5"/>
        <p:cNvGrpSpPr/>
        <p:nvPr/>
      </p:nvGrpSpPr>
      <p:grpSpPr>
        <a:xfrm>
          <a:off x="0" y="0"/>
          <a:ext cx="0" cy="0"/>
          <a:chOff x="0" y="0"/>
          <a:chExt cx="0" cy="0"/>
        </a:xfrm>
      </p:grpSpPr>
      <p:pic>
        <p:nvPicPr>
          <p:cNvPr id="6" name="Google Shape;6;p20" descr="hashOverlay-FullResolve.png"/>
          <p:cNvPicPr preferRelativeResize="0"/>
          <p:nvPr/>
        </p:nvPicPr>
        <p:blipFill rotWithShape="1">
          <a:blip r:embed="rId19">
            <a:alphaModFix amt="10000"/>
          </a:blip>
          <a:srcRect/>
          <a:stretch/>
        </p:blipFill>
        <p:spPr>
          <a:xfrm>
            <a:off x="0" y="0"/>
            <a:ext cx="12192000" cy="6858000"/>
          </a:xfrm>
          <a:prstGeom prst="rect">
            <a:avLst/>
          </a:prstGeom>
          <a:noFill/>
          <a:ln>
            <a:noFill/>
          </a:ln>
        </p:spPr>
      </p:pic>
      <p:sp>
        <p:nvSpPr>
          <p:cNvPr id="7" name="Google Shape;7;p20"/>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0"/>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6pPr>
            <a:lvl7pPr marL="3200400" marR="0" lvl="6"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7pPr>
            <a:lvl8pPr marL="3657600" marR="0" lvl="7"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8pPr>
            <a:lvl9pPr marL="4114800" marR="0" lvl="8"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9" name="Google Shape;9;p2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0" name="Google Shape;10;p2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1" name="Google Shape;11;p20"/>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3600" b="0" i="0" u="none" strike="noStrike" cap="none">
                <a:solidFill>
                  <a:schemeClr val="lt1"/>
                </a:solidFill>
                <a:latin typeface="Trebuchet MS"/>
                <a:ea typeface="Trebuchet MS"/>
                <a:cs typeface="Trebuchet MS"/>
                <a:sym typeface="Trebuchet MS"/>
              </a:defRPr>
            </a:lvl1pPr>
            <a:lvl2pPr marL="0" marR="0" lvl="1" indent="0" algn="l" rtl="0">
              <a:spcBef>
                <a:spcPts val="0"/>
              </a:spcBef>
              <a:buNone/>
              <a:defRPr sz="3600" b="0" i="0" u="none" strike="noStrike" cap="none">
                <a:solidFill>
                  <a:schemeClr val="lt1"/>
                </a:solidFill>
                <a:latin typeface="Trebuchet MS"/>
                <a:ea typeface="Trebuchet MS"/>
                <a:cs typeface="Trebuchet MS"/>
                <a:sym typeface="Trebuchet MS"/>
              </a:defRPr>
            </a:lvl2pPr>
            <a:lvl3pPr marL="0" marR="0" lvl="2" indent="0" algn="l" rtl="0">
              <a:spcBef>
                <a:spcPts val="0"/>
              </a:spcBef>
              <a:buNone/>
              <a:defRPr sz="3600" b="0" i="0" u="none" strike="noStrike" cap="none">
                <a:solidFill>
                  <a:schemeClr val="lt1"/>
                </a:solidFill>
                <a:latin typeface="Trebuchet MS"/>
                <a:ea typeface="Trebuchet MS"/>
                <a:cs typeface="Trebuchet MS"/>
                <a:sym typeface="Trebuchet MS"/>
              </a:defRPr>
            </a:lvl3pPr>
            <a:lvl4pPr marL="0" marR="0" lvl="3" indent="0" algn="l" rtl="0">
              <a:spcBef>
                <a:spcPts val="0"/>
              </a:spcBef>
              <a:buNone/>
              <a:defRPr sz="3600" b="0" i="0" u="none" strike="noStrike" cap="none">
                <a:solidFill>
                  <a:schemeClr val="lt1"/>
                </a:solidFill>
                <a:latin typeface="Trebuchet MS"/>
                <a:ea typeface="Trebuchet MS"/>
                <a:cs typeface="Trebuchet MS"/>
                <a:sym typeface="Trebuchet MS"/>
              </a:defRPr>
            </a:lvl4pPr>
            <a:lvl5pPr marL="0" marR="0" lvl="4" indent="0" algn="l" rtl="0">
              <a:spcBef>
                <a:spcPts val="0"/>
              </a:spcBef>
              <a:buNone/>
              <a:defRPr sz="3600" b="0" i="0" u="none" strike="noStrike" cap="none">
                <a:solidFill>
                  <a:schemeClr val="lt1"/>
                </a:solidFill>
                <a:latin typeface="Trebuchet MS"/>
                <a:ea typeface="Trebuchet MS"/>
                <a:cs typeface="Trebuchet MS"/>
                <a:sym typeface="Trebuchet MS"/>
              </a:defRPr>
            </a:lvl5pPr>
            <a:lvl6pPr marL="0" marR="0" lvl="5" indent="0" algn="l" rtl="0">
              <a:spcBef>
                <a:spcPts val="0"/>
              </a:spcBef>
              <a:buNone/>
              <a:defRPr sz="3600" b="0" i="0" u="none" strike="noStrike" cap="none">
                <a:solidFill>
                  <a:schemeClr val="lt1"/>
                </a:solidFill>
                <a:latin typeface="Trebuchet MS"/>
                <a:ea typeface="Trebuchet MS"/>
                <a:cs typeface="Trebuchet MS"/>
                <a:sym typeface="Trebuchet MS"/>
              </a:defRPr>
            </a:lvl6pPr>
            <a:lvl7pPr marL="0" marR="0" lvl="6" indent="0" algn="l" rtl="0">
              <a:spcBef>
                <a:spcPts val="0"/>
              </a:spcBef>
              <a:buNone/>
              <a:defRPr sz="3600" b="0" i="0" u="none" strike="noStrike" cap="none">
                <a:solidFill>
                  <a:schemeClr val="lt1"/>
                </a:solidFill>
                <a:latin typeface="Trebuchet MS"/>
                <a:ea typeface="Trebuchet MS"/>
                <a:cs typeface="Trebuchet MS"/>
                <a:sym typeface="Trebuchet MS"/>
              </a:defRPr>
            </a:lvl7pPr>
            <a:lvl8pPr marL="0" marR="0" lvl="7" indent="0" algn="l" rtl="0">
              <a:spcBef>
                <a:spcPts val="0"/>
              </a:spcBef>
              <a:buNone/>
              <a:defRPr sz="3600" b="0" i="0" u="none" strike="noStrike" cap="none">
                <a:solidFill>
                  <a:schemeClr val="lt1"/>
                </a:solidFill>
                <a:latin typeface="Trebuchet MS"/>
                <a:ea typeface="Trebuchet MS"/>
                <a:cs typeface="Trebuchet MS"/>
                <a:sym typeface="Trebuchet MS"/>
              </a:defRPr>
            </a:lvl8pPr>
            <a:lvl9pPr marL="0" marR="0" lvl="8" indent="0" algn="l" rtl="0">
              <a:spcBef>
                <a:spcPts val="0"/>
              </a:spcBef>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hyperlink" Target="http://nencpathways.org/2019/10/10/diy-networking-redesigne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hyperlink" Target="https://photos.google.com/share/AF1QipOI6Bxs3Bx6bctKfycJfYGdduH67nWr7oOnvXDQmESzNqCA0tbVUXhknrA_ksS7SA?key=T01LRDNRdG1aNl9DZ08yME51Q1BCc1NrT284elh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hyperlink" Target="https://www.polleverywhere.com/free_text_polls/lK5KBXkeqVfzCeNzW94q0?preview=true&amp;controls=non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mailto:lweston@email.pittcc.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hyperlink" Target="mailto:brandi.bragg@nencpathways.org"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spreadsheets/d/1K5vRJjrtZevo2crgXWWIpFjWi4f92igIvHeDRENFgHo/edit?usp=shar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
          <p:cNvSpPr txBox="1">
            <a:spLocks noGrp="1"/>
          </p:cNvSpPr>
          <p:nvPr>
            <p:ph type="ctrTitle"/>
          </p:nvPr>
        </p:nvSpPr>
        <p:spPr>
          <a:xfrm>
            <a:off x="680322" y="2733709"/>
            <a:ext cx="8144134" cy="1373070"/>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5400"/>
              <a:buFont typeface="Trebuchet MS"/>
              <a:buNone/>
            </a:pPr>
            <a:r>
              <a:rPr lang="en-US"/>
              <a:t>Partners in Opportunity:</a:t>
            </a:r>
            <a:endParaRPr/>
          </a:p>
        </p:txBody>
      </p:sp>
      <p:sp>
        <p:nvSpPr>
          <p:cNvPr id="203" name="Google Shape;203;p1"/>
          <p:cNvSpPr txBox="1">
            <a:spLocks noGrp="1"/>
          </p:cNvSpPr>
          <p:nvPr>
            <p:ph type="subTitle" idx="1"/>
          </p:nvPr>
        </p:nvSpPr>
        <p:spPr>
          <a:xfrm>
            <a:off x="680325" y="4616212"/>
            <a:ext cx="9144000" cy="20106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2000"/>
              <a:buNone/>
            </a:pPr>
            <a:r>
              <a:rPr lang="en-US"/>
              <a:t>Processes and strategies for engaging partners, the associated networking, outcomes and benefits, and lessons learned</a:t>
            </a:r>
            <a:endParaRPr/>
          </a:p>
          <a:p>
            <a:pPr marL="0" lvl="0" indent="0" algn="r" rtl="0">
              <a:lnSpc>
                <a:spcPct val="90000"/>
              </a:lnSpc>
              <a:spcBef>
                <a:spcPts val="0"/>
              </a:spcBef>
              <a:spcAft>
                <a:spcPts val="0"/>
              </a:spcAft>
              <a:buClr>
                <a:schemeClr val="lt1"/>
              </a:buClr>
              <a:buSzPts val="2000"/>
              <a:buNone/>
            </a:pPr>
            <a:endParaRPr/>
          </a:p>
          <a:p>
            <a:pPr marL="0" lvl="0" indent="0" algn="r" rtl="0">
              <a:lnSpc>
                <a:spcPct val="90000"/>
              </a:lnSpc>
              <a:spcBef>
                <a:spcPts val="0"/>
              </a:spcBef>
              <a:spcAft>
                <a:spcPts val="0"/>
              </a:spcAft>
              <a:buClr>
                <a:schemeClr val="lt1"/>
              </a:buClr>
              <a:buSzPts val="2000"/>
              <a:buNone/>
            </a:pPr>
            <a:r>
              <a:rPr lang="en-US" b="1"/>
              <a:t>Laurie Weston</a:t>
            </a:r>
            <a:r>
              <a:rPr lang="en-US"/>
              <a:t>, Director, Transitional Studies, Pitt Community College</a:t>
            </a:r>
            <a:endParaRPr/>
          </a:p>
          <a:p>
            <a:pPr marL="0" lvl="0" indent="0" algn="r" rtl="0">
              <a:lnSpc>
                <a:spcPct val="90000"/>
              </a:lnSpc>
              <a:spcBef>
                <a:spcPts val="0"/>
              </a:spcBef>
              <a:spcAft>
                <a:spcPts val="0"/>
              </a:spcAft>
              <a:buClr>
                <a:schemeClr val="lt1"/>
              </a:buClr>
              <a:buSzPts val="2000"/>
              <a:buNone/>
            </a:pPr>
            <a:r>
              <a:rPr lang="en-US" b="1"/>
              <a:t>Brandi Bragg</a:t>
            </a:r>
            <a:r>
              <a:rPr lang="en-US"/>
              <a:t>, Career Pathways Facilitator, NENC Career Pathways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Interactive Networking </a:t>
            </a:r>
            <a:endParaRPr/>
          </a:p>
        </p:txBody>
      </p:sp>
      <p:pic>
        <p:nvPicPr>
          <p:cNvPr id="287" name="Google Shape;287;p6"/>
          <p:cNvPicPr preferRelativeResize="0"/>
          <p:nvPr/>
        </p:nvPicPr>
        <p:blipFill>
          <a:blip r:embed="rId3">
            <a:alphaModFix/>
          </a:blip>
          <a:stretch>
            <a:fillRect/>
          </a:stretch>
        </p:blipFill>
        <p:spPr>
          <a:xfrm>
            <a:off x="615225" y="2202154"/>
            <a:ext cx="10961550" cy="4552721"/>
          </a:xfrm>
          <a:prstGeom prst="rect">
            <a:avLst/>
          </a:prstGeom>
          <a:noFill/>
          <a:ln>
            <a:noFill/>
          </a:ln>
        </p:spPr>
      </p:pic>
      <p:pic>
        <p:nvPicPr>
          <p:cNvPr id="288" name="Google Shape;288;p6"/>
          <p:cNvPicPr preferRelativeResize="0"/>
          <p:nvPr/>
        </p:nvPicPr>
        <p:blipFill>
          <a:blip r:embed="rId4">
            <a:alphaModFix/>
          </a:blip>
          <a:stretch>
            <a:fillRect/>
          </a:stretch>
        </p:blipFill>
        <p:spPr>
          <a:xfrm>
            <a:off x="5877863" y="263275"/>
            <a:ext cx="4524375" cy="2428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 calcmode="lin" valueType="num">
                                      <p:cBhvr additive="base">
                                        <p:cTn id="7" dur="1000"/>
                                        <p:tgtEl>
                                          <p:spTgt spid="2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7"/>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Networking ReDesigned</a:t>
            </a:r>
            <a:endParaRPr/>
          </a:p>
        </p:txBody>
      </p:sp>
      <p:sp>
        <p:nvSpPr>
          <p:cNvPr id="294" name="Google Shape;294;p7"/>
          <p:cNvSpPr txBox="1">
            <a:spLocks noGrp="1"/>
          </p:cNvSpPr>
          <p:nvPr>
            <p:ph type="body" idx="1"/>
          </p:nvPr>
        </p:nvSpPr>
        <p:spPr>
          <a:xfrm>
            <a:off x="680326" y="2336875"/>
            <a:ext cx="10827600" cy="4220100"/>
          </a:xfrm>
          <a:prstGeom prst="rect">
            <a:avLst/>
          </a:prstGeom>
          <a:noFill/>
          <a:ln>
            <a:noFill/>
          </a:ln>
        </p:spPr>
        <p:txBody>
          <a:bodyPr spcFirstLastPara="1" wrap="square" lIns="91425" tIns="45700" rIns="91425" bIns="45700" anchor="t" anchorCtr="0">
            <a:normAutofit/>
          </a:bodyPr>
          <a:lstStyle/>
          <a:p>
            <a:pPr marL="457200" lvl="0" indent="-419100" algn="l" rtl="0">
              <a:lnSpc>
                <a:spcPct val="90000"/>
              </a:lnSpc>
              <a:spcBef>
                <a:spcPts val="0"/>
              </a:spcBef>
              <a:spcAft>
                <a:spcPts val="0"/>
              </a:spcAft>
              <a:buSzPts val="3000"/>
              <a:buAutoNum type="arabicPeriod"/>
            </a:pPr>
            <a:r>
              <a:rPr lang="en-US" sz="3000"/>
              <a:t>Small but resourceful planning team</a:t>
            </a:r>
            <a:endParaRPr sz="3000"/>
          </a:p>
          <a:p>
            <a:pPr marL="457200" lvl="0" indent="-419100" algn="l" rtl="0">
              <a:lnSpc>
                <a:spcPct val="90000"/>
              </a:lnSpc>
              <a:spcBef>
                <a:spcPts val="0"/>
              </a:spcBef>
              <a:spcAft>
                <a:spcPts val="0"/>
              </a:spcAft>
              <a:buSzPts val="3000"/>
              <a:buAutoNum type="arabicPeriod"/>
            </a:pPr>
            <a:r>
              <a:rPr lang="en-US" sz="3000"/>
              <a:t>Secure sponsors</a:t>
            </a:r>
            <a:endParaRPr sz="3000"/>
          </a:p>
          <a:p>
            <a:pPr marL="457200" lvl="0" indent="-419100" algn="l" rtl="0">
              <a:spcBef>
                <a:spcPts val="0"/>
              </a:spcBef>
              <a:spcAft>
                <a:spcPts val="0"/>
              </a:spcAft>
              <a:buSzPts val="3000"/>
              <a:buAutoNum type="arabicPeriod"/>
            </a:pPr>
            <a:r>
              <a:rPr lang="en-US" sz="3000"/>
              <a:t>Invite partners</a:t>
            </a:r>
            <a:endParaRPr sz="3000"/>
          </a:p>
          <a:p>
            <a:pPr marL="457200" lvl="0" indent="-419100" algn="l" rtl="0">
              <a:spcBef>
                <a:spcPts val="0"/>
              </a:spcBef>
              <a:spcAft>
                <a:spcPts val="0"/>
              </a:spcAft>
              <a:buSzPts val="3000"/>
              <a:buAutoNum type="arabicPeriod"/>
            </a:pPr>
            <a:r>
              <a:rPr lang="en-US" sz="3000"/>
              <a:t>Introductions</a:t>
            </a:r>
            <a:endParaRPr sz="3000"/>
          </a:p>
          <a:p>
            <a:pPr marL="457200" lvl="0" indent="-419100" algn="l" rtl="0">
              <a:spcBef>
                <a:spcPts val="0"/>
              </a:spcBef>
              <a:spcAft>
                <a:spcPts val="0"/>
              </a:spcAft>
              <a:buSzPts val="3000"/>
              <a:buAutoNum type="arabicPeriod"/>
            </a:pPr>
            <a:r>
              <a:rPr lang="en-US" sz="3000"/>
              <a:t>Agenda</a:t>
            </a:r>
            <a:endParaRPr sz="3000"/>
          </a:p>
          <a:p>
            <a:pPr marL="457200" lvl="0" indent="-419100" algn="l" rtl="0">
              <a:spcBef>
                <a:spcPts val="0"/>
              </a:spcBef>
              <a:spcAft>
                <a:spcPts val="0"/>
              </a:spcAft>
              <a:buSzPts val="3000"/>
              <a:buChar char="-"/>
            </a:pPr>
            <a:r>
              <a:rPr lang="en-US" sz="3000"/>
              <a:t>Welcome</a:t>
            </a:r>
            <a:endParaRPr sz="3000"/>
          </a:p>
          <a:p>
            <a:pPr marL="457200" lvl="0" indent="-419100" algn="l" rtl="0">
              <a:spcBef>
                <a:spcPts val="0"/>
              </a:spcBef>
              <a:spcAft>
                <a:spcPts val="0"/>
              </a:spcAft>
              <a:buSzPts val="3000"/>
              <a:buChar char="-"/>
            </a:pPr>
            <a:r>
              <a:rPr lang="en-US" sz="3000"/>
              <a:t>Scavenger Hunt</a:t>
            </a:r>
            <a:endParaRPr sz="3000"/>
          </a:p>
          <a:p>
            <a:pPr marL="457200" lvl="0" indent="-419100" algn="l" rtl="0">
              <a:spcBef>
                <a:spcPts val="0"/>
              </a:spcBef>
              <a:spcAft>
                <a:spcPts val="0"/>
              </a:spcAft>
              <a:buSzPts val="3000"/>
              <a:buChar char="-"/>
            </a:pPr>
            <a:r>
              <a:rPr lang="en-US" sz="3000"/>
              <a:t>Case Studies</a:t>
            </a:r>
            <a:endParaRPr sz="3000"/>
          </a:p>
          <a:p>
            <a:pPr marL="457200" lvl="0" indent="-419100" algn="l" rtl="0">
              <a:spcBef>
                <a:spcPts val="0"/>
              </a:spcBef>
              <a:spcAft>
                <a:spcPts val="0"/>
              </a:spcAft>
              <a:buSzPts val="3000"/>
              <a:buAutoNum type="arabicPeriod"/>
            </a:pPr>
            <a:r>
              <a:rPr lang="en-US" sz="3000"/>
              <a:t>Follow-up</a:t>
            </a:r>
            <a:endParaRPr sz="3000"/>
          </a:p>
        </p:txBody>
      </p:sp>
      <p:sp>
        <p:nvSpPr>
          <p:cNvPr id="295" name="Google Shape;295;p7"/>
          <p:cNvSpPr/>
          <p:nvPr/>
        </p:nvSpPr>
        <p:spPr>
          <a:xfrm>
            <a:off x="5202050" y="2826825"/>
            <a:ext cx="6055100" cy="3395550"/>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txBox="1"/>
          <p:nvPr/>
        </p:nvSpPr>
        <p:spPr>
          <a:xfrm>
            <a:off x="5842500" y="3479200"/>
            <a:ext cx="5080200" cy="117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rebuchet MS"/>
                <a:ea typeface="Trebuchet MS"/>
                <a:cs typeface="Trebuchet MS"/>
                <a:sym typeface="Trebuchet MS"/>
              </a:rPr>
              <a:t>Visit </a:t>
            </a:r>
            <a:r>
              <a:rPr lang="en-US" sz="2400" u="sng">
                <a:solidFill>
                  <a:srgbClr val="CC0000"/>
                </a:solidFill>
                <a:latin typeface="Trebuchet MS"/>
                <a:ea typeface="Trebuchet MS"/>
                <a:cs typeface="Trebuchet MS"/>
                <a:sym typeface="Trebuchet MS"/>
                <a:hlinkClick r:id="rId3"/>
              </a:rPr>
              <a:t>http://nencpathways.org/2019/10/10/diy-networking-redesigned/</a:t>
            </a:r>
            <a:r>
              <a:rPr lang="en-US" sz="2400">
                <a:latin typeface="Trebuchet MS"/>
                <a:ea typeface="Trebuchet MS"/>
                <a:cs typeface="Trebuchet MS"/>
                <a:sym typeface="Trebuchet MS"/>
              </a:rPr>
              <a:t> for DIY instructions and samples to start planning your event!</a:t>
            </a:r>
            <a:endParaRPr sz="2400">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63d444a6c6_0_4"/>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Networking ReDesigned - Pitt County</a:t>
            </a:r>
            <a:endParaRPr/>
          </a:p>
        </p:txBody>
      </p:sp>
      <p:pic>
        <p:nvPicPr>
          <p:cNvPr id="302" name="Google Shape;302;g63d444a6c6_0_4"/>
          <p:cNvPicPr preferRelativeResize="0"/>
          <p:nvPr/>
        </p:nvPicPr>
        <p:blipFill>
          <a:blip r:embed="rId3">
            <a:alphaModFix/>
          </a:blip>
          <a:stretch>
            <a:fillRect/>
          </a:stretch>
        </p:blipFill>
        <p:spPr>
          <a:xfrm rot="-506285">
            <a:off x="6514624" y="2099151"/>
            <a:ext cx="5233624" cy="3925226"/>
          </a:xfrm>
          <a:prstGeom prst="rect">
            <a:avLst/>
          </a:prstGeom>
          <a:noFill/>
          <a:ln>
            <a:noFill/>
          </a:ln>
        </p:spPr>
      </p:pic>
      <p:pic>
        <p:nvPicPr>
          <p:cNvPr id="1028" name="Picture 4">
            <a:extLst>
              <a:ext uri="{FF2B5EF4-FFF2-40B4-BE49-F238E27FC236}">
                <a16:creationId xmlns:a16="http://schemas.microsoft.com/office/drawing/2014/main" id="{8CC619B0-04BB-4763-88E6-E1AE09058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32211">
            <a:off x="593551" y="2222827"/>
            <a:ext cx="5003409" cy="37525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63d444a6c6_0_17"/>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Networking ReDesigned - Pitt County</a:t>
            </a:r>
            <a:endParaRPr/>
          </a:p>
        </p:txBody>
      </p:sp>
      <p:pic>
        <p:nvPicPr>
          <p:cNvPr id="2052" name="Picture 4">
            <a:extLst>
              <a:ext uri="{FF2B5EF4-FFF2-40B4-BE49-F238E27FC236}">
                <a16:creationId xmlns:a16="http://schemas.microsoft.com/office/drawing/2014/main" id="{BE2A4349-3833-403D-8BDE-A2B568DBA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9987">
            <a:off x="362748" y="263361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5F2297B-7D64-49DF-972D-575427D89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972" y="2954216"/>
            <a:ext cx="3686163" cy="36364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FE155F19-93B9-46DD-A60F-67BD3E8BD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22452">
            <a:off x="8018342" y="2029005"/>
            <a:ext cx="3370255" cy="4493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63d444a6c6_0_12"/>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Networking ReDesigned - Pitt County</a:t>
            </a:r>
            <a:endParaRPr/>
          </a:p>
        </p:txBody>
      </p:sp>
      <p:pic>
        <p:nvPicPr>
          <p:cNvPr id="3074" name="Picture 2">
            <a:hlinkClick r:id="rId3"/>
            <a:extLst>
              <a:ext uri="{FF2B5EF4-FFF2-40B4-BE49-F238E27FC236}">
                <a16:creationId xmlns:a16="http://schemas.microsoft.com/office/drawing/2014/main" id="{2817388D-6A4A-4B9B-ADA8-B953AEEF4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1092">
            <a:off x="552427" y="2262387"/>
            <a:ext cx="5543930" cy="41543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12D9F2A-3669-4EE4-A3D5-F4FD0797F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0663">
            <a:off x="6171612" y="2336903"/>
            <a:ext cx="5334432" cy="39973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8"/>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Outcomes and Feedback</a:t>
            </a:r>
            <a:endParaRPr/>
          </a:p>
        </p:txBody>
      </p:sp>
      <p:sp>
        <p:nvSpPr>
          <p:cNvPr id="324" name="Google Shape;324;p8"/>
          <p:cNvSpPr txBox="1">
            <a:spLocks noGrp="1"/>
          </p:cNvSpPr>
          <p:nvPr>
            <p:ph type="body" idx="1"/>
          </p:nvPr>
        </p:nvSpPr>
        <p:spPr>
          <a:xfrm>
            <a:off x="680328" y="2489275"/>
            <a:ext cx="6059100" cy="359940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lt1"/>
              </a:buClr>
              <a:buSzPts val="2400"/>
              <a:buNone/>
            </a:pPr>
            <a:r>
              <a:rPr lang="en-US" u="sng">
                <a:solidFill>
                  <a:schemeClr val="hlink"/>
                </a:solidFill>
                <a:hlinkClick r:id="rId3"/>
              </a:rPr>
              <a:t>Poll Everywhere</a:t>
            </a:r>
            <a:endParaRPr/>
          </a:p>
          <a:p>
            <a:pPr marL="228600" lvl="0" indent="-76200" algn="l" rtl="0">
              <a:lnSpc>
                <a:spcPct val="90000"/>
              </a:lnSpc>
              <a:spcBef>
                <a:spcPts val="0"/>
              </a:spcBef>
              <a:spcAft>
                <a:spcPts val="0"/>
              </a:spcAft>
              <a:buClr>
                <a:schemeClr val="lt1"/>
              </a:buClr>
              <a:buSzPts val="2400"/>
              <a:buNone/>
            </a:pPr>
            <a:r>
              <a:rPr lang="en-US"/>
              <a:t>Emails</a:t>
            </a:r>
            <a:endParaRPr/>
          </a:p>
          <a:p>
            <a:pPr marL="228600" lvl="0" indent="-76200" algn="l" rtl="0">
              <a:lnSpc>
                <a:spcPct val="90000"/>
              </a:lnSpc>
              <a:spcBef>
                <a:spcPts val="0"/>
              </a:spcBef>
              <a:spcAft>
                <a:spcPts val="0"/>
              </a:spcAft>
              <a:buClr>
                <a:schemeClr val="lt1"/>
              </a:buClr>
              <a:buSzPts val="2400"/>
              <a:buNone/>
            </a:pPr>
            <a:r>
              <a:rPr lang="en-US"/>
              <a:t>Requests</a:t>
            </a:r>
            <a:endParaRPr/>
          </a:p>
          <a:p>
            <a:pPr marL="228600" lvl="0" indent="-76200" algn="l" rtl="0">
              <a:lnSpc>
                <a:spcPct val="90000"/>
              </a:lnSpc>
              <a:spcBef>
                <a:spcPts val="0"/>
              </a:spcBef>
              <a:spcAft>
                <a:spcPts val="0"/>
              </a:spcAft>
              <a:buClr>
                <a:schemeClr val="lt1"/>
              </a:buClr>
              <a:buSzPts val="2400"/>
              <a:buNone/>
            </a:pPr>
            <a:r>
              <a:rPr lang="en-US"/>
              <a:t>New outreach</a:t>
            </a:r>
            <a:endParaRPr/>
          </a:p>
          <a:p>
            <a:pPr marL="228600" lvl="0" indent="-76200" algn="l" rtl="0">
              <a:lnSpc>
                <a:spcPct val="90000"/>
              </a:lnSpc>
              <a:spcBef>
                <a:spcPts val="0"/>
              </a:spcBef>
              <a:spcAft>
                <a:spcPts val="0"/>
              </a:spcAft>
              <a:buClr>
                <a:schemeClr val="lt1"/>
              </a:buClr>
              <a:buSzPts val="2400"/>
              <a:buNone/>
            </a:pPr>
            <a:r>
              <a:rPr lang="en-US"/>
              <a:t>Next Steps</a:t>
            </a:r>
            <a:endParaRPr/>
          </a:p>
          <a:p>
            <a:pPr marL="228600" lvl="0" indent="-76200" algn="l" rtl="0">
              <a:lnSpc>
                <a:spcPct val="90000"/>
              </a:lnSpc>
              <a:spcBef>
                <a:spcPts val="0"/>
              </a:spcBef>
              <a:spcAft>
                <a:spcPts val="0"/>
              </a:spcAft>
              <a:buClr>
                <a:schemeClr val="lt1"/>
              </a:buClr>
              <a:buSzPts val="2400"/>
              <a:buNone/>
            </a:pPr>
            <a:r>
              <a:rPr lang="en-US"/>
              <a:t>Lessons Learned</a:t>
            </a:r>
            <a:endParaRPr/>
          </a:p>
        </p:txBody>
      </p:sp>
      <p:pic>
        <p:nvPicPr>
          <p:cNvPr id="2" name="Picture 1">
            <a:extLst>
              <a:ext uri="{FF2B5EF4-FFF2-40B4-BE49-F238E27FC236}">
                <a16:creationId xmlns:a16="http://schemas.microsoft.com/office/drawing/2014/main" id="{221BE1B6-E2A7-4D6D-95B0-B721A4724108}"/>
              </a:ext>
            </a:extLst>
          </p:cNvPr>
          <p:cNvPicPr>
            <a:picLocks noChangeAspect="1"/>
          </p:cNvPicPr>
          <p:nvPr/>
        </p:nvPicPr>
        <p:blipFill>
          <a:blip r:embed="rId4"/>
          <a:stretch>
            <a:fillRect/>
          </a:stretch>
        </p:blipFill>
        <p:spPr>
          <a:xfrm rot="946465">
            <a:off x="7424345" y="2333931"/>
            <a:ext cx="4103077" cy="3077308"/>
          </a:xfrm>
          <a:prstGeom prst="rect">
            <a:avLst/>
          </a:prstGeom>
        </p:spPr>
      </p:pic>
      <p:pic>
        <p:nvPicPr>
          <p:cNvPr id="4098" name="Picture 2">
            <a:extLst>
              <a:ext uri="{FF2B5EF4-FFF2-40B4-BE49-F238E27FC236}">
                <a16:creationId xmlns:a16="http://schemas.microsoft.com/office/drawing/2014/main" id="{F304ABD5-B16F-437F-8C90-9E3A411838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7650" y="3122321"/>
            <a:ext cx="4360555" cy="32675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9"/>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Make it your own!</a:t>
            </a:r>
            <a:endParaRPr/>
          </a:p>
        </p:txBody>
      </p:sp>
      <p:sp>
        <p:nvSpPr>
          <p:cNvPr id="332" name="Google Shape;332;p9"/>
          <p:cNvSpPr txBox="1">
            <a:spLocks noGrp="1"/>
          </p:cNvSpPr>
          <p:nvPr>
            <p:ph type="body" idx="1"/>
          </p:nvPr>
        </p:nvSpPr>
        <p:spPr>
          <a:xfrm>
            <a:off x="453350" y="2159275"/>
            <a:ext cx="4352100" cy="781200"/>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lt1"/>
              </a:buClr>
              <a:buSzPts val="2400"/>
              <a:buNone/>
            </a:pPr>
            <a:r>
              <a:rPr lang="en-US"/>
              <a:t>How do you modify for rural regions?</a:t>
            </a:r>
            <a:endParaRPr/>
          </a:p>
          <a:p>
            <a:pPr marL="228600" lvl="0" indent="-76200" algn="l" rtl="0">
              <a:lnSpc>
                <a:spcPct val="90000"/>
              </a:lnSpc>
              <a:spcBef>
                <a:spcPts val="0"/>
              </a:spcBef>
              <a:spcAft>
                <a:spcPts val="0"/>
              </a:spcAft>
              <a:buClr>
                <a:schemeClr val="lt1"/>
              </a:buClr>
              <a:buSzPts val="2400"/>
              <a:buNone/>
            </a:pPr>
            <a:endParaRPr/>
          </a:p>
          <a:p>
            <a:pPr marL="228600" lvl="0" indent="-76200" algn="l" rtl="0">
              <a:lnSpc>
                <a:spcPct val="90000"/>
              </a:lnSpc>
              <a:spcBef>
                <a:spcPts val="0"/>
              </a:spcBef>
              <a:spcAft>
                <a:spcPts val="0"/>
              </a:spcAft>
              <a:buClr>
                <a:schemeClr val="lt1"/>
              </a:buClr>
              <a:buSzPts val="2400"/>
              <a:buNone/>
            </a:pPr>
            <a:endParaRPr/>
          </a:p>
        </p:txBody>
      </p:sp>
      <p:sp>
        <p:nvSpPr>
          <p:cNvPr id="333" name="Google Shape;333;p9"/>
          <p:cNvSpPr txBox="1"/>
          <p:nvPr/>
        </p:nvSpPr>
        <p:spPr>
          <a:xfrm>
            <a:off x="6226500" y="2033450"/>
            <a:ext cx="5081700" cy="781200"/>
          </a:xfrm>
          <a:prstGeom prst="rect">
            <a:avLst/>
          </a:prstGeom>
          <a:noFill/>
          <a:ln>
            <a:noFill/>
          </a:ln>
        </p:spPr>
        <p:txBody>
          <a:bodyPr spcFirstLastPara="1" wrap="square" lIns="91425" tIns="91425" rIns="91425" bIns="91425" anchor="t" anchorCtr="0">
            <a:noAutofit/>
          </a:bodyPr>
          <a:lstStyle/>
          <a:p>
            <a:pPr marL="228600" lvl="0" indent="-76200" algn="l" rtl="0">
              <a:lnSpc>
                <a:spcPct val="90000"/>
              </a:lnSpc>
              <a:spcBef>
                <a:spcPts val="0"/>
              </a:spcBef>
              <a:spcAft>
                <a:spcPts val="0"/>
              </a:spcAft>
              <a:buClr>
                <a:schemeClr val="lt1"/>
              </a:buClr>
              <a:buSzPts val="2400"/>
              <a:buFont typeface="Arial"/>
              <a:buNone/>
            </a:pPr>
            <a:r>
              <a:rPr lang="en-US" sz="2400">
                <a:solidFill>
                  <a:schemeClr val="lt1"/>
                </a:solidFill>
                <a:latin typeface="Trebuchet MS"/>
                <a:ea typeface="Trebuchet MS"/>
                <a:cs typeface="Trebuchet MS"/>
                <a:sym typeface="Trebuchet MS"/>
              </a:rPr>
              <a:t>How do you modify for urban regions?</a:t>
            </a:r>
            <a:endParaRPr>
              <a:latin typeface="Trebuchet MS"/>
              <a:ea typeface="Trebuchet MS"/>
              <a:cs typeface="Trebuchet MS"/>
              <a:sym typeface="Trebuchet MS"/>
            </a:endParaRPr>
          </a:p>
        </p:txBody>
      </p:sp>
      <p:pic>
        <p:nvPicPr>
          <p:cNvPr id="334" name="Google Shape;334;p9"/>
          <p:cNvPicPr preferRelativeResize="0"/>
          <p:nvPr/>
        </p:nvPicPr>
        <p:blipFill>
          <a:blip r:embed="rId3">
            <a:alphaModFix/>
          </a:blip>
          <a:stretch>
            <a:fillRect/>
          </a:stretch>
        </p:blipFill>
        <p:spPr>
          <a:xfrm>
            <a:off x="453350" y="3017125"/>
            <a:ext cx="4892257" cy="3563403"/>
          </a:xfrm>
          <a:prstGeom prst="rect">
            <a:avLst/>
          </a:prstGeom>
          <a:noFill/>
          <a:ln>
            <a:noFill/>
          </a:ln>
        </p:spPr>
      </p:pic>
      <p:pic>
        <p:nvPicPr>
          <p:cNvPr id="335" name="Google Shape;335;p9"/>
          <p:cNvPicPr preferRelativeResize="0"/>
          <p:nvPr/>
        </p:nvPicPr>
        <p:blipFill>
          <a:blip r:embed="rId4">
            <a:alphaModFix/>
          </a:blip>
          <a:stretch>
            <a:fillRect/>
          </a:stretch>
        </p:blipFill>
        <p:spPr>
          <a:xfrm>
            <a:off x="6545900" y="2915887"/>
            <a:ext cx="4999225" cy="37658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640548c9a0_0_2"/>
          <p:cNvSpPr txBox="1">
            <a:spLocks noGrp="1"/>
          </p:cNvSpPr>
          <p:nvPr>
            <p:ph type="title"/>
          </p:nvPr>
        </p:nvSpPr>
        <p:spPr>
          <a:xfrm>
            <a:off x="2018475" y="2184048"/>
            <a:ext cx="7432200" cy="741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41" name="Google Shape;341;g640548c9a0_0_2"/>
          <p:cNvSpPr txBox="1">
            <a:spLocks noGrp="1"/>
          </p:cNvSpPr>
          <p:nvPr>
            <p:ph type="body" idx="1"/>
          </p:nvPr>
        </p:nvSpPr>
        <p:spPr>
          <a:xfrm>
            <a:off x="2243559" y="5671098"/>
            <a:ext cx="7432199" cy="1336432"/>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Laurie Weston: </a:t>
            </a:r>
            <a:r>
              <a:rPr lang="en-US" dirty="0">
                <a:hlinkClick r:id="rId3"/>
              </a:rPr>
              <a:t>lweston@email.pittcc.edu</a:t>
            </a:r>
            <a:endParaRPr lang="en-US" dirty="0"/>
          </a:p>
          <a:p>
            <a:pPr marL="0" lvl="0" indent="0" algn="l" rtl="0">
              <a:spcBef>
                <a:spcPts val="1000"/>
              </a:spcBef>
              <a:spcAft>
                <a:spcPts val="0"/>
              </a:spcAft>
              <a:buNone/>
            </a:pPr>
            <a:r>
              <a:rPr lang="en-US" dirty="0"/>
              <a:t>Brandi Bragg: </a:t>
            </a:r>
            <a:r>
              <a:rPr lang="en-US" dirty="0">
                <a:hlinkClick r:id="rId4"/>
              </a:rPr>
              <a:t>brandi.bragg@nencpathways.org</a:t>
            </a:r>
            <a:endParaRPr lang="en-US" dirty="0"/>
          </a:p>
          <a:p>
            <a:pPr marL="0" lvl="0" indent="0" algn="l" rtl="0">
              <a:spcBef>
                <a:spcPts val="1000"/>
              </a:spcBef>
              <a:spcAft>
                <a:spcPts val="0"/>
              </a:spcAft>
              <a:buNone/>
            </a:pPr>
            <a:endParaRPr dirty="0"/>
          </a:p>
        </p:txBody>
      </p:sp>
      <p:pic>
        <p:nvPicPr>
          <p:cNvPr id="342" name="Google Shape;342;g640548c9a0_0_2"/>
          <p:cNvPicPr preferRelativeResize="0"/>
          <p:nvPr/>
        </p:nvPicPr>
        <p:blipFill>
          <a:blip r:embed="rId5">
            <a:alphaModFix/>
          </a:blip>
          <a:stretch>
            <a:fillRect/>
          </a:stretch>
        </p:blipFill>
        <p:spPr>
          <a:xfrm>
            <a:off x="1142023" y="391213"/>
            <a:ext cx="9031502" cy="506886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PROVISIONS OF WIOA</a:t>
            </a:r>
            <a:endParaRPr/>
          </a:p>
        </p:txBody>
      </p:sp>
      <p:sp>
        <p:nvSpPr>
          <p:cNvPr id="348" name="Google Shape;348;p3"/>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lt1"/>
              </a:buClr>
              <a:buSzPts val="2220"/>
              <a:buChar char="•"/>
            </a:pPr>
            <a:r>
              <a:rPr lang="en-US" sz="2220"/>
              <a:t>Title I, Workforce Development Activities, is comprised of three core programs: the Adult, Youth, and Dislocated Worker programs, and is administered by the NC Department of Commerce, Division of Workforce Solutions;</a:t>
            </a:r>
            <a:endParaRPr/>
          </a:p>
          <a:p>
            <a:pPr marL="228600" lvl="0" indent="-228600" algn="l" rtl="0">
              <a:lnSpc>
                <a:spcPct val="80000"/>
              </a:lnSpc>
              <a:spcBef>
                <a:spcPts val="1000"/>
              </a:spcBef>
              <a:spcAft>
                <a:spcPts val="0"/>
              </a:spcAft>
              <a:buClr>
                <a:schemeClr val="lt1"/>
              </a:buClr>
              <a:buSzPts val="2220"/>
              <a:buChar char="•"/>
            </a:pPr>
            <a:r>
              <a:rPr lang="en-US" sz="2220"/>
              <a:t>Title II is Adult Education and Literacy and is administered by the North Carolina Community College System; </a:t>
            </a:r>
            <a:endParaRPr/>
          </a:p>
          <a:p>
            <a:pPr marL="228600" lvl="0" indent="-228600" algn="l" rtl="0">
              <a:lnSpc>
                <a:spcPct val="80000"/>
              </a:lnSpc>
              <a:spcBef>
                <a:spcPts val="1000"/>
              </a:spcBef>
              <a:spcAft>
                <a:spcPts val="0"/>
              </a:spcAft>
              <a:buClr>
                <a:schemeClr val="lt1"/>
              </a:buClr>
              <a:buSzPts val="2220"/>
              <a:buChar char="•"/>
            </a:pPr>
            <a:r>
              <a:rPr lang="en-US" sz="2220"/>
              <a:t>Title III is the Wagner-Peyser Act and is administered by the NC Department of Commerce, Division of Workforce Solutions; and,</a:t>
            </a:r>
            <a:endParaRPr/>
          </a:p>
          <a:p>
            <a:pPr marL="228600" lvl="0" indent="-228600" algn="l" rtl="0">
              <a:lnSpc>
                <a:spcPct val="80000"/>
              </a:lnSpc>
              <a:spcBef>
                <a:spcPts val="1000"/>
              </a:spcBef>
              <a:spcAft>
                <a:spcPts val="0"/>
              </a:spcAft>
              <a:buClr>
                <a:schemeClr val="lt1"/>
              </a:buClr>
              <a:buSzPts val="2220"/>
              <a:buChar char="•"/>
            </a:pPr>
            <a:r>
              <a:rPr lang="en-US" sz="2220"/>
              <a:t>Title IV, Vocational Rehabilitation, or the Rehabilitation Act of 1973, is administered by the NC Department of Health and Human Services, Division of Vocational Rehabilitation Services.</a:t>
            </a:r>
            <a:endParaRPr/>
          </a:p>
          <a:p>
            <a:pPr marL="228600" lvl="0" indent="-87629" algn="l" rtl="0">
              <a:lnSpc>
                <a:spcPct val="80000"/>
              </a:lnSpc>
              <a:spcBef>
                <a:spcPts val="1000"/>
              </a:spcBef>
              <a:spcAft>
                <a:spcPts val="0"/>
              </a:spcAft>
              <a:buClr>
                <a:schemeClr val="lt1"/>
              </a:buClr>
              <a:buSzPts val="2220"/>
              <a:buNone/>
            </a:pPr>
            <a:endParaRPr sz="222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WHY BUILD PARTNERSHIPS?</a:t>
            </a:r>
            <a:endParaRPr/>
          </a:p>
        </p:txBody>
      </p:sp>
      <p:sp>
        <p:nvSpPr>
          <p:cNvPr id="354" name="Google Shape;354;p4"/>
          <p:cNvSpPr txBox="1">
            <a:spLocks noGrp="1"/>
          </p:cNvSpPr>
          <p:nvPr>
            <p:ph type="body" idx="1"/>
          </p:nvPr>
        </p:nvSpPr>
        <p:spPr>
          <a:xfrm>
            <a:off x="680321" y="2336873"/>
            <a:ext cx="9613861" cy="4072240"/>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lt1"/>
              </a:buClr>
              <a:buSzPts val="2040"/>
              <a:buChar char="•"/>
            </a:pPr>
            <a:r>
              <a:rPr lang="en-US" sz="2040"/>
              <a:t>The 21st century public workforce system created through WIOA builds closer ties between business leaders, State and Local Workforce Development Boards, labor unions, community colleges, nonprofit organizations, youth-serving organizations, and State and local officials.</a:t>
            </a:r>
            <a:endParaRPr/>
          </a:p>
          <a:p>
            <a:pPr marL="228600" lvl="0" indent="-228600" algn="l" rtl="0">
              <a:lnSpc>
                <a:spcPct val="70000"/>
              </a:lnSpc>
              <a:spcBef>
                <a:spcPts val="1000"/>
              </a:spcBef>
              <a:spcAft>
                <a:spcPts val="0"/>
              </a:spcAft>
              <a:buClr>
                <a:schemeClr val="lt1"/>
              </a:buClr>
              <a:buSzPts val="2040"/>
              <a:buChar char="•"/>
            </a:pPr>
            <a:r>
              <a:rPr lang="en-US" sz="2040"/>
              <a:t>FROM THE THIRTEEN CONSIDERATIONS OF TITLE II (ADULT LITERACY):</a:t>
            </a:r>
            <a:endParaRPr/>
          </a:p>
          <a:p>
            <a:pPr marL="457200" lvl="1" indent="0" algn="l" rtl="0">
              <a:lnSpc>
                <a:spcPct val="70000"/>
              </a:lnSpc>
              <a:spcBef>
                <a:spcPts val="500"/>
              </a:spcBef>
              <a:spcAft>
                <a:spcPts val="0"/>
              </a:spcAft>
              <a:buClr>
                <a:schemeClr val="lt1"/>
              </a:buClr>
              <a:buSzPts val="1700"/>
              <a:buNone/>
            </a:pPr>
            <a:r>
              <a:rPr lang="en-US" sz="1700"/>
              <a:t>4. Whether the eligible provider's activities coordinate with other available education, training, and social service resources in the community, such as by establishing strong links with elementary schools and secondary schools, postsecondary educational institutions, institutions of higher education, local workforce investment boards, American Job Centers, job training programs, and social service agencies, business, industry, labor organizations, community-based organizations, nonprofit organizations, and intermediaries, for the development of career pathways</a:t>
            </a:r>
            <a:endParaRPr/>
          </a:p>
          <a:p>
            <a:pPr marL="457200" lvl="1" indent="0" algn="l" rtl="0">
              <a:lnSpc>
                <a:spcPct val="70000"/>
              </a:lnSpc>
              <a:spcBef>
                <a:spcPts val="500"/>
              </a:spcBef>
              <a:spcAft>
                <a:spcPts val="0"/>
              </a:spcAft>
              <a:buClr>
                <a:schemeClr val="lt1"/>
              </a:buClr>
              <a:buSzPts val="1700"/>
              <a:buNone/>
            </a:pPr>
            <a:r>
              <a:rPr lang="en-US" sz="1700"/>
              <a:t>11. Whether the eligible provider's activities coordinate with other available education, training, and social service resources in the community, such as by establishing strong links with elementary schools and secondary schools, postsecondary educational institutions, institutions of higher education, local workforce investment boards, American Job Centers, job training programs, and social service agencies, business, industry, labor organizations, community-based organizations, nonprofit organizations, and intermediaries, for the development of career pathways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6234ef7a32_0_0"/>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History of starting WIOA</a:t>
            </a:r>
            <a:endParaRPr/>
          </a:p>
          <a:p>
            <a:pPr marL="0" lvl="0" indent="0" algn="ctr" rtl="0">
              <a:spcBef>
                <a:spcPts val="0"/>
              </a:spcBef>
              <a:spcAft>
                <a:spcPts val="0"/>
              </a:spcAft>
              <a:buNone/>
            </a:pPr>
            <a:r>
              <a:rPr lang="en-US"/>
              <a:t> Partnerships at Pitt CC</a:t>
            </a:r>
            <a:endParaRPr/>
          </a:p>
        </p:txBody>
      </p:sp>
      <p:sp>
        <p:nvSpPr>
          <p:cNvPr id="209" name="Google Shape;209;g6234ef7a32_0_0"/>
          <p:cNvSpPr txBox="1">
            <a:spLocks noGrp="1"/>
          </p:cNvSpPr>
          <p:nvPr>
            <p:ph type="body" idx="1"/>
          </p:nvPr>
        </p:nvSpPr>
        <p:spPr>
          <a:xfrm>
            <a:off x="4706950" y="1917175"/>
            <a:ext cx="7411500" cy="48714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Outreach</a:t>
            </a:r>
            <a:endParaRPr/>
          </a:p>
          <a:p>
            <a:pPr marL="457200" lvl="0" indent="-342900" algn="l" rtl="0">
              <a:spcBef>
                <a:spcPts val="0"/>
              </a:spcBef>
              <a:spcAft>
                <a:spcPts val="0"/>
              </a:spcAft>
              <a:buSzPts val="1800"/>
              <a:buChar char="•"/>
            </a:pPr>
            <a:r>
              <a:rPr lang="en-US"/>
              <a:t>Join in</a:t>
            </a:r>
            <a:endParaRPr/>
          </a:p>
          <a:p>
            <a:pPr marL="457200" lvl="0" indent="-342900" algn="l" rtl="0">
              <a:spcBef>
                <a:spcPts val="0"/>
              </a:spcBef>
              <a:spcAft>
                <a:spcPts val="0"/>
              </a:spcAft>
              <a:buSzPts val="1800"/>
              <a:buChar char="•"/>
            </a:pPr>
            <a:r>
              <a:rPr lang="en-US"/>
              <a:t>Put your face in that place</a:t>
            </a:r>
            <a:endParaRPr/>
          </a:p>
          <a:p>
            <a:pPr marL="457200" lvl="0" indent="-342900" algn="l" rtl="0">
              <a:spcBef>
                <a:spcPts val="0"/>
              </a:spcBef>
              <a:spcAft>
                <a:spcPts val="0"/>
              </a:spcAft>
              <a:buSzPts val="1800"/>
              <a:buChar char="•"/>
            </a:pPr>
            <a:r>
              <a:rPr lang="en-US"/>
              <a:t>Present to other community groups, agencies, organizations</a:t>
            </a:r>
            <a:endParaRPr/>
          </a:p>
          <a:p>
            <a:pPr marL="0" lvl="0" indent="0" algn="l" rtl="0">
              <a:spcBef>
                <a:spcPts val="1000"/>
              </a:spcBef>
              <a:spcAft>
                <a:spcPts val="0"/>
              </a:spcAft>
              <a:buNone/>
            </a:pPr>
            <a:r>
              <a:rPr lang="en-US"/>
              <a:t>WIOA 13 Considerations:  4, 10, and 11 Call for Title II programs to establish partnerships, collaborate and coordinate with these partners to provide support services and additional resources to clients, and align goals and objectives with partners and workforce development boards. </a:t>
            </a:r>
            <a:endParaRPr/>
          </a:p>
        </p:txBody>
      </p:sp>
      <p:pic>
        <p:nvPicPr>
          <p:cNvPr id="210" name="Google Shape;210;g6234ef7a32_0_0"/>
          <p:cNvPicPr preferRelativeResize="0"/>
          <p:nvPr/>
        </p:nvPicPr>
        <p:blipFill>
          <a:blip r:embed="rId3">
            <a:alphaModFix/>
          </a:blip>
          <a:stretch>
            <a:fillRect/>
          </a:stretch>
        </p:blipFill>
        <p:spPr>
          <a:xfrm>
            <a:off x="378972" y="1917178"/>
            <a:ext cx="4264221" cy="47190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1000"/>
                                        <p:tgtEl>
                                          <p:spTgt spid="2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1000"/>
                                        <p:tgtEl>
                                          <p:spTgt spid="2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9"/>
                                        </p:tgtEl>
                                        <p:attrNameLst>
                                          <p:attrName>style.visibility</p:attrName>
                                        </p:attrNameLst>
                                      </p:cBhvr>
                                      <p:to>
                                        <p:strVal val="visible"/>
                                      </p:to>
                                    </p:set>
                                    <p:animEffect transition="in" filter="fade">
                                      <p:cBhvr>
                                        <p:cTn id="22"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5"/>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Successes and Initiatives:  </a:t>
            </a:r>
            <a:endParaRPr/>
          </a:p>
          <a:p>
            <a:pPr marL="0" lvl="0" indent="0" algn="ctr" rtl="0">
              <a:lnSpc>
                <a:spcPct val="90000"/>
              </a:lnSpc>
              <a:spcBef>
                <a:spcPts val="0"/>
              </a:spcBef>
              <a:spcAft>
                <a:spcPts val="0"/>
              </a:spcAft>
              <a:buClr>
                <a:schemeClr val="lt1"/>
              </a:buClr>
              <a:buSzPts val="3600"/>
              <a:buFont typeface="Trebuchet MS"/>
              <a:buNone/>
            </a:pPr>
            <a:r>
              <a:rPr lang="en-US" i="1"/>
              <a:t>CHOICES</a:t>
            </a:r>
            <a:endParaRPr i="1"/>
          </a:p>
        </p:txBody>
      </p:sp>
      <p:pic>
        <p:nvPicPr>
          <p:cNvPr id="216" name="Google Shape;216;p5"/>
          <p:cNvPicPr preferRelativeResize="0"/>
          <p:nvPr/>
        </p:nvPicPr>
        <p:blipFill>
          <a:blip r:embed="rId3">
            <a:alphaModFix/>
          </a:blip>
          <a:stretch>
            <a:fillRect/>
          </a:stretch>
        </p:blipFill>
        <p:spPr>
          <a:xfrm>
            <a:off x="430275" y="2119678"/>
            <a:ext cx="5123372" cy="3975180"/>
          </a:xfrm>
          <a:prstGeom prst="rect">
            <a:avLst/>
          </a:prstGeom>
          <a:noFill/>
          <a:ln>
            <a:noFill/>
          </a:ln>
        </p:spPr>
      </p:pic>
      <p:pic>
        <p:nvPicPr>
          <p:cNvPr id="217" name="Google Shape;217;p5"/>
          <p:cNvPicPr preferRelativeResize="0"/>
          <p:nvPr/>
        </p:nvPicPr>
        <p:blipFill>
          <a:blip r:embed="rId4">
            <a:alphaModFix/>
          </a:blip>
          <a:stretch>
            <a:fillRect/>
          </a:stretch>
        </p:blipFill>
        <p:spPr>
          <a:xfrm>
            <a:off x="6431975" y="2170673"/>
            <a:ext cx="5189188" cy="397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6517eb39c9_0_5"/>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i="1"/>
              <a:t>GADJ:  GUIDANCE AND DIRECTION FOR</a:t>
            </a:r>
            <a:endParaRPr i="1"/>
          </a:p>
          <a:p>
            <a:pPr marL="0" lvl="0" indent="0" algn="ctr" rtl="0">
              <a:spcBef>
                <a:spcPts val="0"/>
              </a:spcBef>
              <a:spcAft>
                <a:spcPts val="0"/>
              </a:spcAft>
              <a:buNone/>
            </a:pPr>
            <a:r>
              <a:rPr lang="en-US" i="1"/>
              <a:t> JOB SEEKERS</a:t>
            </a:r>
            <a:endParaRPr i="1"/>
          </a:p>
        </p:txBody>
      </p:sp>
      <p:sp>
        <p:nvSpPr>
          <p:cNvPr id="223" name="Google Shape;223;g6517eb39c9_0_5"/>
          <p:cNvSpPr txBox="1">
            <a:spLocks noGrp="1"/>
          </p:cNvSpPr>
          <p:nvPr>
            <p:ph type="body" idx="1"/>
          </p:nvPr>
        </p:nvSpPr>
        <p:spPr>
          <a:xfrm>
            <a:off x="680323" y="2336875"/>
            <a:ext cx="4179000" cy="3599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24" name="Google Shape;224;g6517eb39c9_0_5"/>
          <p:cNvPicPr preferRelativeResize="0"/>
          <p:nvPr/>
        </p:nvPicPr>
        <p:blipFill>
          <a:blip r:embed="rId3">
            <a:alphaModFix/>
          </a:blip>
          <a:stretch>
            <a:fillRect/>
          </a:stretch>
        </p:blipFill>
        <p:spPr>
          <a:xfrm rot="916271">
            <a:off x="1144675" y="2372600"/>
            <a:ext cx="2940174" cy="3920225"/>
          </a:xfrm>
          <a:prstGeom prst="rect">
            <a:avLst/>
          </a:prstGeom>
          <a:noFill/>
          <a:ln>
            <a:noFill/>
          </a:ln>
        </p:spPr>
      </p:pic>
      <p:pic>
        <p:nvPicPr>
          <p:cNvPr id="225" name="Google Shape;225;g6517eb39c9_0_5"/>
          <p:cNvPicPr preferRelativeResize="0"/>
          <p:nvPr/>
        </p:nvPicPr>
        <p:blipFill>
          <a:blip r:embed="rId4">
            <a:alphaModFix/>
          </a:blip>
          <a:stretch>
            <a:fillRect/>
          </a:stretch>
        </p:blipFill>
        <p:spPr>
          <a:xfrm rot="-1138169">
            <a:off x="4956119" y="3259767"/>
            <a:ext cx="3175605" cy="2381694"/>
          </a:xfrm>
          <a:prstGeom prst="rect">
            <a:avLst/>
          </a:prstGeom>
          <a:noFill/>
          <a:ln>
            <a:noFill/>
          </a:ln>
        </p:spPr>
      </p:pic>
      <p:pic>
        <p:nvPicPr>
          <p:cNvPr id="226" name="Google Shape;226;g6517eb39c9_0_5"/>
          <p:cNvPicPr preferRelativeResize="0"/>
          <p:nvPr/>
        </p:nvPicPr>
        <p:blipFill>
          <a:blip r:embed="rId5">
            <a:alphaModFix/>
          </a:blip>
          <a:stretch>
            <a:fillRect/>
          </a:stretch>
        </p:blipFill>
        <p:spPr>
          <a:xfrm rot="926200">
            <a:off x="7766821" y="2798716"/>
            <a:ext cx="4090654" cy="30679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6517eb39c9_0_18"/>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i="1"/>
              <a:t>RESOURCE SHARING</a:t>
            </a:r>
            <a:endParaRPr i="1"/>
          </a:p>
        </p:txBody>
      </p:sp>
      <p:sp>
        <p:nvSpPr>
          <p:cNvPr id="232" name="Google Shape;232;g6517eb39c9_0_18"/>
          <p:cNvSpPr txBox="1">
            <a:spLocks noGrp="1"/>
          </p:cNvSpPr>
          <p:nvPr>
            <p:ph type="body" idx="1"/>
          </p:nvPr>
        </p:nvSpPr>
        <p:spPr>
          <a:xfrm>
            <a:off x="-49875" y="1952050"/>
            <a:ext cx="6549300" cy="2118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Monthly Meetings with Featured Partners</a:t>
            </a:r>
            <a:endParaRPr/>
          </a:p>
          <a:p>
            <a:pPr marL="0" lvl="0" indent="0" algn="l" rtl="0">
              <a:spcBef>
                <a:spcPts val="1000"/>
              </a:spcBef>
              <a:spcAft>
                <a:spcPts val="0"/>
              </a:spcAft>
              <a:buNone/>
            </a:pPr>
            <a:r>
              <a:rPr lang="en-US"/>
              <a:t>NCCOMMUNITYCOLLEGES.AUNTBERTHA.COM</a:t>
            </a:r>
            <a:endParaRPr/>
          </a:p>
          <a:p>
            <a:pPr marL="0" lvl="0" indent="0" algn="l" rtl="0">
              <a:spcBef>
                <a:spcPts val="1000"/>
              </a:spcBef>
              <a:spcAft>
                <a:spcPts val="0"/>
              </a:spcAft>
              <a:buNone/>
            </a:pPr>
            <a:r>
              <a:rPr lang="en-US" u="sng">
                <a:solidFill>
                  <a:schemeClr val="hlink"/>
                </a:solidFill>
                <a:hlinkClick r:id="rId3"/>
              </a:rPr>
              <a:t>WIOA/TRANSITIONAL STUDIES GOOGLE </a:t>
            </a:r>
            <a:endParaRPr/>
          </a:p>
          <a:p>
            <a:pPr marL="2743200" lvl="0" indent="0" algn="l" rtl="0">
              <a:spcBef>
                <a:spcPts val="1000"/>
              </a:spcBef>
              <a:spcAft>
                <a:spcPts val="0"/>
              </a:spcAft>
              <a:buNone/>
            </a:pPr>
            <a:r>
              <a:rPr lang="en-US" u="sng">
                <a:solidFill>
                  <a:schemeClr val="hlink"/>
                </a:solidFill>
                <a:hlinkClick r:id="rId3"/>
              </a:rPr>
              <a:t>RESOURCE PAGES</a:t>
            </a:r>
            <a:endParaRPr/>
          </a:p>
        </p:txBody>
      </p:sp>
      <p:pic>
        <p:nvPicPr>
          <p:cNvPr id="233" name="Google Shape;233;g6517eb39c9_0_18"/>
          <p:cNvPicPr preferRelativeResize="0"/>
          <p:nvPr/>
        </p:nvPicPr>
        <p:blipFill>
          <a:blip r:embed="rId4">
            <a:alphaModFix/>
          </a:blip>
          <a:stretch>
            <a:fillRect/>
          </a:stretch>
        </p:blipFill>
        <p:spPr>
          <a:xfrm rot="1214172">
            <a:off x="7551325" y="871092"/>
            <a:ext cx="3313225" cy="1997875"/>
          </a:xfrm>
          <a:prstGeom prst="rect">
            <a:avLst/>
          </a:prstGeom>
          <a:noFill/>
          <a:ln>
            <a:noFill/>
          </a:ln>
        </p:spPr>
      </p:pic>
      <p:pic>
        <p:nvPicPr>
          <p:cNvPr id="234" name="Google Shape;234;g6517eb39c9_0_18"/>
          <p:cNvPicPr preferRelativeResize="0"/>
          <p:nvPr/>
        </p:nvPicPr>
        <p:blipFill rotWithShape="1">
          <a:blip r:embed="rId5">
            <a:alphaModFix/>
          </a:blip>
          <a:srcRect t="34518" r="27912" b="-1091"/>
          <a:stretch/>
        </p:blipFill>
        <p:spPr>
          <a:xfrm rot="-889138">
            <a:off x="6747375" y="3175850"/>
            <a:ext cx="4551600" cy="3152501"/>
          </a:xfrm>
          <a:prstGeom prst="rect">
            <a:avLst/>
          </a:prstGeom>
          <a:noFill/>
          <a:ln>
            <a:noFill/>
          </a:ln>
        </p:spPr>
      </p:pic>
      <p:pic>
        <p:nvPicPr>
          <p:cNvPr id="235" name="Google Shape;235;g6517eb39c9_0_18"/>
          <p:cNvPicPr preferRelativeResize="0"/>
          <p:nvPr/>
        </p:nvPicPr>
        <p:blipFill rotWithShape="1">
          <a:blip r:embed="rId6">
            <a:alphaModFix/>
          </a:blip>
          <a:srcRect/>
          <a:stretch/>
        </p:blipFill>
        <p:spPr>
          <a:xfrm rot="379341">
            <a:off x="846629" y="4049481"/>
            <a:ext cx="4568653" cy="23768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62461a9f1e_0_0"/>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i="1"/>
              <a:t>Project-Based Partnerships</a:t>
            </a:r>
            <a:endParaRPr i="1"/>
          </a:p>
        </p:txBody>
      </p:sp>
      <p:sp>
        <p:nvSpPr>
          <p:cNvPr id="241" name="Google Shape;241;g62461a9f1e_0_0"/>
          <p:cNvSpPr txBox="1">
            <a:spLocks noGrp="1"/>
          </p:cNvSpPr>
          <p:nvPr>
            <p:ph type="body" idx="1"/>
          </p:nvPr>
        </p:nvSpPr>
        <p:spPr>
          <a:xfrm>
            <a:off x="680325" y="1960100"/>
            <a:ext cx="4253400" cy="3976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Annual Project Fairs	</a:t>
            </a:r>
            <a:endParaRPr/>
          </a:p>
          <a:p>
            <a:pPr marL="0" lvl="0" indent="0" algn="l" rtl="0">
              <a:spcBef>
                <a:spcPts val="1000"/>
              </a:spcBef>
              <a:spcAft>
                <a:spcPts val="0"/>
              </a:spcAft>
              <a:buNone/>
            </a:pPr>
            <a:endParaRPr/>
          </a:p>
          <a:p>
            <a:pPr marL="0" lvl="0" indent="0" algn="l" rtl="0">
              <a:spcBef>
                <a:spcPts val="1000"/>
              </a:spcBef>
              <a:spcAft>
                <a:spcPts val="0"/>
              </a:spcAft>
              <a:buNone/>
            </a:pPr>
            <a:r>
              <a:rPr lang="en-US"/>
              <a:t>						</a:t>
            </a:r>
            <a:endParaRPr/>
          </a:p>
        </p:txBody>
      </p:sp>
      <p:sp>
        <p:nvSpPr>
          <p:cNvPr id="242" name="Google Shape;242;g62461a9f1e_0_0"/>
          <p:cNvSpPr txBox="1"/>
          <p:nvPr/>
        </p:nvSpPr>
        <p:spPr>
          <a:xfrm>
            <a:off x="7144150" y="2270725"/>
            <a:ext cx="4371300" cy="3731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400">
                <a:solidFill>
                  <a:schemeClr val="lt1"/>
                </a:solidFill>
                <a:latin typeface="Trebuchet MS"/>
                <a:ea typeface="Trebuchet MS"/>
                <a:cs typeface="Trebuchet MS"/>
                <a:sym typeface="Trebuchet MS"/>
              </a:rPr>
              <a:t>International Day</a:t>
            </a:r>
            <a:endParaRPr>
              <a:latin typeface="Trebuchet MS"/>
              <a:ea typeface="Trebuchet MS"/>
              <a:cs typeface="Trebuchet MS"/>
              <a:sym typeface="Trebuchet MS"/>
            </a:endParaRPr>
          </a:p>
        </p:txBody>
      </p:sp>
      <p:pic>
        <p:nvPicPr>
          <p:cNvPr id="243" name="Google Shape;243;g62461a9f1e_0_0"/>
          <p:cNvPicPr preferRelativeResize="0"/>
          <p:nvPr/>
        </p:nvPicPr>
        <p:blipFill>
          <a:blip r:embed="rId3">
            <a:alphaModFix/>
          </a:blip>
          <a:stretch>
            <a:fillRect/>
          </a:stretch>
        </p:blipFill>
        <p:spPr>
          <a:xfrm rot="589401">
            <a:off x="95475" y="3162275"/>
            <a:ext cx="4371300" cy="3278475"/>
          </a:xfrm>
          <a:prstGeom prst="rect">
            <a:avLst/>
          </a:prstGeom>
          <a:noFill/>
          <a:ln>
            <a:noFill/>
          </a:ln>
        </p:spPr>
      </p:pic>
      <p:pic>
        <p:nvPicPr>
          <p:cNvPr id="244" name="Google Shape;244;g62461a9f1e_0_0"/>
          <p:cNvPicPr preferRelativeResize="0"/>
          <p:nvPr/>
        </p:nvPicPr>
        <p:blipFill>
          <a:blip r:embed="rId4">
            <a:alphaModFix/>
          </a:blip>
          <a:stretch>
            <a:fillRect/>
          </a:stretch>
        </p:blipFill>
        <p:spPr>
          <a:xfrm rot="-566832">
            <a:off x="3167425" y="2844719"/>
            <a:ext cx="4210276" cy="3157707"/>
          </a:xfrm>
          <a:prstGeom prst="rect">
            <a:avLst/>
          </a:prstGeom>
          <a:noFill/>
          <a:ln>
            <a:noFill/>
          </a:ln>
        </p:spPr>
      </p:pic>
      <p:pic>
        <p:nvPicPr>
          <p:cNvPr id="245" name="Google Shape;245;g62461a9f1e_0_0"/>
          <p:cNvPicPr preferRelativeResize="0"/>
          <p:nvPr/>
        </p:nvPicPr>
        <p:blipFill>
          <a:blip r:embed="rId5">
            <a:alphaModFix/>
          </a:blip>
          <a:stretch>
            <a:fillRect/>
          </a:stretch>
        </p:blipFill>
        <p:spPr>
          <a:xfrm rot="639261">
            <a:off x="7037948" y="3512343"/>
            <a:ext cx="4583690" cy="25783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62461a9f1e_0_5"/>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i="1"/>
              <a:t>Field Trips</a:t>
            </a:r>
            <a:endParaRPr i="1"/>
          </a:p>
        </p:txBody>
      </p:sp>
      <p:sp>
        <p:nvSpPr>
          <p:cNvPr id="251" name="Google Shape;251;g62461a9f1e_0_5"/>
          <p:cNvSpPr txBox="1">
            <a:spLocks noGrp="1"/>
          </p:cNvSpPr>
          <p:nvPr>
            <p:ph type="body" idx="1"/>
          </p:nvPr>
        </p:nvSpPr>
        <p:spPr>
          <a:xfrm>
            <a:off x="680322" y="2336875"/>
            <a:ext cx="3385200" cy="3599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52" name="Google Shape;252;g62461a9f1e_0_5"/>
          <p:cNvPicPr preferRelativeResize="0"/>
          <p:nvPr/>
        </p:nvPicPr>
        <p:blipFill>
          <a:blip r:embed="rId3">
            <a:alphaModFix/>
          </a:blip>
          <a:stretch>
            <a:fillRect/>
          </a:stretch>
        </p:blipFill>
        <p:spPr>
          <a:xfrm rot="799642">
            <a:off x="729675" y="2602875"/>
            <a:ext cx="2733749" cy="3644999"/>
          </a:xfrm>
          <a:prstGeom prst="rect">
            <a:avLst/>
          </a:prstGeom>
          <a:noFill/>
          <a:ln>
            <a:noFill/>
          </a:ln>
        </p:spPr>
      </p:pic>
      <p:sp>
        <p:nvSpPr>
          <p:cNvPr id="253" name="Google Shape;253;g62461a9f1e_0_5"/>
          <p:cNvSpPr txBox="1"/>
          <p:nvPr/>
        </p:nvSpPr>
        <p:spPr>
          <a:xfrm>
            <a:off x="1618300" y="1894575"/>
            <a:ext cx="1983300" cy="5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i="1">
                <a:solidFill>
                  <a:schemeClr val="lt1"/>
                </a:solidFill>
                <a:latin typeface="Trebuchet MS"/>
                <a:ea typeface="Trebuchet MS"/>
                <a:cs typeface="Trebuchet MS"/>
                <a:sym typeface="Trebuchet MS"/>
              </a:rPr>
              <a:t>Weyerhaeuser</a:t>
            </a:r>
            <a:endParaRPr sz="1800" i="1">
              <a:solidFill>
                <a:schemeClr val="lt1"/>
              </a:solidFill>
              <a:latin typeface="Trebuchet MS"/>
              <a:ea typeface="Trebuchet MS"/>
              <a:cs typeface="Trebuchet MS"/>
              <a:sym typeface="Trebuchet MS"/>
            </a:endParaRPr>
          </a:p>
        </p:txBody>
      </p:sp>
      <p:pic>
        <p:nvPicPr>
          <p:cNvPr id="254" name="Google Shape;254;g62461a9f1e_0_5"/>
          <p:cNvPicPr preferRelativeResize="0"/>
          <p:nvPr/>
        </p:nvPicPr>
        <p:blipFill>
          <a:blip r:embed="rId4">
            <a:alphaModFix/>
          </a:blip>
          <a:stretch>
            <a:fillRect/>
          </a:stretch>
        </p:blipFill>
        <p:spPr>
          <a:xfrm rot="-937161">
            <a:off x="3305697" y="2644499"/>
            <a:ext cx="4579576" cy="3434670"/>
          </a:xfrm>
          <a:prstGeom prst="rect">
            <a:avLst/>
          </a:prstGeom>
          <a:noFill/>
          <a:ln>
            <a:noFill/>
          </a:ln>
        </p:spPr>
      </p:pic>
      <p:sp>
        <p:nvSpPr>
          <p:cNvPr id="255" name="Google Shape;255;g62461a9f1e_0_5"/>
          <p:cNvSpPr txBox="1"/>
          <p:nvPr/>
        </p:nvSpPr>
        <p:spPr>
          <a:xfrm>
            <a:off x="4223350" y="2131275"/>
            <a:ext cx="2249700" cy="5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i="1">
                <a:solidFill>
                  <a:schemeClr val="lt1"/>
                </a:solidFill>
                <a:latin typeface="Trebuchet MS"/>
                <a:ea typeface="Trebuchet MS"/>
                <a:cs typeface="Trebuchet MS"/>
                <a:sym typeface="Trebuchet MS"/>
              </a:rPr>
              <a:t>Biotech Center</a:t>
            </a:r>
            <a:endParaRPr>
              <a:latin typeface="Trebuchet MS"/>
              <a:ea typeface="Trebuchet MS"/>
              <a:cs typeface="Trebuchet MS"/>
              <a:sym typeface="Trebuchet MS"/>
            </a:endParaRPr>
          </a:p>
        </p:txBody>
      </p:sp>
      <p:sp>
        <p:nvSpPr>
          <p:cNvPr id="256" name="Google Shape;256;g62461a9f1e_0_5"/>
          <p:cNvSpPr txBox="1"/>
          <p:nvPr/>
        </p:nvSpPr>
        <p:spPr>
          <a:xfrm>
            <a:off x="8318400" y="1943775"/>
            <a:ext cx="2703600" cy="5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i="1">
                <a:solidFill>
                  <a:schemeClr val="lt1"/>
                </a:solidFill>
                <a:latin typeface="Trebuchet MS"/>
                <a:ea typeface="Trebuchet MS"/>
                <a:cs typeface="Trebuchet MS"/>
                <a:sym typeface="Trebuchet MS"/>
              </a:rPr>
              <a:t>Vidant Medical Center</a:t>
            </a:r>
            <a:endParaRPr>
              <a:latin typeface="Trebuchet MS"/>
              <a:ea typeface="Trebuchet MS"/>
              <a:cs typeface="Trebuchet MS"/>
              <a:sym typeface="Trebuchet MS"/>
            </a:endParaRPr>
          </a:p>
        </p:txBody>
      </p:sp>
      <p:pic>
        <p:nvPicPr>
          <p:cNvPr id="257" name="Google Shape;257;g62461a9f1e_0_5"/>
          <p:cNvPicPr preferRelativeResize="0"/>
          <p:nvPr/>
        </p:nvPicPr>
        <p:blipFill>
          <a:blip r:embed="rId5">
            <a:alphaModFix/>
          </a:blip>
          <a:stretch>
            <a:fillRect/>
          </a:stretch>
        </p:blipFill>
        <p:spPr>
          <a:xfrm rot="668562">
            <a:off x="7802157" y="2724004"/>
            <a:ext cx="4239034" cy="2384443"/>
          </a:xfrm>
          <a:prstGeom prst="rect">
            <a:avLst/>
          </a:prstGeom>
          <a:noFill/>
          <a:ln>
            <a:noFill/>
          </a:ln>
        </p:spPr>
      </p:pic>
      <p:pic>
        <p:nvPicPr>
          <p:cNvPr id="258" name="Google Shape;258;g62461a9f1e_0_5"/>
          <p:cNvPicPr preferRelativeResize="0"/>
          <p:nvPr/>
        </p:nvPicPr>
        <p:blipFill>
          <a:blip r:embed="rId6">
            <a:alphaModFix/>
          </a:blip>
          <a:stretch>
            <a:fillRect/>
          </a:stretch>
        </p:blipFill>
        <p:spPr>
          <a:xfrm rot="-713321">
            <a:off x="6960601" y="4608516"/>
            <a:ext cx="3928897" cy="22100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6246de2677_0_0"/>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i="1"/>
              <a:t>Apprenticeships</a:t>
            </a:r>
            <a:endParaRPr i="1"/>
          </a:p>
        </p:txBody>
      </p:sp>
      <p:sp>
        <p:nvSpPr>
          <p:cNvPr id="264" name="Google Shape;264;g6246de2677_0_0"/>
          <p:cNvSpPr txBox="1">
            <a:spLocks noGrp="1"/>
          </p:cNvSpPr>
          <p:nvPr>
            <p:ph type="body" idx="1"/>
          </p:nvPr>
        </p:nvSpPr>
        <p:spPr>
          <a:xfrm rot="559115">
            <a:off x="680322" y="2336802"/>
            <a:ext cx="9613771" cy="3599511"/>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65" name="Google Shape;265;g6246de2677_0_0"/>
          <p:cNvPicPr preferRelativeResize="0"/>
          <p:nvPr/>
        </p:nvPicPr>
        <p:blipFill>
          <a:blip r:embed="rId3">
            <a:alphaModFix/>
          </a:blip>
          <a:stretch>
            <a:fillRect/>
          </a:stretch>
        </p:blipFill>
        <p:spPr>
          <a:xfrm rot="604156">
            <a:off x="474361" y="1609327"/>
            <a:ext cx="7054753" cy="2787947"/>
          </a:xfrm>
          <a:prstGeom prst="rect">
            <a:avLst/>
          </a:prstGeom>
          <a:noFill/>
          <a:ln>
            <a:noFill/>
          </a:ln>
        </p:spPr>
      </p:pic>
      <p:pic>
        <p:nvPicPr>
          <p:cNvPr id="266" name="Google Shape;266;g6246de2677_0_0"/>
          <p:cNvPicPr preferRelativeResize="0"/>
          <p:nvPr/>
        </p:nvPicPr>
        <p:blipFill>
          <a:blip r:embed="rId4">
            <a:alphaModFix/>
          </a:blip>
          <a:stretch>
            <a:fillRect/>
          </a:stretch>
        </p:blipFill>
        <p:spPr>
          <a:xfrm rot="-785793">
            <a:off x="8345600" y="1124750"/>
            <a:ext cx="3588174" cy="2691125"/>
          </a:xfrm>
          <a:prstGeom prst="rect">
            <a:avLst/>
          </a:prstGeom>
          <a:noFill/>
          <a:ln>
            <a:noFill/>
          </a:ln>
        </p:spPr>
      </p:pic>
      <p:pic>
        <p:nvPicPr>
          <p:cNvPr id="267" name="Google Shape;267;g6246de2677_0_0"/>
          <p:cNvPicPr preferRelativeResize="0"/>
          <p:nvPr/>
        </p:nvPicPr>
        <p:blipFill rotWithShape="1">
          <a:blip r:embed="rId5">
            <a:alphaModFix/>
          </a:blip>
          <a:srcRect/>
          <a:stretch/>
        </p:blipFill>
        <p:spPr>
          <a:xfrm rot="-725474">
            <a:off x="9134081" y="3213775"/>
            <a:ext cx="2262281" cy="3016375"/>
          </a:xfrm>
          <a:prstGeom prst="rect">
            <a:avLst/>
          </a:prstGeom>
          <a:noFill/>
          <a:ln>
            <a:noFill/>
          </a:ln>
        </p:spPr>
      </p:pic>
      <p:pic>
        <p:nvPicPr>
          <p:cNvPr id="268" name="Google Shape;268;g6246de2677_0_0"/>
          <p:cNvPicPr preferRelativeResize="0"/>
          <p:nvPr/>
        </p:nvPicPr>
        <p:blipFill>
          <a:blip r:embed="rId6">
            <a:alphaModFix/>
          </a:blip>
          <a:stretch>
            <a:fillRect/>
          </a:stretch>
        </p:blipFill>
        <p:spPr>
          <a:xfrm>
            <a:off x="5562600" y="3651600"/>
            <a:ext cx="2957150" cy="2957150"/>
          </a:xfrm>
          <a:prstGeom prst="rect">
            <a:avLst/>
          </a:prstGeom>
          <a:noFill/>
          <a:ln>
            <a:noFill/>
          </a:ln>
        </p:spPr>
      </p:pic>
      <p:pic>
        <p:nvPicPr>
          <p:cNvPr id="269" name="Google Shape;269;g6246de2677_0_0"/>
          <p:cNvPicPr preferRelativeResize="0"/>
          <p:nvPr/>
        </p:nvPicPr>
        <p:blipFill>
          <a:blip r:embed="rId7">
            <a:alphaModFix/>
          </a:blip>
          <a:stretch>
            <a:fillRect/>
          </a:stretch>
        </p:blipFill>
        <p:spPr>
          <a:xfrm rot="2497306">
            <a:off x="1328675" y="3833250"/>
            <a:ext cx="2664700" cy="266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6246de2677_0_5"/>
          <p:cNvSpPr txBox="1">
            <a:spLocks noGrp="1"/>
          </p:cNvSpPr>
          <p:nvPr>
            <p:ph type="title"/>
          </p:nvPr>
        </p:nvSpPr>
        <p:spPr>
          <a:xfrm>
            <a:off x="680321" y="753228"/>
            <a:ext cx="9613800" cy="1080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i="1"/>
              <a:t>Grants</a:t>
            </a:r>
            <a:endParaRPr i="1"/>
          </a:p>
        </p:txBody>
      </p:sp>
      <p:sp>
        <p:nvSpPr>
          <p:cNvPr id="275" name="Google Shape;275;g6246de2677_0_5"/>
          <p:cNvSpPr txBox="1">
            <a:spLocks noGrp="1"/>
          </p:cNvSpPr>
          <p:nvPr>
            <p:ph type="body" idx="1"/>
          </p:nvPr>
        </p:nvSpPr>
        <p:spPr>
          <a:xfrm>
            <a:off x="639700" y="1953813"/>
            <a:ext cx="2877600" cy="762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PATS EDTAP</a:t>
            </a:r>
            <a:endParaRPr/>
          </a:p>
        </p:txBody>
      </p:sp>
      <p:sp>
        <p:nvSpPr>
          <p:cNvPr id="276" name="Google Shape;276;g6246de2677_0_5"/>
          <p:cNvSpPr txBox="1">
            <a:spLocks noGrp="1"/>
          </p:cNvSpPr>
          <p:nvPr>
            <p:ph type="body" idx="1"/>
          </p:nvPr>
        </p:nvSpPr>
        <p:spPr>
          <a:xfrm>
            <a:off x="4269922" y="1946600"/>
            <a:ext cx="2877600" cy="3599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ROTARY</a:t>
            </a:r>
            <a:endParaRPr/>
          </a:p>
        </p:txBody>
      </p:sp>
      <p:sp>
        <p:nvSpPr>
          <p:cNvPr id="277" name="Google Shape;277;g6246de2677_0_5"/>
          <p:cNvSpPr txBox="1">
            <a:spLocks noGrp="1"/>
          </p:cNvSpPr>
          <p:nvPr>
            <p:ph type="body" idx="1"/>
          </p:nvPr>
        </p:nvSpPr>
        <p:spPr>
          <a:xfrm>
            <a:off x="7900150" y="1946600"/>
            <a:ext cx="2877600" cy="3332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WEYERHAEUSER</a:t>
            </a:r>
            <a:endParaRPr/>
          </a:p>
        </p:txBody>
      </p:sp>
      <p:pic>
        <p:nvPicPr>
          <p:cNvPr id="278" name="Google Shape;278;g6246de2677_0_5"/>
          <p:cNvPicPr preferRelativeResize="0"/>
          <p:nvPr/>
        </p:nvPicPr>
        <p:blipFill>
          <a:blip r:embed="rId3">
            <a:alphaModFix/>
          </a:blip>
          <a:stretch>
            <a:fillRect/>
          </a:stretch>
        </p:blipFill>
        <p:spPr>
          <a:xfrm rot="-555593">
            <a:off x="689263" y="2550322"/>
            <a:ext cx="2303575" cy="4085161"/>
          </a:xfrm>
          <a:prstGeom prst="rect">
            <a:avLst/>
          </a:prstGeom>
          <a:noFill/>
          <a:ln>
            <a:noFill/>
          </a:ln>
        </p:spPr>
      </p:pic>
      <p:pic>
        <p:nvPicPr>
          <p:cNvPr id="279" name="Google Shape;279;g6246de2677_0_5"/>
          <p:cNvPicPr preferRelativeResize="0"/>
          <p:nvPr/>
        </p:nvPicPr>
        <p:blipFill rotWithShape="1">
          <a:blip r:embed="rId4">
            <a:alphaModFix/>
          </a:blip>
          <a:srcRect l="2408" r="2398"/>
          <a:stretch/>
        </p:blipFill>
        <p:spPr>
          <a:xfrm rot="492677">
            <a:off x="2701751" y="2628845"/>
            <a:ext cx="2804398" cy="3928132"/>
          </a:xfrm>
          <a:prstGeom prst="rect">
            <a:avLst/>
          </a:prstGeom>
          <a:noFill/>
          <a:ln>
            <a:noFill/>
          </a:ln>
        </p:spPr>
      </p:pic>
      <p:pic>
        <p:nvPicPr>
          <p:cNvPr id="280" name="Google Shape;280;g6246de2677_0_5"/>
          <p:cNvPicPr preferRelativeResize="0"/>
          <p:nvPr/>
        </p:nvPicPr>
        <p:blipFill>
          <a:blip r:embed="rId5">
            <a:alphaModFix/>
          </a:blip>
          <a:stretch>
            <a:fillRect/>
          </a:stretch>
        </p:blipFill>
        <p:spPr>
          <a:xfrm rot="-980919">
            <a:off x="9016037" y="2506245"/>
            <a:ext cx="2858174" cy="3810912"/>
          </a:xfrm>
          <a:prstGeom prst="rect">
            <a:avLst/>
          </a:prstGeom>
          <a:noFill/>
          <a:ln>
            <a:noFill/>
          </a:ln>
        </p:spPr>
      </p:pic>
      <p:pic>
        <p:nvPicPr>
          <p:cNvPr id="281" name="Google Shape;281;g6246de2677_0_5"/>
          <p:cNvPicPr preferRelativeResize="0"/>
          <p:nvPr/>
        </p:nvPicPr>
        <p:blipFill rotWithShape="1">
          <a:blip r:embed="rId6">
            <a:alphaModFix/>
          </a:blip>
          <a:srcRect l="9289" r="9297"/>
          <a:stretch/>
        </p:blipFill>
        <p:spPr>
          <a:xfrm>
            <a:off x="5372182" y="3545251"/>
            <a:ext cx="3645819" cy="2639401"/>
          </a:xfrm>
          <a:prstGeom prst="rect">
            <a:avLst/>
          </a:prstGeom>
          <a:noFill/>
          <a:ln>
            <a:noFill/>
          </a:ln>
        </p:spPr>
      </p:pic>
    </p:spTree>
  </p:cSld>
  <p:clrMapOvr>
    <a:masterClrMapping/>
  </p:clrMapOvr>
</p:sld>
</file>

<file path=ppt/theme/theme1.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794</Words>
  <Application>Microsoft Office PowerPoint</Application>
  <PresentationFormat>Widescreen</PresentationFormat>
  <Paragraphs>84</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Trebuchet MS</vt:lpstr>
      <vt:lpstr>Berlin</vt:lpstr>
      <vt:lpstr>Partners in Opportunity:</vt:lpstr>
      <vt:lpstr>History of starting WIOA  Partnerships at Pitt CC</vt:lpstr>
      <vt:lpstr>Successes and Initiatives:   CHOICES</vt:lpstr>
      <vt:lpstr>GADJ:  GUIDANCE AND DIRECTION FOR  JOB SEEKERS</vt:lpstr>
      <vt:lpstr>RESOURCE SHARING</vt:lpstr>
      <vt:lpstr>Project-Based Partnerships</vt:lpstr>
      <vt:lpstr>Field Trips</vt:lpstr>
      <vt:lpstr>Apprenticeships</vt:lpstr>
      <vt:lpstr>Grants</vt:lpstr>
      <vt:lpstr>Interactive Networking </vt:lpstr>
      <vt:lpstr>Networking ReDesigned</vt:lpstr>
      <vt:lpstr>Networking ReDesigned - Pitt County</vt:lpstr>
      <vt:lpstr>Networking ReDesigned - Pitt County</vt:lpstr>
      <vt:lpstr>Networking ReDesigned - Pitt County</vt:lpstr>
      <vt:lpstr>Outcomes and Feedback</vt:lpstr>
      <vt:lpstr>Make it your own!</vt:lpstr>
      <vt:lpstr>PowerPoint Presentation</vt:lpstr>
      <vt:lpstr>PROVISIONS OF WIOA</vt:lpstr>
      <vt:lpstr>WHY BUILD PARTNERSHIPS?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Partners in Opportunity:</dc:title>
  <dc:creator>Laurie G. Weston</dc:creator>
  <cp:lastModifiedBy>Brandi Bragg</cp:lastModifiedBy>
  <cp:revision>2</cp:revision>
  <dcterms:created xsi:type="dcterms:W3CDTF">2019-10-03T16:31:54Z</dcterms:created>
  <dcterms:modified xsi:type="dcterms:W3CDTF">2019-10-20T18:53:20Z</dcterms:modified>
</cp:coreProperties>
</file>