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0"/>
  </p:notesMasterIdLst>
  <p:handoutMasterIdLst>
    <p:handoutMasterId r:id="rId11"/>
  </p:handoutMasterIdLst>
  <p:sldIdLst>
    <p:sldId id="348" r:id="rId2"/>
    <p:sldId id="341" r:id="rId3"/>
    <p:sldId id="340" r:id="rId4"/>
    <p:sldId id="345" r:id="rId5"/>
    <p:sldId id="349" r:id="rId6"/>
    <p:sldId id="350" r:id="rId7"/>
    <p:sldId id="347" r:id="rId8"/>
    <p:sldId id="35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7C80"/>
    <a:srgbClr val="FF6600"/>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94660"/>
  </p:normalViewPr>
  <p:slideViewPr>
    <p:cSldViewPr snapToGrid="0">
      <p:cViewPr varScale="1">
        <p:scale>
          <a:sx n="72" d="100"/>
          <a:sy n="72" d="100"/>
        </p:scale>
        <p:origin x="492" y="54"/>
      </p:cViewPr>
      <p:guideLst/>
    </p:cSldViewPr>
  </p:slideViewPr>
  <p:notesTextViewPr>
    <p:cViewPr>
      <p:scale>
        <a:sx n="3" d="2"/>
        <a:sy n="3" d="2"/>
      </p:scale>
      <p:origin x="0" y="0"/>
    </p:cViewPr>
  </p:notesTextViewPr>
  <p:sorterViewPr>
    <p:cViewPr varScale="1">
      <p:scale>
        <a:sx n="100" d="100"/>
        <a:sy n="100" d="100"/>
      </p:scale>
      <p:origin x="0" y="-31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39588-6C63-42B2-BA32-FBD104388F7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4B890488-1DF5-4B67-80B3-5D295679CA88}">
      <dgm:prSet phldrT="[Text]"/>
      <dgm:spPr>
        <a:xfrm rot="16200000">
          <a:off x="-1536421" y="1833014"/>
          <a:ext cx="4525962" cy="859932"/>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Lucida Sans Unicode"/>
              <a:ea typeface="+mn-ea"/>
              <a:cs typeface="+mn-cs"/>
            </a:rPr>
            <a:t>Business/Industry/Employers</a:t>
          </a:r>
        </a:p>
      </dgm:t>
    </dgm:pt>
    <dgm:pt modelId="{4F22162F-09F6-481D-9C5F-74C66DB3FB10}" type="parTrans" cxnId="{721F78B0-B594-4E1A-9D21-6814B1D7774E}">
      <dgm:prSet/>
      <dgm:spPr/>
      <dgm:t>
        <a:bodyPr/>
        <a:lstStyle/>
        <a:p>
          <a:endParaRPr lang="en-US"/>
        </a:p>
      </dgm:t>
    </dgm:pt>
    <dgm:pt modelId="{6335FE4E-F0DF-481D-BCA8-E585D976C19D}" type="sibTrans" cxnId="{721F78B0-B594-4E1A-9D21-6814B1D7774E}">
      <dgm:prSet/>
      <dgm:spPr/>
      <dgm:t>
        <a:bodyPr/>
        <a:lstStyle/>
        <a:p>
          <a:endParaRPr lang="en-US"/>
        </a:p>
      </dgm:t>
    </dgm:pt>
    <dgm:pt modelId="{4880AE78-2F8F-4F5D-B0D5-30CA9A2C0DBB}">
      <dgm:prSet phldrT="[Text]"/>
      <dgm:spPr>
        <a:xfrm>
          <a:off x="1720641" y="758098"/>
          <a:ext cx="2820579" cy="859932"/>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Lucida Sans Unicode"/>
              <a:ea typeface="+mn-ea"/>
              <a:cs typeface="+mn-cs"/>
            </a:rPr>
            <a:t>K-12 Schools</a:t>
          </a:r>
        </a:p>
      </dgm:t>
    </dgm:pt>
    <dgm:pt modelId="{D5D0DC7F-0777-4A23-885D-6CADFE6910E2}" type="parTrans" cxnId="{74EF2529-2D45-4338-820A-52CF476EE5C2}">
      <dgm:prSet/>
      <dgm:spPr>
        <a:xfrm>
          <a:off x="1156525" y="1188065"/>
          <a:ext cx="564115" cy="1074915"/>
        </a:xfrm>
        <a:custGeom>
          <a:avLst/>
          <a:gdLst/>
          <a:ahLst/>
          <a:cxnLst/>
          <a:rect l="0" t="0" r="0" b="0"/>
          <a:pathLst>
            <a:path>
              <a:moveTo>
                <a:pt x="0" y="1074915"/>
              </a:moveTo>
              <a:lnTo>
                <a:pt x="282057" y="1074915"/>
              </a:lnTo>
              <a:lnTo>
                <a:pt x="282057" y="0"/>
              </a:lnTo>
              <a:lnTo>
                <a:pt x="564115"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solidFill>
              <a:sysClr val="window" lastClr="FFFFFF">
                <a:hueOff val="0"/>
                <a:satOff val="0"/>
                <a:lumOff val="0"/>
                <a:alphaOff val="0"/>
              </a:sysClr>
            </a:solidFill>
            <a:latin typeface="Lucida Sans Unicode"/>
            <a:ea typeface="+mn-ea"/>
            <a:cs typeface="+mn-cs"/>
          </a:endParaRPr>
        </a:p>
      </dgm:t>
    </dgm:pt>
    <dgm:pt modelId="{AE86516E-7A2F-44C9-B419-4DA7E6D78BD3}" type="sibTrans" cxnId="{74EF2529-2D45-4338-820A-52CF476EE5C2}">
      <dgm:prSet/>
      <dgm:spPr/>
      <dgm:t>
        <a:bodyPr/>
        <a:lstStyle/>
        <a:p>
          <a:endParaRPr lang="en-US"/>
        </a:p>
      </dgm:t>
    </dgm:pt>
    <dgm:pt modelId="{E888EEBD-59CD-4C43-8487-8DCBB4831B2E}">
      <dgm:prSet phldrT="[Text]"/>
      <dgm:spPr>
        <a:xfrm>
          <a:off x="1720641" y="1833014"/>
          <a:ext cx="2820579" cy="859932"/>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Lucida Sans Unicode"/>
              <a:ea typeface="+mn-ea"/>
              <a:cs typeface="+mn-cs"/>
            </a:rPr>
            <a:t>Community and Four-yr. Colleges</a:t>
          </a:r>
        </a:p>
      </dgm:t>
    </dgm:pt>
    <dgm:pt modelId="{94464691-44B0-4387-942F-AA2BBF3D4272}" type="parTrans" cxnId="{96969919-75FF-41CD-B063-39AA18D4010E}">
      <dgm:prSet/>
      <dgm:spPr>
        <a:xfrm>
          <a:off x="1156525" y="2217260"/>
          <a:ext cx="564115" cy="91440"/>
        </a:xfrm>
        <a:custGeom>
          <a:avLst/>
          <a:gdLst/>
          <a:ahLst/>
          <a:cxnLst/>
          <a:rect l="0" t="0" r="0" b="0"/>
          <a:pathLst>
            <a:path>
              <a:moveTo>
                <a:pt x="0" y="45720"/>
              </a:moveTo>
              <a:lnTo>
                <a:pt x="564115" y="4572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solidFill>
              <a:sysClr val="window" lastClr="FFFFFF">
                <a:hueOff val="0"/>
                <a:satOff val="0"/>
                <a:lumOff val="0"/>
                <a:alphaOff val="0"/>
              </a:sysClr>
            </a:solidFill>
            <a:latin typeface="Lucida Sans Unicode"/>
            <a:ea typeface="+mn-ea"/>
            <a:cs typeface="+mn-cs"/>
          </a:endParaRPr>
        </a:p>
      </dgm:t>
    </dgm:pt>
    <dgm:pt modelId="{299C65B5-7299-44CF-98B6-E13CE711BEA8}" type="sibTrans" cxnId="{96969919-75FF-41CD-B063-39AA18D4010E}">
      <dgm:prSet/>
      <dgm:spPr/>
      <dgm:t>
        <a:bodyPr/>
        <a:lstStyle/>
        <a:p>
          <a:endParaRPr lang="en-US"/>
        </a:p>
      </dgm:t>
    </dgm:pt>
    <dgm:pt modelId="{35412538-FBBA-4F00-89C0-877A88C494BE}">
      <dgm:prSet phldrT="[Text]"/>
      <dgm:spPr>
        <a:xfrm>
          <a:off x="1720641" y="2907930"/>
          <a:ext cx="2820579" cy="859932"/>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Lucida Sans Unicode"/>
              <a:ea typeface="+mn-ea"/>
              <a:cs typeface="+mn-cs"/>
            </a:rPr>
            <a:t>Workforce Development Boards</a:t>
          </a:r>
        </a:p>
      </dgm:t>
    </dgm:pt>
    <dgm:pt modelId="{D4CFB154-DEB2-4D1F-B2F8-2B48607A04B2}" type="parTrans" cxnId="{DC608666-55CE-42DB-BA10-F48004285591}">
      <dgm:prSet/>
      <dgm:spPr>
        <a:xfrm>
          <a:off x="1156525" y="2262981"/>
          <a:ext cx="564115" cy="1074915"/>
        </a:xfrm>
        <a:custGeom>
          <a:avLst/>
          <a:gdLst/>
          <a:ahLst/>
          <a:cxnLst/>
          <a:rect l="0" t="0" r="0" b="0"/>
          <a:pathLst>
            <a:path>
              <a:moveTo>
                <a:pt x="0" y="0"/>
              </a:moveTo>
              <a:lnTo>
                <a:pt x="282057" y="0"/>
              </a:lnTo>
              <a:lnTo>
                <a:pt x="282057" y="1074915"/>
              </a:lnTo>
              <a:lnTo>
                <a:pt x="564115" y="1074915"/>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a:solidFill>
              <a:sysClr val="window" lastClr="FFFFFF">
                <a:hueOff val="0"/>
                <a:satOff val="0"/>
                <a:lumOff val="0"/>
                <a:alphaOff val="0"/>
              </a:sysClr>
            </a:solidFill>
            <a:latin typeface="Lucida Sans Unicode"/>
            <a:ea typeface="+mn-ea"/>
            <a:cs typeface="+mn-cs"/>
          </a:endParaRPr>
        </a:p>
      </dgm:t>
    </dgm:pt>
    <dgm:pt modelId="{07B3B7D7-4359-4E19-9C56-830F10E3EF15}" type="sibTrans" cxnId="{DC608666-55CE-42DB-BA10-F48004285591}">
      <dgm:prSet/>
      <dgm:spPr/>
      <dgm:t>
        <a:bodyPr/>
        <a:lstStyle/>
        <a:p>
          <a:endParaRPr lang="en-US"/>
        </a:p>
      </dgm:t>
    </dgm:pt>
    <dgm:pt modelId="{9C27D3C4-0A3E-40FD-8C7D-59A9B1CC5DEA}" type="pres">
      <dgm:prSet presAssocID="{29B39588-6C63-42B2-BA32-FBD104388F73}" presName="Name0" presStyleCnt="0">
        <dgm:presLayoutVars>
          <dgm:chPref val="1"/>
          <dgm:dir/>
          <dgm:animOne val="branch"/>
          <dgm:animLvl val="lvl"/>
          <dgm:resizeHandles val="exact"/>
        </dgm:presLayoutVars>
      </dgm:prSet>
      <dgm:spPr/>
    </dgm:pt>
    <dgm:pt modelId="{6814ED58-15DB-4A66-BD03-0F95D05F5926}" type="pres">
      <dgm:prSet presAssocID="{4B890488-1DF5-4B67-80B3-5D295679CA88}" presName="root1" presStyleCnt="0"/>
      <dgm:spPr/>
    </dgm:pt>
    <dgm:pt modelId="{9E6119E6-52B5-443E-9791-66283C6EA825}" type="pres">
      <dgm:prSet presAssocID="{4B890488-1DF5-4B67-80B3-5D295679CA88}" presName="LevelOneTextNode" presStyleLbl="node0" presStyleIdx="0" presStyleCnt="1">
        <dgm:presLayoutVars>
          <dgm:chPref val="3"/>
        </dgm:presLayoutVars>
      </dgm:prSet>
      <dgm:spPr/>
    </dgm:pt>
    <dgm:pt modelId="{1809F682-4397-4312-8EE6-F371C198F9B7}" type="pres">
      <dgm:prSet presAssocID="{4B890488-1DF5-4B67-80B3-5D295679CA88}" presName="level2hierChild" presStyleCnt="0"/>
      <dgm:spPr/>
    </dgm:pt>
    <dgm:pt modelId="{8D28099E-99FA-4A8B-8B31-A0AFC756E841}" type="pres">
      <dgm:prSet presAssocID="{D5D0DC7F-0777-4A23-885D-6CADFE6910E2}" presName="conn2-1" presStyleLbl="parChTrans1D2" presStyleIdx="0" presStyleCnt="3"/>
      <dgm:spPr/>
    </dgm:pt>
    <dgm:pt modelId="{425EE9A5-744E-4918-B344-35AA0AAD13EC}" type="pres">
      <dgm:prSet presAssocID="{D5D0DC7F-0777-4A23-885D-6CADFE6910E2}" presName="connTx" presStyleLbl="parChTrans1D2" presStyleIdx="0" presStyleCnt="3"/>
      <dgm:spPr/>
    </dgm:pt>
    <dgm:pt modelId="{4AC1C4E6-4AF1-42E7-907D-32A4B07ED252}" type="pres">
      <dgm:prSet presAssocID="{4880AE78-2F8F-4F5D-B0D5-30CA9A2C0DBB}" presName="root2" presStyleCnt="0"/>
      <dgm:spPr/>
    </dgm:pt>
    <dgm:pt modelId="{71A20B83-37ED-4091-96C1-B239452C100F}" type="pres">
      <dgm:prSet presAssocID="{4880AE78-2F8F-4F5D-B0D5-30CA9A2C0DBB}" presName="LevelTwoTextNode" presStyleLbl="node2" presStyleIdx="0" presStyleCnt="3">
        <dgm:presLayoutVars>
          <dgm:chPref val="3"/>
        </dgm:presLayoutVars>
      </dgm:prSet>
      <dgm:spPr/>
    </dgm:pt>
    <dgm:pt modelId="{31FBD672-463C-48D8-8436-F5ABC0500FA6}" type="pres">
      <dgm:prSet presAssocID="{4880AE78-2F8F-4F5D-B0D5-30CA9A2C0DBB}" presName="level3hierChild" presStyleCnt="0"/>
      <dgm:spPr/>
    </dgm:pt>
    <dgm:pt modelId="{4DE7EEFF-984C-4DC8-830B-3A76BD2F1E2D}" type="pres">
      <dgm:prSet presAssocID="{94464691-44B0-4387-942F-AA2BBF3D4272}" presName="conn2-1" presStyleLbl="parChTrans1D2" presStyleIdx="1" presStyleCnt="3"/>
      <dgm:spPr/>
    </dgm:pt>
    <dgm:pt modelId="{6C31A04C-0B50-42F5-9E14-9D543173E8DF}" type="pres">
      <dgm:prSet presAssocID="{94464691-44B0-4387-942F-AA2BBF3D4272}" presName="connTx" presStyleLbl="parChTrans1D2" presStyleIdx="1" presStyleCnt="3"/>
      <dgm:spPr/>
    </dgm:pt>
    <dgm:pt modelId="{00ECDF53-C625-45B6-9C22-35F3AC602818}" type="pres">
      <dgm:prSet presAssocID="{E888EEBD-59CD-4C43-8487-8DCBB4831B2E}" presName="root2" presStyleCnt="0"/>
      <dgm:spPr/>
    </dgm:pt>
    <dgm:pt modelId="{3D4AF0E0-D883-48AA-B362-53EFA078F44E}" type="pres">
      <dgm:prSet presAssocID="{E888EEBD-59CD-4C43-8487-8DCBB4831B2E}" presName="LevelTwoTextNode" presStyleLbl="node2" presStyleIdx="1" presStyleCnt="3">
        <dgm:presLayoutVars>
          <dgm:chPref val="3"/>
        </dgm:presLayoutVars>
      </dgm:prSet>
      <dgm:spPr/>
    </dgm:pt>
    <dgm:pt modelId="{00AC5BB4-8D7D-482D-82AC-491101AAA5CD}" type="pres">
      <dgm:prSet presAssocID="{E888EEBD-59CD-4C43-8487-8DCBB4831B2E}" presName="level3hierChild" presStyleCnt="0"/>
      <dgm:spPr/>
    </dgm:pt>
    <dgm:pt modelId="{0D2CFA07-E65D-4F74-82BF-CBB4B5418543}" type="pres">
      <dgm:prSet presAssocID="{D4CFB154-DEB2-4D1F-B2F8-2B48607A04B2}" presName="conn2-1" presStyleLbl="parChTrans1D2" presStyleIdx="2" presStyleCnt="3"/>
      <dgm:spPr/>
    </dgm:pt>
    <dgm:pt modelId="{63961F8C-7CA2-4F1C-8F4E-86A1CAFD95D3}" type="pres">
      <dgm:prSet presAssocID="{D4CFB154-DEB2-4D1F-B2F8-2B48607A04B2}" presName="connTx" presStyleLbl="parChTrans1D2" presStyleIdx="2" presStyleCnt="3"/>
      <dgm:spPr/>
    </dgm:pt>
    <dgm:pt modelId="{4DE2D45A-55B9-45E0-BFF9-3274923E84A5}" type="pres">
      <dgm:prSet presAssocID="{35412538-FBBA-4F00-89C0-877A88C494BE}" presName="root2" presStyleCnt="0"/>
      <dgm:spPr/>
    </dgm:pt>
    <dgm:pt modelId="{A5BA858D-040E-4548-8A3A-C4FBE0BAE011}" type="pres">
      <dgm:prSet presAssocID="{35412538-FBBA-4F00-89C0-877A88C494BE}" presName="LevelTwoTextNode" presStyleLbl="node2" presStyleIdx="2" presStyleCnt="3">
        <dgm:presLayoutVars>
          <dgm:chPref val="3"/>
        </dgm:presLayoutVars>
      </dgm:prSet>
      <dgm:spPr/>
    </dgm:pt>
    <dgm:pt modelId="{5D75A583-B90E-40F6-B73A-BA7DB8A71297}" type="pres">
      <dgm:prSet presAssocID="{35412538-FBBA-4F00-89C0-877A88C494BE}" presName="level3hierChild" presStyleCnt="0"/>
      <dgm:spPr/>
    </dgm:pt>
  </dgm:ptLst>
  <dgm:cxnLst>
    <dgm:cxn modelId="{22EE5C03-6335-4192-9B7A-D669F856BB16}" type="presOf" srcId="{94464691-44B0-4387-942F-AA2BBF3D4272}" destId="{6C31A04C-0B50-42F5-9E14-9D543173E8DF}" srcOrd="1" destOrd="0" presId="urn:microsoft.com/office/officeart/2008/layout/HorizontalMultiLevelHierarchy"/>
    <dgm:cxn modelId="{39B3D411-F1E0-4784-8179-FDF21F66A584}" type="presOf" srcId="{4880AE78-2F8F-4F5D-B0D5-30CA9A2C0DBB}" destId="{71A20B83-37ED-4091-96C1-B239452C100F}" srcOrd="0" destOrd="0" presId="urn:microsoft.com/office/officeart/2008/layout/HorizontalMultiLevelHierarchy"/>
    <dgm:cxn modelId="{96969919-75FF-41CD-B063-39AA18D4010E}" srcId="{4B890488-1DF5-4B67-80B3-5D295679CA88}" destId="{E888EEBD-59CD-4C43-8487-8DCBB4831B2E}" srcOrd="1" destOrd="0" parTransId="{94464691-44B0-4387-942F-AA2BBF3D4272}" sibTransId="{299C65B5-7299-44CF-98B6-E13CE711BEA8}"/>
    <dgm:cxn modelId="{74EF2529-2D45-4338-820A-52CF476EE5C2}" srcId="{4B890488-1DF5-4B67-80B3-5D295679CA88}" destId="{4880AE78-2F8F-4F5D-B0D5-30CA9A2C0DBB}" srcOrd="0" destOrd="0" parTransId="{D5D0DC7F-0777-4A23-885D-6CADFE6910E2}" sibTransId="{AE86516E-7A2F-44C9-B419-4DA7E6D78BD3}"/>
    <dgm:cxn modelId="{D717742A-AAF0-4D3B-B358-5DC6ED41F13D}" type="presOf" srcId="{35412538-FBBA-4F00-89C0-877A88C494BE}" destId="{A5BA858D-040E-4548-8A3A-C4FBE0BAE011}" srcOrd="0" destOrd="0" presId="urn:microsoft.com/office/officeart/2008/layout/HorizontalMultiLevelHierarchy"/>
    <dgm:cxn modelId="{DC608666-55CE-42DB-BA10-F48004285591}" srcId="{4B890488-1DF5-4B67-80B3-5D295679CA88}" destId="{35412538-FBBA-4F00-89C0-877A88C494BE}" srcOrd="2" destOrd="0" parTransId="{D4CFB154-DEB2-4D1F-B2F8-2B48607A04B2}" sibTransId="{07B3B7D7-4359-4E19-9C56-830F10E3EF15}"/>
    <dgm:cxn modelId="{468EEE68-C8FE-4400-927D-51F454572371}" type="presOf" srcId="{94464691-44B0-4387-942F-AA2BBF3D4272}" destId="{4DE7EEFF-984C-4DC8-830B-3A76BD2F1E2D}" srcOrd="0" destOrd="0" presId="urn:microsoft.com/office/officeart/2008/layout/HorizontalMultiLevelHierarchy"/>
    <dgm:cxn modelId="{BE7C0F50-8C64-4956-A36A-A05A5E84772B}" type="presOf" srcId="{D4CFB154-DEB2-4D1F-B2F8-2B48607A04B2}" destId="{63961F8C-7CA2-4F1C-8F4E-86A1CAFD95D3}" srcOrd="1" destOrd="0" presId="urn:microsoft.com/office/officeart/2008/layout/HorizontalMultiLevelHierarchy"/>
    <dgm:cxn modelId="{04BF3A51-AA9A-42C5-B42C-DDA8B5D545F4}" type="presOf" srcId="{D5D0DC7F-0777-4A23-885D-6CADFE6910E2}" destId="{8D28099E-99FA-4A8B-8B31-A0AFC756E841}" srcOrd="0" destOrd="0" presId="urn:microsoft.com/office/officeart/2008/layout/HorizontalMultiLevelHierarchy"/>
    <dgm:cxn modelId="{B21A4553-37ED-44ED-B25A-439D813B936F}" type="presOf" srcId="{D5D0DC7F-0777-4A23-885D-6CADFE6910E2}" destId="{425EE9A5-744E-4918-B344-35AA0AAD13EC}" srcOrd="1" destOrd="0" presId="urn:microsoft.com/office/officeart/2008/layout/HorizontalMultiLevelHierarchy"/>
    <dgm:cxn modelId="{400D1682-649D-46AF-A73F-17DE3689E258}" type="presOf" srcId="{D4CFB154-DEB2-4D1F-B2F8-2B48607A04B2}" destId="{0D2CFA07-E65D-4F74-82BF-CBB4B5418543}" srcOrd="0" destOrd="0" presId="urn:microsoft.com/office/officeart/2008/layout/HorizontalMultiLevelHierarchy"/>
    <dgm:cxn modelId="{F2FF929A-EE69-44A9-8929-CA590F39FEA3}" type="presOf" srcId="{4B890488-1DF5-4B67-80B3-5D295679CA88}" destId="{9E6119E6-52B5-443E-9791-66283C6EA825}" srcOrd="0" destOrd="0" presId="urn:microsoft.com/office/officeart/2008/layout/HorizontalMultiLevelHierarchy"/>
    <dgm:cxn modelId="{721F78B0-B594-4E1A-9D21-6814B1D7774E}" srcId="{29B39588-6C63-42B2-BA32-FBD104388F73}" destId="{4B890488-1DF5-4B67-80B3-5D295679CA88}" srcOrd="0" destOrd="0" parTransId="{4F22162F-09F6-481D-9C5F-74C66DB3FB10}" sibTransId="{6335FE4E-F0DF-481D-BCA8-E585D976C19D}"/>
    <dgm:cxn modelId="{88711FC0-F3BA-43AC-B690-F350C5E463F8}" type="presOf" srcId="{29B39588-6C63-42B2-BA32-FBD104388F73}" destId="{9C27D3C4-0A3E-40FD-8C7D-59A9B1CC5DEA}" srcOrd="0" destOrd="0" presId="urn:microsoft.com/office/officeart/2008/layout/HorizontalMultiLevelHierarchy"/>
    <dgm:cxn modelId="{E8F868EB-B4D6-42BB-92D0-6FD9A2FFB912}" type="presOf" srcId="{E888EEBD-59CD-4C43-8487-8DCBB4831B2E}" destId="{3D4AF0E0-D883-48AA-B362-53EFA078F44E}" srcOrd="0" destOrd="0" presId="urn:microsoft.com/office/officeart/2008/layout/HorizontalMultiLevelHierarchy"/>
    <dgm:cxn modelId="{607800A0-2ACE-426F-B9C4-7C456505C4C4}" type="presParOf" srcId="{9C27D3C4-0A3E-40FD-8C7D-59A9B1CC5DEA}" destId="{6814ED58-15DB-4A66-BD03-0F95D05F5926}" srcOrd="0" destOrd="0" presId="urn:microsoft.com/office/officeart/2008/layout/HorizontalMultiLevelHierarchy"/>
    <dgm:cxn modelId="{D73C1529-5FFE-4707-B5D7-6F6C56F53212}" type="presParOf" srcId="{6814ED58-15DB-4A66-BD03-0F95D05F5926}" destId="{9E6119E6-52B5-443E-9791-66283C6EA825}" srcOrd="0" destOrd="0" presId="urn:microsoft.com/office/officeart/2008/layout/HorizontalMultiLevelHierarchy"/>
    <dgm:cxn modelId="{6948BB23-AA06-49CD-BA81-211668D23FDB}" type="presParOf" srcId="{6814ED58-15DB-4A66-BD03-0F95D05F5926}" destId="{1809F682-4397-4312-8EE6-F371C198F9B7}" srcOrd="1" destOrd="0" presId="urn:microsoft.com/office/officeart/2008/layout/HorizontalMultiLevelHierarchy"/>
    <dgm:cxn modelId="{2A575B73-67AE-448F-9633-95E681BC4ED7}" type="presParOf" srcId="{1809F682-4397-4312-8EE6-F371C198F9B7}" destId="{8D28099E-99FA-4A8B-8B31-A0AFC756E841}" srcOrd="0" destOrd="0" presId="urn:microsoft.com/office/officeart/2008/layout/HorizontalMultiLevelHierarchy"/>
    <dgm:cxn modelId="{83C01A7F-CEF3-4F4D-8A4B-C9990B02C767}" type="presParOf" srcId="{8D28099E-99FA-4A8B-8B31-A0AFC756E841}" destId="{425EE9A5-744E-4918-B344-35AA0AAD13EC}" srcOrd="0" destOrd="0" presId="urn:microsoft.com/office/officeart/2008/layout/HorizontalMultiLevelHierarchy"/>
    <dgm:cxn modelId="{CF0EE1FA-0BB9-4258-8DBC-A9A85AD8806D}" type="presParOf" srcId="{1809F682-4397-4312-8EE6-F371C198F9B7}" destId="{4AC1C4E6-4AF1-42E7-907D-32A4B07ED252}" srcOrd="1" destOrd="0" presId="urn:microsoft.com/office/officeart/2008/layout/HorizontalMultiLevelHierarchy"/>
    <dgm:cxn modelId="{AFAF860D-BAA7-41CD-B321-FD1C3CBD0A31}" type="presParOf" srcId="{4AC1C4E6-4AF1-42E7-907D-32A4B07ED252}" destId="{71A20B83-37ED-4091-96C1-B239452C100F}" srcOrd="0" destOrd="0" presId="urn:microsoft.com/office/officeart/2008/layout/HorizontalMultiLevelHierarchy"/>
    <dgm:cxn modelId="{C0987EA0-2001-44CF-939F-BA52EF96638D}" type="presParOf" srcId="{4AC1C4E6-4AF1-42E7-907D-32A4B07ED252}" destId="{31FBD672-463C-48D8-8436-F5ABC0500FA6}" srcOrd="1" destOrd="0" presId="urn:microsoft.com/office/officeart/2008/layout/HorizontalMultiLevelHierarchy"/>
    <dgm:cxn modelId="{87B67909-FBA8-401F-A9D1-34313018E292}" type="presParOf" srcId="{1809F682-4397-4312-8EE6-F371C198F9B7}" destId="{4DE7EEFF-984C-4DC8-830B-3A76BD2F1E2D}" srcOrd="2" destOrd="0" presId="urn:microsoft.com/office/officeart/2008/layout/HorizontalMultiLevelHierarchy"/>
    <dgm:cxn modelId="{B1554FA4-D4DA-49C6-8834-1F455E701C06}" type="presParOf" srcId="{4DE7EEFF-984C-4DC8-830B-3A76BD2F1E2D}" destId="{6C31A04C-0B50-42F5-9E14-9D543173E8DF}" srcOrd="0" destOrd="0" presId="urn:microsoft.com/office/officeart/2008/layout/HorizontalMultiLevelHierarchy"/>
    <dgm:cxn modelId="{56074BB3-7365-4999-95C9-E890CD18038D}" type="presParOf" srcId="{1809F682-4397-4312-8EE6-F371C198F9B7}" destId="{00ECDF53-C625-45B6-9C22-35F3AC602818}" srcOrd="3" destOrd="0" presId="urn:microsoft.com/office/officeart/2008/layout/HorizontalMultiLevelHierarchy"/>
    <dgm:cxn modelId="{A6DF7C70-8D8B-4FAA-8823-D3F9298E57CA}" type="presParOf" srcId="{00ECDF53-C625-45B6-9C22-35F3AC602818}" destId="{3D4AF0E0-D883-48AA-B362-53EFA078F44E}" srcOrd="0" destOrd="0" presId="urn:microsoft.com/office/officeart/2008/layout/HorizontalMultiLevelHierarchy"/>
    <dgm:cxn modelId="{5DD23277-898F-412B-966A-38252003A8B7}" type="presParOf" srcId="{00ECDF53-C625-45B6-9C22-35F3AC602818}" destId="{00AC5BB4-8D7D-482D-82AC-491101AAA5CD}" srcOrd="1" destOrd="0" presId="urn:microsoft.com/office/officeart/2008/layout/HorizontalMultiLevelHierarchy"/>
    <dgm:cxn modelId="{52222F18-A7E0-4990-B44F-0C93FFA267DC}" type="presParOf" srcId="{1809F682-4397-4312-8EE6-F371C198F9B7}" destId="{0D2CFA07-E65D-4F74-82BF-CBB4B5418543}" srcOrd="4" destOrd="0" presId="urn:microsoft.com/office/officeart/2008/layout/HorizontalMultiLevelHierarchy"/>
    <dgm:cxn modelId="{A212B71F-D70C-4F39-ACF5-38890B7867CF}" type="presParOf" srcId="{0D2CFA07-E65D-4F74-82BF-CBB4B5418543}" destId="{63961F8C-7CA2-4F1C-8F4E-86A1CAFD95D3}" srcOrd="0" destOrd="0" presId="urn:microsoft.com/office/officeart/2008/layout/HorizontalMultiLevelHierarchy"/>
    <dgm:cxn modelId="{D18CF076-A2AC-4598-BC81-20400D990A5B}" type="presParOf" srcId="{1809F682-4397-4312-8EE6-F371C198F9B7}" destId="{4DE2D45A-55B9-45E0-BFF9-3274923E84A5}" srcOrd="5" destOrd="0" presId="urn:microsoft.com/office/officeart/2008/layout/HorizontalMultiLevelHierarchy"/>
    <dgm:cxn modelId="{86946F55-5AC2-46D8-8718-05ECE6AB2F27}" type="presParOf" srcId="{4DE2D45A-55B9-45E0-BFF9-3274923E84A5}" destId="{A5BA858D-040E-4548-8A3A-C4FBE0BAE011}" srcOrd="0" destOrd="0" presId="urn:microsoft.com/office/officeart/2008/layout/HorizontalMultiLevelHierarchy"/>
    <dgm:cxn modelId="{2D3923E5-B420-4966-A375-FEC34B567FB1}" type="presParOf" srcId="{4DE2D45A-55B9-45E0-BFF9-3274923E84A5}" destId="{5D75A583-B90E-40F6-B73A-BA7DB8A7129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CFA07-E65D-4F74-82BF-CBB4B5418543}">
      <dsp:nvSpPr>
        <dsp:cNvPr id="0" name=""/>
        <dsp:cNvSpPr/>
      </dsp:nvSpPr>
      <dsp:spPr>
        <a:xfrm>
          <a:off x="1156525" y="2262981"/>
          <a:ext cx="564115" cy="1074915"/>
        </a:xfrm>
        <a:custGeom>
          <a:avLst/>
          <a:gdLst/>
          <a:ahLst/>
          <a:cxnLst/>
          <a:rect l="0" t="0" r="0" b="0"/>
          <a:pathLst>
            <a:path>
              <a:moveTo>
                <a:pt x="0" y="0"/>
              </a:moveTo>
              <a:lnTo>
                <a:pt x="282057" y="0"/>
              </a:lnTo>
              <a:lnTo>
                <a:pt x="282057" y="1074915"/>
              </a:lnTo>
              <a:lnTo>
                <a:pt x="564115" y="1074915"/>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 lastClr="FFFFFF">
                <a:hueOff val="0"/>
                <a:satOff val="0"/>
                <a:lumOff val="0"/>
                <a:alphaOff val="0"/>
              </a:sysClr>
            </a:solidFill>
            <a:latin typeface="Lucida Sans Unicode"/>
            <a:ea typeface="+mn-ea"/>
            <a:cs typeface="+mn-cs"/>
          </a:endParaRPr>
        </a:p>
      </dsp:txBody>
      <dsp:txXfrm>
        <a:off x="1408234" y="2770090"/>
        <a:ext cx="0" cy="0"/>
      </dsp:txXfrm>
    </dsp:sp>
    <dsp:sp modelId="{4DE7EEFF-984C-4DC8-830B-3A76BD2F1E2D}">
      <dsp:nvSpPr>
        <dsp:cNvPr id="0" name=""/>
        <dsp:cNvSpPr/>
      </dsp:nvSpPr>
      <dsp:spPr>
        <a:xfrm>
          <a:off x="1156525" y="2217260"/>
          <a:ext cx="564115" cy="91440"/>
        </a:xfrm>
        <a:custGeom>
          <a:avLst/>
          <a:gdLst/>
          <a:ahLst/>
          <a:cxnLst/>
          <a:rect l="0" t="0" r="0" b="0"/>
          <a:pathLst>
            <a:path>
              <a:moveTo>
                <a:pt x="0" y="45720"/>
              </a:moveTo>
              <a:lnTo>
                <a:pt x="564115" y="4572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 lastClr="FFFFFF">
                <a:hueOff val="0"/>
                <a:satOff val="0"/>
                <a:lumOff val="0"/>
                <a:alphaOff val="0"/>
              </a:sysClr>
            </a:solidFill>
            <a:latin typeface="Lucida Sans Unicode"/>
            <a:ea typeface="+mn-ea"/>
            <a:cs typeface="+mn-cs"/>
          </a:endParaRPr>
        </a:p>
      </dsp:txBody>
      <dsp:txXfrm>
        <a:off x="1424480" y="2248878"/>
        <a:ext cx="0" cy="0"/>
      </dsp:txXfrm>
    </dsp:sp>
    <dsp:sp modelId="{8D28099E-99FA-4A8B-8B31-A0AFC756E841}">
      <dsp:nvSpPr>
        <dsp:cNvPr id="0" name=""/>
        <dsp:cNvSpPr/>
      </dsp:nvSpPr>
      <dsp:spPr>
        <a:xfrm>
          <a:off x="1156525" y="1188065"/>
          <a:ext cx="564115" cy="1074915"/>
        </a:xfrm>
        <a:custGeom>
          <a:avLst/>
          <a:gdLst/>
          <a:ahLst/>
          <a:cxnLst/>
          <a:rect l="0" t="0" r="0" b="0"/>
          <a:pathLst>
            <a:path>
              <a:moveTo>
                <a:pt x="0" y="1074915"/>
              </a:moveTo>
              <a:lnTo>
                <a:pt x="282057" y="1074915"/>
              </a:lnTo>
              <a:lnTo>
                <a:pt x="282057" y="0"/>
              </a:lnTo>
              <a:lnTo>
                <a:pt x="564115" y="0"/>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 lastClr="FFFFFF">
                <a:hueOff val="0"/>
                <a:satOff val="0"/>
                <a:lumOff val="0"/>
                <a:alphaOff val="0"/>
              </a:sysClr>
            </a:solidFill>
            <a:latin typeface="Lucida Sans Unicode"/>
            <a:ea typeface="+mn-ea"/>
            <a:cs typeface="+mn-cs"/>
          </a:endParaRPr>
        </a:p>
      </dsp:txBody>
      <dsp:txXfrm>
        <a:off x="1408234" y="1695174"/>
        <a:ext cx="0" cy="0"/>
      </dsp:txXfrm>
    </dsp:sp>
    <dsp:sp modelId="{9E6119E6-52B5-443E-9791-66283C6EA825}">
      <dsp:nvSpPr>
        <dsp:cNvPr id="0" name=""/>
        <dsp:cNvSpPr/>
      </dsp:nvSpPr>
      <dsp:spPr>
        <a:xfrm rot="16200000">
          <a:off x="-1536421" y="1833014"/>
          <a:ext cx="4525962" cy="859932"/>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Lucida Sans Unicode"/>
              <a:ea typeface="+mn-ea"/>
              <a:cs typeface="+mn-cs"/>
            </a:rPr>
            <a:t>Business/Industry/Employers</a:t>
          </a:r>
        </a:p>
      </dsp:txBody>
      <dsp:txXfrm>
        <a:off x="-1536421" y="1833014"/>
        <a:ext cx="4525962" cy="859932"/>
      </dsp:txXfrm>
    </dsp:sp>
    <dsp:sp modelId="{71A20B83-37ED-4091-96C1-B239452C100F}">
      <dsp:nvSpPr>
        <dsp:cNvPr id="0" name=""/>
        <dsp:cNvSpPr/>
      </dsp:nvSpPr>
      <dsp:spPr>
        <a:xfrm>
          <a:off x="1720641" y="758098"/>
          <a:ext cx="2820579" cy="859932"/>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Lucida Sans Unicode"/>
              <a:ea typeface="+mn-ea"/>
              <a:cs typeface="+mn-cs"/>
            </a:rPr>
            <a:t>K-12 Schools</a:t>
          </a:r>
        </a:p>
      </dsp:txBody>
      <dsp:txXfrm>
        <a:off x="1720641" y="758098"/>
        <a:ext cx="2820579" cy="859932"/>
      </dsp:txXfrm>
    </dsp:sp>
    <dsp:sp modelId="{3D4AF0E0-D883-48AA-B362-53EFA078F44E}">
      <dsp:nvSpPr>
        <dsp:cNvPr id="0" name=""/>
        <dsp:cNvSpPr/>
      </dsp:nvSpPr>
      <dsp:spPr>
        <a:xfrm>
          <a:off x="1720641" y="1833014"/>
          <a:ext cx="2820579" cy="859932"/>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Lucida Sans Unicode"/>
              <a:ea typeface="+mn-ea"/>
              <a:cs typeface="+mn-cs"/>
            </a:rPr>
            <a:t>Community and Four-yr. Colleges</a:t>
          </a:r>
        </a:p>
      </dsp:txBody>
      <dsp:txXfrm>
        <a:off x="1720641" y="1833014"/>
        <a:ext cx="2820579" cy="859932"/>
      </dsp:txXfrm>
    </dsp:sp>
    <dsp:sp modelId="{A5BA858D-040E-4548-8A3A-C4FBE0BAE011}">
      <dsp:nvSpPr>
        <dsp:cNvPr id="0" name=""/>
        <dsp:cNvSpPr/>
      </dsp:nvSpPr>
      <dsp:spPr>
        <a:xfrm>
          <a:off x="1720641" y="2907930"/>
          <a:ext cx="2820579" cy="859932"/>
        </a:xfrm>
        <a:prstGeom prst="rect">
          <a:avLst/>
        </a:prstGeom>
        <a:solidFill>
          <a:schemeClr val="accent6">
            <a:lumMod val="5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Lucida Sans Unicode"/>
              <a:ea typeface="+mn-ea"/>
              <a:cs typeface="+mn-cs"/>
            </a:rPr>
            <a:t>Workforce Development Boards</a:t>
          </a:r>
        </a:p>
      </dsp:txBody>
      <dsp:txXfrm>
        <a:off x="1720641" y="2907930"/>
        <a:ext cx="2820579" cy="8599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9FC30-C49B-4708-B54C-23C28F752381}" type="datetimeFigureOut">
              <a:rPr lang="en-US" smtClean="0"/>
              <a:t>10/18/2019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A16E5B-2CAB-494F-B6C1-EBB206132F60}" type="slidenum">
              <a:rPr lang="en-US" smtClean="0"/>
              <a:t>‹#›</a:t>
            </a:fld>
            <a:endParaRPr lang="en-US"/>
          </a:p>
        </p:txBody>
      </p:sp>
    </p:spTree>
    <p:extLst>
      <p:ext uri="{BB962C8B-B14F-4D97-AF65-F5344CB8AC3E}">
        <p14:creationId xmlns:p14="http://schemas.microsoft.com/office/powerpoint/2010/main" val="3982964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6D9D0-2E9B-4F2F-924A-B3B3E9CFCAEC}"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456C487D-E38B-444A-A8D9-A3853809DE05}" type="slidenum">
              <a:rPr lang="en-US" smtClean="0"/>
              <a:t>5</a:t>
            </a:fld>
            <a:endParaRPr lang="en-US"/>
          </a:p>
        </p:txBody>
      </p:sp>
    </p:spTree>
    <p:extLst>
      <p:ext uri="{BB962C8B-B14F-4D97-AF65-F5344CB8AC3E}">
        <p14:creationId xmlns:p14="http://schemas.microsoft.com/office/powerpoint/2010/main" val="104775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Thanks for the opportunity to be with you this afternoon.  Although I have had</a:t>
            </a:r>
            <a:r>
              <a:rPr lang="en-US" altLang="en-US" baseline="0" dirty="0"/>
              <a:t> the pleasure of working with the Region Q staff and some of you in our pathway meetings, this is my first time to share with the board directly.  Let me just start by sharing with you what great leadership Region Q has given this latest pathway initiative.  From the first time that we had a focus group meeting to explore how we might function as a region in this work , Region Q has stepped up and said we want to be a part and we will help first and foremost be the intermediaries in helping get the right employers to the table.  First that was Walter Dorsey who still serves as the chairman for our group, and now Jennie has come on board and that transition of support has been smooth and continues.  Wayne Rollins has also played a very important role in recruiting employers and being a voice for their needs.  So thank you as well as a board for both supporting your staff in this work, but also some of you have been actively involved in the process as well.</a:t>
            </a:r>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122" indent="-288893">
              <a:spcBef>
                <a:spcPct val="30000"/>
              </a:spcBef>
              <a:defRPr sz="1200">
                <a:solidFill>
                  <a:schemeClr val="tx1"/>
                </a:solidFill>
                <a:latin typeface="Calibri" panose="020F0502020204030204" pitchFamily="34" charset="0"/>
              </a:defRPr>
            </a:lvl2pPr>
            <a:lvl3pPr marL="1155573" indent="-231115">
              <a:spcBef>
                <a:spcPct val="30000"/>
              </a:spcBef>
              <a:defRPr sz="1200">
                <a:solidFill>
                  <a:schemeClr val="tx1"/>
                </a:solidFill>
                <a:latin typeface="Calibri" panose="020F0502020204030204" pitchFamily="34" charset="0"/>
              </a:defRPr>
            </a:lvl3pPr>
            <a:lvl4pPr marL="1617802" indent="-231115">
              <a:spcBef>
                <a:spcPct val="30000"/>
              </a:spcBef>
              <a:defRPr sz="1200">
                <a:solidFill>
                  <a:schemeClr val="tx1"/>
                </a:solidFill>
                <a:latin typeface="Calibri" panose="020F0502020204030204" pitchFamily="34" charset="0"/>
              </a:defRPr>
            </a:lvl4pPr>
            <a:lvl5pPr marL="2080031" indent="-231115">
              <a:spcBef>
                <a:spcPct val="30000"/>
              </a:spcBef>
              <a:defRPr sz="1200">
                <a:solidFill>
                  <a:schemeClr val="tx1"/>
                </a:solidFill>
                <a:latin typeface="Calibri" panose="020F0502020204030204" pitchFamily="34" charset="0"/>
              </a:defRPr>
            </a:lvl5pPr>
            <a:lvl6pPr marL="2542261" indent="-231115" eaLnBrk="0" fontAlgn="base" hangingPunct="0">
              <a:spcBef>
                <a:spcPct val="30000"/>
              </a:spcBef>
              <a:spcAft>
                <a:spcPct val="0"/>
              </a:spcAft>
              <a:defRPr sz="1200">
                <a:solidFill>
                  <a:schemeClr val="tx1"/>
                </a:solidFill>
                <a:latin typeface="Calibri" panose="020F0502020204030204" pitchFamily="34" charset="0"/>
              </a:defRPr>
            </a:lvl6pPr>
            <a:lvl7pPr marL="3004490" indent="-231115" eaLnBrk="0" fontAlgn="base" hangingPunct="0">
              <a:spcBef>
                <a:spcPct val="30000"/>
              </a:spcBef>
              <a:spcAft>
                <a:spcPct val="0"/>
              </a:spcAft>
              <a:defRPr sz="1200">
                <a:solidFill>
                  <a:schemeClr val="tx1"/>
                </a:solidFill>
                <a:latin typeface="Calibri" panose="020F0502020204030204" pitchFamily="34" charset="0"/>
              </a:defRPr>
            </a:lvl7pPr>
            <a:lvl8pPr marL="3466719" indent="-231115" eaLnBrk="0" fontAlgn="base" hangingPunct="0">
              <a:spcBef>
                <a:spcPct val="30000"/>
              </a:spcBef>
              <a:spcAft>
                <a:spcPct val="0"/>
              </a:spcAft>
              <a:defRPr sz="1200">
                <a:solidFill>
                  <a:schemeClr val="tx1"/>
                </a:solidFill>
                <a:latin typeface="Calibri" panose="020F0502020204030204" pitchFamily="34" charset="0"/>
              </a:defRPr>
            </a:lvl8pPr>
            <a:lvl9pPr marL="3928948" indent="-23111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3B13B7-A827-4751-BA3A-0E2EE4C1FE30}" type="slidenum">
              <a:rPr lang="en-US" altLang="en-US" smtClean="0">
                <a:solidFill>
                  <a:prstClr val="black"/>
                </a:solidFill>
                <a:latin typeface="Arial" panose="020B0604020202020204" pitchFamily="34" charset="0"/>
              </a:rPr>
              <a:pPr>
                <a:spcBef>
                  <a:spcPct val="0"/>
                </a:spcBef>
              </a:pPr>
              <a:t>8</a:t>
            </a:fld>
            <a:endParaRPr lang="en-US" altLang="en-US">
              <a:solidFill>
                <a:prstClr val="black"/>
              </a:solidFill>
              <a:latin typeface="Arial" panose="020B0604020202020204" pitchFamily="34" charset="0"/>
            </a:endParaRPr>
          </a:p>
        </p:txBody>
      </p:sp>
      <p:sp>
        <p:nvSpPr>
          <p:cNvPr id="20485"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51122" indent="-288893">
              <a:defRPr>
                <a:solidFill>
                  <a:schemeClr val="tx1"/>
                </a:solidFill>
                <a:latin typeface="Arial" panose="020B0604020202020204" pitchFamily="34" charset="0"/>
              </a:defRPr>
            </a:lvl2pPr>
            <a:lvl3pPr marL="1155573" indent="-231115">
              <a:defRPr>
                <a:solidFill>
                  <a:schemeClr val="tx1"/>
                </a:solidFill>
                <a:latin typeface="Arial" panose="020B0604020202020204" pitchFamily="34" charset="0"/>
              </a:defRPr>
            </a:lvl3pPr>
            <a:lvl4pPr marL="1617802" indent="-231115">
              <a:defRPr>
                <a:solidFill>
                  <a:schemeClr val="tx1"/>
                </a:solidFill>
                <a:latin typeface="Arial" panose="020B0604020202020204" pitchFamily="34" charset="0"/>
              </a:defRPr>
            </a:lvl4pPr>
            <a:lvl5pPr marL="2080031" indent="-231115">
              <a:defRPr>
                <a:solidFill>
                  <a:schemeClr val="tx1"/>
                </a:solidFill>
                <a:latin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prstClr val="black"/>
                </a:solidFill>
              </a:rPr>
              <a:t>Pathway Accomplishments 2014-15</a:t>
            </a:r>
          </a:p>
        </p:txBody>
      </p:sp>
    </p:spTree>
    <p:extLst>
      <p:ext uri="{BB962C8B-B14F-4D97-AF65-F5344CB8AC3E}">
        <p14:creationId xmlns:p14="http://schemas.microsoft.com/office/powerpoint/2010/main" val="1804593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3733"/>
            </a:lvl1pPr>
            <a:lvl2pPr>
              <a:defRPr sz="3200"/>
            </a:lvl2pPr>
            <a:lvl3pPr>
              <a:defRPr sz="2667"/>
            </a:lvl3pPr>
            <a:lvl4pPr>
              <a:defRPr sz="2400"/>
            </a:lvl4pPr>
            <a:lvl5pPr>
              <a:defRPr sz="24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3733"/>
            </a:lvl1pPr>
            <a:lvl2pPr>
              <a:defRPr sz="3200"/>
            </a:lvl2pPr>
            <a:lvl3pPr>
              <a:defRPr sz="2667"/>
            </a:lvl3pPr>
            <a:lvl4pPr>
              <a:defRPr sz="2400"/>
            </a:lvl4pPr>
            <a:lvl5pPr>
              <a:defRPr sz="24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fld id="{6601E2E1-C4B0-4E59-B389-9085CEE6FEBE}" type="datetimeFigureOut">
              <a:rPr lang="en-US">
                <a:solidFill>
                  <a:prstClr val="white"/>
                </a:solidFill>
              </a:rPr>
              <a:pPr>
                <a:defRPr/>
              </a:pPr>
              <a:t>10/18/2019</a:t>
            </a:fld>
            <a:endParaRPr lang="en-US">
              <a:solidFill>
                <a:prstClr val="white"/>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17"/>
          <p:cNvSpPr>
            <a:spLocks noGrp="1"/>
          </p:cNvSpPr>
          <p:nvPr>
            <p:ph type="sldNum" sz="quarter" idx="12"/>
          </p:nvPr>
        </p:nvSpPr>
        <p:spPr/>
        <p:txBody>
          <a:bodyPr/>
          <a:lstStyle>
            <a:lvl1pPr>
              <a:defRPr/>
            </a:lvl1pPr>
          </a:lstStyle>
          <a:p>
            <a:pPr>
              <a:defRPr/>
            </a:pPr>
            <a:fld id="{6A0DFC4E-3A24-469B-8A4A-C2483AC0AE9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30730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49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28412" y="5687777"/>
            <a:ext cx="1006412" cy="698380"/>
          </a:xfrm>
          <a:prstGeom prst="rect">
            <a:avLst/>
          </a:prstGeom>
        </p:spPr>
      </p:pic>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 id="2147483699"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1.xml"/><Relationship Id="rId7" Type="http://schemas.openxmlformats.org/officeDocument/2006/relationships/image" Target="../media/image19.jp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F27F3A-B3E9-41ED-AF8F-A365F10BB65F}" type="slidenum">
              <a:rPr lang="en-US" smtClean="0">
                <a:solidFill>
                  <a:srgbClr val="1F497D"/>
                </a:solidFill>
              </a:rPr>
              <a:pPr/>
              <a:t>1</a:t>
            </a:fld>
            <a:endParaRPr lang="en-US">
              <a:solidFill>
                <a:srgbClr val="1F497D"/>
              </a:solidFill>
            </a:endParaRPr>
          </a:p>
        </p:txBody>
      </p:sp>
      <p:sp>
        <p:nvSpPr>
          <p:cNvPr id="7" name="TextBox 6"/>
          <p:cNvSpPr txBox="1"/>
          <p:nvPr/>
        </p:nvSpPr>
        <p:spPr>
          <a:xfrm>
            <a:off x="409674" y="2417370"/>
            <a:ext cx="6926901" cy="2585323"/>
          </a:xfrm>
          <a:prstGeom prst="rect">
            <a:avLst/>
          </a:prstGeom>
          <a:solidFill>
            <a:schemeClr val="accent1">
              <a:lumMod val="20000"/>
              <a:lumOff val="80000"/>
            </a:schemeClr>
          </a:solidFill>
        </p:spPr>
        <p:txBody>
          <a:bodyPr wrap="square" rtlCol="0">
            <a:spAutoFit/>
          </a:bodyPr>
          <a:lstStyle/>
          <a:p>
            <a:pPr algn="ctr"/>
            <a:r>
              <a:rPr lang="en-US" sz="3200" b="1" dirty="0">
                <a:solidFill>
                  <a:schemeClr val="tx2"/>
                </a:solidFill>
              </a:rPr>
              <a:t>Career Pathways Champion Expectations &amp; Overview of Local Implementation Certification</a:t>
            </a:r>
          </a:p>
          <a:p>
            <a:pPr algn="ctr"/>
            <a:endParaRPr lang="en-US" sz="800" b="1" dirty="0">
              <a:solidFill>
                <a:schemeClr val="tx2"/>
              </a:solidFill>
            </a:endParaRPr>
          </a:p>
          <a:p>
            <a:pPr algn="ctr"/>
            <a:r>
              <a:rPr lang="en-US" sz="2000" b="1" dirty="0">
                <a:solidFill>
                  <a:schemeClr val="tx2"/>
                </a:solidFill>
              </a:rPr>
              <a:t>Larry Donley</a:t>
            </a:r>
          </a:p>
          <a:p>
            <a:pPr algn="ctr"/>
            <a:r>
              <a:rPr lang="en-US" sz="2000" b="1" dirty="0" err="1">
                <a:solidFill>
                  <a:schemeClr val="tx2"/>
                </a:solidFill>
              </a:rPr>
              <a:t>NCWorks</a:t>
            </a:r>
            <a:r>
              <a:rPr lang="en-US" sz="2000" b="1" dirty="0">
                <a:solidFill>
                  <a:schemeClr val="tx2"/>
                </a:solidFill>
              </a:rPr>
              <a:t> Regional Operations Director – Northeast</a:t>
            </a:r>
            <a:endParaRPr lang="en-US" sz="4000" b="1" dirty="0">
              <a:solidFill>
                <a:schemeClr val="tx2"/>
              </a:solidFill>
            </a:endParaRPr>
          </a:p>
          <a:p>
            <a:endParaRPr lang="en-US" dirty="0"/>
          </a:p>
        </p:txBody>
      </p:sp>
      <p:pic>
        <p:nvPicPr>
          <p:cNvPr id="4" name="Picture 3">
            <a:extLst>
              <a:ext uri="{FF2B5EF4-FFF2-40B4-BE49-F238E27FC236}">
                <a16:creationId xmlns:a16="http://schemas.microsoft.com/office/drawing/2014/main" id="{D1000AD3-E20F-4CC5-BD2B-2EAE2B67B6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75" y="212750"/>
            <a:ext cx="1705171" cy="1370531"/>
          </a:xfrm>
          <a:prstGeom prst="rect">
            <a:avLst/>
          </a:prstGeom>
        </p:spPr>
      </p:pic>
      <p:pic>
        <p:nvPicPr>
          <p:cNvPr id="11" name="Picture 10">
            <a:extLst>
              <a:ext uri="{FF2B5EF4-FFF2-40B4-BE49-F238E27FC236}">
                <a16:creationId xmlns:a16="http://schemas.microsoft.com/office/drawing/2014/main" id="{802F9302-5574-420E-B835-90A71ECDE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033" y="5667153"/>
            <a:ext cx="2003517" cy="768983"/>
          </a:xfrm>
          <a:prstGeom prst="rect">
            <a:avLst/>
          </a:prstGeom>
        </p:spPr>
      </p:pic>
      <p:pic>
        <p:nvPicPr>
          <p:cNvPr id="2" name="Picture 1">
            <a:extLst>
              <a:ext uri="{FF2B5EF4-FFF2-40B4-BE49-F238E27FC236}">
                <a16:creationId xmlns:a16="http://schemas.microsoft.com/office/drawing/2014/main" id="{5B0F19EB-FD62-4E29-8512-8F429F3E6106}"/>
              </a:ext>
            </a:extLst>
          </p:cNvPr>
          <p:cNvPicPr>
            <a:picLocks noChangeAspect="1"/>
          </p:cNvPicPr>
          <p:nvPr/>
        </p:nvPicPr>
        <p:blipFill>
          <a:blip r:embed="rId4"/>
          <a:stretch>
            <a:fillRect/>
          </a:stretch>
        </p:blipFill>
        <p:spPr>
          <a:xfrm>
            <a:off x="7909089" y="1259125"/>
            <a:ext cx="3611663" cy="3611663"/>
          </a:xfrm>
          <a:prstGeom prst="rect">
            <a:avLst/>
          </a:prstGeom>
        </p:spPr>
      </p:pic>
    </p:spTree>
    <p:extLst>
      <p:ext uri="{BB962C8B-B14F-4D97-AF65-F5344CB8AC3E}">
        <p14:creationId xmlns:p14="http://schemas.microsoft.com/office/powerpoint/2010/main" val="87869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454" y="372767"/>
            <a:ext cx="9428019" cy="829824"/>
          </a:xfrm>
          <a:solidFill>
            <a:schemeClr val="accent1">
              <a:lumMod val="40000"/>
              <a:lumOff val="60000"/>
            </a:schemeClr>
          </a:solidFill>
        </p:spPr>
        <p:txBody>
          <a:bodyPr>
            <a:normAutofit/>
          </a:bodyPr>
          <a:lstStyle/>
          <a:p>
            <a:r>
              <a:rPr lang="en-US" sz="4000" b="1" i="0" dirty="0">
                <a:solidFill>
                  <a:schemeClr val="tx2"/>
                </a:solidFill>
              </a:rPr>
              <a:t>NCWorks Career Pathways “Champions”</a:t>
            </a:r>
          </a:p>
        </p:txBody>
      </p:sp>
      <p:sp>
        <p:nvSpPr>
          <p:cNvPr id="3" name="Content Placeholder 2"/>
          <p:cNvSpPr>
            <a:spLocks noGrp="1"/>
          </p:cNvSpPr>
          <p:nvPr>
            <p:ph idx="1"/>
          </p:nvPr>
        </p:nvSpPr>
        <p:spPr>
          <a:xfrm>
            <a:off x="434545" y="1730443"/>
            <a:ext cx="5093043" cy="4302521"/>
          </a:xfrm>
        </p:spPr>
        <p:txBody>
          <a:bodyPr>
            <a:normAutofit/>
          </a:bodyPr>
          <a:lstStyle/>
          <a:p>
            <a:pPr>
              <a:buFont typeface="Wingdings" panose="05000000000000000000" pitchFamily="2" charset="2"/>
              <a:buChar char="Ø"/>
            </a:pPr>
            <a:r>
              <a:rPr lang="en-US" sz="2400" u="sng" dirty="0">
                <a:solidFill>
                  <a:schemeClr val="tx1"/>
                </a:solidFill>
              </a:rPr>
              <a:t>Beaufort</a:t>
            </a:r>
            <a:r>
              <a:rPr lang="en-US" sz="2400" dirty="0">
                <a:solidFill>
                  <a:schemeClr val="tx1"/>
                </a:solidFill>
              </a:rPr>
              <a:t> – Andrew Bost</a:t>
            </a:r>
          </a:p>
          <a:p>
            <a:pPr marL="0" indent="0">
              <a:buNone/>
            </a:pPr>
            <a:endParaRPr lang="en-US" sz="800" dirty="0">
              <a:solidFill>
                <a:schemeClr val="tx1"/>
              </a:solidFill>
            </a:endParaRPr>
          </a:p>
          <a:p>
            <a:pPr>
              <a:buFont typeface="Wingdings" panose="05000000000000000000" pitchFamily="2" charset="2"/>
              <a:buChar char="Ø"/>
            </a:pPr>
            <a:r>
              <a:rPr lang="en-US" sz="2400" u="sng" dirty="0">
                <a:solidFill>
                  <a:schemeClr val="tx1"/>
                </a:solidFill>
              </a:rPr>
              <a:t>Bertie</a:t>
            </a:r>
            <a:r>
              <a:rPr lang="en-US" sz="2400" dirty="0">
                <a:solidFill>
                  <a:schemeClr val="tx1"/>
                </a:solidFill>
              </a:rPr>
              <a:t> –  TBA </a:t>
            </a:r>
          </a:p>
          <a:p>
            <a:pPr marL="0" indent="0">
              <a:buNone/>
            </a:pPr>
            <a:endParaRPr lang="en-US" sz="800" dirty="0">
              <a:solidFill>
                <a:schemeClr val="tx1"/>
              </a:solidFill>
            </a:endParaRPr>
          </a:p>
          <a:p>
            <a:pPr>
              <a:buFont typeface="Wingdings" panose="05000000000000000000" pitchFamily="2" charset="2"/>
              <a:buChar char="Ø"/>
            </a:pPr>
            <a:r>
              <a:rPr lang="en-US" sz="2400" u="sng" dirty="0">
                <a:solidFill>
                  <a:schemeClr val="tx1"/>
                </a:solidFill>
              </a:rPr>
              <a:t>Dare</a:t>
            </a:r>
            <a:r>
              <a:rPr lang="en-US" sz="2400" dirty="0">
                <a:solidFill>
                  <a:schemeClr val="tx1"/>
                </a:solidFill>
              </a:rPr>
              <a:t> – Lucy  Wallace</a:t>
            </a:r>
          </a:p>
          <a:p>
            <a:pPr marL="0" indent="0">
              <a:buNone/>
            </a:pPr>
            <a:endParaRPr lang="en-US" sz="800" dirty="0">
              <a:solidFill>
                <a:schemeClr val="tx1"/>
              </a:solidFill>
            </a:endParaRPr>
          </a:p>
          <a:p>
            <a:pPr>
              <a:buFont typeface="Wingdings" panose="05000000000000000000" pitchFamily="2" charset="2"/>
              <a:buChar char="Ø"/>
            </a:pPr>
            <a:r>
              <a:rPr lang="en-US" sz="2400" u="sng" dirty="0">
                <a:solidFill>
                  <a:schemeClr val="tx1"/>
                </a:solidFill>
              </a:rPr>
              <a:t>Halifax/Northampton</a:t>
            </a:r>
            <a:r>
              <a:rPr lang="en-US" sz="2400" dirty="0">
                <a:solidFill>
                  <a:schemeClr val="tx1"/>
                </a:solidFill>
              </a:rPr>
              <a:t> – Taylor     </a:t>
            </a:r>
            <a:br>
              <a:rPr lang="en-US" sz="2400" dirty="0">
                <a:solidFill>
                  <a:schemeClr val="tx1"/>
                </a:solidFill>
              </a:rPr>
            </a:br>
            <a:r>
              <a:rPr lang="en-US" sz="2400" dirty="0">
                <a:solidFill>
                  <a:schemeClr val="tx1"/>
                </a:solidFill>
              </a:rPr>
              <a:t>         Hawkins &amp; Linda Smith</a:t>
            </a:r>
          </a:p>
          <a:p>
            <a:pPr marL="0" indent="0">
              <a:buNone/>
            </a:pPr>
            <a:endParaRPr lang="en-US" sz="800" dirty="0">
              <a:solidFill>
                <a:schemeClr val="tx1"/>
              </a:solidFill>
            </a:endParaRPr>
          </a:p>
          <a:p>
            <a:pPr>
              <a:buFont typeface="Wingdings" panose="05000000000000000000" pitchFamily="2" charset="2"/>
              <a:buChar char="Ø"/>
            </a:pPr>
            <a:r>
              <a:rPr lang="en-US" sz="2400" u="sng" dirty="0">
                <a:solidFill>
                  <a:schemeClr val="tx1"/>
                </a:solidFill>
              </a:rPr>
              <a:t>Hertford</a:t>
            </a:r>
            <a:r>
              <a:rPr lang="en-US" sz="2400" dirty="0">
                <a:solidFill>
                  <a:schemeClr val="tx1"/>
                </a:solidFill>
              </a:rPr>
              <a:t> –  TBA</a:t>
            </a:r>
            <a:endParaRPr lang="en-US" sz="1200" b="1" i="1" dirty="0">
              <a:solidFill>
                <a:srgbClr val="00B050"/>
              </a:solidFill>
            </a:endParaRPr>
          </a:p>
          <a:p>
            <a:endParaRPr lang="en-US" sz="2800" b="1" dirty="0">
              <a:solidFill>
                <a:schemeClr val="tx1"/>
              </a:solidFill>
            </a:endParaRPr>
          </a:p>
          <a:p>
            <a:pPr marL="0" indent="0">
              <a:buNone/>
            </a:pPr>
            <a:endParaRPr lang="en-US" sz="2800" dirty="0">
              <a:solidFill>
                <a:schemeClr val="tx1"/>
              </a:solidFill>
            </a:endParaRP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sp>
        <p:nvSpPr>
          <p:cNvPr id="5" name="TextBox 4"/>
          <p:cNvSpPr txBox="1"/>
          <p:nvPr/>
        </p:nvSpPr>
        <p:spPr>
          <a:xfrm>
            <a:off x="5527588" y="1782177"/>
            <a:ext cx="6334897"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u="sng" dirty="0"/>
              <a:t>Martin</a:t>
            </a:r>
            <a:r>
              <a:rPr lang="en-US" sz="2400" dirty="0"/>
              <a:t> – Ann Williams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u="sng" dirty="0"/>
              <a:t>Nash/Edgecombe</a:t>
            </a:r>
            <a:r>
              <a:rPr lang="en-US" sz="2400" dirty="0"/>
              <a:t> – Diane Thomas &amp; Tracy Puddy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u="sng" dirty="0"/>
              <a:t>Wilson</a:t>
            </a:r>
            <a:r>
              <a:rPr lang="en-US" sz="2400" dirty="0"/>
              <a:t> – Cheryl Forbes</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u="sng" dirty="0"/>
              <a:t>Pasquotank/Chowan</a:t>
            </a:r>
            <a:r>
              <a:rPr lang="en-US" sz="2400" dirty="0"/>
              <a:t> – </a:t>
            </a:r>
            <a:r>
              <a:rPr lang="en-US" sz="2400" dirty="0" err="1"/>
              <a:t>Myqueita</a:t>
            </a:r>
            <a:r>
              <a:rPr lang="en-US" sz="2400" dirty="0"/>
              <a:t> McPherson</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u="sng" dirty="0"/>
              <a:t>Pitt</a:t>
            </a:r>
            <a:r>
              <a:rPr lang="en-US" sz="2400" dirty="0"/>
              <a:t> – Chanda Speller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2473" y="5647373"/>
            <a:ext cx="1673806" cy="771182"/>
          </a:xfrm>
          <a:prstGeom prst="rect">
            <a:avLst/>
          </a:prstGeom>
        </p:spPr>
      </p:pic>
      <p:pic>
        <p:nvPicPr>
          <p:cNvPr id="8" name="Picture 7">
            <a:extLst>
              <a:ext uri="{FF2B5EF4-FFF2-40B4-BE49-F238E27FC236}">
                <a16:creationId xmlns:a16="http://schemas.microsoft.com/office/drawing/2014/main" id="{92C832F6-CACD-41B3-8050-2D109FA26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4" y="5561815"/>
            <a:ext cx="1498415" cy="966784"/>
          </a:xfrm>
          <a:prstGeom prst="rect">
            <a:avLst/>
          </a:prstGeom>
        </p:spPr>
      </p:pic>
    </p:spTree>
    <p:extLst>
      <p:ext uri="{BB962C8B-B14F-4D97-AF65-F5344CB8AC3E}">
        <p14:creationId xmlns:p14="http://schemas.microsoft.com/office/powerpoint/2010/main" val="253844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a:t>
            </a:fld>
            <a:endParaRPr lang="en-US"/>
          </a:p>
        </p:txBody>
      </p:sp>
      <p:sp>
        <p:nvSpPr>
          <p:cNvPr id="3" name="Content Placeholder 2"/>
          <p:cNvSpPr>
            <a:spLocks noGrp="1"/>
          </p:cNvSpPr>
          <p:nvPr>
            <p:ph idx="1"/>
          </p:nvPr>
        </p:nvSpPr>
        <p:spPr>
          <a:xfrm>
            <a:off x="298740" y="1256651"/>
            <a:ext cx="11089698" cy="4548404"/>
          </a:xfrm>
        </p:spPr>
        <p:txBody>
          <a:bodyPr>
            <a:normAutofit fontScale="85000" lnSpcReduction="20000"/>
          </a:bodyPr>
          <a:lstStyle/>
          <a:p>
            <a:pPr>
              <a:buFont typeface="Wingdings" panose="05000000000000000000" pitchFamily="2" charset="2"/>
              <a:buChar char="Ø"/>
            </a:pPr>
            <a:r>
              <a:rPr lang="en-US" sz="2800" dirty="0">
                <a:solidFill>
                  <a:schemeClr val="tx1"/>
                </a:solidFill>
              </a:rPr>
              <a:t>Lead &amp; promote Career Pathways work in Centers / Local Area / NEPZ</a:t>
            </a:r>
          </a:p>
          <a:p>
            <a:pPr marL="0" indent="0">
              <a:buNone/>
            </a:pPr>
            <a:endParaRPr lang="en-US" sz="1200" dirty="0">
              <a:solidFill>
                <a:schemeClr val="tx1"/>
              </a:solidFill>
            </a:endParaRPr>
          </a:p>
          <a:p>
            <a:pPr>
              <a:buFont typeface="Wingdings" panose="05000000000000000000" pitchFamily="2" charset="2"/>
              <a:buChar char="Ø"/>
            </a:pPr>
            <a:r>
              <a:rPr lang="en-US" sz="2800" dirty="0">
                <a:solidFill>
                  <a:schemeClr val="tx1"/>
                </a:solidFill>
              </a:rPr>
              <a:t>Provide input to help develop trainings &amp; tools utilized by front line staff</a:t>
            </a:r>
          </a:p>
          <a:p>
            <a:pPr marL="0" indent="0">
              <a:buNone/>
            </a:pPr>
            <a:endParaRPr lang="en-US" sz="1200" dirty="0">
              <a:solidFill>
                <a:schemeClr val="tx1"/>
              </a:solidFill>
            </a:endParaRPr>
          </a:p>
          <a:p>
            <a:pPr>
              <a:buFont typeface="Wingdings" panose="05000000000000000000" pitchFamily="2" charset="2"/>
              <a:buChar char="Ø"/>
            </a:pPr>
            <a:r>
              <a:rPr lang="en-US" sz="2800" dirty="0">
                <a:solidFill>
                  <a:schemeClr val="tx1"/>
                </a:solidFill>
              </a:rPr>
              <a:t>Foster good working relations with local CTE / Community College staff along with other Partners and Employers  </a:t>
            </a:r>
          </a:p>
          <a:p>
            <a:pPr marL="0" indent="0">
              <a:buNone/>
            </a:pPr>
            <a:endParaRPr lang="en-US" sz="1200" dirty="0">
              <a:solidFill>
                <a:schemeClr val="tx1"/>
              </a:solidFill>
            </a:endParaRPr>
          </a:p>
          <a:p>
            <a:pPr>
              <a:buFont typeface="Wingdings" panose="05000000000000000000" pitchFamily="2" charset="2"/>
              <a:buChar char="Ø"/>
            </a:pPr>
            <a:r>
              <a:rPr lang="en-US" sz="2800" dirty="0">
                <a:solidFill>
                  <a:schemeClr val="tx1"/>
                </a:solidFill>
              </a:rPr>
              <a:t>Attend Career Pathways meetings / conferences / trainings</a:t>
            </a:r>
          </a:p>
          <a:p>
            <a:pPr marL="0" indent="0">
              <a:buNone/>
            </a:pPr>
            <a:endParaRPr lang="en-US" sz="1200" dirty="0">
              <a:solidFill>
                <a:schemeClr val="tx1"/>
              </a:solidFill>
            </a:endParaRPr>
          </a:p>
          <a:p>
            <a:pPr>
              <a:buFont typeface="Wingdings" panose="05000000000000000000" pitchFamily="2" charset="2"/>
              <a:buChar char="Ø"/>
            </a:pPr>
            <a:r>
              <a:rPr lang="en-US" sz="2800" dirty="0">
                <a:solidFill>
                  <a:schemeClr val="tx1"/>
                </a:solidFill>
              </a:rPr>
              <a:t>Provide updates and disseminate information with center staff</a:t>
            </a:r>
          </a:p>
          <a:p>
            <a:pPr marL="0" indent="0">
              <a:buNone/>
            </a:pPr>
            <a:endParaRPr lang="en-US" sz="1300" dirty="0">
              <a:solidFill>
                <a:schemeClr val="tx1"/>
              </a:solidFill>
            </a:endParaRPr>
          </a:p>
          <a:p>
            <a:pPr>
              <a:buFont typeface="Wingdings" panose="05000000000000000000" pitchFamily="2" charset="2"/>
              <a:buChar char="Ø"/>
            </a:pPr>
            <a:r>
              <a:rPr lang="en-US" sz="2800" u="sng" dirty="0">
                <a:solidFill>
                  <a:schemeClr val="tx1"/>
                </a:solidFill>
              </a:rPr>
              <a:t>Vision</a:t>
            </a:r>
            <a:r>
              <a:rPr lang="en-US" sz="2800" dirty="0">
                <a:solidFill>
                  <a:schemeClr val="tx1"/>
                </a:solidFill>
              </a:rPr>
              <a:t>: NCWorks Career Centers are expected to be the lead agency for promoting and delivering career awareness, career guidance, and employability skills to provide businesses with a skilled workforce. </a:t>
            </a:r>
          </a:p>
          <a:p>
            <a:pPr>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endParaRPr lang="en-US" dirty="0">
              <a:solidFill>
                <a:schemeClr val="tx1"/>
              </a:solidFill>
            </a:endParaRPr>
          </a:p>
          <a:p>
            <a:endParaRPr lang="en-US" dirty="0"/>
          </a:p>
        </p:txBody>
      </p:sp>
      <p:sp>
        <p:nvSpPr>
          <p:cNvPr id="6" name="Title 5"/>
          <p:cNvSpPr>
            <a:spLocks noGrp="1"/>
          </p:cNvSpPr>
          <p:nvPr>
            <p:ph type="title"/>
          </p:nvPr>
        </p:nvSpPr>
        <p:spPr>
          <a:xfrm>
            <a:off x="2704568" y="227967"/>
            <a:ext cx="5779556" cy="706933"/>
          </a:xfrm>
          <a:solidFill>
            <a:schemeClr val="accent1">
              <a:lumMod val="40000"/>
              <a:lumOff val="60000"/>
            </a:schemeClr>
          </a:solidFill>
        </p:spPr>
        <p:txBody>
          <a:bodyPr>
            <a:noAutofit/>
          </a:bodyPr>
          <a:lstStyle/>
          <a:p>
            <a:r>
              <a:rPr lang="en-US" sz="4400" b="1" dirty="0">
                <a:solidFill>
                  <a:schemeClr val="tx2"/>
                </a:solidFill>
              </a:rPr>
              <a:t>Purpose / Expectations </a:t>
            </a:r>
          </a:p>
        </p:txBody>
      </p:sp>
      <p:pic>
        <p:nvPicPr>
          <p:cNvPr id="2" name="Picture 1"/>
          <p:cNvPicPr>
            <a:picLocks noChangeAspect="1"/>
          </p:cNvPicPr>
          <p:nvPr/>
        </p:nvPicPr>
        <p:blipFill>
          <a:blip r:embed="rId2"/>
          <a:stretch>
            <a:fillRect/>
          </a:stretch>
        </p:blipFill>
        <p:spPr>
          <a:xfrm>
            <a:off x="10336769" y="5631406"/>
            <a:ext cx="1745214" cy="778271"/>
          </a:xfrm>
          <a:prstGeom prst="rect">
            <a:avLst/>
          </a:prstGeom>
        </p:spPr>
      </p:pic>
      <p:pic>
        <p:nvPicPr>
          <p:cNvPr id="7" name="Picture 6">
            <a:extLst>
              <a:ext uri="{FF2B5EF4-FFF2-40B4-BE49-F238E27FC236}">
                <a16:creationId xmlns:a16="http://schemas.microsoft.com/office/drawing/2014/main" id="{C0E419E1-A161-4261-B44B-2224290B6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23512"/>
            <a:ext cx="1158536" cy="931173"/>
          </a:xfrm>
          <a:prstGeom prst="rect">
            <a:avLst/>
          </a:prstGeom>
        </p:spPr>
      </p:pic>
    </p:spTree>
    <p:extLst>
      <p:ext uri="{BB962C8B-B14F-4D97-AF65-F5344CB8AC3E}">
        <p14:creationId xmlns:p14="http://schemas.microsoft.com/office/powerpoint/2010/main" val="342866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546" y="339622"/>
            <a:ext cx="3595816" cy="573870"/>
          </a:xfrm>
          <a:solidFill>
            <a:schemeClr val="accent1">
              <a:lumMod val="40000"/>
              <a:lumOff val="60000"/>
            </a:schemeClr>
          </a:solidFill>
        </p:spPr>
        <p:txBody>
          <a:bodyPr>
            <a:noAutofit/>
          </a:bodyPr>
          <a:lstStyle/>
          <a:p>
            <a:r>
              <a:rPr lang="en-US" sz="4000" b="1" i="0" dirty="0">
                <a:solidFill>
                  <a:schemeClr val="tx2"/>
                </a:solidFill>
              </a:rPr>
              <a:t>Goals 2018-19</a:t>
            </a:r>
          </a:p>
        </p:txBody>
      </p:sp>
      <p:sp>
        <p:nvSpPr>
          <p:cNvPr id="3" name="Content Placeholder 2"/>
          <p:cNvSpPr>
            <a:spLocks noGrp="1"/>
          </p:cNvSpPr>
          <p:nvPr>
            <p:ph idx="1"/>
          </p:nvPr>
        </p:nvSpPr>
        <p:spPr>
          <a:xfrm>
            <a:off x="389425" y="1233055"/>
            <a:ext cx="11525484" cy="4637902"/>
          </a:xfrm>
        </p:spPr>
        <p:txBody>
          <a:bodyPr>
            <a:normAutofit fontScale="70000" lnSpcReduction="20000"/>
          </a:bodyPr>
          <a:lstStyle/>
          <a:p>
            <a:pPr marL="0" lvl="0" indent="0">
              <a:buNone/>
            </a:pPr>
            <a:r>
              <a:rPr lang="en-US" sz="4600" b="1" u="sng" dirty="0">
                <a:solidFill>
                  <a:schemeClr val="tx1"/>
                </a:solidFill>
              </a:rPr>
              <a:t>Champions will</a:t>
            </a:r>
            <a:r>
              <a:rPr lang="en-US" sz="3200" dirty="0">
                <a:solidFill>
                  <a:schemeClr val="tx1"/>
                </a:solidFill>
              </a:rPr>
              <a:t>:</a:t>
            </a:r>
          </a:p>
          <a:p>
            <a:pPr lvl="0">
              <a:buFont typeface="Wingdings" panose="05000000000000000000" pitchFamily="2" charset="2"/>
              <a:buChar char="Ø"/>
            </a:pPr>
            <a:endParaRPr lang="en-US" sz="2400" dirty="0">
              <a:solidFill>
                <a:schemeClr val="tx1"/>
              </a:solidFill>
            </a:endParaRPr>
          </a:p>
          <a:p>
            <a:pPr lvl="0">
              <a:buFont typeface="Wingdings" panose="05000000000000000000" pitchFamily="2" charset="2"/>
              <a:buChar char="Ø"/>
            </a:pPr>
            <a:r>
              <a:rPr lang="en-US" sz="3700" dirty="0">
                <a:solidFill>
                  <a:schemeClr val="tx1"/>
                </a:solidFill>
              </a:rPr>
              <a:t>Present Career Pathways info at staff/partner meetings at least quarterly</a:t>
            </a:r>
          </a:p>
          <a:p>
            <a:pPr marL="0" lvl="0" indent="0">
              <a:buNone/>
            </a:pPr>
            <a:endParaRPr lang="en-US" sz="1200" dirty="0">
              <a:solidFill>
                <a:schemeClr val="tx1"/>
              </a:solidFill>
            </a:endParaRPr>
          </a:p>
          <a:p>
            <a:pPr lvl="0">
              <a:buFont typeface="Wingdings" panose="05000000000000000000" pitchFamily="2" charset="2"/>
              <a:buChar char="Ø"/>
            </a:pPr>
            <a:r>
              <a:rPr lang="en-US" sz="3700" dirty="0">
                <a:solidFill>
                  <a:schemeClr val="tx1"/>
                </a:solidFill>
              </a:rPr>
              <a:t>Attend at least 3 community events to promote &amp; support Career Pathways</a:t>
            </a:r>
          </a:p>
          <a:p>
            <a:pPr lvl="0">
              <a:buFont typeface="Wingdings" panose="05000000000000000000" pitchFamily="2" charset="2"/>
              <a:buChar char="Ø"/>
            </a:pPr>
            <a:endParaRPr lang="en-US" sz="1200" dirty="0">
              <a:solidFill>
                <a:schemeClr val="tx1"/>
              </a:solidFill>
            </a:endParaRPr>
          </a:p>
          <a:p>
            <a:pPr lvl="0">
              <a:buFont typeface="Wingdings" panose="05000000000000000000" pitchFamily="2" charset="2"/>
              <a:buChar char="Ø"/>
            </a:pPr>
            <a:r>
              <a:rPr lang="en-US" sz="3700" dirty="0">
                <a:solidFill>
                  <a:schemeClr val="tx1"/>
                </a:solidFill>
              </a:rPr>
              <a:t>Identify at least 1 new partner</a:t>
            </a:r>
          </a:p>
          <a:p>
            <a:pPr marL="0" lvl="0" indent="0">
              <a:buNone/>
            </a:pPr>
            <a:endParaRPr lang="en-US" sz="1200" dirty="0">
              <a:solidFill>
                <a:schemeClr val="tx1"/>
              </a:solidFill>
            </a:endParaRPr>
          </a:p>
          <a:p>
            <a:pPr lvl="0">
              <a:buFont typeface="Wingdings" panose="05000000000000000000" pitchFamily="2" charset="2"/>
              <a:buChar char="Ø"/>
            </a:pPr>
            <a:r>
              <a:rPr lang="en-US" sz="3700" dirty="0">
                <a:solidFill>
                  <a:schemeClr val="tx1"/>
                </a:solidFill>
              </a:rPr>
              <a:t>Participate in Career Pathways Trainings</a:t>
            </a:r>
          </a:p>
          <a:p>
            <a:pPr marL="0" lvl="0" indent="0">
              <a:buNone/>
            </a:pPr>
            <a:endParaRPr lang="en-US" sz="1300" dirty="0">
              <a:solidFill>
                <a:schemeClr val="tx1"/>
              </a:solidFill>
            </a:endParaRPr>
          </a:p>
          <a:p>
            <a:pPr lvl="0">
              <a:buFont typeface="Wingdings" panose="05000000000000000000" pitchFamily="2" charset="2"/>
              <a:buChar char="Ø"/>
            </a:pPr>
            <a:r>
              <a:rPr lang="en-US" sz="3700" dirty="0">
                <a:solidFill>
                  <a:schemeClr val="tx1"/>
                </a:solidFill>
              </a:rPr>
              <a:t>Assist with developing marketing ideas/materials</a:t>
            </a:r>
          </a:p>
          <a:p>
            <a:pPr marL="0" indent="0">
              <a:buNone/>
            </a:pPr>
            <a:endParaRPr lang="en-US" sz="1100" dirty="0">
              <a:solidFill>
                <a:schemeClr val="tx1"/>
              </a:solidFill>
            </a:endParaRPr>
          </a:p>
          <a:p>
            <a:pPr marL="0" indent="0">
              <a:buNone/>
            </a:pPr>
            <a:r>
              <a:rPr lang="en-US" sz="2400" dirty="0">
                <a:solidFill>
                  <a:schemeClr val="tx1"/>
                </a:solidFill>
              </a:rPr>
              <a:t>   </a:t>
            </a:r>
          </a:p>
          <a:p>
            <a:endParaRPr lang="en-US" sz="2800" b="1" dirty="0">
              <a:solidFill>
                <a:schemeClr val="tx1"/>
              </a:solidFill>
            </a:endParaRPr>
          </a:p>
          <a:p>
            <a:pPr marL="0" indent="0">
              <a:buNone/>
            </a:pPr>
            <a:endParaRPr lang="en-US" sz="2800" dirty="0">
              <a:solidFill>
                <a:schemeClr val="tx1"/>
              </a:solidFill>
            </a:endParaRP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4</a:t>
            </a:fld>
            <a:endParaRPr lang="en-US"/>
          </a:p>
        </p:txBody>
      </p:sp>
      <p:pic>
        <p:nvPicPr>
          <p:cNvPr id="5" name="Picture 4"/>
          <p:cNvPicPr>
            <a:picLocks noChangeAspect="1"/>
          </p:cNvPicPr>
          <p:nvPr/>
        </p:nvPicPr>
        <p:blipFill>
          <a:blip r:embed="rId2"/>
          <a:stretch>
            <a:fillRect/>
          </a:stretch>
        </p:blipFill>
        <p:spPr>
          <a:xfrm>
            <a:off x="10143460" y="5624856"/>
            <a:ext cx="1911890" cy="852599"/>
          </a:xfrm>
          <a:prstGeom prst="rect">
            <a:avLst/>
          </a:prstGeom>
        </p:spPr>
      </p:pic>
      <p:pic>
        <p:nvPicPr>
          <p:cNvPr id="6" name="Picture 5">
            <a:extLst>
              <a:ext uri="{FF2B5EF4-FFF2-40B4-BE49-F238E27FC236}">
                <a16:creationId xmlns:a16="http://schemas.microsoft.com/office/drawing/2014/main" id="{7965DFED-8FFA-4BE8-944B-0B1450DCC4AC}"/>
              </a:ext>
            </a:extLst>
          </p:cNvPr>
          <p:cNvPicPr>
            <a:picLocks noChangeAspect="1"/>
          </p:cNvPicPr>
          <p:nvPr/>
        </p:nvPicPr>
        <p:blipFill>
          <a:blip r:embed="rId3"/>
          <a:stretch>
            <a:fillRect/>
          </a:stretch>
        </p:blipFill>
        <p:spPr>
          <a:xfrm>
            <a:off x="-1" y="5343132"/>
            <a:ext cx="1509823" cy="1134323"/>
          </a:xfrm>
          <a:prstGeom prst="rect">
            <a:avLst/>
          </a:prstGeom>
        </p:spPr>
      </p:pic>
    </p:spTree>
    <p:extLst>
      <p:ext uri="{BB962C8B-B14F-4D97-AF65-F5344CB8AC3E}">
        <p14:creationId xmlns:p14="http://schemas.microsoft.com/office/powerpoint/2010/main" val="143159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a:p>
        </p:txBody>
      </p:sp>
      <p:sp>
        <p:nvSpPr>
          <p:cNvPr id="2" name="Title 1"/>
          <p:cNvSpPr>
            <a:spLocks noGrp="1"/>
          </p:cNvSpPr>
          <p:nvPr>
            <p:ph type="title"/>
          </p:nvPr>
        </p:nvSpPr>
        <p:spPr>
          <a:xfrm>
            <a:off x="1332848" y="303146"/>
            <a:ext cx="5436198" cy="557215"/>
          </a:xfrm>
        </p:spPr>
        <p:txBody>
          <a:bodyPr>
            <a:noAutofit/>
          </a:bodyPr>
          <a:lstStyle/>
          <a:p>
            <a:r>
              <a:rPr lang="en-US" sz="4000" b="1" dirty="0">
                <a:solidFill>
                  <a:schemeClr val="tx2"/>
                </a:solidFill>
              </a:rPr>
              <a:t>NC Job Ready Initiative</a:t>
            </a:r>
          </a:p>
        </p:txBody>
      </p:sp>
      <p:sp>
        <p:nvSpPr>
          <p:cNvPr id="18" name="TextBox 17">
            <a:extLst>
              <a:ext uri="{FF2B5EF4-FFF2-40B4-BE49-F238E27FC236}">
                <a16:creationId xmlns:a16="http://schemas.microsoft.com/office/drawing/2014/main" id="{273E8B53-1F97-41CF-9BCE-FAA05329309D}"/>
              </a:ext>
            </a:extLst>
          </p:cNvPr>
          <p:cNvSpPr txBox="1"/>
          <p:nvPr/>
        </p:nvSpPr>
        <p:spPr>
          <a:xfrm>
            <a:off x="251079" y="1475232"/>
            <a:ext cx="9757201" cy="4708981"/>
          </a:xfrm>
          <a:prstGeom prst="rect">
            <a:avLst/>
          </a:prstGeom>
          <a:noFill/>
        </p:spPr>
        <p:txBody>
          <a:bodyPr wrap="square" rtlCol="0">
            <a:spAutoFit/>
          </a:bodyPr>
          <a:lstStyle/>
          <a:p>
            <a:pPr lvl="2"/>
            <a:r>
              <a:rPr lang="en-US" sz="2800" b="1" u="sng" dirty="0">
                <a:solidFill>
                  <a:schemeClr val="tx2"/>
                </a:solidFill>
              </a:rPr>
              <a:t>Governor Cooper’s priorities focus on</a:t>
            </a:r>
            <a:r>
              <a:rPr lang="en-US" sz="2400" dirty="0">
                <a:solidFill>
                  <a:schemeClr val="tx2"/>
                </a:solidFill>
              </a:rPr>
              <a:t>:</a:t>
            </a:r>
          </a:p>
          <a:p>
            <a:endParaRPr lang="en-US" sz="1600" dirty="0">
              <a:solidFill>
                <a:schemeClr val="tx2"/>
              </a:solidFill>
            </a:endParaRPr>
          </a:p>
          <a:p>
            <a:pPr marL="342900" lvl="0" indent="-342900">
              <a:buFont typeface="Wingdings" panose="05000000000000000000" pitchFamily="2" charset="2"/>
              <a:buChar char="v"/>
            </a:pPr>
            <a:r>
              <a:rPr lang="en-US" sz="2400" b="1" dirty="0">
                <a:solidFill>
                  <a:schemeClr val="tx2"/>
                </a:solidFill>
              </a:rPr>
              <a:t>Skills &amp; Education Attainment:</a:t>
            </a:r>
            <a:r>
              <a:rPr lang="en-US" sz="2400" dirty="0">
                <a:solidFill>
                  <a:schemeClr val="tx2"/>
                </a:solidFill>
              </a:rPr>
              <a:t> </a:t>
            </a:r>
          </a:p>
          <a:p>
            <a:pPr marL="800100" lvl="1" indent="-342900">
              <a:buFont typeface="Wingdings" panose="05000000000000000000" pitchFamily="2" charset="2"/>
              <a:buChar char="ü"/>
            </a:pPr>
            <a:r>
              <a:rPr lang="en-US" sz="2000" dirty="0">
                <a:solidFill>
                  <a:schemeClr val="tx2"/>
                </a:solidFill>
              </a:rPr>
              <a:t>Access to training - education is foundation to strong workforce</a:t>
            </a:r>
          </a:p>
          <a:p>
            <a:pPr marL="800100" lvl="1" indent="-342900">
              <a:buFont typeface="Wingdings" panose="05000000000000000000" pitchFamily="2" charset="2"/>
              <a:buChar char="ü"/>
            </a:pPr>
            <a:r>
              <a:rPr lang="en-US" sz="2000" dirty="0">
                <a:solidFill>
                  <a:schemeClr val="tx2"/>
                </a:solidFill>
              </a:rPr>
              <a:t>Skill requirements are increasing and rapidly changing</a:t>
            </a:r>
          </a:p>
          <a:p>
            <a:pPr marL="800100" lvl="1" indent="-342900">
              <a:buFont typeface="Wingdings" panose="05000000000000000000" pitchFamily="2" charset="2"/>
              <a:buChar char="ü"/>
            </a:pPr>
            <a:r>
              <a:rPr lang="en-US" sz="2000" dirty="0">
                <a:solidFill>
                  <a:schemeClr val="tx2"/>
                </a:solidFill>
              </a:rPr>
              <a:t>Make NC Top Ten Educated State by 2025</a:t>
            </a:r>
          </a:p>
          <a:p>
            <a:pPr lvl="1"/>
            <a:endParaRPr lang="en-US" sz="1200" dirty="0">
              <a:solidFill>
                <a:schemeClr val="tx2"/>
              </a:solidFill>
            </a:endParaRPr>
          </a:p>
          <a:p>
            <a:pPr marL="342900" lvl="0" indent="-342900">
              <a:buFont typeface="Wingdings" panose="05000000000000000000" pitchFamily="2" charset="2"/>
              <a:buChar char="v"/>
            </a:pPr>
            <a:r>
              <a:rPr lang="en-US" sz="2400" b="1" dirty="0">
                <a:solidFill>
                  <a:schemeClr val="tx2"/>
                </a:solidFill>
              </a:rPr>
              <a:t>Employer Leadership: </a:t>
            </a:r>
          </a:p>
          <a:p>
            <a:pPr marL="800100" lvl="1" indent="-342900">
              <a:buFont typeface="Wingdings" panose="05000000000000000000" pitchFamily="2" charset="2"/>
              <a:buChar char="ü"/>
            </a:pPr>
            <a:r>
              <a:rPr lang="en-US" sz="2000" dirty="0">
                <a:solidFill>
                  <a:schemeClr val="tx2"/>
                </a:solidFill>
              </a:rPr>
              <a:t>Employer-led job training programs have best career outcomes </a:t>
            </a:r>
          </a:p>
          <a:p>
            <a:pPr marL="800100" lvl="1" indent="-342900">
              <a:buFont typeface="Wingdings" panose="05000000000000000000" pitchFamily="2" charset="2"/>
              <a:buChar char="ü"/>
            </a:pPr>
            <a:r>
              <a:rPr lang="en-US" sz="2000" dirty="0">
                <a:solidFill>
                  <a:schemeClr val="tx2"/>
                </a:solidFill>
              </a:rPr>
              <a:t>Employers know what skills their workers need - employer involvement is key!</a:t>
            </a:r>
          </a:p>
          <a:p>
            <a:pPr marL="800100" lvl="1" indent="-342900">
              <a:buFont typeface="Wingdings" panose="05000000000000000000" pitchFamily="2" charset="2"/>
              <a:buChar char="ü"/>
            </a:pPr>
            <a:r>
              <a:rPr lang="en-US" sz="2000" dirty="0">
                <a:solidFill>
                  <a:schemeClr val="tx2"/>
                </a:solidFill>
              </a:rPr>
              <a:t>Increase work-based learning opportunities</a:t>
            </a:r>
          </a:p>
          <a:p>
            <a:pPr lvl="1"/>
            <a:endParaRPr lang="en-US" sz="1200" dirty="0">
              <a:solidFill>
                <a:schemeClr val="tx2"/>
              </a:solidFill>
            </a:endParaRPr>
          </a:p>
          <a:p>
            <a:pPr marL="342900" indent="-342900">
              <a:buFont typeface="Wingdings" panose="05000000000000000000" pitchFamily="2" charset="2"/>
              <a:buChar char="v"/>
            </a:pPr>
            <a:r>
              <a:rPr lang="en-US" sz="2400" b="1" dirty="0">
                <a:solidFill>
                  <a:schemeClr val="tx2"/>
                </a:solidFill>
              </a:rPr>
              <a:t>Local Innovation: </a:t>
            </a:r>
          </a:p>
          <a:p>
            <a:pPr marL="800100" lvl="1" indent="-342900">
              <a:buFont typeface="Wingdings" panose="05000000000000000000" pitchFamily="2" charset="2"/>
              <a:buChar char="ü"/>
            </a:pPr>
            <a:r>
              <a:rPr lang="en-US" sz="2000" dirty="0">
                <a:solidFill>
                  <a:schemeClr val="tx2"/>
                </a:solidFill>
              </a:rPr>
              <a:t>NC communities are developing great local models of workforce development</a:t>
            </a:r>
          </a:p>
          <a:p>
            <a:pPr marL="800100" lvl="1" indent="-342900">
              <a:buFont typeface="Wingdings" panose="05000000000000000000" pitchFamily="2" charset="2"/>
              <a:buChar char="ü"/>
            </a:pPr>
            <a:r>
              <a:rPr lang="en-US" sz="2000" dirty="0">
                <a:solidFill>
                  <a:schemeClr val="tx2"/>
                </a:solidFill>
              </a:rPr>
              <a:t>Build on those successes - replicate in more places</a:t>
            </a:r>
            <a:r>
              <a:rPr lang="en-US" sz="2000" dirty="0"/>
              <a:t> </a:t>
            </a:r>
          </a:p>
        </p:txBody>
      </p:sp>
      <p:pic>
        <p:nvPicPr>
          <p:cNvPr id="19" name="Picture 18"/>
          <p:cNvPicPr>
            <a:picLocks noChangeAspect="1"/>
          </p:cNvPicPr>
          <p:nvPr/>
        </p:nvPicPr>
        <p:blipFill>
          <a:blip r:embed="rId3"/>
          <a:stretch>
            <a:fillRect/>
          </a:stretch>
        </p:blipFill>
        <p:spPr>
          <a:xfrm>
            <a:off x="10008280" y="5607263"/>
            <a:ext cx="2080186" cy="927650"/>
          </a:xfrm>
          <a:prstGeom prst="rect">
            <a:avLst/>
          </a:prstGeom>
        </p:spPr>
      </p:pic>
      <p:sp>
        <p:nvSpPr>
          <p:cNvPr id="7" name="TextBox 6"/>
          <p:cNvSpPr txBox="1"/>
          <p:nvPr/>
        </p:nvSpPr>
        <p:spPr>
          <a:xfrm>
            <a:off x="8375904" y="2133600"/>
            <a:ext cx="3589403" cy="1169551"/>
          </a:xfrm>
          <a:prstGeom prst="rect">
            <a:avLst/>
          </a:prstGeom>
          <a:solidFill>
            <a:schemeClr val="accent6">
              <a:lumMod val="60000"/>
              <a:lumOff val="40000"/>
            </a:schemeClr>
          </a:solidFill>
        </p:spPr>
        <p:txBody>
          <a:bodyPr wrap="square" rtlCol="0">
            <a:spAutoFit/>
          </a:bodyPr>
          <a:lstStyle/>
          <a:p>
            <a:pPr algn="ctr"/>
            <a:r>
              <a:rPr lang="en-US" sz="1400" dirty="0"/>
              <a:t>“I want North Carolinians to be better educated, healthier, and have more money in their pockets so that they can live more abundant, purposeful lives,” Governor Cooper </a:t>
            </a:r>
          </a:p>
        </p:txBody>
      </p:sp>
    </p:spTree>
    <p:extLst>
      <p:ext uri="{BB962C8B-B14F-4D97-AF65-F5344CB8AC3E}">
        <p14:creationId xmlns:p14="http://schemas.microsoft.com/office/powerpoint/2010/main" val="295636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F27F3A-B3E9-41ED-AF8F-A365F10BB65F}" type="slidenum">
              <a:rPr lang="en-US" smtClean="0">
                <a:solidFill>
                  <a:srgbClr val="1F497D"/>
                </a:solidFill>
              </a:rPr>
              <a:pPr/>
              <a:t>6</a:t>
            </a:fld>
            <a:endParaRPr lang="en-US">
              <a:solidFill>
                <a:srgbClr val="1F497D"/>
              </a:solidFill>
            </a:endParaRPr>
          </a:p>
        </p:txBody>
      </p:sp>
      <p:graphicFrame>
        <p:nvGraphicFramePr>
          <p:cNvPr id="5" name="Content Placeholder 6"/>
          <p:cNvGraphicFramePr>
            <a:graphicFrameLocks/>
          </p:cNvGraphicFramePr>
          <p:nvPr/>
        </p:nvGraphicFramePr>
        <p:xfrm>
          <a:off x="3207521" y="1052894"/>
          <a:ext cx="4837814"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394900" y="2074408"/>
            <a:ext cx="1681255"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t>27 LEAs</a:t>
            </a:r>
          </a:p>
        </p:txBody>
      </p:sp>
      <p:sp>
        <p:nvSpPr>
          <p:cNvPr id="8" name="TextBox 7"/>
          <p:cNvSpPr txBox="1"/>
          <p:nvPr/>
        </p:nvSpPr>
        <p:spPr>
          <a:xfrm>
            <a:off x="8394900" y="2992708"/>
            <a:ext cx="2767913"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9 </a:t>
            </a:r>
            <a:r>
              <a:rPr lang="en-US" dirty="0" err="1"/>
              <a:t>Comm</a:t>
            </a:r>
            <a:r>
              <a:rPr lang="en-US" dirty="0"/>
              <a:t> Colleges</a:t>
            </a:r>
          </a:p>
          <a:p>
            <a:pPr marL="285750" indent="-285750">
              <a:buFont typeface="Wingdings" panose="05000000000000000000" pitchFamily="2" charset="2"/>
              <a:buChar char="Ø"/>
            </a:pPr>
            <a:r>
              <a:rPr lang="en-US" dirty="0"/>
              <a:t>3 Universities</a:t>
            </a:r>
          </a:p>
        </p:txBody>
      </p:sp>
      <p:sp>
        <p:nvSpPr>
          <p:cNvPr id="9" name="TextBox 8"/>
          <p:cNvSpPr txBox="1"/>
          <p:nvPr/>
        </p:nvSpPr>
        <p:spPr>
          <a:xfrm>
            <a:off x="8394900" y="4173616"/>
            <a:ext cx="3406346"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a:t>3 WDBs</a:t>
            </a:r>
          </a:p>
          <a:p>
            <a:pPr marL="285750" indent="-285750">
              <a:buFont typeface="Wingdings" panose="05000000000000000000" pitchFamily="2" charset="2"/>
              <a:buChar char="Ø"/>
            </a:pPr>
            <a:r>
              <a:rPr lang="en-US" dirty="0"/>
              <a:t>11 NCWorks Career Centers</a:t>
            </a:r>
          </a:p>
        </p:txBody>
      </p:sp>
      <p:pic>
        <p:nvPicPr>
          <p:cNvPr id="4" name="Picture 3">
            <a:extLst>
              <a:ext uri="{FF2B5EF4-FFF2-40B4-BE49-F238E27FC236}">
                <a16:creationId xmlns:a16="http://schemas.microsoft.com/office/drawing/2014/main" id="{D1000AD3-E20F-4CC5-BD2B-2EAE2B67B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775" y="212750"/>
            <a:ext cx="2578135" cy="2072176"/>
          </a:xfrm>
          <a:prstGeom prst="rect">
            <a:avLst/>
          </a:prstGeom>
        </p:spPr>
      </p:pic>
      <p:pic>
        <p:nvPicPr>
          <p:cNvPr id="11" name="Picture 10">
            <a:extLst>
              <a:ext uri="{FF2B5EF4-FFF2-40B4-BE49-F238E27FC236}">
                <a16:creationId xmlns:a16="http://schemas.microsoft.com/office/drawing/2014/main" id="{802F9302-5574-420E-B835-90A71ECDEA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4983" y="5578856"/>
            <a:ext cx="2657568" cy="857280"/>
          </a:xfrm>
          <a:prstGeom prst="rect">
            <a:avLst/>
          </a:prstGeom>
        </p:spPr>
      </p:pic>
    </p:spTree>
    <p:extLst>
      <p:ext uri="{BB962C8B-B14F-4D97-AF65-F5344CB8AC3E}">
        <p14:creationId xmlns:p14="http://schemas.microsoft.com/office/powerpoint/2010/main" val="74491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7</a:t>
            </a:fld>
            <a:endParaRPr lang="en-US"/>
          </a:p>
        </p:txBody>
      </p:sp>
      <p:sp>
        <p:nvSpPr>
          <p:cNvPr id="3" name="Content Placeholder 2"/>
          <p:cNvSpPr>
            <a:spLocks noGrp="1"/>
          </p:cNvSpPr>
          <p:nvPr>
            <p:ph idx="1"/>
          </p:nvPr>
        </p:nvSpPr>
        <p:spPr>
          <a:xfrm>
            <a:off x="104775" y="1282921"/>
            <a:ext cx="12087225" cy="4210000"/>
          </a:xfrm>
        </p:spPr>
        <p:txBody>
          <a:bodyPr>
            <a:normAutofit/>
          </a:bodyPr>
          <a:lstStyle/>
          <a:p>
            <a:pPr>
              <a:buFont typeface="Wingdings" panose="05000000000000000000" pitchFamily="2" charset="2"/>
              <a:buChar char="Ø"/>
            </a:pPr>
            <a:r>
              <a:rPr lang="en-US" dirty="0">
                <a:solidFill>
                  <a:schemeClr val="tx1"/>
                </a:solidFill>
              </a:rPr>
              <a:t>Initially, </a:t>
            </a:r>
            <a:r>
              <a:rPr lang="en-US" dirty="0" err="1">
                <a:solidFill>
                  <a:schemeClr val="tx1"/>
                </a:solidFill>
              </a:rPr>
              <a:t>NCWorks</a:t>
            </a:r>
            <a:r>
              <a:rPr lang="en-US" dirty="0">
                <a:solidFill>
                  <a:schemeClr val="tx1"/>
                </a:solidFill>
              </a:rPr>
              <a:t> Career Centers were not awarded local implementation status as part of the larger group. To remedy that, NCWorks Career Centers in areas which have already received local implementation status are invited to apply for implementation. </a:t>
            </a:r>
          </a:p>
          <a:p>
            <a:pPr>
              <a:buFont typeface="Wingdings" panose="05000000000000000000" pitchFamily="2" charset="2"/>
              <a:buChar char="Ø"/>
            </a:pPr>
            <a:r>
              <a:rPr lang="en-US" dirty="0">
                <a:solidFill>
                  <a:schemeClr val="tx1"/>
                </a:solidFill>
              </a:rPr>
              <a:t>As a part of the local implementation certification application review process, the review team will consult with the WDB Director and the NCWorks Regional Operations Director to determine the readiness of NCWorks Centers in the local partnership to receive implementation certification.  </a:t>
            </a:r>
          </a:p>
          <a:p>
            <a:pPr>
              <a:buFont typeface="Wingdings" panose="05000000000000000000" pitchFamily="2" charset="2"/>
              <a:buChar char="Ø"/>
            </a:pPr>
            <a:r>
              <a:rPr lang="en-US" dirty="0">
                <a:solidFill>
                  <a:schemeClr val="tx1"/>
                </a:solidFill>
              </a:rPr>
              <a:t>The following information will be requested / must be provided:</a:t>
            </a:r>
          </a:p>
          <a:p>
            <a:pPr lvl="1">
              <a:buFont typeface="Wingdings" panose="05000000000000000000" pitchFamily="2" charset="2"/>
              <a:buChar char="§"/>
            </a:pPr>
            <a:r>
              <a:rPr lang="en-US" dirty="0">
                <a:solidFill>
                  <a:schemeClr val="tx1"/>
                </a:solidFill>
              </a:rPr>
              <a:t>1. Provide documentation of local implementation meetings attended by Manager and/or Champion. Document </a:t>
            </a:r>
            <a:br>
              <a:rPr lang="en-US" dirty="0">
                <a:solidFill>
                  <a:schemeClr val="tx1"/>
                </a:solidFill>
              </a:rPr>
            </a:br>
            <a:r>
              <a:rPr lang="en-US" dirty="0">
                <a:solidFill>
                  <a:schemeClr val="tx1"/>
                </a:solidFill>
              </a:rPr>
              <a:t>    input provided during the planning process and/or since the certification.</a:t>
            </a:r>
          </a:p>
          <a:p>
            <a:pPr marL="457200" lvl="1" indent="0">
              <a:buNone/>
            </a:pPr>
            <a:endParaRPr lang="en-US" sz="1000" dirty="0">
              <a:solidFill>
                <a:schemeClr val="tx1"/>
              </a:solidFill>
            </a:endParaRPr>
          </a:p>
          <a:p>
            <a:pPr lvl="1">
              <a:buFont typeface="Wingdings" panose="05000000000000000000" pitchFamily="2" charset="2"/>
              <a:buChar char="§"/>
            </a:pPr>
            <a:r>
              <a:rPr lang="en-US" dirty="0">
                <a:solidFill>
                  <a:schemeClr val="tx1"/>
                </a:solidFill>
              </a:rPr>
              <a:t>2. Document meetings/training provided by manager and/or Champion to staff, specific to pathway. </a:t>
            </a:r>
          </a:p>
          <a:p>
            <a:pPr marL="457200" lvl="1" indent="0">
              <a:buNone/>
            </a:pPr>
            <a:endParaRPr lang="en-US" sz="1000" dirty="0">
              <a:solidFill>
                <a:schemeClr val="tx1"/>
              </a:solidFill>
            </a:endParaRPr>
          </a:p>
          <a:p>
            <a:pPr lvl="1">
              <a:buFont typeface="Wingdings" panose="05000000000000000000" pitchFamily="2" charset="2"/>
              <a:buChar char="§"/>
            </a:pPr>
            <a:r>
              <a:rPr lang="en-US" dirty="0">
                <a:solidFill>
                  <a:schemeClr val="tx1"/>
                </a:solidFill>
              </a:rPr>
              <a:t>3. Provide documentation of collaboration with local implementation partners specific to the pathway.</a:t>
            </a:r>
          </a:p>
          <a:p>
            <a:pPr>
              <a:buFont typeface="Wingdings" panose="05000000000000000000" pitchFamily="2" charset="2"/>
              <a:buChar char="Ø"/>
            </a:pPr>
            <a:endParaRPr lang="en-US" dirty="0">
              <a:solidFill>
                <a:schemeClr val="tx1"/>
              </a:solidFill>
            </a:endParaRPr>
          </a:p>
          <a:p>
            <a:pPr marL="0" indent="0">
              <a:buNone/>
            </a:pPr>
            <a:endParaRPr lang="en-US" dirty="0">
              <a:solidFill>
                <a:schemeClr val="tx1"/>
              </a:solidFill>
            </a:endParaRPr>
          </a:p>
          <a:p>
            <a:endParaRPr lang="en-US" dirty="0"/>
          </a:p>
        </p:txBody>
      </p:sp>
      <p:sp>
        <p:nvSpPr>
          <p:cNvPr id="6" name="Title 5"/>
          <p:cNvSpPr>
            <a:spLocks noGrp="1"/>
          </p:cNvSpPr>
          <p:nvPr>
            <p:ph type="title"/>
          </p:nvPr>
        </p:nvSpPr>
        <p:spPr>
          <a:xfrm>
            <a:off x="1967439" y="110837"/>
            <a:ext cx="7287397" cy="553533"/>
          </a:xfrm>
          <a:solidFill>
            <a:schemeClr val="accent1">
              <a:lumMod val="40000"/>
              <a:lumOff val="60000"/>
            </a:schemeClr>
          </a:solidFill>
        </p:spPr>
        <p:txBody>
          <a:bodyPr>
            <a:normAutofit fontScale="90000"/>
          </a:bodyPr>
          <a:lstStyle/>
          <a:p>
            <a:r>
              <a:rPr lang="en-US" b="1" dirty="0">
                <a:solidFill>
                  <a:schemeClr val="tx2"/>
                </a:solidFill>
              </a:rPr>
              <a:t>Career Centers &amp; Local Implementation </a:t>
            </a:r>
          </a:p>
        </p:txBody>
      </p:sp>
      <p:pic>
        <p:nvPicPr>
          <p:cNvPr id="2" name="Picture 1"/>
          <p:cNvPicPr>
            <a:picLocks noChangeAspect="1"/>
          </p:cNvPicPr>
          <p:nvPr/>
        </p:nvPicPr>
        <p:blipFill>
          <a:blip r:embed="rId2"/>
          <a:stretch>
            <a:fillRect/>
          </a:stretch>
        </p:blipFill>
        <p:spPr>
          <a:xfrm>
            <a:off x="10471376" y="5677629"/>
            <a:ext cx="1617565" cy="721346"/>
          </a:xfrm>
          <a:prstGeom prst="rect">
            <a:avLst/>
          </a:prstGeom>
        </p:spPr>
      </p:pic>
      <p:pic>
        <p:nvPicPr>
          <p:cNvPr id="7" name="Picture 6">
            <a:extLst>
              <a:ext uri="{FF2B5EF4-FFF2-40B4-BE49-F238E27FC236}">
                <a16:creationId xmlns:a16="http://schemas.microsoft.com/office/drawing/2014/main" id="{C3CF413D-156E-4024-A804-9905AF6BD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8" y="5618664"/>
            <a:ext cx="1190665" cy="906423"/>
          </a:xfrm>
          <a:prstGeom prst="rect">
            <a:avLst/>
          </a:prstGeom>
        </p:spPr>
      </p:pic>
    </p:spTree>
    <p:extLst>
      <p:ext uri="{BB962C8B-B14F-4D97-AF65-F5344CB8AC3E}">
        <p14:creationId xmlns:p14="http://schemas.microsoft.com/office/powerpoint/2010/main" val="291088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3036" y="301337"/>
            <a:ext cx="9541165" cy="1226128"/>
          </a:xfrm>
        </p:spPr>
        <p:txBody>
          <a:bodyPr>
            <a:noAutofit/>
          </a:bodyPr>
          <a:lstStyle/>
          <a:p>
            <a:pPr algn="r">
              <a:defRPr/>
            </a:pPr>
            <a:br>
              <a:rPr lang="en-US" sz="4000" dirty="0"/>
            </a:br>
            <a:br>
              <a:rPr lang="en-US" sz="4000" dirty="0"/>
            </a:br>
            <a:br>
              <a:rPr lang="en-US" sz="4000" dirty="0">
                <a:latin typeface="Comic Sans MS" panose="030F0702030302020204" pitchFamily="66" charset="0"/>
              </a:rPr>
            </a:br>
            <a:endParaRPr lang="en-US" sz="2800" dirty="0">
              <a:solidFill>
                <a:schemeClr val="tx1"/>
              </a:solidFill>
              <a:latin typeface="Comic Sans MS" panose="030F0702030302020204" pitchFamily="66" charset="0"/>
            </a:endParaRPr>
          </a:p>
        </p:txBody>
      </p:sp>
      <p:sp>
        <p:nvSpPr>
          <p:cNvPr id="2" name="TextBox 1">
            <a:extLst>
              <a:ext uri="{FF2B5EF4-FFF2-40B4-BE49-F238E27FC236}">
                <a16:creationId xmlns:a16="http://schemas.microsoft.com/office/drawing/2014/main" id="{7C0E4224-F57F-4C9C-A098-D4D05CF8B8D7}"/>
              </a:ext>
            </a:extLst>
          </p:cNvPr>
          <p:cNvSpPr txBox="1"/>
          <p:nvPr/>
        </p:nvSpPr>
        <p:spPr>
          <a:xfrm>
            <a:off x="1715677" y="301337"/>
            <a:ext cx="8625526" cy="584775"/>
          </a:xfrm>
          <a:prstGeom prst="rect">
            <a:avLst/>
          </a:prstGeom>
          <a:solidFill>
            <a:schemeClr val="accent4">
              <a:lumMod val="20000"/>
              <a:lumOff val="80000"/>
            </a:schemeClr>
          </a:solidFill>
        </p:spPr>
        <p:txBody>
          <a:bodyPr wrap="square" rtlCol="0">
            <a:spAutoFit/>
          </a:bodyPr>
          <a:lstStyle/>
          <a:p>
            <a:r>
              <a:rPr lang="en-US" sz="3200" b="1" dirty="0"/>
              <a:t>Local Implementation Certification Criteria</a:t>
            </a:r>
          </a:p>
        </p:txBody>
      </p:sp>
      <p:sp>
        <p:nvSpPr>
          <p:cNvPr id="3" name="TextBox 2">
            <a:extLst>
              <a:ext uri="{FF2B5EF4-FFF2-40B4-BE49-F238E27FC236}">
                <a16:creationId xmlns:a16="http://schemas.microsoft.com/office/drawing/2014/main" id="{C32D5437-0FCC-4927-BB7D-6AB681096382}"/>
              </a:ext>
            </a:extLst>
          </p:cNvPr>
          <p:cNvSpPr txBox="1"/>
          <p:nvPr/>
        </p:nvSpPr>
        <p:spPr>
          <a:xfrm>
            <a:off x="556182" y="1216058"/>
            <a:ext cx="10699423" cy="5170646"/>
          </a:xfrm>
          <a:prstGeom prst="rect">
            <a:avLst/>
          </a:prstGeom>
          <a:solidFill>
            <a:schemeClr val="accent1">
              <a:lumMod val="40000"/>
              <a:lumOff val="60000"/>
            </a:schemeClr>
          </a:solidFill>
        </p:spPr>
        <p:txBody>
          <a:bodyPr wrap="square" rtlCol="0">
            <a:spAutoFit/>
          </a:bodyPr>
          <a:lstStyle/>
          <a:p>
            <a:pPr marL="342900" indent="-342900">
              <a:buFont typeface="+mj-lt"/>
              <a:buAutoNum type="arabicPeriod"/>
            </a:pPr>
            <a:r>
              <a:rPr lang="en-US" sz="2400" dirty="0"/>
              <a:t>Local Partnership Team Members</a:t>
            </a:r>
          </a:p>
          <a:p>
            <a:pPr marL="1257300" lvl="2" indent="-342900">
              <a:buFont typeface="Wingdings" panose="05000000000000000000" pitchFamily="2" charset="2"/>
              <a:buChar char="§"/>
            </a:pPr>
            <a:r>
              <a:rPr lang="en-US" dirty="0"/>
              <a:t>LEAs, Community Colleges, WDBs, </a:t>
            </a:r>
            <a:r>
              <a:rPr lang="en-US" dirty="0" err="1"/>
              <a:t>NCWorks</a:t>
            </a:r>
            <a:r>
              <a:rPr lang="en-US" dirty="0"/>
              <a:t> Career Centers, Employer(s)</a:t>
            </a:r>
          </a:p>
          <a:p>
            <a:pPr marL="342900" indent="-342900">
              <a:buFont typeface="+mj-lt"/>
              <a:buAutoNum type="arabicPeriod"/>
            </a:pPr>
            <a:r>
              <a:rPr lang="en-US" sz="2400" dirty="0"/>
              <a:t>Modified Local Pathways</a:t>
            </a:r>
          </a:p>
          <a:p>
            <a:pPr marL="1257300" lvl="2" indent="-342900">
              <a:buFont typeface="Wingdings" panose="05000000000000000000" pitchFamily="2" charset="2"/>
              <a:buChar char="§"/>
            </a:pPr>
            <a:r>
              <a:rPr lang="en-US" dirty="0"/>
              <a:t>Course sequence, Stackable credentials, Career &amp; College Promise, Adult Learner options, Career Counseling/Guidance, WBL</a:t>
            </a:r>
            <a:r>
              <a:rPr lang="en-US" sz="2400" dirty="0"/>
              <a:t> </a:t>
            </a:r>
          </a:p>
          <a:p>
            <a:pPr marL="342900" indent="-342900">
              <a:buFont typeface="+mj-lt"/>
              <a:buAutoNum type="arabicPeriod"/>
            </a:pPr>
            <a:r>
              <a:rPr lang="en-US" sz="2400" dirty="0"/>
              <a:t>Collaboration</a:t>
            </a:r>
          </a:p>
          <a:p>
            <a:pPr marL="1257300" lvl="2" indent="-342900">
              <a:buFont typeface="Wingdings" panose="05000000000000000000" pitchFamily="2" charset="2"/>
              <a:buChar char="§"/>
            </a:pPr>
            <a:r>
              <a:rPr lang="en-US" dirty="0"/>
              <a:t>Meeting documentation, sign-in sheets,</a:t>
            </a:r>
            <a:r>
              <a:rPr lang="en-US" sz="2400" dirty="0"/>
              <a:t> </a:t>
            </a:r>
          </a:p>
          <a:p>
            <a:pPr marL="342900" indent="-342900">
              <a:buFont typeface="+mj-lt"/>
              <a:buAutoNum type="arabicPeriod"/>
            </a:pPr>
            <a:r>
              <a:rPr lang="en-US" sz="2400" dirty="0"/>
              <a:t>Work Based Learning</a:t>
            </a:r>
          </a:p>
          <a:p>
            <a:pPr marL="1257300" lvl="2" indent="-342900">
              <a:buFont typeface="Wingdings" panose="05000000000000000000" pitchFamily="2" charset="2"/>
              <a:buChar char="§"/>
            </a:pPr>
            <a:r>
              <a:rPr lang="en-US" dirty="0"/>
              <a:t>Five+ employers within local partnership commit to provide WBL opportunities</a:t>
            </a:r>
          </a:p>
          <a:p>
            <a:pPr marL="342900" indent="-342900">
              <a:buFont typeface="+mj-lt"/>
              <a:buAutoNum type="arabicPeriod"/>
            </a:pPr>
            <a:r>
              <a:rPr lang="en-US" sz="2400" dirty="0"/>
              <a:t>Career Awareness</a:t>
            </a:r>
          </a:p>
          <a:p>
            <a:pPr marL="1257300" lvl="2" indent="-342900">
              <a:buFont typeface="Wingdings" panose="05000000000000000000" pitchFamily="2" charset="2"/>
              <a:buChar char="§"/>
            </a:pPr>
            <a:r>
              <a:rPr lang="en-US" dirty="0"/>
              <a:t>Regionally developed Career Counseling/Guidance tools &amp; activities</a:t>
            </a:r>
            <a:r>
              <a:rPr lang="en-US" sz="2400" dirty="0"/>
              <a:t> </a:t>
            </a:r>
          </a:p>
          <a:p>
            <a:pPr marL="342900" indent="-342900">
              <a:buFont typeface="+mj-lt"/>
              <a:buAutoNum type="arabicPeriod"/>
            </a:pPr>
            <a:r>
              <a:rPr lang="en-US" sz="2400" dirty="0"/>
              <a:t>Adult Learner Focus</a:t>
            </a:r>
          </a:p>
          <a:p>
            <a:pPr marL="1257300" lvl="2" indent="-342900">
              <a:buFont typeface="Wingdings" panose="05000000000000000000" pitchFamily="2" charset="2"/>
              <a:buChar char="§"/>
            </a:pPr>
            <a:r>
              <a:rPr lang="en-US" dirty="0"/>
              <a:t>unemployed, underemployed &amp; incumbent workers</a:t>
            </a:r>
          </a:p>
          <a:p>
            <a:pPr marL="342900" indent="-342900">
              <a:buFont typeface="+mj-lt"/>
              <a:buAutoNum type="arabicPeriod"/>
            </a:pPr>
            <a:r>
              <a:rPr lang="en-US" sz="2400" dirty="0"/>
              <a:t>Evaluation</a:t>
            </a:r>
          </a:p>
          <a:p>
            <a:pPr marL="1257300" lvl="2" indent="-342900">
              <a:buFont typeface="Wingdings" panose="05000000000000000000" pitchFamily="2" charset="2"/>
              <a:buChar char="§"/>
            </a:pPr>
            <a:r>
              <a:rPr lang="en-US" dirty="0"/>
              <a:t>track &amp; turn in metrics data sets</a:t>
            </a:r>
          </a:p>
        </p:txBody>
      </p:sp>
    </p:spTree>
    <p:extLst>
      <p:ext uri="{BB962C8B-B14F-4D97-AF65-F5344CB8AC3E}">
        <p14:creationId xmlns:p14="http://schemas.microsoft.com/office/powerpoint/2010/main" val="4293050072"/>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7606</TotalTime>
  <Words>792</Words>
  <Application>Microsoft Office PowerPoint</Application>
  <PresentationFormat>Widescreen</PresentationFormat>
  <Paragraphs>115</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Comic Sans MS</vt:lpstr>
      <vt:lpstr>Lucida Sans Unicode</vt:lpstr>
      <vt:lpstr>Times New Roman</vt:lpstr>
      <vt:lpstr>Wingdings</vt:lpstr>
      <vt:lpstr>2_Office Theme</vt:lpstr>
      <vt:lpstr>PowerPoint Presentation</vt:lpstr>
      <vt:lpstr>NCWorks Career Pathways “Champions”</vt:lpstr>
      <vt:lpstr>Purpose / Expectations </vt:lpstr>
      <vt:lpstr>Goals 2018-19</vt:lpstr>
      <vt:lpstr>NC Job Ready Initiative</vt:lpstr>
      <vt:lpstr>PowerPoint Presentation</vt:lpstr>
      <vt:lpstr>Career Centers &amp; Local Implementation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Brandi</cp:lastModifiedBy>
  <cp:revision>374</cp:revision>
  <cp:lastPrinted>2015-11-12T13:39:47Z</cp:lastPrinted>
  <dcterms:created xsi:type="dcterms:W3CDTF">2015-06-24T15:01:50Z</dcterms:created>
  <dcterms:modified xsi:type="dcterms:W3CDTF">2019-10-18T13:56:13Z</dcterms:modified>
</cp:coreProperties>
</file>