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60" r:id="rId5"/>
    <p:sldMasterId id="2147483672" r:id="rId6"/>
    <p:sldMasterId id="2147483684" r:id="rId7"/>
  </p:sldMasterIdLst>
  <p:notesMasterIdLst>
    <p:notesMasterId r:id="rId58"/>
  </p:notesMasterIdLst>
  <p:handoutMasterIdLst>
    <p:handoutMasterId r:id="rId59"/>
  </p:handoutMasterIdLst>
  <p:sldIdLst>
    <p:sldId id="340" r:id="rId8"/>
    <p:sldId id="259" r:id="rId9"/>
    <p:sldId id="260" r:id="rId10"/>
    <p:sldId id="309" r:id="rId11"/>
    <p:sldId id="310" r:id="rId12"/>
    <p:sldId id="311" r:id="rId13"/>
    <p:sldId id="263" r:id="rId14"/>
    <p:sldId id="312" r:id="rId15"/>
    <p:sldId id="314" r:id="rId16"/>
    <p:sldId id="313" r:id="rId17"/>
    <p:sldId id="315" r:id="rId18"/>
    <p:sldId id="308" r:id="rId19"/>
    <p:sldId id="307" r:id="rId20"/>
    <p:sldId id="316" r:id="rId21"/>
    <p:sldId id="317" r:id="rId22"/>
    <p:sldId id="318" r:id="rId23"/>
    <p:sldId id="319" r:id="rId24"/>
    <p:sldId id="273" r:id="rId25"/>
    <p:sldId id="283" r:id="rId26"/>
    <p:sldId id="284" r:id="rId27"/>
    <p:sldId id="322" r:id="rId28"/>
    <p:sldId id="321" r:id="rId29"/>
    <p:sldId id="323" r:id="rId30"/>
    <p:sldId id="324" r:id="rId31"/>
    <p:sldId id="306" r:id="rId32"/>
    <p:sldId id="287" r:id="rId33"/>
    <p:sldId id="274" r:id="rId34"/>
    <p:sldId id="326" r:id="rId35"/>
    <p:sldId id="327" r:id="rId36"/>
    <p:sldId id="275" r:id="rId37"/>
    <p:sldId id="276" r:id="rId38"/>
    <p:sldId id="277" r:id="rId39"/>
    <p:sldId id="329" r:id="rId40"/>
    <p:sldId id="330" r:id="rId41"/>
    <p:sldId id="289" r:id="rId42"/>
    <p:sldId id="290" r:id="rId43"/>
    <p:sldId id="291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01" r:id="rId52"/>
    <p:sldId id="302" r:id="rId53"/>
    <p:sldId id="338" r:id="rId54"/>
    <p:sldId id="281" r:id="rId55"/>
    <p:sldId id="280" r:id="rId56"/>
    <p:sldId id="339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7"/>
    <a:srgbClr val="288EB2"/>
    <a:srgbClr val="4891A2"/>
    <a:srgbClr val="415966"/>
    <a:srgbClr val="EEB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81463"/>
            <a:ext cx="9144000" cy="14285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41368" y="6384093"/>
            <a:ext cx="2743200" cy="365125"/>
          </a:xfrm>
        </p:spPr>
        <p:txBody>
          <a:bodyPr/>
          <a:lstStyle/>
          <a:p>
            <a:fld id="{47CC054E-03C2-4BA4-B0DC-8A52C253DBFA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02509" y="6391949"/>
            <a:ext cx="2743200" cy="365125"/>
          </a:xfr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2" y="316929"/>
            <a:ext cx="1428230" cy="16108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311139" y="489262"/>
            <a:ext cx="8034416" cy="1438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54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2311139" y="1864894"/>
            <a:ext cx="7607300" cy="2529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33072" y="6370222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48323" cy="392866"/>
          </a:xfrm>
          <a:prstGeom prst="rect">
            <a:avLst/>
          </a:prstGeom>
        </p:spPr>
      </p:pic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31" y="297662"/>
            <a:ext cx="1294907" cy="1460496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940731" y="1716351"/>
            <a:ext cx="9413069" cy="13623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33072" y="6370222"/>
            <a:ext cx="42156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39017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4D06-70AB-48E6-A218-70FD986A5D9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EDF5-4608-406F-8CFA-2A67EC1CC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19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4D06-70AB-48E6-A218-70FD986A5D9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EDF5-4608-406F-8CFA-2A67EC1CC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23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4D06-70AB-48E6-A218-70FD986A5D9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EDF5-4608-406F-8CFA-2A67EC1CC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0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4D06-70AB-48E6-A218-70FD986A5D9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EDF5-4608-406F-8CFA-2A67EC1CC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65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4D06-70AB-48E6-A218-70FD986A5D9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EDF5-4608-406F-8CFA-2A67EC1CC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35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4D06-70AB-48E6-A218-70FD986A5D9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EDF5-4608-406F-8CFA-2A67EC1CC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48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4D06-70AB-48E6-A218-70FD986A5D9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EDF5-4608-406F-8CFA-2A67EC1CC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70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4D06-70AB-48E6-A218-70FD986A5D9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EDF5-4608-406F-8CFA-2A67EC1CC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>
            <a:off x="838200" y="1696451"/>
            <a:ext cx="9516762" cy="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997" y="6176963"/>
            <a:ext cx="4676037" cy="5243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64259" y="259405"/>
            <a:ext cx="78870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title="NCCC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26120"/>
            <a:ext cx="1204784" cy="13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4D06-70AB-48E6-A218-70FD986A5D9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EDF5-4608-406F-8CFA-2A67EC1CC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53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4D06-70AB-48E6-A218-70FD986A5D9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EDF5-4608-406F-8CFA-2A67EC1CC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59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4D06-70AB-48E6-A218-70FD986A5D9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EDF5-4608-406F-8CFA-2A67EC1CC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31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81463"/>
            <a:ext cx="9144000" cy="14285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41368" y="6384095"/>
            <a:ext cx="2743200" cy="365125"/>
          </a:xfrm>
        </p:spPr>
        <p:txBody>
          <a:bodyPr/>
          <a:lstStyle/>
          <a:p>
            <a:fld id="{47CC054E-03C2-4BA4-B0DC-8A52C253DBFA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02509" y="6391951"/>
            <a:ext cx="2743200" cy="365125"/>
          </a:xfr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2" y="316929"/>
            <a:ext cx="1428231" cy="16108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311139" y="489264"/>
            <a:ext cx="8034416" cy="108952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5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405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2311139" y="1864894"/>
            <a:ext cx="7607300" cy="2529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611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>
            <a:off x="838200" y="1696451"/>
            <a:ext cx="9516763" cy="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998" y="6176965"/>
            <a:ext cx="4676037" cy="5243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64259" y="259407"/>
            <a:ext cx="7887011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title="NCCC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26120"/>
            <a:ext cx="1204784" cy="13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33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3/23/2017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445AA-2783-43C2-BD58-7D286E010C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33072" y="6370224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4832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44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54131" y="6238968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13" y="378499"/>
            <a:ext cx="1151563" cy="129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49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33072" y="6370224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1" name="Picture 10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4832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04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 title="Gold Line"/>
          <p:cNvCxnSpPr/>
          <p:nvPr userDrawn="1"/>
        </p:nvCxnSpPr>
        <p:spPr>
          <a:xfrm flipV="1">
            <a:off x="1940732" y="1704562"/>
            <a:ext cx="9413069" cy="2529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67169" y="6202376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7" y="6188504"/>
            <a:ext cx="348323" cy="392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3526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33072" y="6370224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6" name="Picture 5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4832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2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3/23/2017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445AA-2783-43C2-BD58-7D286E010C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33072" y="6370222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4832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33072" y="6370224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4832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30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33072" y="6370224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4832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79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33072" y="6370224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48323" cy="392866"/>
          </a:xfrm>
          <a:prstGeom prst="rect">
            <a:avLst/>
          </a:prstGeom>
        </p:spPr>
      </p:pic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32" y="297662"/>
            <a:ext cx="1294907" cy="1460496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940732" y="1716353"/>
            <a:ext cx="9413069" cy="13623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50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33073" y="6370224"/>
            <a:ext cx="421565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0" y="6356352"/>
            <a:ext cx="339017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1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81463"/>
            <a:ext cx="9144000" cy="14285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41368" y="6384095"/>
            <a:ext cx="2743200" cy="365125"/>
          </a:xfrm>
        </p:spPr>
        <p:txBody>
          <a:bodyPr/>
          <a:lstStyle/>
          <a:p>
            <a:fld id="{47CC054E-03C2-4BA4-B0DC-8A52C253DBFA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02509" y="6391951"/>
            <a:ext cx="2743200" cy="365125"/>
          </a:xfr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2" y="316929"/>
            <a:ext cx="1428231" cy="16108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311139" y="489264"/>
            <a:ext cx="8034416" cy="108952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5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405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2311139" y="1864894"/>
            <a:ext cx="7607300" cy="2529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9650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>
            <a:off x="838200" y="1696451"/>
            <a:ext cx="9516763" cy="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998" y="6176965"/>
            <a:ext cx="4676037" cy="5243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64259" y="259407"/>
            <a:ext cx="7887011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title="NCCC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26120"/>
            <a:ext cx="1204784" cy="13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54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3/23/2017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445AA-2783-43C2-BD58-7D286E010C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33072" y="6370224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4832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879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54131" y="6238968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13" y="378499"/>
            <a:ext cx="1151563" cy="129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28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33072" y="6370224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1" name="Picture 10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4832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89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 title="Gold Line"/>
          <p:cNvCxnSpPr/>
          <p:nvPr userDrawn="1"/>
        </p:nvCxnSpPr>
        <p:spPr>
          <a:xfrm flipV="1">
            <a:off x="1940732" y="1704562"/>
            <a:ext cx="9413069" cy="2529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67169" y="6202376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7" y="6188504"/>
            <a:ext cx="348323" cy="392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250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54131" y="6238966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13" y="378499"/>
            <a:ext cx="1151563" cy="129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33072" y="6370224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6" name="Picture 5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4832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79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33072" y="6370224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4832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74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33072" y="6370224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4832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788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33072" y="6370224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48323" cy="392866"/>
          </a:xfrm>
          <a:prstGeom prst="rect">
            <a:avLst/>
          </a:prstGeom>
        </p:spPr>
      </p:pic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32" y="297662"/>
            <a:ext cx="1294907" cy="1460496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940732" y="1716353"/>
            <a:ext cx="9413069" cy="13623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5197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33073" y="6370224"/>
            <a:ext cx="421565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0" y="6356352"/>
            <a:ext cx="339017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2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33072" y="6370222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1" name="Picture 10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4832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 title="Gold Line"/>
          <p:cNvCxnSpPr/>
          <p:nvPr userDrawn="1"/>
        </p:nvCxnSpPr>
        <p:spPr>
          <a:xfrm flipV="1">
            <a:off x="1940731" y="1704562"/>
            <a:ext cx="9413069" cy="2529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67169" y="6202374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6" y="6188504"/>
            <a:ext cx="348323" cy="392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33072" y="6370222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6" name="Picture 5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4832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33072" y="6370222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4832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054E-03C2-4BA4-B0DC-8A52C253DBFA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33072" y="6370222"/>
            <a:ext cx="4331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9" y="6356352"/>
            <a:ext cx="34832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0731" y="365129"/>
            <a:ext cx="94130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36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6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2162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HelvLight" pitchFamily="2" charset="0"/>
              </a:defRPr>
            </a:lvl1pPr>
          </a:lstStyle>
          <a:p>
            <a:fld id="{47CC054E-03C2-4BA4-B0DC-8A52C253DBFA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2162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DC98F-6F3D-4D37-8801-59C812F927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Light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Light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Light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Light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Light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84D06-70AB-48E6-A218-70FD986A5D9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4EDF5-4608-406F-8CFA-2A67EC1CC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7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0732" y="365129"/>
            <a:ext cx="94130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2162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HelvLight" pitchFamily="2" charset="0"/>
              </a:defRPr>
            </a:lvl1pPr>
          </a:lstStyle>
          <a:p>
            <a:fld id="{47CC054E-03C2-4BA4-B0DC-8A52C253DBFA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2162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DC98F-6F3D-4D37-8801-59C812F927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92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HelvLight" pitchFamily="2" charset="0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Light" pitchFamily="2" charset="0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HelvLight" pitchFamily="2" charset="0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HelvLight" pitchFamily="2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HelvLight" pitchFamily="2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0732" y="365129"/>
            <a:ext cx="94130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2162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HelvLight" pitchFamily="2" charset="0"/>
              </a:defRPr>
            </a:lvl1pPr>
          </a:lstStyle>
          <a:p>
            <a:fld id="{47CC054E-03C2-4BA4-B0DC-8A52C253DBFA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2162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DC98F-6F3D-4D37-8801-59C812F927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0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HelvLight" pitchFamily="2" charset="0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Light" pitchFamily="2" charset="0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HelvLight" pitchFamily="2" charset="0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HelvLight" pitchFamily="2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HelvLight" pitchFamily="2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yLlS_XF9to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apex.skillbuilders.com/ords/aprod/f?p=STB_PUBLIC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mailto:mcknightt@nccommunitycolleges.edu" TargetMode="External"/><Relationship Id="rId13" Type="http://schemas.openxmlformats.org/officeDocument/2006/relationships/hyperlink" Target="mailto:yarboroughd@nccommunitycolleges.edu" TargetMode="External"/><Relationship Id="rId18" Type="http://schemas.openxmlformats.org/officeDocument/2006/relationships/image" Target="../media/image61.png"/><Relationship Id="rId3" Type="http://schemas.openxmlformats.org/officeDocument/2006/relationships/oleObject" Target="../embeddings/oleObject2.bin"/><Relationship Id="rId21" Type="http://schemas.openxmlformats.org/officeDocument/2006/relationships/image" Target="../media/image64.png"/><Relationship Id="rId7" Type="http://schemas.openxmlformats.org/officeDocument/2006/relationships/hyperlink" Target="mailto:bells@nccommunitycolleges.edu" TargetMode="External"/><Relationship Id="rId12" Type="http://schemas.openxmlformats.org/officeDocument/2006/relationships/hyperlink" Target="mailto:castelloesk@nccommunitycolleges.edu" TargetMode="External"/><Relationship Id="rId17" Type="http://schemas.openxmlformats.org/officeDocument/2006/relationships/image" Target="../media/image60.png"/><Relationship Id="rId2" Type="http://schemas.openxmlformats.org/officeDocument/2006/relationships/slideLayout" Target="../slideLayouts/slideLayout17.xml"/><Relationship Id="rId16" Type="http://schemas.openxmlformats.org/officeDocument/2006/relationships/hyperlink" Target="mailto:standafere@nccommunitycolleges.edu" TargetMode="External"/><Relationship Id="rId20" Type="http://schemas.openxmlformats.org/officeDocument/2006/relationships/image" Target="../media/image63.png"/><Relationship Id="rId1" Type="http://schemas.openxmlformats.org/officeDocument/2006/relationships/vmlDrawing" Target="../drawings/vmlDrawing2.vml"/><Relationship Id="rId6" Type="http://schemas.openxmlformats.org/officeDocument/2006/relationships/hyperlink" Target="mailto:phelpss@nccommunitycolleges.edu" TargetMode="External"/><Relationship Id="rId11" Type="http://schemas.openxmlformats.org/officeDocument/2006/relationships/hyperlink" Target="mailto:boykind@nccommunitycolleges.edu" TargetMode="External"/><Relationship Id="rId24" Type="http://schemas.openxmlformats.org/officeDocument/2006/relationships/image" Target="../media/image67.png"/><Relationship Id="rId5" Type="http://schemas.openxmlformats.org/officeDocument/2006/relationships/image" Target="../media/image59.jpg"/><Relationship Id="rId15" Type="http://schemas.openxmlformats.org/officeDocument/2006/relationships/hyperlink" Target="http://www.apprenticeshipnc.com/" TargetMode="External"/><Relationship Id="rId23" Type="http://schemas.openxmlformats.org/officeDocument/2006/relationships/image" Target="../media/image66.png"/><Relationship Id="rId10" Type="http://schemas.openxmlformats.org/officeDocument/2006/relationships/hyperlink" Target="mailto:pippena@nccommunitycolleges.edu" TargetMode="External"/><Relationship Id="rId19" Type="http://schemas.openxmlformats.org/officeDocument/2006/relationships/image" Target="../media/image62.png"/><Relationship Id="rId4" Type="http://schemas.openxmlformats.org/officeDocument/2006/relationships/image" Target="../media/image58.emf"/><Relationship Id="rId9" Type="http://schemas.openxmlformats.org/officeDocument/2006/relationships/hyperlink" Target="mailto:crossc@nccommunitycolleges.edu" TargetMode="External"/><Relationship Id="rId14" Type="http://schemas.openxmlformats.org/officeDocument/2006/relationships/hyperlink" Target="mailto:apprenticeshipNC@nccommunitycolleges.edu" TargetMode="External"/><Relationship Id="rId22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717" y="3244334"/>
            <a:ext cx="3188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https://youtu.be/OyLlS_XF9to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44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76557F-6A5F-43BE-B8AD-762F56143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734" y="326941"/>
            <a:ext cx="7541967" cy="1325563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Progressive Wages for Skill Attainment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66A1C23-D5C4-419B-AA89-E2DBAFA309AC}"/>
              </a:ext>
            </a:extLst>
          </p:cNvPr>
          <p:cNvSpPr txBox="1">
            <a:spLocks/>
          </p:cNvSpPr>
          <p:nvPr/>
        </p:nvSpPr>
        <p:spPr>
          <a:xfrm>
            <a:off x="0" y="-16778"/>
            <a:ext cx="9144000" cy="1007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FBBDCD-3AB9-4F8E-8509-09A7EAF128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2"/>
          <a:stretch/>
        </p:blipFill>
        <p:spPr>
          <a:xfrm>
            <a:off x="306354" y="1906028"/>
            <a:ext cx="11421687" cy="41507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8EC095-4DF3-47BF-9F47-A49B439E2ED1}"/>
              </a:ext>
            </a:extLst>
          </p:cNvPr>
          <p:cNvSpPr/>
          <p:nvPr/>
        </p:nvSpPr>
        <p:spPr>
          <a:xfrm>
            <a:off x="414707" y="2032086"/>
            <a:ext cx="4395355" cy="1731732"/>
          </a:xfrm>
          <a:prstGeom prst="rect">
            <a:avLst/>
          </a:prstGeom>
          <a:solidFill>
            <a:srgbClr val="2A568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6E9ED9-0065-42E8-96F7-75436C5A6CC2}"/>
              </a:ext>
            </a:extLst>
          </p:cNvPr>
          <p:cNvSpPr txBox="1"/>
          <p:nvPr/>
        </p:nvSpPr>
        <p:spPr>
          <a:xfrm>
            <a:off x="480400" y="1981821"/>
            <a:ext cx="4395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Incremental Wage Increases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8F0741-9FE5-4478-9B67-0A7803785333}"/>
              </a:ext>
            </a:extLst>
          </p:cNvPr>
          <p:cNvSpPr txBox="1"/>
          <p:nvPr/>
        </p:nvSpPr>
        <p:spPr>
          <a:xfrm>
            <a:off x="565376" y="2716860"/>
            <a:ext cx="4547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Federal Minimum Wage ($7.25 per hour)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Performance Based </a:t>
            </a:r>
          </a:p>
          <a:p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9F9382-BAAB-4D73-BB86-868817641118}"/>
              </a:ext>
            </a:extLst>
          </p:cNvPr>
          <p:cNvSpPr/>
          <p:nvPr/>
        </p:nvSpPr>
        <p:spPr>
          <a:xfrm>
            <a:off x="7255516" y="4173068"/>
            <a:ext cx="4319915" cy="1184563"/>
          </a:xfrm>
          <a:prstGeom prst="rect">
            <a:avLst/>
          </a:prstGeom>
          <a:solidFill>
            <a:srgbClr val="2A568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CEB2DB-ABFE-41F4-A53B-394B882FC95E}"/>
              </a:ext>
            </a:extLst>
          </p:cNvPr>
          <p:cNvSpPr txBox="1"/>
          <p:nvPr/>
        </p:nvSpPr>
        <p:spPr>
          <a:xfrm>
            <a:off x="7298422" y="4341961"/>
            <a:ext cx="4226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Apprentice Wages % of Journeyworker Wage Rates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A27DB2-8DAA-4080-BC36-EFDABC32A38A}"/>
              </a:ext>
            </a:extLst>
          </p:cNvPr>
          <p:cNvSpPr/>
          <p:nvPr/>
        </p:nvSpPr>
        <p:spPr>
          <a:xfrm>
            <a:off x="414708" y="4221532"/>
            <a:ext cx="4395354" cy="1143000"/>
          </a:xfrm>
          <a:prstGeom prst="rect">
            <a:avLst/>
          </a:prstGeom>
          <a:solidFill>
            <a:srgbClr val="2A568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314302-6FC8-4636-A62E-C7BEF24D0FCC}"/>
              </a:ext>
            </a:extLst>
          </p:cNvPr>
          <p:cNvSpPr txBox="1"/>
          <p:nvPr/>
        </p:nvSpPr>
        <p:spPr>
          <a:xfrm>
            <a:off x="541130" y="4341962"/>
            <a:ext cx="4395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Wage Progression = Skills Progression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815D6D-AD62-4366-895F-1FCFF78852CE}"/>
              </a:ext>
            </a:extLst>
          </p:cNvPr>
          <p:cNvSpPr/>
          <p:nvPr/>
        </p:nvSpPr>
        <p:spPr>
          <a:xfrm>
            <a:off x="7156801" y="2020286"/>
            <a:ext cx="4418631" cy="1743532"/>
          </a:xfrm>
          <a:prstGeom prst="rect">
            <a:avLst/>
          </a:prstGeom>
          <a:solidFill>
            <a:srgbClr val="2A568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C2EB3A-CE97-4ADA-9246-3EA949B1519D}"/>
              </a:ext>
            </a:extLst>
          </p:cNvPr>
          <p:cNvSpPr txBox="1"/>
          <p:nvPr/>
        </p:nvSpPr>
        <p:spPr>
          <a:xfrm>
            <a:off x="7129094" y="1991937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Credit for Previous Experience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DA3939-0499-4F4B-BB7E-912651364614}"/>
              </a:ext>
            </a:extLst>
          </p:cNvPr>
          <p:cNvSpPr txBox="1"/>
          <p:nvPr/>
        </p:nvSpPr>
        <p:spPr>
          <a:xfrm>
            <a:off x="7181913" y="2440975"/>
            <a:ext cx="44698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Documented Work Experience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Documented Educational Experience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Customized Training (Community College)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Pre-Apprenticeship Experience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Military Veterans</a:t>
            </a:r>
          </a:p>
        </p:txBody>
      </p:sp>
    </p:spTree>
    <p:extLst>
      <p:ext uri="{BB962C8B-B14F-4D97-AF65-F5344CB8AC3E}">
        <p14:creationId xmlns:p14="http://schemas.microsoft.com/office/powerpoint/2010/main" val="1972556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09C8C7-6D4F-475C-911F-4468EF66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Registered Apprenticeship Credentials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B150285-62B7-49D9-A1E3-30AF5392E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01"/>
          <a:stretch/>
        </p:blipFill>
        <p:spPr bwMode="auto">
          <a:xfrm>
            <a:off x="417807" y="2081986"/>
            <a:ext cx="2989784" cy="3952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AA60BF8-EA76-4F0C-8B9C-57A85E9BE01C}"/>
              </a:ext>
            </a:extLst>
          </p:cNvPr>
          <p:cNvSpPr txBox="1">
            <a:spLocks/>
          </p:cNvSpPr>
          <p:nvPr/>
        </p:nvSpPr>
        <p:spPr>
          <a:xfrm>
            <a:off x="0" y="-16778"/>
            <a:ext cx="9144000" cy="1007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FE9542-7E27-4C0D-BD3F-44BD688CC540}"/>
              </a:ext>
            </a:extLst>
          </p:cNvPr>
          <p:cNvSpPr txBox="1"/>
          <p:nvPr/>
        </p:nvSpPr>
        <p:spPr>
          <a:xfrm>
            <a:off x="3147969" y="1746153"/>
            <a:ext cx="48930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Employer Credentials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BA23D2-E521-461F-A02E-B483B6B0F259}"/>
              </a:ext>
            </a:extLst>
          </p:cNvPr>
          <p:cNvSpPr txBox="1"/>
          <p:nvPr/>
        </p:nvSpPr>
        <p:spPr>
          <a:xfrm>
            <a:off x="3095406" y="2551364"/>
            <a:ext cx="6518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 Nationally Recognized Certificate of Registration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C78278-EA31-425F-9C85-0ACDCB846C74}"/>
              </a:ext>
            </a:extLst>
          </p:cNvPr>
          <p:cNvSpPr txBox="1"/>
          <p:nvPr/>
        </p:nvSpPr>
        <p:spPr>
          <a:xfrm>
            <a:off x="3095406" y="3217659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Apprenticeship Credentials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C0E405-89A5-47E4-B3D1-7668B4CE4FCC}"/>
              </a:ext>
            </a:extLst>
          </p:cNvPr>
          <p:cNvSpPr txBox="1"/>
          <p:nvPr/>
        </p:nvSpPr>
        <p:spPr>
          <a:xfrm>
            <a:off x="3147969" y="3948647"/>
            <a:ext cx="88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Nationally Recognized Certificate of Completion</a:t>
            </a:r>
          </a:p>
          <a:p>
            <a:endParaRPr lang="en-US" sz="2400" dirty="0">
              <a:latin typeface="Calibri" panose="020F0502020204030204" pitchFamily="34" charset="0"/>
              <a:ea typeface="Segoe UI" panose="020B0502040204020203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 Stackable Credentials</a:t>
            </a:r>
          </a:p>
          <a:p>
            <a:endParaRPr lang="en-US" sz="2400" dirty="0">
              <a:latin typeface="Calibri" panose="020F0502020204030204" pitchFamily="34" charset="0"/>
              <a:ea typeface="Segoe UI" panose="020B0502040204020203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 Opportunity to Earn College Credits, Certificates, Diplomas &amp; Degrees</a:t>
            </a:r>
          </a:p>
        </p:txBody>
      </p:sp>
    </p:spTree>
    <p:extLst>
      <p:ext uri="{BB962C8B-B14F-4D97-AF65-F5344CB8AC3E}">
        <p14:creationId xmlns:p14="http://schemas.microsoft.com/office/powerpoint/2010/main" val="3530826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B150285-62B7-49D9-A1E3-30AF5392E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01"/>
          <a:stretch/>
        </p:blipFill>
        <p:spPr bwMode="auto">
          <a:xfrm>
            <a:off x="191566" y="1813606"/>
            <a:ext cx="3249849" cy="4296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09C8C7-6D4F-475C-911F-4468EF661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5" y="259405"/>
            <a:ext cx="7744043" cy="1325563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Basic Sponsor Responsibilities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A60BF8-EA76-4F0C-8B9C-57A85E9BE01C}"/>
              </a:ext>
            </a:extLst>
          </p:cNvPr>
          <p:cNvSpPr txBox="1">
            <a:spLocks/>
          </p:cNvSpPr>
          <p:nvPr/>
        </p:nvSpPr>
        <p:spPr>
          <a:xfrm>
            <a:off x="0" y="-16778"/>
            <a:ext cx="9144000" cy="1007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6A3300-6F9D-45C8-9AE7-50AB32C09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4264" y="1813606"/>
            <a:ext cx="11692646" cy="6496375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>
                <a:latin typeface="Calibri" panose="020F0502020204030204" pitchFamily="34" charset="0"/>
                <a:cs typeface="Calibri" panose="020F0502020204030204" pitchFamily="34" charset="0"/>
              </a:rPr>
              <a:t>Employ Apprentices Full Time </a:t>
            </a:r>
          </a:p>
          <a:p>
            <a:pPr marL="0" indent="0" algn="just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Program sponsor does not have to be the employer</a:t>
            </a:r>
          </a:p>
          <a:p>
            <a:pPr marL="0" indent="0" algn="just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Apprentices must train in all phases of the occupation </a:t>
            </a:r>
          </a:p>
          <a:p>
            <a:pPr marL="0" indent="0" algn="just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Coordinate On-the-Job Learning and Related Instruction to maximize </a:t>
            </a:r>
          </a:p>
          <a:p>
            <a:pPr marL="0" indent="0" algn="just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effectiveness of training</a:t>
            </a:r>
          </a:p>
          <a:p>
            <a:pPr marL="0" indent="0" algn="just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5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 algn="just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49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B150285-62B7-49D9-A1E3-30AF5392E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01"/>
          <a:stretch/>
        </p:blipFill>
        <p:spPr bwMode="auto">
          <a:xfrm>
            <a:off x="104017" y="1940066"/>
            <a:ext cx="3249849" cy="4296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09C8C7-6D4F-475C-911F-4468EF66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Basic Sponsor Responsibilities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A60BF8-EA76-4F0C-8B9C-57A85E9BE01C}"/>
              </a:ext>
            </a:extLst>
          </p:cNvPr>
          <p:cNvSpPr txBox="1">
            <a:spLocks/>
          </p:cNvSpPr>
          <p:nvPr/>
        </p:nvSpPr>
        <p:spPr>
          <a:xfrm>
            <a:off x="0" y="-16778"/>
            <a:ext cx="9144000" cy="1007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D0B918-444A-44F0-BF6E-0DF12FB3F3A6}"/>
              </a:ext>
            </a:extLst>
          </p:cNvPr>
          <p:cNvSpPr txBox="1"/>
          <p:nvPr/>
        </p:nvSpPr>
        <p:spPr>
          <a:xfrm>
            <a:off x="2492477" y="1708321"/>
            <a:ext cx="959550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Provide Job Related Education/Instruction for Apprentices </a:t>
            </a:r>
          </a:p>
          <a:p>
            <a:pPr algn="just"/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Apprentices do </a:t>
            </a:r>
            <a:r>
              <a:rPr lang="en-US" sz="24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have to be paid for related education/instruction hours</a:t>
            </a:r>
          </a:p>
          <a:p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Job Related Education/Instruction is conducted during or after work at the discretion of the employer</a:t>
            </a: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Partnerships can be made with high schools through college readiness curriculum, career academies, Career and Technical Education, and work-based learning programs</a:t>
            </a:r>
          </a:p>
        </p:txBody>
      </p:sp>
    </p:spTree>
    <p:extLst>
      <p:ext uri="{BB962C8B-B14F-4D97-AF65-F5344CB8AC3E}">
        <p14:creationId xmlns:p14="http://schemas.microsoft.com/office/powerpoint/2010/main" val="2866643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B150285-62B7-49D9-A1E3-30AF5392E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01"/>
          <a:stretch/>
        </p:blipFill>
        <p:spPr bwMode="auto">
          <a:xfrm>
            <a:off x="191566" y="1813606"/>
            <a:ext cx="3249849" cy="4296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09C8C7-6D4F-475C-911F-4468EF66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Basic Sponsor Responsibilities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A60BF8-EA76-4F0C-8B9C-57A85E9BE01C}"/>
              </a:ext>
            </a:extLst>
          </p:cNvPr>
          <p:cNvSpPr txBox="1">
            <a:spLocks/>
          </p:cNvSpPr>
          <p:nvPr/>
        </p:nvSpPr>
        <p:spPr>
          <a:xfrm>
            <a:off x="0" y="-16778"/>
            <a:ext cx="9144000" cy="1007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6A3300-6F9D-45C8-9AE7-50AB32C09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6438" y="1861151"/>
            <a:ext cx="9345561" cy="3123803"/>
          </a:xfrm>
          <a:noFill/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0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Desire to Develop Skilled Workforce!</a:t>
            </a:r>
          </a:p>
          <a:p>
            <a:pPr marL="0" indent="0" algn="just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Registered Programs Require Minimal Sponsor Administrative Activities</a:t>
            </a:r>
          </a:p>
          <a:p>
            <a:pPr marL="0" indent="0" algn="just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Technical Assistance Services to Employers from ApprenticeshipNC Staff </a:t>
            </a:r>
          </a:p>
          <a:p>
            <a:pPr marL="0" indent="0" algn="just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Support from strategic partners </a:t>
            </a:r>
          </a:p>
          <a:p>
            <a:pPr marL="342900" lvl="1" indent="0" algn="just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67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B150285-62B7-49D9-A1E3-30AF5392E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01"/>
          <a:stretch/>
        </p:blipFill>
        <p:spPr bwMode="auto">
          <a:xfrm>
            <a:off x="191566" y="1813606"/>
            <a:ext cx="3249849" cy="4296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09C8C7-6D4F-475C-911F-4468EF661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471" y="259405"/>
            <a:ext cx="7699798" cy="1325563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Apprentice Minimum Requirements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A60BF8-EA76-4F0C-8B9C-57A85E9BE01C}"/>
              </a:ext>
            </a:extLst>
          </p:cNvPr>
          <p:cNvSpPr txBox="1">
            <a:spLocks/>
          </p:cNvSpPr>
          <p:nvPr/>
        </p:nvSpPr>
        <p:spPr>
          <a:xfrm>
            <a:off x="0" y="-16778"/>
            <a:ext cx="9144000" cy="1007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6A3300-6F9D-45C8-9AE7-50AB32C09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168" y="1783664"/>
            <a:ext cx="8556410" cy="4296295"/>
          </a:xfrm>
          <a:noFill/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Minimum eligible age for an Apprentice is 16 years old</a:t>
            </a:r>
          </a:p>
          <a:p>
            <a:pPr marL="0" lvl="0" indent="0">
              <a:spcBef>
                <a:spcPts val="800"/>
              </a:spcBef>
              <a:buNone/>
            </a:pPr>
            <a:endParaRPr lang="en-US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00"/>
              </a:spcBef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Apprentices 16 &amp; 17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years of age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must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have parental consent </a:t>
            </a:r>
          </a:p>
          <a:p>
            <a:pPr marL="0" lvl="0" indent="0">
              <a:spcBef>
                <a:spcPts val="800"/>
              </a:spcBef>
              <a:buNone/>
            </a:pPr>
            <a:endParaRPr lang="en-US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Apprentices must have: U.S. Citizenship, permanent residency status, or a Visa that permits employment in the U.S.  </a:t>
            </a:r>
          </a:p>
          <a:p>
            <a:pPr marL="0" lvl="0" indent="0">
              <a:spcBef>
                <a:spcPts val="800"/>
              </a:spcBef>
              <a:buNone/>
            </a:pPr>
            <a:endParaRPr lang="en-US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Ability to Satisfy Sponsor Additional Minimum Requirements: </a:t>
            </a:r>
          </a:p>
          <a:p>
            <a:pPr lvl="1">
              <a:spcBef>
                <a:spcPts val="8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Education, Physical Ability, Background Checks, Drug Testing, etc.</a:t>
            </a:r>
          </a:p>
          <a:p>
            <a:pPr marL="0" lvl="0" indent="0">
              <a:spcBef>
                <a:spcPts val="800"/>
              </a:spcBef>
              <a:buNone/>
            </a:pPr>
            <a:endParaRPr lang="en-US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Ability to successfully complete their on-the-job learning and Job Related Education/Instruction</a:t>
            </a:r>
          </a:p>
          <a:p>
            <a:pPr>
              <a:spcBef>
                <a:spcPts val="800"/>
              </a:spcBef>
            </a:pPr>
            <a:endParaRPr lang="en-US" sz="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00"/>
              </a:spcBef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Desire to Earn – Learn – Succeed!</a:t>
            </a:r>
          </a:p>
        </p:txBody>
      </p:sp>
    </p:spTree>
    <p:extLst>
      <p:ext uri="{BB962C8B-B14F-4D97-AF65-F5344CB8AC3E}">
        <p14:creationId xmlns:p14="http://schemas.microsoft.com/office/powerpoint/2010/main" val="3486740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1EFDCB-40BE-4CB8-8F4A-9D91F607F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5743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>
                <a:latin typeface="Calibri" panose="020F0502020204030204" pitchFamily="34" charset="0"/>
              </a:rPr>
              <a:t>Questions and Discussion on Topic 1:</a:t>
            </a:r>
          </a:p>
          <a:p>
            <a:pPr marL="0" indent="0" algn="ctr">
              <a:buNone/>
            </a:pPr>
            <a:r>
              <a:rPr lang="en-US" sz="3200" dirty="0">
                <a:latin typeface="Calibri" panose="020F0502020204030204" pitchFamily="34" charset="0"/>
              </a:rPr>
              <a:t>Elements of Apprenticeship Programs and Standards</a:t>
            </a:r>
          </a:p>
        </p:txBody>
      </p:sp>
    </p:spTree>
    <p:extLst>
      <p:ext uri="{BB962C8B-B14F-4D97-AF65-F5344CB8AC3E}">
        <p14:creationId xmlns:p14="http://schemas.microsoft.com/office/powerpoint/2010/main" val="2833885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F802A-6CB5-4DBE-92B6-C89C2F499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Topic 2: Apprenticeship Registration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58370ED8-7984-4270-A48B-C65AF2E53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" t="16130" r="43348" b="16416"/>
          <a:stretch/>
        </p:blipFill>
        <p:spPr>
          <a:xfrm>
            <a:off x="3864077" y="2562692"/>
            <a:ext cx="3436375" cy="2896933"/>
          </a:xfrm>
        </p:spPr>
      </p:pic>
      <p:sp>
        <p:nvSpPr>
          <p:cNvPr id="14" name="AutoShape 2" descr="Image result for Apprenticeship Information">
            <a:extLst>
              <a:ext uri="{FF2B5EF4-FFF2-40B4-BE49-F238E27FC236}">
                <a16:creationId xmlns:a16="http://schemas.microsoft.com/office/drawing/2014/main" id="{37167838-FB8D-4DE3-B382-3D2D2B5F11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6918" y="2407928"/>
            <a:ext cx="2556895" cy="22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4" descr="Image result for Apprenticeship Information">
            <a:extLst>
              <a:ext uri="{FF2B5EF4-FFF2-40B4-BE49-F238E27FC236}">
                <a16:creationId xmlns:a16="http://schemas.microsoft.com/office/drawing/2014/main" id="{5294C91F-4FB5-4EFB-A256-21E0D47A8A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57813" y="2805113"/>
            <a:ext cx="17811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0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3E53C6-A72F-4834-A3AC-518096CC9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473" y="259405"/>
            <a:ext cx="9947456" cy="1325563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Registered Apprenticeship Program Development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4247D0-8E2C-4211-B11E-E5A873554D00}"/>
              </a:ext>
            </a:extLst>
          </p:cNvPr>
          <p:cNvSpPr txBox="1"/>
          <p:nvPr/>
        </p:nvSpPr>
        <p:spPr>
          <a:xfrm>
            <a:off x="911902" y="1941274"/>
            <a:ext cx="1219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A5681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Step 1 Contact </a:t>
            </a:r>
          </a:p>
          <a:p>
            <a:pPr algn="ctr"/>
            <a:r>
              <a:rPr lang="en-US" sz="2000" b="1" dirty="0">
                <a:solidFill>
                  <a:srgbClr val="2A5681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96296C-50E2-4E94-B951-203DF8FCC9EA}"/>
              </a:ext>
            </a:extLst>
          </p:cNvPr>
          <p:cNvSpPr txBox="1"/>
          <p:nvPr/>
        </p:nvSpPr>
        <p:spPr>
          <a:xfrm>
            <a:off x="535459" y="451694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Contact  </a:t>
            </a:r>
            <a:r>
              <a:rPr lang="en-US" sz="1400" b="1" dirty="0" err="1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ApprenticeshipNC</a:t>
            </a:r>
            <a:r>
              <a:rPr lang="en-US" sz="1400" b="1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 Representative  Consultant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D6217-0CB4-4AEB-A1DF-48F614258511}"/>
              </a:ext>
            </a:extLst>
          </p:cNvPr>
          <p:cNvSpPr txBox="1"/>
          <p:nvPr/>
        </p:nvSpPr>
        <p:spPr>
          <a:xfrm>
            <a:off x="3080633" y="1941274"/>
            <a:ext cx="1296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A5681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Step 2 </a:t>
            </a:r>
          </a:p>
          <a:p>
            <a:pPr algn="ctr"/>
            <a:r>
              <a:rPr lang="en-US" sz="2000" b="1" dirty="0">
                <a:solidFill>
                  <a:srgbClr val="2A5681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Build Program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C3437E-0D07-4868-9CB0-893A5EAF9A2D}"/>
              </a:ext>
            </a:extLst>
          </p:cNvPr>
          <p:cNvSpPr txBox="1"/>
          <p:nvPr/>
        </p:nvSpPr>
        <p:spPr>
          <a:xfrm>
            <a:off x="2844702" y="4516940"/>
            <a:ext cx="16973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Collaboration with Sponsor to develop Training Program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1157A9-DB44-4CF3-ABFA-36D4D5967F3B}"/>
              </a:ext>
            </a:extLst>
          </p:cNvPr>
          <p:cNvSpPr txBox="1"/>
          <p:nvPr/>
        </p:nvSpPr>
        <p:spPr>
          <a:xfrm>
            <a:off x="5209821" y="1941274"/>
            <a:ext cx="1372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A5681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Step 3 Program Check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05BC84-AC03-4D61-87BC-C810715B477E}"/>
              </a:ext>
            </a:extLst>
          </p:cNvPr>
          <p:cNvSpPr txBox="1"/>
          <p:nvPr/>
        </p:nvSpPr>
        <p:spPr>
          <a:xfrm>
            <a:off x="4978995" y="4516940"/>
            <a:ext cx="19152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Review and Approval of Customized Standards of Apprenticeship Developed Based on Sponsor’s Operational Input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BF77E5-236D-4E51-87AC-91239674A7BE}"/>
              </a:ext>
            </a:extLst>
          </p:cNvPr>
          <p:cNvSpPr txBox="1"/>
          <p:nvPr/>
        </p:nvSpPr>
        <p:spPr>
          <a:xfrm>
            <a:off x="7400695" y="1941274"/>
            <a:ext cx="1600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A5681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Step 4 Program Registered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384E61-219E-4963-A47E-ED747A52528F}"/>
              </a:ext>
            </a:extLst>
          </p:cNvPr>
          <p:cNvSpPr txBox="1"/>
          <p:nvPr/>
        </p:nvSpPr>
        <p:spPr>
          <a:xfrm>
            <a:off x="7311021" y="4516940"/>
            <a:ext cx="18080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Sponsor</a:t>
            </a:r>
          </a:p>
          <a:p>
            <a:pPr algn="ctr"/>
            <a:r>
              <a:rPr lang="en-US" sz="1400" b="1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Receives Finalized Standards of Apprenticeship and Certificate of Registration Documents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B1F995-17BC-404C-89F6-B07DB55669D3}"/>
              </a:ext>
            </a:extLst>
          </p:cNvPr>
          <p:cNvSpPr txBox="1"/>
          <p:nvPr/>
        </p:nvSpPr>
        <p:spPr>
          <a:xfrm>
            <a:off x="9848458" y="1941274"/>
            <a:ext cx="1372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A5681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Step 5 Launch Program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60D5DA-0FA5-473B-A446-F1B232E0603B}"/>
              </a:ext>
            </a:extLst>
          </p:cNvPr>
          <p:cNvSpPr txBox="1"/>
          <p:nvPr/>
        </p:nvSpPr>
        <p:spPr>
          <a:xfrm>
            <a:off x="9599502" y="4516940"/>
            <a:ext cx="1808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Employer Implements Registered Apprenticeship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E3ED14-329F-4FD6-BC90-F9766586B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87" y="3029972"/>
            <a:ext cx="1828800" cy="13670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D808C7B-3583-49E4-98F1-6977B1D92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17" y="2993381"/>
            <a:ext cx="1726845" cy="1447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83544C-E5B1-47DA-9BC9-BC327AED6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747" y="2956937"/>
            <a:ext cx="1622414" cy="15447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5DE575B-B18F-4583-87AB-6B56D3B4A3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952" y="2951503"/>
            <a:ext cx="1857375" cy="1524000"/>
          </a:xfrm>
          <a:prstGeom prst="rect">
            <a:avLst/>
          </a:prstGeom>
        </p:spPr>
      </p:pic>
      <p:sp>
        <p:nvSpPr>
          <p:cNvPr id="29" name="AutoShape 2" descr="Image result for images training">
            <a:extLst>
              <a:ext uri="{FF2B5EF4-FFF2-40B4-BE49-F238E27FC236}">
                <a16:creationId xmlns:a16="http://schemas.microsoft.com/office/drawing/2014/main" id="{FEED9DBD-417C-4218-AA1B-015C7E96A5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25778" y="3158114"/>
            <a:ext cx="24479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4" descr="Image result for images training">
            <a:extLst>
              <a:ext uri="{FF2B5EF4-FFF2-40B4-BE49-F238E27FC236}">
                <a16:creationId xmlns:a16="http://schemas.microsoft.com/office/drawing/2014/main" id="{E24F15CC-B7FF-4E79-ADAC-9D23FF846C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2038" y="2686050"/>
            <a:ext cx="24479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3314445-534E-42FA-B9C5-03729B10AD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1455" y="3015824"/>
            <a:ext cx="1948931" cy="138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6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E749D0-8198-4A07-B427-F9FE1F2D7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285875" lvl="5" indent="0">
              <a:buNone/>
            </a:pPr>
            <a:endParaRPr lang="en-US" dirty="0"/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 DOL Apprenticeship Expansion and Continuation Grants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Curriculum Classes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Continuing Education, Books, and Supplies</a:t>
            </a:r>
          </a:p>
          <a:p>
            <a:pPr lvl="1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Identification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CC Regional Apprenticeship Coordinators</a:t>
            </a:r>
          </a:p>
          <a:p>
            <a:pPr lvl="1"/>
            <a:endParaRPr lang="en-US" dirty="0"/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Workforce Innovation and Opportunity Act (WIOA)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On-the-Job Learning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Books, Tuition and Supplies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Supportive Services</a:t>
            </a:r>
          </a:p>
          <a:p>
            <a:pPr lvl="1"/>
            <a:endParaRPr lang="en-US" dirty="0"/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 Opportunity Tax Credit (WOTC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2C108B-76DB-4A8B-BB0C-0C8C06814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23" y="500062"/>
            <a:ext cx="9655277" cy="1325563"/>
          </a:xfrm>
        </p:spPr>
        <p:txBody>
          <a:bodyPr>
            <a:noAutofit/>
          </a:bodyPr>
          <a:lstStyle/>
          <a:p>
            <a:r>
              <a:rPr lang="en-US" b="0" dirty="0" err="1">
                <a:latin typeface="Calibri" panose="020F0502020204030204" pitchFamily="34" charset="0"/>
                <a:cs typeface="Calibri" panose="020F0502020204030204" pitchFamily="34" charset="0"/>
              </a:rPr>
              <a:t>ApprenticeshipNC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Opportunities</a:t>
            </a:r>
            <a:b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02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650" y="5476114"/>
            <a:ext cx="11476699" cy="77237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+mn-lt"/>
              </a:rPr>
              <a:t>ApprenticeshipNC</a:t>
            </a:r>
            <a:r>
              <a:rPr lang="en-US" dirty="0">
                <a:latin typeface="+mn-lt"/>
              </a:rPr>
              <a:t>: A Talent Driven Training Strategy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122970-60F5-469D-AEDC-AECC3EC2F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2" y="2654005"/>
            <a:ext cx="4058955" cy="199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F036E5-65F9-44AD-803E-6427490D4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229" y="3571043"/>
            <a:ext cx="2914141" cy="1639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F89C0F-3964-440F-928B-C099B8AE3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649" y="2704584"/>
            <a:ext cx="3200797" cy="18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70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2FBC18-0E50-4F25-A2EA-A032F4F5E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6768" cy="435133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Funds available to reimburse education expenses for Curriculum or Continuing Education</a:t>
            </a:r>
          </a:p>
          <a:p>
            <a:pPr marL="5715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Pre-Apprenticeship</a:t>
            </a:r>
          </a:p>
          <a:p>
            <a:pPr marL="5715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Registered Apprenticeship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Industry Sectors:</a:t>
            </a:r>
          </a:p>
          <a:p>
            <a:pPr marL="5715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Advanced Manufacturing	</a:t>
            </a:r>
          </a:p>
          <a:p>
            <a:pPr marL="5715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Construction</a:t>
            </a:r>
          </a:p>
          <a:p>
            <a:pPr marL="5715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</a:p>
          <a:p>
            <a:pPr marL="5715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Healthcare</a:t>
            </a:r>
          </a:p>
          <a:p>
            <a:pPr marL="5715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Hospitality</a:t>
            </a:r>
          </a:p>
          <a:p>
            <a:pPr marL="5715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Information Technology</a:t>
            </a:r>
          </a:p>
          <a:p>
            <a:pPr marL="5715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Logistics</a:t>
            </a:r>
          </a:p>
          <a:p>
            <a:pPr marL="5715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Public Safety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B2EBA0-3BAD-4C17-AF91-DF58FDEE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497" y="259407"/>
            <a:ext cx="8421329" cy="1325563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USDOL Grants: Education Assistance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E6F7A7-6552-47A1-8204-A10E3F2A9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304" y="2667000"/>
            <a:ext cx="1711708" cy="10493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756CC1-1FA6-4C2F-9C88-3B91351DA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012" y="3716323"/>
            <a:ext cx="1585431" cy="10780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C109D7-2B00-4574-90B7-865ED7E6FE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942" y="2650121"/>
            <a:ext cx="1593932" cy="106262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64CAD5-4DA3-4544-89CC-0FAC6C3F75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304" y="4794416"/>
            <a:ext cx="1711708" cy="11988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0F8296-4E2B-496C-AAE4-F82F263FAF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443" y="4761315"/>
            <a:ext cx="1585431" cy="12398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6059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F5577F-7DB9-45F7-BFBF-84086D205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8" y="1584970"/>
            <a:ext cx="11297265" cy="4130598"/>
          </a:xfrm>
        </p:spPr>
        <p:txBody>
          <a:bodyPr/>
          <a:lstStyle/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Employers (Structured On the Job Learning)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Must have employer(s)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Must Drive Program Design and Related Education/Instruction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Provider of OJT/Work Based Learning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Sponsors (Administration)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Responsible for </a:t>
            </a:r>
            <a:r>
              <a:rPr lang="en-US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Administering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Program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Can be Employer, Consortia of Employers, Industry Association, Educational or Training Provider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D6B727-41FD-4144-B40A-370F7AB9A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+mn-lt"/>
              </a:rPr>
              <a:t>Workforce Partnerships</a:t>
            </a:r>
          </a:p>
        </p:txBody>
      </p:sp>
    </p:spTree>
    <p:extLst>
      <p:ext uri="{BB962C8B-B14F-4D97-AF65-F5344CB8AC3E}">
        <p14:creationId xmlns:p14="http://schemas.microsoft.com/office/powerpoint/2010/main" val="262652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90CF74-4B8F-4C86-BEA0-62AFDFC0F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669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Public Workforce System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Provide basic skills/pre-apprenticeship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Provide training funds (through WIOA OJT contracts, individual  training agreements, Customized Training)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Provide support services</a:t>
            </a:r>
          </a:p>
          <a:p>
            <a:pPr marL="0" indent="0">
              <a:buNone/>
            </a:pP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Educational (Job Related Education/Instruction) Provider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Can be the employer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Can be an Industry Associations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NC Community College System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Others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AB2E0C-66DF-431C-914B-ACE1A5FB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Workforce Partnerships</a:t>
            </a:r>
          </a:p>
        </p:txBody>
      </p:sp>
      <p:pic>
        <p:nvPicPr>
          <p:cNvPr id="7" name="Picture 6" descr="A picture containing indoor, wall, man, person&#10;&#10;Description generated with very high confidence">
            <a:extLst>
              <a:ext uri="{FF2B5EF4-FFF2-40B4-BE49-F238E27FC236}">
                <a16:creationId xmlns:a16="http://schemas.microsoft.com/office/drawing/2014/main" id="{E9EEE71E-BCEE-42FC-8EB5-E34BEBA194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51" y="4531564"/>
            <a:ext cx="3673629" cy="206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8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73886-7846-4C01-A189-C29446AA3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99945"/>
            <a:ext cx="12391402" cy="57000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u="sng" dirty="0">
                <a:latin typeface="Calibri" panose="020F0502020204030204" pitchFamily="34" charset="0"/>
                <a:cs typeface="Calibri" panose="020F0502020204030204" pitchFamily="34" charset="0"/>
              </a:rPr>
              <a:t>Apprenticeship Component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</a:t>
            </a:r>
            <a:r>
              <a:rPr lang="en-US" sz="3000" b="1" u="sng" dirty="0">
                <a:latin typeface="Calibri" panose="020F0502020204030204" pitchFamily="34" charset="0"/>
                <a:cs typeface="Calibri" panose="020F0502020204030204" pitchFamily="34" charset="0"/>
              </a:rPr>
              <a:t>Workforce Service (WIOA)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Prior to Entrance                                                               Assessment, case management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Pre-Apprenticeship                                                           Basic skills training, work experiences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Related Education/Instruction                                       Individual training accounts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Cohort-funding a class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On-the-job Learning                                                        Reimbursement up to 75% of wage rate for jobseekers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Customized training funds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Min. of 20% of youth funds used for work experience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940C55-5472-40D6-B157-2C3E659F6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How to Utilize Funds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55A702-17EF-4763-933E-82ABB4590174}"/>
              </a:ext>
            </a:extLst>
          </p:cNvPr>
          <p:cNvSpPr txBox="1"/>
          <p:nvPr/>
        </p:nvSpPr>
        <p:spPr>
          <a:xfrm>
            <a:off x="6489108" y="922188"/>
            <a:ext cx="4973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AAE424-69BA-4AB9-A5BF-CAAAA1FA31D8}"/>
              </a:ext>
            </a:extLst>
          </p:cNvPr>
          <p:cNvCxnSpPr/>
          <p:nvPr/>
        </p:nvCxnSpPr>
        <p:spPr>
          <a:xfrm>
            <a:off x="3604903" y="2495369"/>
            <a:ext cx="21279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410556-91DF-4B71-86DB-594188F8A8F3}"/>
              </a:ext>
            </a:extLst>
          </p:cNvPr>
          <p:cNvCxnSpPr/>
          <p:nvPr/>
        </p:nvCxnSpPr>
        <p:spPr>
          <a:xfrm>
            <a:off x="3604903" y="2963967"/>
            <a:ext cx="21279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3B2AAE-BECB-452A-8205-A754BEC19141}"/>
              </a:ext>
            </a:extLst>
          </p:cNvPr>
          <p:cNvCxnSpPr/>
          <p:nvPr/>
        </p:nvCxnSpPr>
        <p:spPr>
          <a:xfrm>
            <a:off x="3604903" y="4094146"/>
            <a:ext cx="21279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BE11B-8CDF-41D9-98EF-3FE5B5B81A05}"/>
              </a:ext>
            </a:extLst>
          </p:cNvPr>
          <p:cNvCxnSpPr/>
          <p:nvPr/>
        </p:nvCxnSpPr>
        <p:spPr>
          <a:xfrm>
            <a:off x="3604903" y="5345118"/>
            <a:ext cx="21279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EECFA0-9F96-4B28-8527-BACC45FAE4C2}"/>
              </a:ext>
            </a:extLst>
          </p:cNvPr>
          <p:cNvSpPr txBox="1"/>
          <p:nvPr/>
        </p:nvSpPr>
        <p:spPr>
          <a:xfrm>
            <a:off x="803305" y="19267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73A499-528B-42D0-B562-C52F45EC1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1013" cy="41769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Established January 1, 1993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890 Active duty soldiers enrolled from 07-01-2017 through 06-30-2018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80 Military Occupation Specialties (MOS) registered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Prior credit is granted for previous work experience and classroom hours upon review of Enlisted Record Briefs (ERB)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Soldiers receive State and Federal Certifications upon completion of On-the-Job Learning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60AEF7-981C-481E-B7C7-CBBF890A4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latin typeface="+mn-lt"/>
              </a:rPr>
              <a:t>ApprenticeshipNC</a:t>
            </a:r>
            <a:r>
              <a:rPr lang="en-US" b="0" dirty="0">
                <a:latin typeface="+mn-lt"/>
              </a:rPr>
              <a:t> at Fort Bragg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6C7D7-8980-4D92-BC6C-29F98F8C8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274" y="1825625"/>
            <a:ext cx="2376925" cy="187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7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E662EDA-C5E6-46BF-8FF7-22EBAA3D5B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256540"/>
              </p:ext>
            </p:extLst>
          </p:nvPr>
        </p:nvGraphicFramePr>
        <p:xfrm>
          <a:off x="2229229" y="333317"/>
          <a:ext cx="7510390" cy="5803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Acrobat Document" r:id="rId3" imgW="7543542" imgH="5829185" progId="AcroExch.Document.DC">
                  <p:embed/>
                </p:oleObj>
              </mc:Choice>
              <mc:Fallback>
                <p:oleObj name="Acrobat Document" r:id="rId3" imgW="7543542" imgH="582918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9229" y="333317"/>
                        <a:ext cx="7510390" cy="5803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49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4DEBA9-B6C5-435D-8246-AFCCB4498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910" y="0"/>
            <a:ext cx="8788619" cy="638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8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C07503-FAED-4357-AF83-0BA36BA0F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258" y="259405"/>
            <a:ext cx="9498631" cy="1325563"/>
          </a:xfrm>
        </p:spPr>
        <p:txBody>
          <a:bodyPr/>
          <a:lstStyle/>
          <a:p>
            <a:r>
              <a:rPr lang="en-US" dirty="0"/>
              <a:t>Registered Apprenticeship is a “Win-Win-Win-Win”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C6BDF352-056A-4348-B510-54B113D6A1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73507"/>
              </p:ext>
            </p:extLst>
          </p:nvPr>
        </p:nvGraphicFramePr>
        <p:xfrm>
          <a:off x="329110" y="1783088"/>
          <a:ext cx="11533780" cy="4282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6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6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1217">
                <a:tc>
                  <a:txBody>
                    <a:bodyPr/>
                    <a:lstStyle/>
                    <a:p>
                      <a:r>
                        <a:rPr lang="en-US" sz="1800" u="sng" dirty="0"/>
                        <a:t>Apprentices</a:t>
                      </a:r>
                      <a:endParaRPr lang="en-US" sz="1600" u="sng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Earn-and-Learn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Incremental Pay Increases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Earn college credit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Training under qualified mentors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Learn on-the-job with current technology and equipment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Career development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sng" dirty="0"/>
                        <a:t>Community Colleges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Closer industry relationships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Articulation</a:t>
                      </a:r>
                      <a:r>
                        <a:rPr lang="en-US" sz="1600" baseline="0" dirty="0"/>
                        <a:t> between apprenticeship and college programs ensures relevance and rigor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Increased enrollment in credit classes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Increased program graduations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1217">
                <a:tc>
                  <a:txBody>
                    <a:bodyPr/>
                    <a:lstStyle/>
                    <a:p>
                      <a:r>
                        <a:rPr lang="en-US" sz="1800" u="sng" dirty="0">
                          <a:solidFill>
                            <a:schemeClr val="bg1"/>
                          </a:solidFill>
                        </a:rPr>
                        <a:t>Businesses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Effective 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recruitment tool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Expand education and training options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Increased employee retention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Trained and educated workforce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Address pipeline concerns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Transfer knowledge, skills, and expertise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Develop future leadership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sng" dirty="0">
                          <a:solidFill>
                            <a:schemeClr val="bg1"/>
                          </a:solidFill>
                        </a:rPr>
                        <a:t>North Carolina</a:t>
                      </a:r>
                      <a:endParaRPr lang="en-US" sz="1600" u="sng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Aligns with key workforce system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initiatives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Learn and train locally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Economic contributor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Employed apprentices raise families, and purchase goods, services, and homes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Future business leaders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4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1EFDCB-40BE-4CB8-8F4A-9D91F607F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5743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>
                <a:latin typeface="Calibri" panose="020F0502020204030204" pitchFamily="34" charset="0"/>
              </a:rPr>
              <a:t>Questions and Discussion on Topic 2:</a:t>
            </a:r>
          </a:p>
          <a:p>
            <a:pPr marL="0" indent="0" algn="ctr">
              <a:buNone/>
            </a:pPr>
            <a:r>
              <a:rPr lang="en-US" sz="3200" dirty="0">
                <a:latin typeface="Calibri" panose="020F0502020204030204" pitchFamily="34" charset="0"/>
              </a:rPr>
              <a:t>Apprenticeship Registration</a:t>
            </a:r>
          </a:p>
        </p:txBody>
      </p:sp>
    </p:spTree>
    <p:extLst>
      <p:ext uri="{BB962C8B-B14F-4D97-AF65-F5344CB8AC3E}">
        <p14:creationId xmlns:p14="http://schemas.microsoft.com/office/powerpoint/2010/main" val="405289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F802A-6CB5-4DBE-92B6-C89C2F49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259" y="259405"/>
            <a:ext cx="8638038" cy="1325563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Topic 3: Online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ApprenticeshipNC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 Interest Profile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C5743D-1840-45CD-855A-EC1473080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2" y="2407927"/>
            <a:ext cx="3407646" cy="2650769"/>
          </a:xfrm>
          <a:prstGeom prst="rect">
            <a:avLst/>
          </a:prstGeom>
        </p:spPr>
      </p:pic>
      <p:sp>
        <p:nvSpPr>
          <p:cNvPr id="14" name="AutoShape 2" descr="Image result for Apprenticeship Information">
            <a:extLst>
              <a:ext uri="{FF2B5EF4-FFF2-40B4-BE49-F238E27FC236}">
                <a16:creationId xmlns:a16="http://schemas.microsoft.com/office/drawing/2014/main" id="{37167838-FB8D-4DE3-B382-3D2D2B5F11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6918" y="2407928"/>
            <a:ext cx="2556895" cy="22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4" descr="Image result for Apprenticeship Information">
            <a:extLst>
              <a:ext uri="{FF2B5EF4-FFF2-40B4-BE49-F238E27FC236}">
                <a16:creationId xmlns:a16="http://schemas.microsoft.com/office/drawing/2014/main" id="{5294C91F-4FB5-4EFB-A256-21E0D47A8A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57813" y="2805113"/>
            <a:ext cx="17811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6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F802A-6CB5-4DBE-92B6-C89C2F499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Today’s Discussion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58370ED8-7984-4270-A48B-C65AF2E53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" t="16130" r="43348" b="16416"/>
          <a:stretch/>
        </p:blipFill>
        <p:spPr>
          <a:xfrm>
            <a:off x="3352284" y="1833826"/>
            <a:ext cx="2565018" cy="2405077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B40542B-37D2-4C99-B6AE-8AC68EA5BBAD}"/>
              </a:ext>
            </a:extLst>
          </p:cNvPr>
          <p:cNvSpPr/>
          <p:nvPr/>
        </p:nvSpPr>
        <p:spPr>
          <a:xfrm>
            <a:off x="351331" y="4598602"/>
            <a:ext cx="25568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Elements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 of Apprenticeship Programs and Standards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CD2BFB-F6FD-4DCD-A438-B84E05D1249B}"/>
              </a:ext>
            </a:extLst>
          </p:cNvPr>
          <p:cNvSpPr/>
          <p:nvPr/>
        </p:nvSpPr>
        <p:spPr>
          <a:xfrm>
            <a:off x="3612825" y="4636665"/>
            <a:ext cx="2095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Apprenticeship Registration 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Process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2844AC-7890-4780-8E30-1D727E9D5A9E}"/>
              </a:ext>
            </a:extLst>
          </p:cNvPr>
          <p:cNvSpPr/>
          <p:nvPr/>
        </p:nvSpPr>
        <p:spPr>
          <a:xfrm>
            <a:off x="5996880" y="4591648"/>
            <a:ext cx="2777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Online Interest Profile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C5743D-1840-45CD-855A-EC1473080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20" y="1833826"/>
            <a:ext cx="2534768" cy="2417148"/>
          </a:xfrm>
          <a:prstGeom prst="rect">
            <a:avLst/>
          </a:prstGeom>
        </p:spPr>
      </p:pic>
      <p:sp>
        <p:nvSpPr>
          <p:cNvPr id="14" name="AutoShape 2" descr="Image result for Apprenticeship Information">
            <a:extLst>
              <a:ext uri="{FF2B5EF4-FFF2-40B4-BE49-F238E27FC236}">
                <a16:creationId xmlns:a16="http://schemas.microsoft.com/office/drawing/2014/main" id="{37167838-FB8D-4DE3-B382-3D2D2B5F11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6918" y="2407928"/>
            <a:ext cx="2556895" cy="22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4" descr="Image result for Apprenticeship Information">
            <a:extLst>
              <a:ext uri="{FF2B5EF4-FFF2-40B4-BE49-F238E27FC236}">
                <a16:creationId xmlns:a16="http://schemas.microsoft.com/office/drawing/2014/main" id="{5294C91F-4FB5-4EFB-A256-21E0D47A8A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57813" y="2805113"/>
            <a:ext cx="17811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4B98110-5DF5-45F7-AB7A-E156D21697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39" y="1837011"/>
            <a:ext cx="2753713" cy="2417148"/>
          </a:xfrm>
          <a:prstGeom prst="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BD74B36-EA43-40C0-A9EE-1C4CA7431C38}"/>
              </a:ext>
            </a:extLst>
          </p:cNvPr>
          <p:cNvSpPr/>
          <p:nvPr/>
        </p:nvSpPr>
        <p:spPr>
          <a:xfrm>
            <a:off x="9242435" y="4591648"/>
            <a:ext cx="2017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Youth/</a:t>
            </a:r>
          </a:p>
          <a:p>
            <a:pPr lvl="0" algn="ctr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Pre-Apprenticeship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B3B0B13-2B67-420C-AAC6-A7B4D444C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3851" y="1761988"/>
            <a:ext cx="2549888" cy="251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66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FB8A98-DE24-4FB1-A99A-0F8402943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82" y="2183433"/>
            <a:ext cx="10491342" cy="3965575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paperless online tool that streamlines program registration information and design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Collects and stores pertinent information about the organization, their workforce, and the desired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apprenticeable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occupations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Creates program standards that connect directly with the Registered Apprenticeship system 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F50884-5416-4D56-B175-3D8975AD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ApprenticeshipNC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 Interest Profile</a:t>
            </a:r>
          </a:p>
        </p:txBody>
      </p:sp>
    </p:spTree>
    <p:extLst>
      <p:ext uri="{BB962C8B-B14F-4D97-AF65-F5344CB8AC3E}">
        <p14:creationId xmlns:p14="http://schemas.microsoft.com/office/powerpoint/2010/main" val="363501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9C4095-93AF-4C80-B77B-984FDA6AC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224"/>
            <a:ext cx="10515600" cy="4351338"/>
          </a:xfrm>
        </p:spPr>
        <p:txBody>
          <a:bodyPr>
            <a:normAutofit/>
          </a:bodyPr>
          <a:lstStyle/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Comprised of helpful instructions that lead the user through a series of multiple choice questions about their program and training needs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Completed forms are used to generate a standards template.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Reduces the time to register a new program by simplifying the process for employers to develop program standards. 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343983-2E2E-4544-9BBB-781BEF409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>
                <a:latin typeface="+mn-lt"/>
              </a:rPr>
              <a:t>ApprenticeshipNC</a:t>
            </a:r>
            <a:r>
              <a:rPr lang="en-US" sz="3200" b="0" dirty="0">
                <a:latin typeface="+mn-lt"/>
              </a:rPr>
              <a:t> Interest Profile</a:t>
            </a:r>
          </a:p>
        </p:txBody>
      </p:sp>
    </p:spTree>
    <p:extLst>
      <p:ext uri="{BB962C8B-B14F-4D97-AF65-F5344CB8AC3E}">
        <p14:creationId xmlns:p14="http://schemas.microsoft.com/office/powerpoint/2010/main" val="8729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25236D-F189-43A9-BCEF-36BBD519C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200" dirty="0">
              <a:latin typeface="+mn-lt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ApprenticeshipNC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Consultant will make contact to finalize the process and register the sponsor’s Apprenticeship program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The following web link will guide you to the site to begin the process</a:t>
            </a:r>
          </a:p>
          <a:p>
            <a:pPr marL="0" indent="0">
              <a:buNone/>
            </a:pPr>
            <a:endParaRPr lang="en-US" u="sng" dirty="0">
              <a:latin typeface="+mn-lt"/>
              <a:hlinkClick r:id="rId2"/>
            </a:endParaRPr>
          </a:p>
          <a:p>
            <a:pPr marL="0" indent="0">
              <a:buNone/>
            </a:pPr>
            <a:r>
              <a:rPr lang="en-US" u="sng" dirty="0">
                <a:latin typeface="+mn-lt"/>
                <a:hlinkClick r:id="rId2"/>
              </a:rPr>
              <a:t>https://apex.skillbuilders.com/ords/aprod/f?p=STB_PUBLIC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E553F2-ED7E-43E6-97C4-EA8DBC585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>
                <a:latin typeface="+mn-lt"/>
              </a:rPr>
              <a:t>ApprenticeshipNC</a:t>
            </a:r>
            <a:r>
              <a:rPr lang="en-US" sz="3200" b="0" dirty="0">
                <a:latin typeface="+mn-lt"/>
              </a:rPr>
              <a:t> Interest Profile</a:t>
            </a:r>
          </a:p>
        </p:txBody>
      </p:sp>
    </p:spTree>
    <p:extLst>
      <p:ext uri="{BB962C8B-B14F-4D97-AF65-F5344CB8AC3E}">
        <p14:creationId xmlns:p14="http://schemas.microsoft.com/office/powerpoint/2010/main" val="119881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1EFDCB-40BE-4CB8-8F4A-9D91F607F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5743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>
                <a:latin typeface="Calibri" panose="020F0502020204030204" pitchFamily="34" charset="0"/>
              </a:rPr>
              <a:t>Questions and Discussion on Topic 3:</a:t>
            </a:r>
          </a:p>
          <a:p>
            <a:pPr marL="0" indent="0" algn="ctr">
              <a:buNone/>
            </a:pPr>
            <a:r>
              <a:rPr lang="en-US" sz="3200" dirty="0">
                <a:latin typeface="Calibri" panose="020F0502020204030204" pitchFamily="34" charset="0"/>
              </a:rPr>
              <a:t>Online Interest Profile</a:t>
            </a:r>
          </a:p>
        </p:txBody>
      </p:sp>
    </p:spTree>
    <p:extLst>
      <p:ext uri="{BB962C8B-B14F-4D97-AF65-F5344CB8AC3E}">
        <p14:creationId xmlns:p14="http://schemas.microsoft.com/office/powerpoint/2010/main" val="70298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F802A-6CB5-4DBE-92B6-C89C2F49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259" y="259405"/>
            <a:ext cx="9478696" cy="1325563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Topic 4: Pre-Apprenticeship and Youth Apprenticeship</a:t>
            </a:r>
          </a:p>
        </p:txBody>
      </p:sp>
      <p:sp>
        <p:nvSpPr>
          <p:cNvPr id="14" name="AutoShape 2" descr="Image result for Apprenticeship Information">
            <a:extLst>
              <a:ext uri="{FF2B5EF4-FFF2-40B4-BE49-F238E27FC236}">
                <a16:creationId xmlns:a16="http://schemas.microsoft.com/office/drawing/2014/main" id="{37167838-FB8D-4DE3-B382-3D2D2B5F11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6918" y="2407928"/>
            <a:ext cx="2556895" cy="22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4" descr="Image result for Apprenticeship Information">
            <a:extLst>
              <a:ext uri="{FF2B5EF4-FFF2-40B4-BE49-F238E27FC236}">
                <a16:creationId xmlns:a16="http://schemas.microsoft.com/office/drawing/2014/main" id="{5294C91F-4FB5-4EFB-A256-21E0D47A8A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57813" y="2805113"/>
            <a:ext cx="17811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B3B0B13-2B67-420C-AAC6-A7B4D444C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1" y="2407927"/>
            <a:ext cx="3392128" cy="281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94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B723C3-16A6-400A-9129-76833B39F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4170"/>
          </a:xfrm>
        </p:spPr>
        <p:txBody>
          <a:bodyPr/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Pre-apprenticeship programs are designed to prepare individuals to enter and succeed in Registered Apprenticeship programs </a:t>
            </a: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Pre-apprenticeship programs have a documented partnership with at least one Registered Apprenticeship program sponsor </a:t>
            </a: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Pre-apprenticeship programs expand the participant's career pathway opportunities with industry-based training coupled with classroom instruction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4F6C1D-348B-4CBB-A6FD-80A65775F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Pre-Apprenticeship Programs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B49D2A-7434-4C02-9CC7-9227F9966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46" y="4571679"/>
            <a:ext cx="2742554" cy="2016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79C1D2-9DA0-4E86-A964-7042FA5DB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46" y="4804936"/>
            <a:ext cx="3107400" cy="189551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79615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CD29C3-AAF9-42C2-80F1-8E0620B2D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35" y="1825625"/>
            <a:ext cx="11194025" cy="4351338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Explore and learn about exciting careers</a:t>
            </a: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Qualify to meet the minimum standards for selection to a Registered Apprenticeship program</a:t>
            </a: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Benefit from classroom and technology-based training</a:t>
            </a: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Get a start on career-specific training with viable career pathway opportunities</a:t>
            </a: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Build Literacy, Math, English, and work-readiness skills employers desire</a:t>
            </a: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Advance into a Registered Apprenticeship program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EB4E76-D047-4FBE-B081-2DC7EC52C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Benefits of Pre-Apprenticeship for Participants</a:t>
            </a:r>
          </a:p>
        </p:txBody>
      </p:sp>
    </p:spTree>
    <p:extLst>
      <p:ext uri="{BB962C8B-B14F-4D97-AF65-F5344CB8AC3E}">
        <p14:creationId xmlns:p14="http://schemas.microsoft.com/office/powerpoint/2010/main" val="993567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03EB55-471A-45EF-AF81-1A0245A3B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68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Streamlines the recruitment process</a:t>
            </a:r>
          </a:p>
          <a:p>
            <a:pPr marL="0" indent="0">
              <a:buNone/>
            </a:pP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Pre-screens a qualified, job-ready apprentice pool</a:t>
            </a: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Recruits a diverse pool of prepared candidates</a:t>
            </a: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Aligns training with apprenticeship standards</a:t>
            </a: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Increases retention rates for registered apprenticeship participants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Improves quality control of preparatory training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1CA4B2-BFF1-46A0-B028-19BD18DC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Benefits of Pre-Apprenticeship for Employers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071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28B8BB-47DB-45B4-86E6-029E87830661}"/>
              </a:ext>
            </a:extLst>
          </p:cNvPr>
          <p:cNvSpPr/>
          <p:nvPr/>
        </p:nvSpPr>
        <p:spPr>
          <a:xfrm>
            <a:off x="7382312" y="4392017"/>
            <a:ext cx="3800213" cy="1325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EA73E4-3DDE-4295-A252-8D0DC821A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178" y="2026919"/>
            <a:ext cx="10579625" cy="39584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300" b="1" dirty="0">
                <a:latin typeface="Calibri" panose="020F0502020204030204" pitchFamily="34" charset="0"/>
                <a:cs typeface="Calibri" panose="020F0502020204030204" pitchFamily="34" charset="0"/>
              </a:rPr>
              <a:t>Approved Training and Curriculum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Work Process and Related Instruction</a:t>
            </a:r>
          </a:p>
          <a:p>
            <a:pPr marL="685800" lvl="2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300" b="1" dirty="0">
                <a:latin typeface="Calibri" panose="020F0502020204030204" pitchFamily="34" charset="0"/>
                <a:cs typeface="Calibri" panose="020F0502020204030204" pitchFamily="34" charset="0"/>
              </a:rPr>
              <a:t>Strategies for Long-Term Success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Strong recruitment strategies</a:t>
            </a:r>
          </a:p>
          <a:p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Educational and pre-vocational services (career and industry awareness workshops, tutoring and job readiness courses)</a:t>
            </a:r>
          </a:p>
          <a:p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Pathway to Registered Apprenticeship Programs</a:t>
            </a:r>
          </a:p>
          <a:p>
            <a:pPr lvl="2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300" b="1" dirty="0">
                <a:latin typeface="Calibri" panose="020F0502020204030204" pitchFamily="34" charset="0"/>
                <a:cs typeface="Calibri" panose="020F0502020204030204" pitchFamily="34" charset="0"/>
              </a:rPr>
              <a:t>Access to Appropriate Support Services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Mentors, Career Counselors and Vocational Counselors</a:t>
            </a:r>
          </a:p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24B11E-E644-4796-80C3-EC7DF2B0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+mn-lt"/>
              </a:rPr>
              <a:t>Quality Pre-Apprenticeship Programs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611108-9863-4065-9550-A9A575D37780}"/>
              </a:ext>
            </a:extLst>
          </p:cNvPr>
          <p:cNvSpPr txBox="1"/>
          <p:nvPr/>
        </p:nvSpPr>
        <p:spPr>
          <a:xfrm>
            <a:off x="7382312" y="4500800"/>
            <a:ext cx="38785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Promote Greater Use of Registered Apprenticeship to Increase Future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3425600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843216-3926-4825-8F36-34DE0750A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0" y="181723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 Program Sponsor and Partners will develop guidelines for: 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Minimum Applicant Qualifications</a:t>
            </a:r>
          </a:p>
          <a:p>
            <a:pPr lvl="1"/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Selection Process</a:t>
            </a:r>
          </a:p>
          <a:p>
            <a:pPr marL="342900" lvl="1" indent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Program Outline/Content</a:t>
            </a:r>
          </a:p>
          <a:p>
            <a:pPr marL="342900" lvl="1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	- Program length can range from a few weeks up to one year</a:t>
            </a:r>
          </a:p>
          <a:p>
            <a:pPr marL="685800" lvl="2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- Program can include a combination of On-The-Job Learning and Related Instruction </a:t>
            </a:r>
          </a:p>
          <a:p>
            <a:pPr lvl="2">
              <a:buFontTx/>
              <a:buChar char="-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Wages or optional if the pre-apprentice does not provide a service for the employer</a:t>
            </a:r>
          </a:p>
          <a:p>
            <a:pPr marL="685800" lvl="2" indent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Evaluation Criteria</a:t>
            </a:r>
          </a:p>
          <a:p>
            <a:pPr marL="685800" lvl="2" indent="0">
              <a:buNone/>
            </a:pPr>
            <a:endParaRPr lang="en-US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E4B96D-0611-4F4C-9FE9-CD85F612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+mn-lt"/>
              </a:rPr>
              <a:t>Pre-Apprenticeship Program Standards</a:t>
            </a:r>
          </a:p>
        </p:txBody>
      </p:sp>
    </p:spTree>
    <p:extLst>
      <p:ext uri="{BB962C8B-B14F-4D97-AF65-F5344CB8AC3E}">
        <p14:creationId xmlns:p14="http://schemas.microsoft.com/office/powerpoint/2010/main" val="129977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F802A-6CB5-4DBE-92B6-C89C2F49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68" y="259405"/>
            <a:ext cx="9955161" cy="1325563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Topic 1: Elements of Apprenticeship Programs &amp; Standards</a:t>
            </a:r>
          </a:p>
        </p:txBody>
      </p:sp>
      <p:sp>
        <p:nvSpPr>
          <p:cNvPr id="14" name="AutoShape 2" descr="Image result for Apprenticeship Information">
            <a:extLst>
              <a:ext uri="{FF2B5EF4-FFF2-40B4-BE49-F238E27FC236}">
                <a16:creationId xmlns:a16="http://schemas.microsoft.com/office/drawing/2014/main" id="{37167838-FB8D-4DE3-B382-3D2D2B5F11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6918" y="2407928"/>
            <a:ext cx="2556895" cy="22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4" descr="Image result for Apprenticeship Information">
            <a:extLst>
              <a:ext uri="{FF2B5EF4-FFF2-40B4-BE49-F238E27FC236}">
                <a16:creationId xmlns:a16="http://schemas.microsoft.com/office/drawing/2014/main" id="{5294C91F-4FB5-4EFB-A256-21E0D47A8A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57813" y="2805113"/>
            <a:ext cx="17811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4B98110-5DF5-45F7-AB7A-E156D2169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6" y="2241755"/>
            <a:ext cx="4586748" cy="3288890"/>
          </a:xfrm>
          <a:prstGeom prst="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108706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+mn-lt"/>
              </a:rPr>
              <a:t>Youth Apprenticeship Programs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3E5E24-B54E-491B-9F72-1FC0E1A0FD0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66511"/>
            <a:ext cx="4758566" cy="48320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FB4866-99D7-407F-9845-5A688943F878}"/>
              </a:ext>
            </a:extLst>
          </p:cNvPr>
          <p:cNvSpPr txBox="1"/>
          <p:nvPr/>
        </p:nvSpPr>
        <p:spPr>
          <a:xfrm>
            <a:off x="7641549" y="3290500"/>
            <a:ext cx="21672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Franklin Gothic Medium Cond" panose="020B0606030402020204" pitchFamily="34" charset="0"/>
              </a:rPr>
              <a:t>Apprenticeship Consultant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0A66C8-BB60-474F-BF30-03E32B1D5BB8}"/>
              </a:ext>
            </a:extLst>
          </p:cNvPr>
          <p:cNvSpPr txBox="1"/>
          <p:nvPr/>
        </p:nvSpPr>
        <p:spPr>
          <a:xfrm>
            <a:off x="504978" y="2161669"/>
            <a:ext cx="55910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Youth apprenticeship programs engage partners from industry, education, and community</a:t>
            </a:r>
          </a:p>
          <a:p>
            <a:endParaRPr lang="en-US" sz="2200" dirty="0"/>
          </a:p>
          <a:p>
            <a:r>
              <a:rPr lang="en-US" sz="2200" dirty="0"/>
              <a:t>ApprenticeshipNC helps to facilitate these partnerships in the local area</a:t>
            </a:r>
          </a:p>
          <a:p>
            <a:endParaRPr lang="en-US" sz="2200" dirty="0"/>
          </a:p>
          <a:p>
            <a:r>
              <a:rPr lang="en-US" sz="2200" dirty="0"/>
              <a:t>The ApprenticeshipNC Youth Coordinator and Regional Consultants work together with stakeholder groups to build programs</a:t>
            </a:r>
          </a:p>
        </p:txBody>
      </p:sp>
    </p:spTree>
    <p:extLst>
      <p:ext uri="{BB962C8B-B14F-4D97-AF65-F5344CB8AC3E}">
        <p14:creationId xmlns:p14="http://schemas.microsoft.com/office/powerpoint/2010/main" val="2676437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6D0C46-8340-403F-802A-55719D05E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187" y="1850792"/>
            <a:ext cx="111497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Industry Sector Consortium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Local industry employers partner to meet a shared need for skilled employees in a particular industry </a:t>
            </a:r>
          </a:p>
          <a:p>
            <a:pPr marL="0" indent="0"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Determine the occupations they will register</a:t>
            </a: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Create a combined marketing strategy</a:t>
            </a: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Select the related education to leverage community college resources</a:t>
            </a: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Agree upon the wage scale              </a:t>
            </a: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Build recruiting, screening and selection tools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4025AB-F107-4696-869B-C08748B1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+mn-lt"/>
              </a:rPr>
              <a:t>Youth Apprenticeship Models</a:t>
            </a:r>
          </a:p>
        </p:txBody>
      </p:sp>
      <p:pic>
        <p:nvPicPr>
          <p:cNvPr id="8" name="Picture 7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078CED30-7C14-4261-9DAE-F175A2F332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32"/>
          <a:stretch/>
        </p:blipFill>
        <p:spPr>
          <a:xfrm>
            <a:off x="9093378" y="4366063"/>
            <a:ext cx="2315782" cy="21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73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6D0C46-8340-403F-802A-55719D05E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407" y="1825625"/>
            <a:ext cx="110697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Workforce Development Consortium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form as an “umbrella” of interested employers, educators, and community partners who support and promote apprenticeship in their local area  </a:t>
            </a:r>
          </a:p>
          <a:p>
            <a:pPr marL="0" indent="0">
              <a:buNone/>
            </a:pPr>
            <a:endParaRPr lang="en-US" sz="1900" dirty="0">
              <a:solidFill>
                <a:prstClr val="black"/>
              </a:solidFill>
              <a:latin typeface="+mn-lt"/>
            </a:endParaRPr>
          </a:p>
          <a:p>
            <a:r>
              <a:rPr lang="en-US" sz="2200" dirty="0">
                <a:solidFill>
                  <a:prstClr val="black"/>
                </a:solidFill>
                <a:latin typeface="+mn-lt"/>
              </a:rPr>
              <a:t>Create a combined marketing strategy</a:t>
            </a:r>
          </a:p>
          <a:p>
            <a:endParaRPr lang="en-US" sz="800" dirty="0">
              <a:solidFill>
                <a:prstClr val="black"/>
              </a:solidFill>
              <a:latin typeface="+mn-lt"/>
            </a:endParaRPr>
          </a:p>
          <a:p>
            <a:r>
              <a:rPr lang="en-US" sz="2200" dirty="0">
                <a:solidFill>
                  <a:prstClr val="black"/>
                </a:solidFill>
                <a:latin typeface="+mn-lt"/>
              </a:rPr>
              <a:t>Work with community college to develop pre-apprenticeship programs</a:t>
            </a:r>
          </a:p>
          <a:p>
            <a:endParaRPr lang="en-US" sz="800" dirty="0">
              <a:solidFill>
                <a:prstClr val="black"/>
              </a:solidFill>
              <a:latin typeface="+mn-lt"/>
            </a:endParaRPr>
          </a:p>
          <a:p>
            <a:r>
              <a:rPr lang="en-US" sz="2200" dirty="0">
                <a:solidFill>
                  <a:prstClr val="black"/>
                </a:solidFill>
                <a:latin typeface="+mn-lt"/>
              </a:rPr>
              <a:t>Build recruiting, screening and selection tools</a:t>
            </a:r>
          </a:p>
          <a:p>
            <a:endParaRPr lang="en-US" sz="800" dirty="0">
              <a:solidFill>
                <a:prstClr val="black"/>
              </a:solidFill>
              <a:latin typeface="+mn-lt"/>
            </a:endParaRPr>
          </a:p>
          <a:p>
            <a:r>
              <a:rPr lang="en-US" sz="2200" dirty="0">
                <a:solidFill>
                  <a:prstClr val="black"/>
                </a:solidFill>
                <a:latin typeface="+mn-lt"/>
              </a:rPr>
              <a:t>Register independent apprenticeship programs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9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4025AB-F107-4696-869B-C08748B1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+mn-lt"/>
              </a:rPr>
              <a:t>Youth Apprenticeship Models</a:t>
            </a:r>
          </a:p>
        </p:txBody>
      </p:sp>
      <p:pic>
        <p:nvPicPr>
          <p:cNvPr id="3073" name="Picture 192">
            <a:extLst>
              <a:ext uri="{FF2B5EF4-FFF2-40B4-BE49-F238E27FC236}">
                <a16:creationId xmlns:a16="http://schemas.microsoft.com/office/drawing/2014/main" id="{DB6BBD7F-742D-4063-BFF5-AE7B7F935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341" y="3677644"/>
            <a:ext cx="2739976" cy="273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4117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+mn-lt"/>
              </a:rPr>
              <a:t>Advantages of Youth Apprenticeship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810" y="2599549"/>
            <a:ext cx="7910846" cy="3279283"/>
          </a:xfrm>
        </p:spPr>
        <p:txBody>
          <a:bodyPr>
            <a:normAutofit/>
          </a:bodyPr>
          <a:lstStyle/>
          <a:p>
            <a:pPr lvl="0"/>
            <a:endParaRPr lang="en-US" sz="15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7BCB58-E6D0-4CAF-B318-C169CE2C7C56}"/>
              </a:ext>
            </a:extLst>
          </p:cNvPr>
          <p:cNvSpPr/>
          <p:nvPr/>
        </p:nvSpPr>
        <p:spPr>
          <a:xfrm>
            <a:off x="823824" y="2153594"/>
            <a:ext cx="1082740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Youth Apprentices start at a lower wage and progress their wage as skills increase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Companies report productivity within 6 months to a year, making money for the 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Research has proven for every dollar spent on training, an employer receives a benefit of  </a:t>
            </a:r>
            <a:r>
              <a:rPr lang="en-US" sz="2400" b="1" dirty="0">
                <a:solidFill>
                  <a:srgbClr val="92D050"/>
                </a:solidFill>
              </a:rPr>
              <a:t>$1.47 up to $2.00</a:t>
            </a:r>
            <a:r>
              <a:rPr lang="en-US" sz="24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Youth have or can easily obtain the pre-requisite skills needed in the company through College and Career Promise or high school curriculum </a:t>
            </a:r>
          </a:p>
          <a:p>
            <a:endParaRPr lang="en-US" sz="2400" b="1" dirty="0">
              <a:solidFill>
                <a:srgbClr val="92D050"/>
              </a:solidFill>
              <a:latin typeface="HelvLight"/>
            </a:endParaRPr>
          </a:p>
          <a:p>
            <a:endParaRPr lang="en-U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130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+mn-lt"/>
              </a:rPr>
              <a:t>Advantages of Youth Apprenticeship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810" y="2599549"/>
            <a:ext cx="7910846" cy="3279283"/>
          </a:xfrm>
        </p:spPr>
        <p:txBody>
          <a:bodyPr>
            <a:normAutofit/>
          </a:bodyPr>
          <a:lstStyle/>
          <a:p>
            <a:pPr lvl="0"/>
            <a:endParaRPr lang="en-US" sz="15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7BCB58-E6D0-4CAF-B318-C169CE2C7C56}"/>
              </a:ext>
            </a:extLst>
          </p:cNvPr>
          <p:cNvSpPr/>
          <p:nvPr/>
        </p:nvSpPr>
        <p:spPr>
          <a:xfrm>
            <a:off x="765102" y="1922381"/>
            <a:ext cx="10486262" cy="462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HelvLight"/>
            </a:endParaRPr>
          </a:p>
          <a:p>
            <a:pPr marL="285750" indent="-28575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Partnerships with youth serving organizations can help off-set costs for on-the-job learning for eligible students</a:t>
            </a:r>
          </a:p>
          <a:p>
            <a:pPr marL="128588" indent="-128588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endParaRPr lang="en-US" sz="2200" u="sng" dirty="0">
              <a:solidFill>
                <a:prstClr val="black"/>
              </a:solidFill>
            </a:endParaRPr>
          </a:p>
          <a:p>
            <a:pPr marL="285750" indent="-28575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Increased retention (91%) and low turn over for the duration of the apprenticeship and beyond decreases company training costs</a:t>
            </a:r>
          </a:p>
          <a:p>
            <a:pPr marL="128588" indent="-128588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endParaRPr lang="en-US" sz="2200" b="1" dirty="0">
              <a:solidFill>
                <a:prstClr val="black"/>
              </a:solidFill>
            </a:endParaRPr>
          </a:p>
          <a:p>
            <a:pPr marL="285750" indent="-285750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Student is eligible for a</a:t>
            </a:r>
            <a:r>
              <a:rPr lang="en-US" sz="2200" b="1" dirty="0"/>
              <a:t> Community College Tuition Waiver </a:t>
            </a:r>
            <a:r>
              <a:rPr lang="en-US" sz="2200" dirty="0"/>
              <a:t>when registered as a pre-apprentice or apprentice before their high school graduation</a:t>
            </a:r>
          </a:p>
          <a:p>
            <a:pPr marL="128588" indent="-128588" defTabSz="514350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prstClr val="black"/>
              </a:solidFill>
              <a:latin typeface="HelvLight" pitchFamily="2" charset="0"/>
            </a:endParaRPr>
          </a:p>
          <a:p>
            <a:r>
              <a:rPr lang="en-US" b="1" dirty="0">
                <a:latin typeface="HelvLight"/>
              </a:rPr>
              <a:t>  </a:t>
            </a:r>
          </a:p>
          <a:p>
            <a:endParaRPr lang="en-US" b="1" dirty="0">
              <a:latin typeface="HelvLight"/>
            </a:endParaRPr>
          </a:p>
          <a:p>
            <a:endParaRPr lang="en-US" dirty="0">
              <a:latin typeface="HelvLight"/>
            </a:endParaRPr>
          </a:p>
          <a:p>
            <a:endParaRPr lang="en-U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083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A897E3-C10D-4567-9A79-A73EE7DA0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5271" y="1969018"/>
            <a:ext cx="8074300" cy="3577687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C873C26A-96A6-4EFC-86C2-69F296D0C487}"/>
              </a:ext>
            </a:extLst>
          </p:cNvPr>
          <p:cNvSpPr/>
          <p:nvPr/>
        </p:nvSpPr>
        <p:spPr>
          <a:xfrm rot="20439077">
            <a:off x="8077281" y="2210263"/>
            <a:ext cx="820329" cy="2301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AA749C0-8183-4E87-9F16-97BCE5B7C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194" y="259407"/>
            <a:ext cx="8271954" cy="1325563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+mn-lt"/>
              </a:rPr>
              <a:t>Youth Apprenticeship Partnerships:   www.apprenticeshipnc.com</a:t>
            </a:r>
          </a:p>
        </p:txBody>
      </p:sp>
    </p:spTree>
    <p:extLst>
      <p:ext uri="{BB962C8B-B14F-4D97-AF65-F5344CB8AC3E}">
        <p14:creationId xmlns:p14="http://schemas.microsoft.com/office/powerpoint/2010/main" val="4539781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085233-E6AB-406B-9291-6A6ACF666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+mn-lt"/>
              </a:rPr>
              <a:t>Youth Apprenticeship Guide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EE66F-42C7-4F37-8389-04CD97915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43044"/>
            <a:ext cx="357790" cy="12947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b="1" dirty="0">
              <a:solidFill>
                <a:prstClr val="black"/>
              </a:solidFill>
            </a:endParaRPr>
          </a:p>
          <a:p>
            <a:endParaRPr lang="en-US" sz="2400" b="1" dirty="0">
              <a:solidFill>
                <a:prstClr val="black"/>
              </a:solidFill>
            </a:endParaRPr>
          </a:p>
          <a:p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8" name="Picture 7" descr="A picture containing person&#10;&#10;Description generated with very high confidence">
            <a:extLst>
              <a:ext uri="{FF2B5EF4-FFF2-40B4-BE49-F238E27FC236}">
                <a16:creationId xmlns:a16="http://schemas.microsoft.com/office/drawing/2014/main" id="{E2048A01-7EB7-4E70-A657-00AE598F4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94" y="1843044"/>
            <a:ext cx="3403296" cy="435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838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1EFDCB-40BE-4CB8-8F4A-9D91F607F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5743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>
                <a:latin typeface="Calibri" panose="020F0502020204030204" pitchFamily="34" charset="0"/>
              </a:rPr>
              <a:t>Questions and Discussion on Topic 4:</a:t>
            </a:r>
          </a:p>
          <a:p>
            <a:pPr marL="0" indent="0" algn="ctr">
              <a:buNone/>
            </a:pPr>
            <a:r>
              <a:rPr lang="en-US" sz="3200" dirty="0">
                <a:latin typeface="Calibri" panose="020F0502020204030204" pitchFamily="34" charset="0"/>
              </a:rPr>
              <a:t>Pre-Apprenticeship and Youth Apprenticeship</a:t>
            </a:r>
          </a:p>
        </p:txBody>
      </p:sp>
    </p:spTree>
    <p:extLst>
      <p:ext uri="{BB962C8B-B14F-4D97-AF65-F5344CB8AC3E}">
        <p14:creationId xmlns:p14="http://schemas.microsoft.com/office/powerpoint/2010/main" val="21889054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1379991" y="331633"/>
          <a:ext cx="9022091" cy="6765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Presentation" r:id="rId3" imgW="2145763" imgH="1609344" progId="PowerPoint.Show.12">
                  <p:embed/>
                </p:oleObj>
              </mc:Choice>
              <mc:Fallback>
                <p:oleObj name="Presentation" r:id="rId3" imgW="2145763" imgH="1609344" progId="PowerPoint.Show.12">
                  <p:embed/>
                  <p:pic>
                    <p:nvPicPr>
                      <p:cNvPr id="19" name="Object 18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9991" y="331633"/>
                        <a:ext cx="9022091" cy="6765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77BCD52-EE2B-49E2-8FEE-01510DF472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08" y="101278"/>
            <a:ext cx="2507341" cy="72309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06269" y="302955"/>
            <a:ext cx="6640209" cy="22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142555" y="7098897"/>
          <a:ext cx="2279176" cy="907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79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2804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36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86804" y="-27761"/>
            <a:ext cx="2266120" cy="731648"/>
          </a:xfrm>
        </p:spPr>
        <p:txBody>
          <a:bodyPr>
            <a:normAutofit/>
          </a:bodyPr>
          <a:lstStyle/>
          <a:p>
            <a:pPr algn="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Consultant Map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Sylfaen" panose="010A0502050306030303" pitchFamily="18" charset="0"/>
              </a:rPr>
              <a:t>Rev 7-17-2018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1714159" y="2326684"/>
            <a:ext cx="2293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 Phelps</a:t>
            </a:r>
          </a:p>
          <a:p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828-244-9279</a:t>
            </a:r>
          </a:p>
          <a:p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phelpss@nccommunitycolleges.edu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6341229" y="1648497"/>
            <a:ext cx="2109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Shante Bell</a:t>
            </a:r>
          </a:p>
          <a:p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919-219-1352</a:t>
            </a:r>
          </a:p>
          <a:p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bells@nccommunitycolleges.edu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8293981" y="1571553"/>
            <a:ext cx="2437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McKnight</a:t>
            </a:r>
          </a:p>
          <a:p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Job Profiler </a:t>
            </a:r>
          </a:p>
          <a:p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336-312-2282</a:t>
            </a:r>
          </a:p>
          <a:p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mcknightt@nccommunitycolleges.edu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3830741" y="6092821"/>
            <a:ext cx="2591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Charlene </a:t>
            </a:r>
            <a:r>
              <a:rPr lang="en-US" sz="1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Sumlin</a:t>
            </a: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Cross</a:t>
            </a:r>
          </a:p>
          <a:p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Consultant</a:t>
            </a:r>
          </a:p>
          <a:p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910-308-9413</a:t>
            </a:r>
          </a:p>
          <a:p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crossc@nccommunitycolleges.edu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382854" y="5276970"/>
            <a:ext cx="228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Antwan Pippen </a:t>
            </a:r>
          </a:p>
          <a:p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919-538-2185</a:t>
            </a:r>
          </a:p>
          <a:p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pippena@nccommunitycolleges.edu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84456" y="5272592"/>
            <a:ext cx="22459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Danny Boykin </a:t>
            </a:r>
          </a:p>
          <a:p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910-512-9989</a:t>
            </a:r>
          </a:p>
          <a:p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boykind@nccommunitycolleges.edu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702533" y="806187"/>
            <a:ext cx="20575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10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Kathryn Castelloes, </a:t>
            </a:r>
            <a:r>
              <a:rPr lang="en-US" sz="10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</a:p>
          <a:p>
            <a:pPr fontAlgn="ctr"/>
            <a:r>
              <a:rPr lang="en-US" sz="6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castelloesk@nccommunitycolleges.edu</a:t>
            </a:r>
            <a:endParaRPr lang="en-US" sz="6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endParaRPr lang="en-US" sz="6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endParaRPr lang="en-US" sz="100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en-US" sz="9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Dale Yarborough, </a:t>
            </a:r>
            <a:r>
              <a:rPr lang="en-US" sz="9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Supervisor</a:t>
            </a:r>
          </a:p>
          <a:p>
            <a:pPr fontAlgn="ctr"/>
            <a:r>
              <a:rPr lang="en-US" sz="6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yarboroughd@nccommunitycolleges.edu</a:t>
            </a:r>
            <a:endParaRPr lang="en-US" sz="6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fontAlgn="ctr"/>
            <a:endParaRPr lang="en-US" sz="1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fontAlgn="ctr"/>
            <a:endParaRPr lang="en-US" sz="6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fontAlgn="ctr"/>
            <a:r>
              <a:rPr lang="en-US" sz="6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5001 Mail Service Center</a:t>
            </a:r>
          </a:p>
          <a:p>
            <a:pPr marL="0" lvl="2" fontAlgn="ctr"/>
            <a:r>
              <a:rPr lang="en-US" sz="6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West Jones St.</a:t>
            </a:r>
          </a:p>
          <a:p>
            <a:pPr marL="0" lvl="2" fontAlgn="ctr"/>
            <a:r>
              <a:rPr lang="en-US" sz="6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Raleigh, NC 27699</a:t>
            </a:r>
          </a:p>
          <a:p>
            <a:pPr marL="0" lvl="2" fontAlgn="b"/>
            <a:r>
              <a:rPr lang="en-US" sz="6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apprenticeshipNC@nccommunitycolleges.edu</a:t>
            </a:r>
            <a:endParaRPr lang="en-US" sz="6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fontAlgn="ctr"/>
            <a:r>
              <a:rPr lang="en-US" sz="6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 919-807-7100</a:t>
            </a:r>
          </a:p>
          <a:p>
            <a:pPr marL="0" lvl="2" fontAlgn="ctr"/>
            <a:r>
              <a:rPr lang="en-US" sz="6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    919-807-7169</a:t>
            </a:r>
          </a:p>
          <a:p>
            <a:pPr marL="0" lvl="2" fontAlgn="ctr"/>
            <a:r>
              <a:rPr lang="en-US" sz="7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www.ApprenticeshipNC.com</a:t>
            </a:r>
            <a:endParaRPr 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3091" y="4617664"/>
            <a:ext cx="2529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 Tillmon</a:t>
            </a:r>
          </a:p>
          <a:p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919-219-6258</a:t>
            </a:r>
          </a:p>
          <a:p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tillmone@nccommunitycolleges.edu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4883" y="6085759"/>
            <a:ext cx="24086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Elizabeth Standafer</a:t>
            </a:r>
          </a:p>
          <a:p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Wide Youth Coordinator</a:t>
            </a: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919-414-5948</a:t>
            </a:r>
          </a:p>
          <a:p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standafere@nccommunitycolleges.edu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36175" y="1644399"/>
            <a:ext cx="3023797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Wanda Ramos-McPherson</a:t>
            </a:r>
          </a:p>
          <a:p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984-365-3331 </a:t>
            </a:r>
          </a:p>
          <a:p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ramos-mcphersonw@nccommunitycolleges.edu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87869B7-1ADA-470F-BFBB-8C33E6D68F1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2395" y="1643567"/>
            <a:ext cx="767714" cy="3354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35B80F1-A7FC-4513-AC34-FFA5A748751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34367" y="1413553"/>
            <a:ext cx="767714" cy="3354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C03DBD-CC1A-4D4E-B549-70715D5004F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18544" y="1670780"/>
            <a:ext cx="767714" cy="3354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F84527-EAD2-442E-8521-0751AB7D2D1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34367" y="1736646"/>
            <a:ext cx="767714" cy="3354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A96581-3334-43CA-9322-B6A48849386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03106" y="5325551"/>
            <a:ext cx="767714" cy="3389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942B864-528C-4022-9310-EBDF9CB18E5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00144" y="5310070"/>
            <a:ext cx="767714" cy="3389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09043D0-AC64-44DB-AD49-DBDAF3EE50E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40461" y="4647548"/>
            <a:ext cx="767714" cy="3354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77215C4-18C3-45FF-82C1-F501C286D96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89320" y="2892495"/>
            <a:ext cx="767714" cy="33544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712D563-3E78-4DA0-BD10-CFA28324BA1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84882" y="2350710"/>
            <a:ext cx="767714" cy="33544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0B115D9-CFC2-4EC9-9685-EBC86F952FFA}"/>
              </a:ext>
            </a:extLst>
          </p:cNvPr>
          <p:cNvCxnSpPr/>
          <p:nvPr/>
        </p:nvCxnSpPr>
        <p:spPr>
          <a:xfrm>
            <a:off x="6666140" y="2184790"/>
            <a:ext cx="268060" cy="1320410"/>
          </a:xfrm>
          <a:prstGeom prst="straightConnector1">
            <a:avLst/>
          </a:prstGeom>
          <a:ln w="254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B9105A97-06DD-4B9B-B57C-52C8515A907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03106" y="5002458"/>
            <a:ext cx="767714" cy="33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F79D24-F2C4-4769-973B-85AC8EFF2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+mn-lt"/>
              </a:rPr>
              <a:t>Partner with </a:t>
            </a:r>
            <a:r>
              <a:rPr lang="en-US" sz="3200" b="0" dirty="0" err="1">
                <a:latin typeface="+mn-lt"/>
              </a:rPr>
              <a:t>ApprenticeshipNC</a:t>
            </a:r>
            <a:endParaRPr lang="en-US" sz="3200" b="0" dirty="0">
              <a:latin typeface="+mn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059C780-215B-4610-8C6E-299A0489B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560" b="16061"/>
          <a:stretch/>
        </p:blipFill>
        <p:spPr bwMode="auto">
          <a:xfrm>
            <a:off x="411480" y="1849060"/>
            <a:ext cx="11308080" cy="421813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4A7BB3-500A-4846-A759-C004A9F7F89C}"/>
              </a:ext>
            </a:extLst>
          </p:cNvPr>
          <p:cNvSpPr txBox="1"/>
          <p:nvPr/>
        </p:nvSpPr>
        <p:spPr>
          <a:xfrm>
            <a:off x="411480" y="1849060"/>
            <a:ext cx="5394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444500" dist="114300" sx="102000" sy="102000" algn="ctr" rotWithShape="0">
                    <a:prstClr val="black"/>
                  </a:outerShdw>
                </a:effectLst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Registered Apprenticeship is a flexible and proven workforce development strategy that can help grow talent at your company.</a:t>
            </a:r>
          </a:p>
        </p:txBody>
      </p:sp>
    </p:spTree>
    <p:extLst>
      <p:ext uri="{BB962C8B-B14F-4D97-AF65-F5344CB8AC3E}">
        <p14:creationId xmlns:p14="http://schemas.microsoft.com/office/powerpoint/2010/main" val="253740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9936B7-6074-41E8-90EB-D0336FAA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Why Registered Apprenticeship?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3B2DF1-8E81-4461-AECC-A1ECB8A66631}"/>
              </a:ext>
            </a:extLst>
          </p:cNvPr>
          <p:cNvSpPr/>
          <p:nvPr/>
        </p:nvSpPr>
        <p:spPr>
          <a:xfrm>
            <a:off x="719666" y="1979447"/>
            <a:ext cx="7679268" cy="1262440"/>
          </a:xfrm>
          <a:prstGeom prst="rect">
            <a:avLst/>
          </a:prstGeom>
          <a:solidFill>
            <a:srgbClr val="2A5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365760" rtlCol="0" anchor="t"/>
          <a:lstStyle/>
          <a:p>
            <a:pPr algn="ctr"/>
            <a:r>
              <a:rPr lang="en-US" sz="2800" b="1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Build a Competitive Workforce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Employers Facing Complex Workforce Challenges in Competitive Domestic and Global Markets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446CE1-9B23-4D6F-B486-F9115EFA7F1C}"/>
              </a:ext>
            </a:extLst>
          </p:cNvPr>
          <p:cNvSpPr/>
          <p:nvPr/>
        </p:nvSpPr>
        <p:spPr>
          <a:xfrm>
            <a:off x="719666" y="3448091"/>
            <a:ext cx="7679268" cy="1107964"/>
          </a:xfrm>
          <a:prstGeom prst="rect">
            <a:avLst/>
          </a:prstGeom>
          <a:solidFill>
            <a:srgbClr val="2A5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Time-Tested Model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Proven Strategy for Recruiting, Training and Retaining World-Class Talent Used by Industry for Decades (and longer!)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87BCDA-06B3-4A6D-977F-96AFC5BACD8A}"/>
              </a:ext>
            </a:extLst>
          </p:cNvPr>
          <p:cNvSpPr/>
          <p:nvPr/>
        </p:nvSpPr>
        <p:spPr>
          <a:xfrm>
            <a:off x="719666" y="4804728"/>
            <a:ext cx="7679268" cy="1388148"/>
          </a:xfrm>
          <a:prstGeom prst="rect">
            <a:avLst/>
          </a:prstGeom>
          <a:solidFill>
            <a:srgbClr val="2A5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marL="0" lvl="3" algn="ctr">
              <a:spcBef>
                <a:spcPts val="800"/>
              </a:spcBef>
              <a:buClrTx/>
            </a:pPr>
            <a:r>
              <a:rPr lang="en-US" sz="2800" b="1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Adaptable and Flexible</a:t>
            </a:r>
          </a:p>
          <a:p>
            <a:pPr marL="0" lvl="3" algn="ctr">
              <a:spcBef>
                <a:spcPts val="800"/>
              </a:spcBef>
              <a:buClrTx/>
            </a:pPr>
            <a:r>
              <a:rPr lang="en-US" sz="1600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Registered Apprenticeship is a Solution and Can Be Integrated into existing Training and Human Resources Development Strategies!!!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F9B1D4-05E4-449D-BE6E-36BF37FED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217" y="2499919"/>
            <a:ext cx="3275712" cy="258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966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AC517-0BBB-4874-805D-7848B1C40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44993"/>
            <a:ext cx="9144000" cy="3583859"/>
          </a:xfrm>
        </p:spPr>
        <p:txBody>
          <a:bodyPr>
            <a:normAutofit/>
          </a:bodyPr>
          <a:lstStyle/>
          <a:p>
            <a:r>
              <a:rPr lang="en-US" dirty="0"/>
              <a:t>Open Discussion: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Questions/Concerns/Opportunities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8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4291BF-2A80-48D9-8D3D-F44940484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What is Registered Apprenticeship?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9AC21C9-812C-4926-A6D6-ECB247B1D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5750" y="5788486"/>
            <a:ext cx="2133600" cy="365125"/>
          </a:xfrm>
        </p:spPr>
        <p:txBody>
          <a:bodyPr/>
          <a:lstStyle/>
          <a:p>
            <a:fld id="{53E4B550-26E9-4CBD-BA53-71E26649BB38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9A1DB3B-2A5F-45C0-A8E0-5064FCE4A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1941" y="4501908"/>
            <a:ext cx="1321042" cy="1321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A2C180-4962-4E9D-99C5-97E5EA426866}"/>
              </a:ext>
            </a:extLst>
          </p:cNvPr>
          <p:cNvSpPr txBox="1"/>
          <p:nvPr/>
        </p:nvSpPr>
        <p:spPr>
          <a:xfrm>
            <a:off x="2991512" y="4644392"/>
            <a:ext cx="655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Registered with the U.S. Department of Labor, Office of Apprenticeship and/or Federally Recognized State Apprenticeship Agencies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52C1D4-939B-431B-B51B-3AB9082F5E98}"/>
              </a:ext>
            </a:extLst>
          </p:cNvPr>
          <p:cNvSpPr/>
          <p:nvPr/>
        </p:nvSpPr>
        <p:spPr>
          <a:xfrm>
            <a:off x="683740" y="1862667"/>
            <a:ext cx="10819875" cy="41723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57EF6B-860A-4537-822A-5711649DFD7C}"/>
              </a:ext>
            </a:extLst>
          </p:cNvPr>
          <p:cNvGrpSpPr/>
          <p:nvPr/>
        </p:nvGrpSpPr>
        <p:grpSpPr>
          <a:xfrm>
            <a:off x="1316444" y="3007624"/>
            <a:ext cx="9482667" cy="3027416"/>
            <a:chOff x="-1" y="2981342"/>
            <a:chExt cx="9190961" cy="390914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1D921B-6054-4D32-ADB7-23D8B55BE735}"/>
                </a:ext>
              </a:extLst>
            </p:cNvPr>
            <p:cNvSpPr txBox="1"/>
            <p:nvPr/>
          </p:nvSpPr>
          <p:spPr>
            <a:xfrm>
              <a:off x="0" y="5181601"/>
              <a:ext cx="9144000" cy="1708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Calibri" panose="020F0502020204030204" pitchFamily="34" charset="0"/>
                  <a:ea typeface="Segoe UI" panose="020B0502040204020203" pitchFamily="34" charset="0"/>
                  <a:cs typeface="Calibri" panose="020F0502020204030204" pitchFamily="34" charset="0"/>
                </a:rPr>
                <a:t>Five Core Components of</a:t>
              </a:r>
            </a:p>
            <a:p>
              <a:pPr algn="ctr"/>
              <a:r>
                <a:rPr lang="en-US" sz="4000" dirty="0">
                  <a:solidFill>
                    <a:schemeClr val="bg1"/>
                  </a:solidFill>
                  <a:latin typeface="Calibri" panose="020F0502020204030204" pitchFamily="34" charset="0"/>
                  <a:ea typeface="Segoe UI" panose="020B0502040204020203" pitchFamily="34" charset="0"/>
                  <a:cs typeface="Calibri" panose="020F0502020204030204" pitchFamily="34" charset="0"/>
                </a:rPr>
                <a:t>Registered Apprenticeship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6A84383-A01E-4763-9711-4B7DE24A3756}"/>
                </a:ext>
              </a:extLst>
            </p:cNvPr>
            <p:cNvSpPr txBox="1"/>
            <p:nvPr/>
          </p:nvSpPr>
          <p:spPr>
            <a:xfrm>
              <a:off x="-1" y="2986871"/>
              <a:ext cx="1982821" cy="993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Calibri" panose="020F0502020204030204" pitchFamily="34" charset="0"/>
                  <a:ea typeface="Segoe UI" panose="020B0502040204020203" pitchFamily="34" charset="0"/>
                  <a:cs typeface="Calibri" panose="020F0502020204030204" pitchFamily="34" charset="0"/>
                </a:rPr>
                <a:t>Employer Involvement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59C31D-47C3-41CF-8D48-79DA2C44CECC}"/>
                </a:ext>
              </a:extLst>
            </p:cNvPr>
            <p:cNvSpPr txBox="1"/>
            <p:nvPr/>
          </p:nvSpPr>
          <p:spPr>
            <a:xfrm>
              <a:off x="1621276" y="2991070"/>
              <a:ext cx="2209800" cy="1430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Calibri" panose="020F0502020204030204" pitchFamily="34" charset="0"/>
                  <a:ea typeface="Segoe UI" panose="020B0502040204020203" pitchFamily="34" charset="0"/>
                  <a:cs typeface="Calibri" panose="020F0502020204030204" pitchFamily="34" charset="0"/>
                </a:rPr>
                <a:t>Structured </a:t>
              </a:r>
            </a:p>
            <a:p>
              <a:pPr algn="ctr"/>
              <a:r>
                <a:rPr lang="en-US" sz="2200" dirty="0">
                  <a:solidFill>
                    <a:schemeClr val="bg1"/>
                  </a:solidFill>
                  <a:latin typeface="Calibri" panose="020F0502020204030204" pitchFamily="34" charset="0"/>
                  <a:ea typeface="Segoe UI" panose="020B0502040204020203" pitchFamily="34" charset="0"/>
                  <a:cs typeface="Calibri" panose="020F0502020204030204" pitchFamily="34" charset="0"/>
                </a:rPr>
                <a:t>On-the-Job Learning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CE07A3-A315-4951-8008-F5A3AD610076}"/>
                </a:ext>
              </a:extLst>
            </p:cNvPr>
            <p:cNvSpPr txBox="1"/>
            <p:nvPr/>
          </p:nvSpPr>
          <p:spPr>
            <a:xfrm>
              <a:off x="3581400" y="3006804"/>
              <a:ext cx="1856464" cy="1430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Calibri" panose="020F0502020204030204" pitchFamily="34" charset="0"/>
                  <a:ea typeface="Segoe UI" panose="020B0502040204020203" pitchFamily="34" charset="0"/>
                  <a:cs typeface="Calibri" panose="020F0502020204030204" pitchFamily="34" charset="0"/>
                </a:rPr>
                <a:t>Job Related  Education/</a:t>
              </a:r>
            </a:p>
            <a:p>
              <a:pPr algn="ctr"/>
              <a:r>
                <a:rPr lang="en-US" sz="2200" dirty="0">
                  <a:solidFill>
                    <a:schemeClr val="bg1"/>
                  </a:solidFill>
                  <a:latin typeface="Calibri" panose="020F0502020204030204" pitchFamily="34" charset="0"/>
                  <a:ea typeface="Segoe UI" panose="020B0502040204020203" pitchFamily="34" charset="0"/>
                  <a:cs typeface="Calibri" panose="020F0502020204030204" pitchFamily="34" charset="0"/>
                </a:rPr>
                <a:t>Instruction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F5B1F1-0928-4D6E-B562-69FC72A2F1FD}"/>
                </a:ext>
              </a:extLst>
            </p:cNvPr>
            <p:cNvSpPr txBox="1"/>
            <p:nvPr/>
          </p:nvSpPr>
          <p:spPr>
            <a:xfrm>
              <a:off x="5445970" y="2981342"/>
              <a:ext cx="1801136" cy="993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Calibri" panose="020F0502020204030204" pitchFamily="34" charset="0"/>
                  <a:ea typeface="Segoe UI" panose="020B0502040204020203" pitchFamily="34" charset="0"/>
                  <a:cs typeface="Calibri" panose="020F0502020204030204" pitchFamily="34" charset="0"/>
                </a:rPr>
                <a:t>Rewards for Skill Gains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05EDA17-9FDD-4DA1-ADA2-189EF35C8126}"/>
                </a:ext>
              </a:extLst>
            </p:cNvPr>
            <p:cNvCxnSpPr/>
            <p:nvPr/>
          </p:nvCxnSpPr>
          <p:spPr>
            <a:xfrm>
              <a:off x="914400" y="4811937"/>
              <a:ext cx="733959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B225BA-F10D-46A7-80B0-C7FCB051742B}"/>
                </a:ext>
              </a:extLst>
            </p:cNvPr>
            <p:cNvSpPr txBox="1"/>
            <p:nvPr/>
          </p:nvSpPr>
          <p:spPr>
            <a:xfrm>
              <a:off x="7133560" y="2981822"/>
              <a:ext cx="2057400" cy="1430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Calibri" panose="020F0502020204030204" pitchFamily="34" charset="0"/>
                  <a:ea typeface="Segoe UI" panose="020B0502040204020203" pitchFamily="34" charset="0"/>
                  <a:cs typeface="Calibri" panose="020F0502020204030204" pitchFamily="34" charset="0"/>
                </a:rPr>
                <a:t>National Occupational Credential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7E1538E-7EE5-4B54-8CFC-548E397ADD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557" y="4089819"/>
              <a:ext cx="0" cy="72211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F1D91D8-BBDD-4B0F-BECC-F43540FCE0B9}"/>
                </a:ext>
              </a:extLst>
            </p:cNvPr>
            <p:cNvCxnSpPr/>
            <p:nvPr/>
          </p:nvCxnSpPr>
          <p:spPr>
            <a:xfrm flipV="1">
              <a:off x="2727848" y="4525686"/>
              <a:ext cx="0" cy="28625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C9818E8-864C-45AC-8620-1F683DAE90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9632" y="4525686"/>
              <a:ext cx="0" cy="80343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83D56C-A021-492A-AEA0-0A4FC99221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14632" y="4089819"/>
              <a:ext cx="0" cy="7221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E854B92-EC02-4621-B95B-5310687DCBC0}"/>
                </a:ext>
              </a:extLst>
            </p:cNvPr>
            <p:cNvCxnSpPr/>
            <p:nvPr/>
          </p:nvCxnSpPr>
          <p:spPr>
            <a:xfrm flipV="1">
              <a:off x="8253160" y="4497060"/>
              <a:ext cx="0" cy="31487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">
            <a:extLst>
              <a:ext uri="{FF2B5EF4-FFF2-40B4-BE49-F238E27FC236}">
                <a16:creationId xmlns:a16="http://schemas.microsoft.com/office/drawing/2014/main" id="{4F936CE0-B050-416F-936F-9D1BA0937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7914" y="2152229"/>
            <a:ext cx="1074733" cy="1074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72C02FF0-4369-4057-9163-B46C255D2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3470" y="2104578"/>
            <a:ext cx="928990" cy="928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7EDB5AF4-8088-47EF-91CD-2DF2ABEB4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3283" y="2104578"/>
            <a:ext cx="928990" cy="928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8B641390-AF9B-4228-B18B-A88BD2D0D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3095" y="2126337"/>
            <a:ext cx="995543" cy="995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DC241D96-E48C-4FEB-869E-C77916B7F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9460" y="2126337"/>
            <a:ext cx="995543" cy="995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48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2F0B86-3D3A-48A8-9262-6A8B6F48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259" y="259405"/>
            <a:ext cx="7887010" cy="1325563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Structured On-The-Job Learning (OJL)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224ECB-2C75-4932-9195-7E73D6AC8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676" y="1845734"/>
            <a:ext cx="10502648" cy="2057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Work-based Learning Developed with Industry/Employers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Minimum of 2,000 Hours = One Year of Training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Over 1,000 Apprenticeable Occupations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Credit awarded for previous training received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A59E49-A6F5-4314-9C38-97D3F253F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" y="3966294"/>
            <a:ext cx="3049265" cy="20328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10F9AC-F3F3-4655-9C9B-4E8B4CE17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70" y="3966294"/>
            <a:ext cx="3216860" cy="20960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504023-EE07-4DAF-A5EC-D706875A2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060" y="3966294"/>
            <a:ext cx="3021365" cy="209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8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F5332BC-5FD1-4A62-B321-760F359D6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991" y="1727200"/>
            <a:ext cx="1789246" cy="169842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538EAD7-8367-4E36-A43D-F7057ED9B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Structured On-the-Job Learning Model Types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C5666B-B793-49DD-B75E-35CF2D81BCF6}"/>
              </a:ext>
            </a:extLst>
          </p:cNvPr>
          <p:cNvSpPr/>
          <p:nvPr/>
        </p:nvSpPr>
        <p:spPr>
          <a:xfrm>
            <a:off x="714375" y="1727200"/>
            <a:ext cx="1114425" cy="24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E3DF1B-5A49-41F5-B9E2-CC72989E9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40" y="1849437"/>
            <a:ext cx="11014120" cy="45847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– Sets a required number of hours of On-The-Job Learning and Related Education/Instruction</a:t>
            </a:r>
          </a:p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Competency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– Progression is based on the apprentice’s pace and demonstrated competency in skills and knowledge through proficiency testing. No requirement to complete a specific number of hours.</a:t>
            </a:r>
          </a:p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Hybrid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– Uses a minimum and maximum range of hours and the successful demonstration of identified and measured competencies.</a:t>
            </a:r>
            <a:endParaRPr lang="en-US" sz="2200" dirty="0"/>
          </a:p>
        </p:txBody>
      </p:sp>
      <p:sp>
        <p:nvSpPr>
          <p:cNvPr id="8" name="AutoShape 2" descr="Image result for Competency Training Programs">
            <a:extLst>
              <a:ext uri="{FF2B5EF4-FFF2-40B4-BE49-F238E27FC236}">
                <a16:creationId xmlns:a16="http://schemas.microsoft.com/office/drawing/2014/main" id="{BE0B0EDF-C0EA-47FF-A6E6-330422F6D5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5838" y="2590800"/>
            <a:ext cx="26003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CB3C2B-4C82-4608-924C-4AC20BAC6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868" y="1727200"/>
            <a:ext cx="2481812" cy="1599996"/>
          </a:xfrm>
          <a:prstGeom prst="rect">
            <a:avLst/>
          </a:prstGeom>
        </p:spPr>
      </p:pic>
      <p:sp>
        <p:nvSpPr>
          <p:cNvPr id="10" name="AutoShape 4" descr="Image result for Time">
            <a:extLst>
              <a:ext uri="{FF2B5EF4-FFF2-40B4-BE49-F238E27FC236}">
                <a16:creationId xmlns:a16="http://schemas.microsoft.com/office/drawing/2014/main" id="{3BD2C039-48F7-4F39-9324-34EF15E0E0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4606" y="3270499"/>
            <a:ext cx="2765044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 b="1" dirty="0"/>
              <a:t>Competency Based Model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1D9F46-1322-481B-8D13-63CD367B9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821" y="1804889"/>
            <a:ext cx="1700519" cy="15999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17C9B3-F3F7-4F10-8D8C-479EAEDB3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2519" y="2597109"/>
            <a:ext cx="690768" cy="673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B9E088D-4E0A-41A6-81D2-C48D0D04BB93}"/>
              </a:ext>
            </a:extLst>
          </p:cNvPr>
          <p:cNvSpPr txBox="1"/>
          <p:nvPr/>
        </p:nvSpPr>
        <p:spPr>
          <a:xfrm>
            <a:off x="1234596" y="3329825"/>
            <a:ext cx="2058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Time-Based Model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A38E08-60BD-47CF-A9E9-AD728D16C3B9}"/>
              </a:ext>
            </a:extLst>
          </p:cNvPr>
          <p:cNvSpPr txBox="1"/>
          <p:nvPr/>
        </p:nvSpPr>
        <p:spPr>
          <a:xfrm>
            <a:off x="7546177" y="3257498"/>
            <a:ext cx="345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Hybrid Model (Time and Competency)</a:t>
            </a:r>
          </a:p>
        </p:txBody>
      </p:sp>
    </p:spTree>
    <p:extLst>
      <p:ext uri="{BB962C8B-B14F-4D97-AF65-F5344CB8AC3E}">
        <p14:creationId xmlns:p14="http://schemas.microsoft.com/office/powerpoint/2010/main" val="72980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77F83E-0652-4685-86CE-D15303A2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325" y="259405"/>
            <a:ext cx="7392943" cy="1325563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Job Related Education/Instruction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76F058-F0FE-4D17-AD74-39B02483314E}"/>
              </a:ext>
            </a:extLst>
          </p:cNvPr>
          <p:cNvSpPr txBox="1"/>
          <p:nvPr/>
        </p:nvSpPr>
        <p:spPr>
          <a:xfrm>
            <a:off x="645304" y="5600807"/>
            <a:ext cx="10770236" cy="461665"/>
          </a:xfrm>
          <a:prstGeom prst="rect">
            <a:avLst/>
          </a:prstGeom>
          <a:solidFill>
            <a:srgbClr val="B52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Minimum of 144 Contact Hours Per Year (No Maximum)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B920EC-82C4-49FB-A1CF-E54996D59EED}"/>
              </a:ext>
            </a:extLst>
          </p:cNvPr>
          <p:cNvGrpSpPr/>
          <p:nvPr/>
        </p:nvGrpSpPr>
        <p:grpSpPr>
          <a:xfrm>
            <a:off x="645304" y="2057978"/>
            <a:ext cx="10992392" cy="2003923"/>
            <a:chOff x="196793" y="1942635"/>
            <a:chExt cx="8953536" cy="22717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15CA44-F74D-406D-9BF4-D79C1628C7AD}"/>
                </a:ext>
              </a:extLst>
            </p:cNvPr>
            <p:cNvSpPr/>
            <p:nvPr/>
          </p:nvSpPr>
          <p:spPr>
            <a:xfrm>
              <a:off x="196793" y="1955885"/>
              <a:ext cx="8765794" cy="1959108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rgbClr val="2A56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1FB93B-872C-463D-9B1E-C1E6B7E247CD}"/>
                </a:ext>
              </a:extLst>
            </p:cNvPr>
            <p:cNvSpPr txBox="1"/>
            <p:nvPr/>
          </p:nvSpPr>
          <p:spPr>
            <a:xfrm>
              <a:off x="1797458" y="1942635"/>
              <a:ext cx="5790205" cy="523356"/>
            </a:xfrm>
            <a:prstGeom prst="rect">
              <a:avLst/>
            </a:prstGeom>
            <a:solidFill>
              <a:srgbClr val="2A568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Segoe UI" panose="020B0502040204020203" pitchFamily="34" charset="0"/>
                  <a:cs typeface="Calibri" panose="020F0502020204030204" pitchFamily="34" charset="0"/>
                </a:rPr>
                <a:t>Job Related Education/Instruction Training Providers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BCD08B-DF65-4CDD-93EE-A269DA77BE06}"/>
                </a:ext>
              </a:extLst>
            </p:cNvPr>
            <p:cNvSpPr txBox="1"/>
            <p:nvPr/>
          </p:nvSpPr>
          <p:spPr>
            <a:xfrm>
              <a:off x="249001" y="2644269"/>
              <a:ext cx="4450733" cy="1570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Calibri" panose="020F0502020204030204" pitchFamily="34" charset="0"/>
                  <a:ea typeface="Segoe UI" panose="020B0502040204020203" pitchFamily="34" charset="0"/>
                  <a:cs typeface="Calibri" panose="020F0502020204030204" pitchFamily="34" charset="0"/>
                </a:rPr>
                <a:t>Vocational and/or Technical Schools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Calibri" panose="020F0502020204030204" pitchFamily="34" charset="0"/>
                  <a:ea typeface="Segoe UI" panose="020B0502040204020203" pitchFamily="34" charset="0"/>
                  <a:cs typeface="Calibri" panose="020F0502020204030204" pitchFamily="34" charset="0"/>
                </a:rPr>
                <a:t>Community Colleges or Universities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Calibri" panose="020F0502020204030204" pitchFamily="34" charset="0"/>
                  <a:ea typeface="Segoe UI" panose="020B0502040204020203" pitchFamily="34" charset="0"/>
                  <a:cs typeface="Calibri" panose="020F0502020204030204" pitchFamily="34" charset="0"/>
                </a:rPr>
                <a:t>Industry Associations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endParaRPr lang="en-US" sz="2400" dirty="0">
                <a:solidFill>
                  <a:srgbClr val="2A5681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FDF39E-6BF3-4709-8F14-50E5889E220E}"/>
                </a:ext>
              </a:extLst>
            </p:cNvPr>
            <p:cNvSpPr txBox="1"/>
            <p:nvPr/>
          </p:nvSpPr>
          <p:spPr>
            <a:xfrm>
              <a:off x="4636500" y="2597038"/>
              <a:ext cx="4513829" cy="802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Calibri" panose="020F0502020204030204" pitchFamily="34" charset="0"/>
                  <a:ea typeface="Segoe UI" panose="020B0502040204020203" pitchFamily="34" charset="0"/>
                  <a:cs typeface="Calibri" panose="020F0502020204030204" pitchFamily="34" charset="0"/>
                </a:rPr>
                <a:t>Labor Non-Union and Union Organizations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Calibri" panose="020F0502020204030204" pitchFamily="34" charset="0"/>
                  <a:ea typeface="Segoe UI" panose="020B0502040204020203" pitchFamily="34" charset="0"/>
                  <a:cs typeface="Calibri" panose="020F0502020204030204" pitchFamily="34" charset="0"/>
                </a:rPr>
                <a:t>In-House or Sponsor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A4E6EA9-7C59-4589-9CC5-6EA1D7E20F66}"/>
              </a:ext>
            </a:extLst>
          </p:cNvPr>
          <p:cNvSpPr/>
          <p:nvPr/>
        </p:nvSpPr>
        <p:spPr>
          <a:xfrm>
            <a:off x="631768" y="4410054"/>
            <a:ext cx="10783772" cy="104087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rgbClr val="2A56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E4C607-9BF1-425E-A180-C028A0ADA727}"/>
              </a:ext>
            </a:extLst>
          </p:cNvPr>
          <p:cNvSpPr txBox="1"/>
          <p:nvPr/>
        </p:nvSpPr>
        <p:spPr>
          <a:xfrm>
            <a:off x="2610465" y="4431099"/>
            <a:ext cx="7285703" cy="461665"/>
          </a:xfrm>
          <a:prstGeom prst="rect">
            <a:avLst/>
          </a:prstGeom>
          <a:solidFill>
            <a:srgbClr val="2A56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Job Related Education/Instruction Delivery Methods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DD377D-DFAB-4CEB-9A0D-DDC231A0ACC2}"/>
              </a:ext>
            </a:extLst>
          </p:cNvPr>
          <p:cNvSpPr txBox="1"/>
          <p:nvPr/>
        </p:nvSpPr>
        <p:spPr>
          <a:xfrm>
            <a:off x="821708" y="4913809"/>
            <a:ext cx="203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Classroom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E337A0-AC48-458B-BD1C-2D36E1CE4B4E}"/>
              </a:ext>
            </a:extLst>
          </p:cNvPr>
          <p:cNvSpPr txBox="1"/>
          <p:nvPr/>
        </p:nvSpPr>
        <p:spPr>
          <a:xfrm>
            <a:off x="3745162" y="4913809"/>
            <a:ext cx="2757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Correspondence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7339D5-74EF-4125-800C-3D7914BF05D1}"/>
              </a:ext>
            </a:extLst>
          </p:cNvPr>
          <p:cNvSpPr txBox="1"/>
          <p:nvPr/>
        </p:nvSpPr>
        <p:spPr>
          <a:xfrm>
            <a:off x="7389910" y="4885232"/>
            <a:ext cx="3906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Electronic Media/Online</a:t>
            </a:r>
          </a:p>
        </p:txBody>
      </p:sp>
    </p:spTree>
    <p:extLst>
      <p:ext uri="{BB962C8B-B14F-4D97-AF65-F5344CB8AC3E}">
        <p14:creationId xmlns:p14="http://schemas.microsoft.com/office/powerpoint/2010/main" val="496502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_WideScreen [Read-Only]" id="{56329BAB-0C24-4560-85D2-688087A96C7F}" vid="{43F89C3E-FB2A-4B6E-9491-BE9B6F193CC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C presentation 7 24 2018" id="{F69BD6F9-5C6B-4D2D-A648-A516B271B05E}" vid="{F9A67720-AE8E-4310-B3B0-9EDB89AC16A5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_Standard [Read-Only]" id="{BD641B3C-3B88-412E-98C7-814C7088E041}" vid="{03E63F2E-866C-48AE-9C07-C5E9D7D3413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3FF765FE1C5140B478E172DAC09DE0" ma:contentTypeVersion="8" ma:contentTypeDescription="Create a new document." ma:contentTypeScope="" ma:versionID="236f606bfa36bc7ba91f0a1ac9a37a55">
  <xsd:schema xmlns:xsd="http://www.w3.org/2001/XMLSchema" xmlns:xs="http://www.w3.org/2001/XMLSchema" xmlns:p="http://schemas.microsoft.com/office/2006/metadata/properties" xmlns:ns2="d95cd2c5-c35e-4bf2-b2d4-a4d11f1566c4" xmlns:ns3="9cb3abe8-399c-4d62-b3d4-80d43f89c065" targetNamespace="http://schemas.microsoft.com/office/2006/metadata/properties" ma:root="true" ma:fieldsID="fb3feca618a1aee036e2d57767e80283" ns2:_="" ns3:_="">
    <xsd:import namespace="d95cd2c5-c35e-4bf2-b2d4-a4d11f1566c4"/>
    <xsd:import namespace="9cb3abe8-399c-4d62-b3d4-80d43f89c0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5cd2c5-c35e-4bf2-b2d4-a4d11f1566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3abe8-399c-4d62-b3d4-80d43f89c06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DB0710-6B6A-42C1-8230-49CF5C479F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5cd2c5-c35e-4bf2-b2d4-a4d11f1566c4"/>
    <ds:schemaRef ds:uri="9cb3abe8-399c-4d62-b3d4-80d43f89c0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807F9B-EF0C-473C-888A-36F92550F4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162B6E-7635-4C6E-8254-1C0A6A0EE997}">
  <ds:schemaRefs>
    <ds:schemaRef ds:uri="d95cd2c5-c35e-4bf2-b2d4-a4d11f1566c4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cb3abe8-399c-4d62-b3d4-80d43f89c06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PowerPointTemplate_WideScreen</Template>
  <TotalTime>0</TotalTime>
  <Words>1906</Words>
  <Application>Microsoft Office PowerPoint</Application>
  <PresentationFormat>Widescreen</PresentationFormat>
  <Paragraphs>440</Paragraphs>
  <Slides>50</Slides>
  <Notes>0</Notes>
  <HiddenSlides>20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6" baseType="lpstr">
      <vt:lpstr>Arial</vt:lpstr>
      <vt:lpstr>Calibri</vt:lpstr>
      <vt:lpstr>Calibri Light</vt:lpstr>
      <vt:lpstr>Cambria</vt:lpstr>
      <vt:lpstr>Franklin Gothic Medium Cond</vt:lpstr>
      <vt:lpstr>HelvLight</vt:lpstr>
      <vt:lpstr>Segoe UI</vt:lpstr>
      <vt:lpstr>Sylfaen</vt:lpstr>
      <vt:lpstr>Times New Roman</vt:lpstr>
      <vt:lpstr>Wingdings</vt:lpstr>
      <vt:lpstr>Office Theme</vt:lpstr>
      <vt:lpstr>1_Office Theme</vt:lpstr>
      <vt:lpstr>2_Office Theme</vt:lpstr>
      <vt:lpstr>3_Office Theme</vt:lpstr>
      <vt:lpstr>Acrobat Document</vt:lpstr>
      <vt:lpstr>Presentation</vt:lpstr>
      <vt:lpstr>PowerPoint Presentation</vt:lpstr>
      <vt:lpstr>ApprenticeshipNC: A Talent Driven Training Strategy</vt:lpstr>
      <vt:lpstr>Today’s Discussion</vt:lpstr>
      <vt:lpstr>Topic 1: Elements of Apprenticeship Programs &amp; Standards</vt:lpstr>
      <vt:lpstr>Why Registered Apprenticeship?</vt:lpstr>
      <vt:lpstr>What is Registered Apprenticeship?</vt:lpstr>
      <vt:lpstr>Structured On-The-Job Learning (OJL)</vt:lpstr>
      <vt:lpstr>Structured On-the-Job Learning Model Types</vt:lpstr>
      <vt:lpstr>Job Related Education/Instruction </vt:lpstr>
      <vt:lpstr>Progressive Wages for Skill Attainment</vt:lpstr>
      <vt:lpstr>Registered Apprenticeship Credentials</vt:lpstr>
      <vt:lpstr>Basic Sponsor Responsibilities</vt:lpstr>
      <vt:lpstr>Basic Sponsor Responsibilities</vt:lpstr>
      <vt:lpstr>Basic Sponsor Responsibilities</vt:lpstr>
      <vt:lpstr>Apprentice Minimum Requirements</vt:lpstr>
      <vt:lpstr>PowerPoint Presentation</vt:lpstr>
      <vt:lpstr>Topic 2: Apprenticeship Registration</vt:lpstr>
      <vt:lpstr>Registered Apprenticeship Program Development Process</vt:lpstr>
      <vt:lpstr>ApprenticeshipNC Opportunities </vt:lpstr>
      <vt:lpstr>USDOL Grants: Education Assistance</vt:lpstr>
      <vt:lpstr>Workforce Partnerships</vt:lpstr>
      <vt:lpstr>Workforce Partnerships</vt:lpstr>
      <vt:lpstr>How to Utilize Funds</vt:lpstr>
      <vt:lpstr>ApprenticeshipNC at Fort Bragg</vt:lpstr>
      <vt:lpstr>PowerPoint Presentation</vt:lpstr>
      <vt:lpstr>PowerPoint Presentation</vt:lpstr>
      <vt:lpstr>Registered Apprenticeship is a “Win-Win-Win-Win”</vt:lpstr>
      <vt:lpstr>PowerPoint Presentation</vt:lpstr>
      <vt:lpstr>Topic 3: Online ApprenticeshipNC Interest Profile</vt:lpstr>
      <vt:lpstr> ApprenticeshipNC Interest Profile</vt:lpstr>
      <vt:lpstr>ApprenticeshipNC Interest Profile</vt:lpstr>
      <vt:lpstr>ApprenticeshipNC Interest Profile</vt:lpstr>
      <vt:lpstr>PowerPoint Presentation</vt:lpstr>
      <vt:lpstr>Topic 4: Pre-Apprenticeship and Youth Apprenticeship</vt:lpstr>
      <vt:lpstr>Pre-Apprenticeship Programs</vt:lpstr>
      <vt:lpstr>Benefits of Pre-Apprenticeship for Participants</vt:lpstr>
      <vt:lpstr>Benefits of Pre-Apprenticeship for Employers</vt:lpstr>
      <vt:lpstr>Quality Pre-Apprenticeship Programs</vt:lpstr>
      <vt:lpstr>Pre-Apprenticeship Program Standards</vt:lpstr>
      <vt:lpstr>Youth Apprenticeship Programs </vt:lpstr>
      <vt:lpstr>Youth Apprenticeship Models</vt:lpstr>
      <vt:lpstr>Youth Apprenticeship Models</vt:lpstr>
      <vt:lpstr>Advantages of Youth Apprenticeship Programs</vt:lpstr>
      <vt:lpstr>Advantages of Youth Apprenticeship Programs</vt:lpstr>
      <vt:lpstr>Youth Apprenticeship Partnerships:   www.apprenticeshipnc.com</vt:lpstr>
      <vt:lpstr>Youth Apprenticeship Guide </vt:lpstr>
      <vt:lpstr>PowerPoint Presentation</vt:lpstr>
      <vt:lpstr>Consultant Map Rev 7-17-2018</vt:lpstr>
      <vt:lpstr>Partner with ApprenticeshipNC</vt:lpstr>
      <vt:lpstr>Open Discussion:  Questions/Concerns/Opportunities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2018-07-17T20:09:28Z</dcterms:created>
  <dcterms:modified xsi:type="dcterms:W3CDTF">2019-03-11T18:07:51Z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0x010100EE3FF765FE1C5140B478E172DAC09DE0</vt:lpwstr>
  </property>
</Properties>
</file>