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Lst>
  <p:notesMasterIdLst>
    <p:notesMasterId r:id="rId28"/>
  </p:notesMasterIdLst>
  <p:sldIdLst>
    <p:sldId id="256" r:id="rId3"/>
    <p:sldId id="257" r:id="rId4"/>
    <p:sldId id="270" r:id="rId5"/>
    <p:sldId id="271" r:id="rId6"/>
    <p:sldId id="272" r:id="rId7"/>
    <p:sldId id="273" r:id="rId8"/>
    <p:sldId id="258" r:id="rId9"/>
    <p:sldId id="259" r:id="rId10"/>
    <p:sldId id="265" r:id="rId11"/>
    <p:sldId id="266" r:id="rId12"/>
    <p:sldId id="267" r:id="rId13"/>
    <p:sldId id="260" r:id="rId14"/>
    <p:sldId id="261" r:id="rId15"/>
    <p:sldId id="262" r:id="rId16"/>
    <p:sldId id="274" r:id="rId17"/>
    <p:sldId id="275" r:id="rId18"/>
    <p:sldId id="276" r:id="rId19"/>
    <p:sldId id="277" r:id="rId20"/>
    <p:sldId id="278" r:id="rId21"/>
    <p:sldId id="279" r:id="rId22"/>
    <p:sldId id="280" r:id="rId23"/>
    <p:sldId id="263" r:id="rId24"/>
    <p:sldId id="264" r:id="rId25"/>
    <p:sldId id="268" r:id="rId26"/>
    <p:sldId id="26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1E7D9E-49E4-4B38-A3B5-C1E545A07C15}" type="datetimeFigureOut">
              <a:rPr lang="en-US" smtClean="0"/>
              <a:t>2/20/2019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AAF9D2-A6F7-4EAD-8016-8BDE66145187}" type="slidenum">
              <a:rPr lang="en-US" smtClean="0"/>
              <a:t>‹#›</a:t>
            </a:fld>
            <a:endParaRPr lang="en-US"/>
          </a:p>
        </p:txBody>
      </p:sp>
    </p:spTree>
    <p:extLst>
      <p:ext uri="{BB962C8B-B14F-4D97-AF65-F5344CB8AC3E}">
        <p14:creationId xmlns:p14="http://schemas.microsoft.com/office/powerpoint/2010/main" val="1036507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
        <p:cNvGrpSpPr/>
        <p:nvPr/>
      </p:nvGrpSpPr>
      <p:grpSpPr>
        <a:xfrm>
          <a:off x="0" y="0"/>
          <a:ext cx="0" cy="0"/>
          <a:chOff x="0" y="0"/>
          <a:chExt cx="0" cy="0"/>
        </a:xfrm>
      </p:grpSpPr>
      <p:sp>
        <p:nvSpPr>
          <p:cNvPr id="19" name="Google Shape;1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 name="Google Shape;2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72087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g4cd8ce5ce7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 name="Google Shape;25;g4cd8ce5ce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4541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4cd8ce5ce7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 name="Google Shape;31;g4cd8ce5ce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9650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g4cd8ce5ce7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 name="Google Shape;40;g4cd8ce5ce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1963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4cd8ce5ce7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4cd8ce5ce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5284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fc2a5c98f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fc2a5c98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6992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fc2a5c98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fc2a5c98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4083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973100" y="306967"/>
            <a:ext cx="8914400" cy="8116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2400"/>
              <a:buFont typeface="Montserrat"/>
              <a:buNone/>
              <a:defRPr sz="32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964575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1524000" y="2081463"/>
            <a:ext cx="9144000" cy="14284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3375"/>
              <a:buFont typeface="Calibri"/>
              <a:buNone/>
              <a:defRPr sz="45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17" name="Google Shape;17;p3"/>
          <p:cNvSpPr txBox="1">
            <a:spLocks noGrp="1"/>
          </p:cNvSpPr>
          <p:nvPr>
            <p:ph type="subTitle" idx="1"/>
          </p:nvPr>
        </p:nvSpPr>
        <p:spPr>
          <a:xfrm>
            <a:off x="1524000" y="3602037"/>
            <a:ext cx="9144000" cy="1655600"/>
          </a:xfrm>
          <a:prstGeom prst="rect">
            <a:avLst/>
          </a:prstGeom>
          <a:noFill/>
          <a:ln>
            <a:noFill/>
          </a:ln>
        </p:spPr>
        <p:txBody>
          <a:bodyPr spcFirstLastPara="1" wrap="square" lIns="91425" tIns="45700" rIns="91425" bIns="45700" anchor="t" anchorCtr="0"/>
          <a:lstStyle>
            <a:lvl1pPr marR="0" lvl="0" algn="ctr">
              <a:lnSpc>
                <a:spcPct val="90000"/>
              </a:lnSpc>
              <a:spcBef>
                <a:spcPts val="751"/>
              </a:spcBef>
              <a:spcAft>
                <a:spcPts val="0"/>
              </a:spcAft>
              <a:buClr>
                <a:schemeClr val="dk1"/>
              </a:buClr>
              <a:buSzPts val="2000"/>
              <a:buFont typeface="Arial"/>
              <a:buNone/>
              <a:defRPr sz="2667" b="0" i="0" u="none" strike="noStrike" cap="none">
                <a:solidFill>
                  <a:schemeClr val="dk1"/>
                </a:solidFill>
                <a:latin typeface="Helvetica Neue"/>
                <a:ea typeface="Helvetica Neue"/>
                <a:cs typeface="Helvetica Neue"/>
                <a:sym typeface="Helvetica Neue"/>
              </a:defRPr>
            </a:lvl1pPr>
            <a:lvl2pPr marR="0" lvl="1" algn="ctr">
              <a:lnSpc>
                <a:spcPct val="90000"/>
              </a:lnSpc>
              <a:spcBef>
                <a:spcPts val="375"/>
              </a:spcBef>
              <a:spcAft>
                <a:spcPts val="0"/>
              </a:spcAft>
              <a:buClr>
                <a:schemeClr val="dk1"/>
              </a:buClr>
              <a:buSzPts val="1125"/>
              <a:buFont typeface="Arial"/>
              <a:buNone/>
              <a:defRPr sz="1500" b="0" i="0" u="none" strike="noStrike" cap="none">
                <a:solidFill>
                  <a:schemeClr val="dk1"/>
                </a:solidFill>
                <a:latin typeface="Helvetica Neue"/>
                <a:ea typeface="Helvetica Neue"/>
                <a:cs typeface="Helvetica Neue"/>
                <a:sym typeface="Helvetica Neue"/>
              </a:defRPr>
            </a:lvl2pPr>
            <a:lvl3pPr marR="0" lvl="2" algn="ctr">
              <a:lnSpc>
                <a:spcPct val="90000"/>
              </a:lnSpc>
              <a:spcBef>
                <a:spcPts val="375"/>
              </a:spcBef>
              <a:spcAft>
                <a:spcPts val="0"/>
              </a:spcAft>
              <a:buClr>
                <a:schemeClr val="dk1"/>
              </a:buClr>
              <a:buSzPts val="1013"/>
              <a:buFont typeface="Arial"/>
              <a:buNone/>
              <a:defRPr sz="1351" b="0" i="0" u="none" strike="noStrike" cap="none">
                <a:solidFill>
                  <a:schemeClr val="dk1"/>
                </a:solidFill>
                <a:latin typeface="Helvetica Neue"/>
                <a:ea typeface="Helvetica Neue"/>
                <a:cs typeface="Helvetica Neue"/>
                <a:sym typeface="Helvetica Neue"/>
              </a:defRPr>
            </a:lvl3pPr>
            <a:lvl4pPr marR="0" lvl="3" algn="ctr">
              <a:lnSpc>
                <a:spcPct val="90000"/>
              </a:lnSpc>
              <a:spcBef>
                <a:spcPts val="375"/>
              </a:spcBef>
              <a:spcAft>
                <a:spcPts val="0"/>
              </a:spcAft>
              <a:buClr>
                <a:schemeClr val="dk1"/>
              </a:buClr>
              <a:buSzPts val="900"/>
              <a:buFont typeface="Arial"/>
              <a:buNone/>
              <a:defRPr sz="1200" b="0" i="0" u="none" strike="noStrike" cap="none">
                <a:solidFill>
                  <a:schemeClr val="dk1"/>
                </a:solidFill>
                <a:latin typeface="Helvetica Neue"/>
                <a:ea typeface="Helvetica Neue"/>
                <a:cs typeface="Helvetica Neue"/>
                <a:sym typeface="Helvetica Neue"/>
              </a:defRPr>
            </a:lvl4pPr>
            <a:lvl5pPr marR="0" lvl="4" algn="ctr">
              <a:lnSpc>
                <a:spcPct val="90000"/>
              </a:lnSpc>
              <a:spcBef>
                <a:spcPts val="375"/>
              </a:spcBef>
              <a:spcAft>
                <a:spcPts val="0"/>
              </a:spcAft>
              <a:buClr>
                <a:schemeClr val="dk1"/>
              </a:buClr>
              <a:buSzPts val="900"/>
              <a:buFont typeface="Arial"/>
              <a:buNone/>
              <a:defRPr sz="1200" b="0" i="0" u="none" strike="noStrike" cap="none">
                <a:solidFill>
                  <a:schemeClr val="dk1"/>
                </a:solidFill>
                <a:latin typeface="Helvetica Neue"/>
                <a:ea typeface="Helvetica Neue"/>
                <a:cs typeface="Helvetica Neue"/>
                <a:sym typeface="Helvetica Neue"/>
              </a:defRPr>
            </a:lvl5pPr>
            <a:lvl6pPr marR="0" lvl="5" algn="ctr">
              <a:lnSpc>
                <a:spcPct val="90000"/>
              </a:lnSpc>
              <a:spcBef>
                <a:spcPts val="375"/>
              </a:spcBef>
              <a:spcAft>
                <a:spcPts val="0"/>
              </a:spcAft>
              <a:buClr>
                <a:schemeClr val="dk1"/>
              </a:buClr>
              <a:buSzPts val="900"/>
              <a:buFont typeface="Arial"/>
              <a:buNone/>
              <a:defRPr sz="1200" b="0" i="0" u="none" strike="noStrike" cap="none">
                <a:solidFill>
                  <a:schemeClr val="dk1"/>
                </a:solidFill>
                <a:latin typeface="Calibri"/>
                <a:ea typeface="Calibri"/>
                <a:cs typeface="Calibri"/>
                <a:sym typeface="Calibri"/>
              </a:defRPr>
            </a:lvl6pPr>
            <a:lvl7pPr marR="0" lvl="6" algn="ctr">
              <a:lnSpc>
                <a:spcPct val="90000"/>
              </a:lnSpc>
              <a:spcBef>
                <a:spcPts val="375"/>
              </a:spcBef>
              <a:spcAft>
                <a:spcPts val="0"/>
              </a:spcAft>
              <a:buClr>
                <a:schemeClr val="dk1"/>
              </a:buClr>
              <a:buSzPts val="900"/>
              <a:buFont typeface="Arial"/>
              <a:buNone/>
              <a:defRPr sz="1200" b="0" i="0" u="none" strike="noStrike" cap="none">
                <a:solidFill>
                  <a:schemeClr val="dk1"/>
                </a:solidFill>
                <a:latin typeface="Calibri"/>
                <a:ea typeface="Calibri"/>
                <a:cs typeface="Calibri"/>
                <a:sym typeface="Calibri"/>
              </a:defRPr>
            </a:lvl7pPr>
            <a:lvl8pPr marR="0" lvl="7" algn="ctr">
              <a:lnSpc>
                <a:spcPct val="90000"/>
              </a:lnSpc>
              <a:spcBef>
                <a:spcPts val="375"/>
              </a:spcBef>
              <a:spcAft>
                <a:spcPts val="0"/>
              </a:spcAft>
              <a:buClr>
                <a:schemeClr val="dk1"/>
              </a:buClr>
              <a:buSzPts val="900"/>
              <a:buFont typeface="Arial"/>
              <a:buNone/>
              <a:defRPr sz="1200" b="0" i="0" u="none" strike="noStrike" cap="none">
                <a:solidFill>
                  <a:schemeClr val="dk1"/>
                </a:solidFill>
                <a:latin typeface="Calibri"/>
                <a:ea typeface="Calibri"/>
                <a:cs typeface="Calibri"/>
                <a:sym typeface="Calibri"/>
              </a:defRPr>
            </a:lvl8pPr>
            <a:lvl9pPr marR="0" lvl="8" algn="ctr">
              <a:lnSpc>
                <a:spcPct val="90000"/>
              </a:lnSpc>
              <a:spcBef>
                <a:spcPts val="375"/>
              </a:spcBef>
              <a:spcAft>
                <a:spcPts val="0"/>
              </a:spcAft>
              <a:buClr>
                <a:schemeClr val="dk1"/>
              </a:buClr>
              <a:buSzPts val="900"/>
              <a:buFont typeface="Arial"/>
              <a:buNone/>
              <a:defRPr sz="12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25912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2/20/2019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2/20/2019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2/20/2019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2/20/2019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2/20/2019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2/20/2019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marR="0" lvl="0" indent="-328612" algn="l" rtl="0">
              <a:lnSpc>
                <a:spcPct val="90000"/>
              </a:lnSpc>
              <a:spcBef>
                <a:spcPts val="563"/>
              </a:spcBef>
              <a:spcAft>
                <a:spcPts val="0"/>
              </a:spcAft>
              <a:buClr>
                <a:schemeClr val="dk1"/>
              </a:buClr>
              <a:buSzPts val="1575"/>
              <a:buFont typeface="Arial"/>
              <a:buChar char="•"/>
              <a:defRPr sz="1575" b="0" i="0" u="none" strike="noStrike" cap="none">
                <a:solidFill>
                  <a:schemeClr val="dk1"/>
                </a:solidFill>
                <a:latin typeface="Helvetica Neue"/>
                <a:ea typeface="Helvetica Neue"/>
                <a:cs typeface="Helvetica Neue"/>
                <a:sym typeface="Helvetica Neue"/>
              </a:defRPr>
            </a:lvl1pPr>
            <a:lvl2pPr marL="914400" marR="0" lvl="1" indent="-314325" algn="l" rtl="0">
              <a:lnSpc>
                <a:spcPct val="90000"/>
              </a:lnSpc>
              <a:spcBef>
                <a:spcPts val="281"/>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2pPr>
            <a:lvl3pPr marL="1371600" marR="0" lvl="2" indent="-300037"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Helvetica Neue"/>
                <a:ea typeface="Helvetica Neue"/>
                <a:cs typeface="Helvetica Neue"/>
                <a:sym typeface="Helvetica Neue"/>
              </a:defRPr>
            </a:lvl3pPr>
            <a:lvl4pPr marL="1828800" marR="0" lvl="3"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Helvetica Neue"/>
                <a:ea typeface="Helvetica Neue"/>
                <a:cs typeface="Helvetica Neue"/>
                <a:sym typeface="Helvetica Neue"/>
              </a:defRPr>
            </a:lvl4pPr>
            <a:lvl5pPr marL="2286000" marR="0" lvl="4"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Helvetica Neue"/>
                <a:ea typeface="Helvetica Neue"/>
                <a:cs typeface="Helvetica Neue"/>
                <a:sym typeface="Helvetica Neue"/>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dt" idx="10"/>
          </p:nvPr>
        </p:nvSpPr>
        <p:spPr>
          <a:xfrm>
            <a:off x="8610600" y="6216247"/>
            <a:ext cx="2743200" cy="365200"/>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pPr defTabSz="1219170"/>
            <a:endParaRPr lang="en-US" kern="0"/>
          </a:p>
        </p:txBody>
      </p:sp>
      <p:cxnSp>
        <p:nvCxnSpPr>
          <p:cNvPr id="8" name="Google Shape;8;p1" title="Gold Line"/>
          <p:cNvCxnSpPr/>
          <p:nvPr/>
        </p:nvCxnSpPr>
        <p:spPr>
          <a:xfrm>
            <a:off x="243067" y="1276337"/>
            <a:ext cx="11782000" cy="0"/>
          </a:xfrm>
          <a:prstGeom prst="straightConnector1">
            <a:avLst/>
          </a:prstGeom>
          <a:noFill/>
          <a:ln w="19050" cap="rnd" cmpd="sng">
            <a:solidFill>
              <a:srgbClr val="EEB111"/>
            </a:solidFill>
            <a:prstDash val="solid"/>
            <a:round/>
            <a:headEnd type="none" w="sm" len="sm"/>
            <a:tailEnd type="none" w="sm" len="sm"/>
          </a:ln>
        </p:spPr>
      </p:cxnSp>
      <p:pic>
        <p:nvPicPr>
          <p:cNvPr id="9" name="Google Shape;9;p1"/>
          <p:cNvPicPr preferRelativeResize="0"/>
          <p:nvPr/>
        </p:nvPicPr>
        <p:blipFill rotWithShape="1">
          <a:blip r:embed="rId4">
            <a:alphaModFix/>
          </a:blip>
          <a:srcRect/>
          <a:stretch/>
        </p:blipFill>
        <p:spPr>
          <a:xfrm>
            <a:off x="190998" y="6176964"/>
            <a:ext cx="4676039" cy="524301"/>
          </a:xfrm>
          <a:prstGeom prst="rect">
            <a:avLst/>
          </a:prstGeom>
          <a:noFill/>
          <a:ln>
            <a:noFill/>
          </a:ln>
        </p:spPr>
      </p:pic>
      <p:pic>
        <p:nvPicPr>
          <p:cNvPr id="10" name="Google Shape;10;p1" title="NCCCS Logo"/>
          <p:cNvPicPr preferRelativeResize="0"/>
          <p:nvPr/>
        </p:nvPicPr>
        <p:blipFill rotWithShape="1">
          <a:blip r:embed="rId5">
            <a:alphaModFix/>
          </a:blip>
          <a:srcRect/>
          <a:stretch/>
        </p:blipFill>
        <p:spPr>
          <a:xfrm>
            <a:off x="191000" y="226129"/>
            <a:ext cx="647200" cy="973259"/>
          </a:xfrm>
          <a:prstGeom prst="rect">
            <a:avLst/>
          </a:prstGeom>
          <a:noFill/>
          <a:ln>
            <a:noFill/>
          </a:ln>
        </p:spPr>
      </p:pic>
      <p:pic>
        <p:nvPicPr>
          <p:cNvPr id="11" name="Google Shape;11;p1" descr="bionetwork_hi.png"/>
          <p:cNvPicPr preferRelativeResize="0"/>
          <p:nvPr/>
        </p:nvPicPr>
        <p:blipFill rotWithShape="1">
          <a:blip r:embed="rId6">
            <a:alphaModFix/>
          </a:blip>
          <a:srcRect/>
          <a:stretch/>
        </p:blipFill>
        <p:spPr>
          <a:xfrm>
            <a:off x="9281800" y="6063663"/>
            <a:ext cx="2743200" cy="517787"/>
          </a:xfrm>
          <a:prstGeom prst="rect">
            <a:avLst/>
          </a:prstGeom>
          <a:noFill/>
          <a:ln>
            <a:noFill/>
          </a:ln>
        </p:spPr>
      </p:pic>
      <p:sp>
        <p:nvSpPr>
          <p:cNvPr id="12" name="Google Shape;12;p1"/>
          <p:cNvSpPr/>
          <p:nvPr/>
        </p:nvSpPr>
        <p:spPr>
          <a:xfrm>
            <a:off x="36600" y="30400"/>
            <a:ext cx="12118800" cy="6797200"/>
          </a:xfrm>
          <a:prstGeom prst="rect">
            <a:avLst/>
          </a:prstGeom>
          <a:no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237135079"/>
      </p:ext>
    </p:extLst>
  </p:cSld>
  <p:clrMap bg1="lt1" tx1="dk1" bg2="dk2" tx2="lt2" accent1="accent1" accent2="accent2" accent3="accent3" accent4="accent4" accent5="accent5" accent6="accent6" hlink="hlink" folHlink="folHlink"/>
  <p:sldLayoutIdLst>
    <p:sldLayoutId id="2147483853" r:id="rId1"/>
    <p:sldLayoutId id="214748385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0.jp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facebook.com/watch/?v=388954298581766"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hyperlink" Target="mailto:wprettyman@ncbionetwork.org"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0.jp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auntbertha.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College Partnership Meeting</a:t>
            </a:r>
            <a:endParaRPr lang="en-US" sz="4800" dirty="0"/>
          </a:p>
        </p:txBody>
      </p:sp>
      <p:sp>
        <p:nvSpPr>
          <p:cNvPr id="3" name="Subtitle 2"/>
          <p:cNvSpPr>
            <a:spLocks noGrp="1"/>
          </p:cNvSpPr>
          <p:nvPr>
            <p:ph type="subTitle" idx="1"/>
          </p:nvPr>
        </p:nvSpPr>
        <p:spPr/>
        <p:txBody>
          <a:bodyPr/>
          <a:lstStyle/>
          <a:p>
            <a:pPr algn="ctr"/>
            <a:r>
              <a:rPr lang="en-US" dirty="0" smtClean="0"/>
              <a:t>February 2019</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8654" y="863332"/>
            <a:ext cx="3606084" cy="2898269"/>
          </a:xfrm>
          <a:prstGeom prst="rect">
            <a:avLst/>
          </a:prstGeom>
        </p:spPr>
      </p:pic>
    </p:spTree>
    <p:extLst>
      <p:ext uri="{BB962C8B-B14F-4D97-AF65-F5344CB8AC3E}">
        <p14:creationId xmlns:p14="http://schemas.microsoft.com/office/powerpoint/2010/main" val="347067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 East (cont’d)</a:t>
            </a:r>
            <a:endParaRPr lang="en-US" dirty="0"/>
          </a:p>
        </p:txBody>
      </p:sp>
      <p:sp>
        <p:nvSpPr>
          <p:cNvPr id="3" name="Content Placeholder 2"/>
          <p:cNvSpPr>
            <a:spLocks noGrp="1"/>
          </p:cNvSpPr>
          <p:nvPr>
            <p:ph idx="1"/>
          </p:nvPr>
        </p:nvSpPr>
        <p:spPr/>
        <p:txBody>
          <a:bodyPr/>
          <a:lstStyle/>
          <a:p>
            <a:r>
              <a:rPr lang="en-US" dirty="0" smtClean="0"/>
              <a:t>Funded by a $300,000 Enhancement Grant from Commerce/DWS</a:t>
            </a:r>
          </a:p>
          <a:p>
            <a:r>
              <a:rPr lang="en-US" dirty="0" smtClean="0"/>
              <a:t>(2) Recruiters selected-</a:t>
            </a:r>
          </a:p>
          <a:p>
            <a:pPr lvl="1"/>
            <a:r>
              <a:rPr lang="en-US" dirty="0" smtClean="0"/>
              <a:t>Will work with Business Services, Community College, K-12, </a:t>
            </a:r>
            <a:r>
              <a:rPr lang="en-US" dirty="0" err="1" smtClean="0"/>
              <a:t>NCWorks</a:t>
            </a:r>
            <a:r>
              <a:rPr lang="en-US" dirty="0" smtClean="0"/>
              <a:t> Career Centers and Economic Development representatives.</a:t>
            </a:r>
          </a:p>
          <a:p>
            <a:pPr lvl="1"/>
            <a:r>
              <a:rPr lang="en-US" dirty="0" smtClean="0"/>
              <a:t>Will focus on outreach and recruitment of individuals of all ages to Advanced Manufacturing careers</a:t>
            </a:r>
          </a:p>
          <a:p>
            <a:r>
              <a:rPr lang="en-US" dirty="0" smtClean="0"/>
              <a:t>In process:</a:t>
            </a:r>
          </a:p>
          <a:p>
            <a:pPr lvl="1"/>
            <a:r>
              <a:rPr lang="en-US" dirty="0" smtClean="0"/>
              <a:t>Logo</a:t>
            </a:r>
          </a:p>
          <a:p>
            <a:pPr lvl="1"/>
            <a:r>
              <a:rPr lang="en-US" dirty="0" smtClean="0"/>
              <a:t>Website</a:t>
            </a:r>
          </a:p>
          <a:p>
            <a:pPr lvl="1"/>
            <a:r>
              <a:rPr lang="en-US" dirty="0" smtClean="0"/>
              <a:t>Video</a:t>
            </a:r>
          </a:p>
        </p:txBody>
      </p:sp>
      <p:pic>
        <p:nvPicPr>
          <p:cNvPr id="4" name="Picture 3" descr="Oil Drilling - Bakken Oil Business Journ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0839" y="3819274"/>
            <a:ext cx="3943637" cy="2463191"/>
          </a:xfrm>
          <a:prstGeom prst="rect">
            <a:avLst/>
          </a:prstGeom>
        </p:spPr>
      </p:pic>
    </p:spTree>
    <p:extLst>
      <p:ext uri="{BB962C8B-B14F-4D97-AF65-F5344CB8AC3E}">
        <p14:creationId xmlns:p14="http://schemas.microsoft.com/office/powerpoint/2010/main" val="3685415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Golden Leaf Grant	</a:t>
            </a:r>
            <a:endParaRPr lang="en-US" dirty="0"/>
          </a:p>
        </p:txBody>
      </p:sp>
      <p:sp>
        <p:nvSpPr>
          <p:cNvPr id="3" name="Content Placeholder 2"/>
          <p:cNvSpPr>
            <a:spLocks noGrp="1"/>
          </p:cNvSpPr>
          <p:nvPr>
            <p:ph idx="1"/>
          </p:nvPr>
        </p:nvSpPr>
        <p:spPr/>
        <p:txBody>
          <a:bodyPr/>
          <a:lstStyle/>
          <a:p>
            <a:r>
              <a:rPr lang="en-US" dirty="0" smtClean="0"/>
              <a:t>Compliments RAMP East project</a:t>
            </a:r>
          </a:p>
          <a:p>
            <a:r>
              <a:rPr lang="en-US" dirty="0" smtClean="0"/>
              <a:t>Focus on three major areas:</a:t>
            </a:r>
          </a:p>
          <a:p>
            <a:pPr lvl="1"/>
            <a:r>
              <a:rPr lang="en-US" dirty="0" smtClean="0"/>
              <a:t>Outreach to students, parents, teachers and job seekers utilizing multiple media outlets (print, radio, TV, social media)</a:t>
            </a:r>
          </a:p>
          <a:p>
            <a:pPr lvl="1"/>
            <a:r>
              <a:rPr lang="en-US" dirty="0" smtClean="0"/>
              <a:t>Student industry tours</a:t>
            </a:r>
          </a:p>
          <a:p>
            <a:pPr lvl="1"/>
            <a:r>
              <a:rPr lang="en-US" dirty="0" smtClean="0"/>
              <a:t>Teacher externships</a:t>
            </a:r>
          </a:p>
          <a:p>
            <a:pPr lvl="1"/>
            <a:endParaRPr lang="en-US" dirty="0"/>
          </a:p>
          <a:p>
            <a:pPr lvl="1"/>
            <a:endParaRPr lang="en-US" dirty="0" smtClean="0"/>
          </a:p>
          <a:p>
            <a:pPr lvl="1"/>
            <a:endParaRPr lang="en-US" dirty="0"/>
          </a:p>
        </p:txBody>
      </p:sp>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869268" y="4659319"/>
            <a:ext cx="7587386" cy="1223772"/>
          </a:xfrm>
          <a:prstGeom prst="rect">
            <a:avLst/>
          </a:prstGeom>
          <a:effectLst>
            <a:outerShdw blurRad="50800" dist="50800" dir="5400000" algn="ctr" rotWithShape="0">
              <a:schemeClr val="tx1"/>
            </a:outerShdw>
          </a:effectLst>
        </p:spPr>
      </p:pic>
    </p:spTree>
    <p:extLst>
      <p:ext uri="{BB962C8B-B14F-4D97-AF65-F5344CB8AC3E}">
        <p14:creationId xmlns:p14="http://schemas.microsoft.com/office/powerpoint/2010/main" val="1447244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RAMP-East</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3200" dirty="0"/>
              <a:t>Christy Harris</a:t>
            </a:r>
          </a:p>
          <a:p>
            <a:pPr marL="0" indent="0" algn="ctr">
              <a:buNone/>
            </a:pPr>
            <a:r>
              <a:rPr lang="en-US" i="1" dirty="0" smtClean="0"/>
              <a:t>RAMP-East </a:t>
            </a:r>
            <a:r>
              <a:rPr lang="en-US" i="1" dirty="0"/>
              <a:t>Recruiter</a:t>
            </a: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4311769" y="2151628"/>
            <a:ext cx="6736664" cy="1060796"/>
          </a:xfrm>
          <a:prstGeom prst="rect">
            <a:avLst/>
          </a:prstGeom>
        </p:spPr>
      </p:pic>
    </p:spTree>
    <p:extLst>
      <p:ext uri="{BB962C8B-B14F-4D97-AF65-F5344CB8AC3E}">
        <p14:creationId xmlns:p14="http://schemas.microsoft.com/office/powerpoint/2010/main" val="1563877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NETWORKING BREAK</a:t>
            </a:r>
            <a:endParaRPr lang="en-US" sz="3200" dirty="0"/>
          </a:p>
        </p:txBody>
      </p:sp>
      <p:pic>
        <p:nvPicPr>
          <p:cNvPr id="4" name="Content Placeholder 3"/>
          <p:cNvPicPr>
            <a:picLocks noGrp="1" noChangeAspect="1"/>
          </p:cNvPicPr>
          <p:nvPr>
            <p:ph idx="1"/>
          </p:nvPr>
        </p:nvPicPr>
        <p:blipFill>
          <a:blip r:embed="rId2"/>
          <a:stretch>
            <a:fillRect/>
          </a:stretch>
        </p:blipFill>
        <p:spPr>
          <a:xfrm>
            <a:off x="4288665" y="490906"/>
            <a:ext cx="6581104" cy="5962481"/>
          </a:xfrm>
          <a:prstGeom prst="rect">
            <a:avLst/>
          </a:prstGeom>
        </p:spPr>
      </p:pic>
    </p:spTree>
    <p:extLst>
      <p:ext uri="{BB962C8B-B14F-4D97-AF65-F5344CB8AC3E}">
        <p14:creationId xmlns:p14="http://schemas.microsoft.com/office/powerpoint/2010/main" val="573755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 SPOTLIGHT</a:t>
            </a:r>
            <a:endParaRPr lang="en-US" dirty="0"/>
          </a:p>
        </p:txBody>
      </p:sp>
      <p:pic>
        <p:nvPicPr>
          <p:cNvPr id="6" name="Content Placeholder 5"/>
          <p:cNvPicPr>
            <a:picLocks noGrp="1" noChangeAspect="1"/>
          </p:cNvPicPr>
          <p:nvPr>
            <p:ph idx="1"/>
          </p:nvPr>
        </p:nvPicPr>
        <p:blipFill>
          <a:blip r:embed="rId2"/>
          <a:stretch>
            <a:fillRect/>
          </a:stretch>
        </p:blipFill>
        <p:spPr>
          <a:xfrm>
            <a:off x="4189549" y="953035"/>
            <a:ext cx="6690528" cy="2034863"/>
          </a:xfrm>
          <a:prstGeom prst="rect">
            <a:avLst/>
          </a:prstGeom>
        </p:spPr>
      </p:pic>
      <p:sp>
        <p:nvSpPr>
          <p:cNvPr id="7" name="Rectangle 6"/>
          <p:cNvSpPr/>
          <p:nvPr/>
        </p:nvSpPr>
        <p:spPr>
          <a:xfrm>
            <a:off x="4486813" y="3424428"/>
            <a:ext cx="6096000" cy="882678"/>
          </a:xfrm>
          <a:prstGeom prst="rect">
            <a:avLst/>
          </a:prstGeom>
        </p:spPr>
        <p:txBody>
          <a:bodyPr>
            <a:spAutoFit/>
          </a:bodyPr>
          <a:lstStyle/>
          <a:p>
            <a:pPr algn="ctr">
              <a:lnSpc>
                <a:spcPct val="107000"/>
              </a:lnSpc>
              <a:tabLst>
                <a:tab pos="4114800" algn="l"/>
              </a:tabLst>
            </a:pPr>
            <a:r>
              <a:rPr lang="en-US" sz="2800" b="1" dirty="0">
                <a:latin typeface="Calibri" panose="020F0502020204030204" pitchFamily="34" charset="0"/>
                <a:ea typeface="Calibri" panose="020F0502020204030204" pitchFamily="34" charset="0"/>
                <a:cs typeface="Times New Roman" panose="02020603050405020304" pitchFamily="18" charset="0"/>
              </a:rPr>
              <a:t>Will </a:t>
            </a:r>
            <a:r>
              <a:rPr lang="en-US" sz="2800" b="1" dirty="0" err="1">
                <a:latin typeface="Calibri" panose="020F0502020204030204" pitchFamily="34" charset="0"/>
                <a:ea typeface="Calibri" panose="020F0502020204030204" pitchFamily="34" charset="0"/>
                <a:cs typeface="Times New Roman" panose="02020603050405020304" pitchFamily="18" charset="0"/>
              </a:rPr>
              <a:t>Prettyman</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tabLst>
                <a:tab pos="4114800" algn="l"/>
              </a:tabLst>
            </a:pPr>
            <a:r>
              <a:rPr lang="en-US" sz="2000" i="1" dirty="0" smtClean="0">
                <a:latin typeface="Calibri" panose="020F0502020204030204" pitchFamily="34" charset="0"/>
                <a:ea typeface="Calibri" panose="020F0502020204030204" pitchFamily="34" charset="0"/>
                <a:cs typeface="Times New Roman" panose="02020603050405020304" pitchFamily="18" charset="0"/>
              </a:rPr>
              <a:t>Engagement </a:t>
            </a:r>
            <a:r>
              <a:rPr lang="en-US" sz="2000" i="1" dirty="0">
                <a:latin typeface="Calibri" panose="020F0502020204030204" pitchFamily="34" charset="0"/>
                <a:ea typeface="Calibri" panose="020F0502020204030204" pitchFamily="34" charset="0"/>
                <a:cs typeface="Times New Roman" panose="02020603050405020304" pitchFamily="18" charset="0"/>
              </a:rPr>
              <a:t>Technician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4114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
        <p:cNvGrpSpPr/>
        <p:nvPr/>
      </p:nvGrpSpPr>
      <p:grpSpPr>
        <a:xfrm>
          <a:off x="0" y="0"/>
          <a:ext cx="0" cy="0"/>
          <a:chOff x="0" y="0"/>
          <a:chExt cx="0" cy="0"/>
        </a:xfrm>
      </p:grpSpPr>
      <p:sp>
        <p:nvSpPr>
          <p:cNvPr id="22" name="Google Shape;22;p4"/>
          <p:cNvSpPr txBox="1">
            <a:spLocks noGrp="1"/>
          </p:cNvSpPr>
          <p:nvPr>
            <p:ph type="ctrTitle"/>
          </p:nvPr>
        </p:nvSpPr>
        <p:spPr>
          <a:xfrm>
            <a:off x="1524000" y="2081463"/>
            <a:ext cx="9144000" cy="1428400"/>
          </a:xfrm>
          <a:prstGeom prst="rect">
            <a:avLst/>
          </a:prstGeom>
          <a:noFill/>
          <a:ln>
            <a:noFill/>
          </a:ln>
        </p:spPr>
        <p:txBody>
          <a:bodyPr spcFirstLastPara="1" wrap="square" lIns="121900" tIns="60933" rIns="121900" bIns="60933" anchor="ctr" anchorCtr="0">
            <a:noAutofit/>
          </a:bodyPr>
          <a:lstStyle/>
          <a:p>
            <a:pPr>
              <a:buSzPts val="2400"/>
            </a:pPr>
            <a:r>
              <a:rPr lang="en-US"/>
              <a:t>BioNetwork Supports Colleges</a:t>
            </a:r>
            <a:endParaRPr/>
          </a:p>
          <a:p>
            <a:pPr>
              <a:buSzPts val="2400"/>
            </a:pPr>
            <a:r>
              <a:rPr lang="en-US"/>
              <a:t>Will Prettyman</a:t>
            </a:r>
            <a:endParaRPr/>
          </a:p>
        </p:txBody>
      </p:sp>
    </p:spTree>
    <p:extLst>
      <p:ext uri="{BB962C8B-B14F-4D97-AF65-F5344CB8AC3E}">
        <p14:creationId xmlns:p14="http://schemas.microsoft.com/office/powerpoint/2010/main" val="437541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973100" y="306967"/>
            <a:ext cx="8914400" cy="811600"/>
          </a:xfrm>
          <a:prstGeom prst="rect">
            <a:avLst/>
          </a:prstGeom>
        </p:spPr>
        <p:txBody>
          <a:bodyPr spcFirstLastPara="1" wrap="square" lIns="121900" tIns="60933" rIns="121900" bIns="60933" anchor="ctr" anchorCtr="0">
            <a:noAutofit/>
          </a:bodyPr>
          <a:lstStyle/>
          <a:p>
            <a:r>
              <a:rPr lang="en-US"/>
              <a:t>Who we are</a:t>
            </a:r>
            <a:endParaRPr/>
          </a:p>
        </p:txBody>
      </p:sp>
      <p:sp>
        <p:nvSpPr>
          <p:cNvPr id="28" name="Google Shape;28;p5"/>
          <p:cNvSpPr txBox="1"/>
          <p:nvPr/>
        </p:nvSpPr>
        <p:spPr>
          <a:xfrm>
            <a:off x="994733" y="1504867"/>
            <a:ext cx="10661600" cy="4361600"/>
          </a:xfrm>
          <a:prstGeom prst="rect">
            <a:avLst/>
          </a:prstGeom>
          <a:noFill/>
          <a:ln>
            <a:noFill/>
          </a:ln>
        </p:spPr>
        <p:txBody>
          <a:bodyPr spcFirstLastPara="1" wrap="square" lIns="121900" tIns="121900" rIns="121900" bIns="121900" anchor="t" anchorCtr="0">
            <a:noAutofit/>
          </a:bodyPr>
          <a:lstStyle/>
          <a:p>
            <a:pPr marL="609585" indent="-507987" defTabSz="1219170">
              <a:buClr>
                <a:srgbClr val="000000"/>
              </a:buClr>
              <a:buSzPts val="2400"/>
              <a:buFont typeface="Helvetica Neue"/>
              <a:buChar char="●"/>
            </a:pPr>
            <a:r>
              <a:rPr lang="en-US" sz="3200" kern="0">
                <a:solidFill>
                  <a:srgbClr val="000000"/>
                </a:solidFill>
                <a:latin typeface="Helvetica Neue"/>
                <a:ea typeface="Helvetica Neue"/>
                <a:cs typeface="Helvetica Neue"/>
                <a:sym typeface="Helvetica Neue"/>
              </a:rPr>
              <a:t>Part of Economic Development</a:t>
            </a:r>
            <a:endParaRPr sz="3200" kern="0">
              <a:solidFill>
                <a:srgbClr val="000000"/>
              </a:solidFill>
              <a:latin typeface="Helvetica Neue"/>
              <a:ea typeface="Helvetica Neue"/>
              <a:cs typeface="Helvetica Neue"/>
              <a:sym typeface="Helvetica Neue"/>
            </a:endParaRPr>
          </a:p>
          <a:p>
            <a:pPr marL="609585" indent="-507987" defTabSz="1219170">
              <a:buClr>
                <a:srgbClr val="000000"/>
              </a:buClr>
              <a:buSzPts val="2400"/>
              <a:buFont typeface="Helvetica Neue"/>
              <a:buChar char="●"/>
            </a:pPr>
            <a:r>
              <a:rPr lang="en-US" sz="3200" kern="0">
                <a:solidFill>
                  <a:srgbClr val="000000"/>
                </a:solidFill>
                <a:latin typeface="Helvetica Neue"/>
                <a:ea typeface="Helvetica Neue"/>
                <a:cs typeface="Helvetica Neue"/>
                <a:sym typeface="Helvetica Neue"/>
              </a:rPr>
              <a:t>3 Functions</a:t>
            </a:r>
            <a:endParaRPr sz="3200" kern="0">
              <a:solidFill>
                <a:srgbClr val="000000"/>
              </a:solidFill>
              <a:latin typeface="Helvetica Neue"/>
              <a:ea typeface="Helvetica Neue"/>
              <a:cs typeface="Helvetica Neue"/>
              <a:sym typeface="Helvetica Neue"/>
            </a:endParaRPr>
          </a:p>
          <a:p>
            <a:pPr marL="1219170" lvl="1" indent="-507987" defTabSz="1219170">
              <a:buClr>
                <a:srgbClr val="000000"/>
              </a:buClr>
              <a:buSzPts val="2400"/>
              <a:buFont typeface="Helvetica Neue"/>
              <a:buChar char="○"/>
            </a:pPr>
            <a:r>
              <a:rPr lang="en-US" sz="3200" kern="0">
                <a:solidFill>
                  <a:srgbClr val="000000"/>
                </a:solidFill>
                <a:latin typeface="Helvetica Neue"/>
                <a:ea typeface="Helvetica Neue"/>
                <a:cs typeface="Helvetica Neue"/>
                <a:sym typeface="Helvetica Neue"/>
              </a:rPr>
              <a:t>Industry Training</a:t>
            </a:r>
            <a:endParaRPr sz="3200" kern="0">
              <a:solidFill>
                <a:srgbClr val="000000"/>
              </a:solidFill>
              <a:latin typeface="Helvetica Neue"/>
              <a:ea typeface="Helvetica Neue"/>
              <a:cs typeface="Helvetica Neue"/>
              <a:sym typeface="Helvetica Neue"/>
            </a:endParaRPr>
          </a:p>
          <a:p>
            <a:pPr marL="1219170" defTabSz="1219170">
              <a:buClr>
                <a:srgbClr val="000000"/>
              </a:buClr>
            </a:pPr>
            <a:endParaRPr sz="3200" kern="0">
              <a:solidFill>
                <a:srgbClr val="000000"/>
              </a:solidFill>
              <a:latin typeface="Helvetica Neue"/>
              <a:ea typeface="Helvetica Neue"/>
              <a:cs typeface="Helvetica Neue"/>
              <a:sym typeface="Helvetica Neue"/>
            </a:endParaRPr>
          </a:p>
          <a:p>
            <a:pPr marL="1219170" lvl="1" indent="-507987" defTabSz="1219170">
              <a:buClr>
                <a:srgbClr val="000000"/>
              </a:buClr>
              <a:buSzPts val="2400"/>
              <a:buFont typeface="Helvetica Neue"/>
              <a:buChar char="○"/>
            </a:pPr>
            <a:r>
              <a:rPr lang="en-US" sz="3200" kern="0">
                <a:solidFill>
                  <a:srgbClr val="000000"/>
                </a:solidFill>
                <a:latin typeface="Helvetica Neue"/>
                <a:ea typeface="Helvetica Neue"/>
                <a:cs typeface="Helvetica Neue"/>
                <a:sym typeface="Helvetica Neue"/>
              </a:rPr>
              <a:t>Learning Solutions</a:t>
            </a:r>
            <a:endParaRPr sz="3200" kern="0">
              <a:solidFill>
                <a:srgbClr val="000000"/>
              </a:solidFill>
              <a:latin typeface="Helvetica Neue"/>
              <a:ea typeface="Helvetica Neue"/>
              <a:cs typeface="Helvetica Neue"/>
              <a:sym typeface="Helvetica Neue"/>
            </a:endParaRPr>
          </a:p>
          <a:p>
            <a:pPr marL="1219170" defTabSz="1219170">
              <a:buClr>
                <a:srgbClr val="000000"/>
              </a:buClr>
            </a:pPr>
            <a:endParaRPr sz="3200" kern="0">
              <a:solidFill>
                <a:srgbClr val="000000"/>
              </a:solidFill>
              <a:latin typeface="Helvetica Neue"/>
              <a:ea typeface="Helvetica Neue"/>
              <a:cs typeface="Helvetica Neue"/>
              <a:sym typeface="Helvetica Neue"/>
            </a:endParaRPr>
          </a:p>
          <a:p>
            <a:pPr marL="1219170" lvl="1" indent="-507987" defTabSz="1219170">
              <a:buClr>
                <a:srgbClr val="000000"/>
              </a:buClr>
              <a:buSzPts val="2400"/>
              <a:buFont typeface="Helvetica Neue"/>
              <a:buChar char="○"/>
            </a:pPr>
            <a:r>
              <a:rPr lang="en-US" sz="3200" kern="0">
                <a:solidFill>
                  <a:srgbClr val="000000"/>
                </a:solidFill>
                <a:latin typeface="Helvetica Neue"/>
                <a:ea typeface="Helvetica Neue"/>
                <a:cs typeface="Helvetica Neue"/>
                <a:sym typeface="Helvetica Neue"/>
              </a:rPr>
              <a:t>STEM Outreach</a:t>
            </a:r>
            <a:endParaRPr sz="3200" kern="0">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569499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973100" y="306967"/>
            <a:ext cx="8914400" cy="811600"/>
          </a:xfrm>
          <a:prstGeom prst="rect">
            <a:avLst/>
          </a:prstGeom>
        </p:spPr>
        <p:txBody>
          <a:bodyPr spcFirstLastPara="1" wrap="square" lIns="121900" tIns="60933" rIns="121900" bIns="60933" anchor="ctr" anchorCtr="0">
            <a:noAutofit/>
          </a:bodyPr>
          <a:lstStyle/>
          <a:p>
            <a:r>
              <a:rPr lang="en-US"/>
              <a:t>Industry Training</a:t>
            </a:r>
            <a:endParaRPr/>
          </a:p>
        </p:txBody>
      </p:sp>
      <p:sp>
        <p:nvSpPr>
          <p:cNvPr id="34" name="Google Shape;34;p6"/>
          <p:cNvSpPr txBox="1"/>
          <p:nvPr/>
        </p:nvSpPr>
        <p:spPr>
          <a:xfrm>
            <a:off x="637500" y="1823700"/>
            <a:ext cx="5267200" cy="39152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1867" kern="0">
                <a:solidFill>
                  <a:srgbClr val="000000"/>
                </a:solidFill>
                <a:latin typeface="Helvetica Neue"/>
                <a:ea typeface="Helvetica Neue"/>
                <a:cs typeface="Helvetica Neue"/>
                <a:sym typeface="Helvetica Neue"/>
              </a:rPr>
              <a:t>Courses</a:t>
            </a:r>
            <a:endParaRPr sz="1867" kern="0">
              <a:solidFill>
                <a:srgbClr val="000000"/>
              </a:solidFill>
              <a:latin typeface="Helvetica Neue"/>
              <a:ea typeface="Helvetica Neue"/>
              <a:cs typeface="Helvetica Neue"/>
              <a:sym typeface="Helvetica Neue"/>
            </a:endParaRPr>
          </a:p>
          <a:p>
            <a:pPr defTabSz="1219170">
              <a:buClr>
                <a:srgbClr val="000000"/>
              </a:buClr>
            </a:pPr>
            <a:endParaRPr sz="1867" kern="0">
              <a:solidFill>
                <a:srgbClr val="000000"/>
              </a:solidFill>
              <a:latin typeface="Helvetica Neue"/>
              <a:ea typeface="Helvetica Neue"/>
              <a:cs typeface="Helvetica Neue"/>
              <a:sym typeface="Helvetica Neue"/>
            </a:endParaRPr>
          </a:p>
          <a:p>
            <a:pPr defTabSz="1219170">
              <a:buClr>
                <a:srgbClr val="000000"/>
              </a:buClr>
            </a:pPr>
            <a:r>
              <a:rPr lang="en-US" sz="1867" kern="0">
                <a:solidFill>
                  <a:srgbClr val="000000"/>
                </a:solidFill>
                <a:latin typeface="Helvetica Neue"/>
                <a:ea typeface="Helvetica Neue"/>
                <a:cs typeface="Helvetica Neue"/>
                <a:sym typeface="Helvetica Neue"/>
              </a:rPr>
              <a:t>Certificates</a:t>
            </a:r>
            <a:endParaRPr sz="1867" kern="0">
              <a:solidFill>
                <a:srgbClr val="000000"/>
              </a:solidFill>
              <a:latin typeface="Helvetica Neue"/>
              <a:ea typeface="Helvetica Neue"/>
              <a:cs typeface="Helvetica Neue"/>
              <a:sym typeface="Helvetica Neue"/>
            </a:endParaRPr>
          </a:p>
          <a:p>
            <a:pPr defTabSz="1219170">
              <a:buClr>
                <a:srgbClr val="000000"/>
              </a:buClr>
            </a:pPr>
            <a:endParaRPr sz="1867" kern="0">
              <a:solidFill>
                <a:srgbClr val="000000"/>
              </a:solidFill>
              <a:latin typeface="Helvetica Neue"/>
              <a:ea typeface="Helvetica Neue"/>
              <a:cs typeface="Helvetica Neue"/>
              <a:sym typeface="Helvetica Neue"/>
            </a:endParaRPr>
          </a:p>
          <a:p>
            <a:pPr defTabSz="1219170">
              <a:buClr>
                <a:srgbClr val="000000"/>
              </a:buClr>
            </a:pPr>
            <a:r>
              <a:rPr lang="en-US" sz="1867" kern="0">
                <a:solidFill>
                  <a:srgbClr val="000000"/>
                </a:solidFill>
                <a:latin typeface="Helvetica Neue"/>
                <a:ea typeface="Helvetica Neue"/>
                <a:cs typeface="Helvetica Neue"/>
                <a:sym typeface="Helvetica Neue"/>
              </a:rPr>
              <a:t>Customized Training Projects</a:t>
            </a:r>
            <a:endParaRPr sz="1867" kern="0">
              <a:solidFill>
                <a:srgbClr val="000000"/>
              </a:solidFill>
              <a:latin typeface="Helvetica Neue"/>
              <a:ea typeface="Helvetica Neue"/>
              <a:cs typeface="Helvetica Neue"/>
              <a:sym typeface="Helvetica Neue"/>
            </a:endParaRPr>
          </a:p>
          <a:p>
            <a:pPr defTabSz="1219170">
              <a:buClr>
                <a:srgbClr val="000000"/>
              </a:buClr>
            </a:pPr>
            <a:endParaRPr sz="1867" kern="0">
              <a:solidFill>
                <a:srgbClr val="000000"/>
              </a:solidFill>
              <a:latin typeface="Helvetica Neue"/>
              <a:ea typeface="Helvetica Neue"/>
              <a:cs typeface="Helvetica Neue"/>
              <a:sym typeface="Helvetica Neue"/>
            </a:endParaRPr>
          </a:p>
          <a:p>
            <a:pPr defTabSz="1219170">
              <a:buClr>
                <a:srgbClr val="000000"/>
              </a:buClr>
            </a:pPr>
            <a:r>
              <a:rPr lang="en-US" sz="1867" kern="0">
                <a:solidFill>
                  <a:srgbClr val="000000"/>
                </a:solidFill>
                <a:latin typeface="Helvetica Neue"/>
                <a:ea typeface="Helvetica Neue"/>
                <a:cs typeface="Helvetica Neue"/>
                <a:sym typeface="Helvetica Neue"/>
              </a:rPr>
              <a:t>Natural Products Lab</a:t>
            </a:r>
            <a:endParaRPr sz="1867" kern="0">
              <a:solidFill>
                <a:srgbClr val="000000"/>
              </a:solidFill>
              <a:latin typeface="Helvetica Neue"/>
              <a:ea typeface="Helvetica Neue"/>
              <a:cs typeface="Helvetica Neue"/>
              <a:sym typeface="Helvetica Neue"/>
            </a:endParaRPr>
          </a:p>
          <a:p>
            <a:pPr defTabSz="1219170">
              <a:buClr>
                <a:srgbClr val="000000"/>
              </a:buClr>
            </a:pPr>
            <a:endParaRPr sz="1867" kern="0">
              <a:solidFill>
                <a:srgbClr val="000000"/>
              </a:solidFill>
              <a:latin typeface="Helvetica Neue"/>
              <a:ea typeface="Helvetica Neue"/>
              <a:cs typeface="Helvetica Neue"/>
              <a:sym typeface="Helvetica Neue"/>
            </a:endParaRPr>
          </a:p>
          <a:p>
            <a:pPr defTabSz="1219170">
              <a:buClr>
                <a:srgbClr val="000000"/>
              </a:buClr>
            </a:pPr>
            <a:r>
              <a:rPr lang="en-US" sz="1867" kern="0">
                <a:solidFill>
                  <a:srgbClr val="000000"/>
                </a:solidFill>
                <a:latin typeface="Helvetica Neue"/>
                <a:ea typeface="Helvetica Neue"/>
                <a:cs typeface="Helvetica Neue"/>
                <a:sym typeface="Helvetica Neue"/>
              </a:rPr>
              <a:t>Test Kitchen</a:t>
            </a:r>
            <a:endParaRPr sz="1867" kern="0">
              <a:solidFill>
                <a:srgbClr val="000000"/>
              </a:solidFill>
              <a:latin typeface="Helvetica Neue"/>
              <a:ea typeface="Helvetica Neue"/>
              <a:cs typeface="Helvetica Neue"/>
              <a:sym typeface="Helvetica Neue"/>
            </a:endParaRPr>
          </a:p>
          <a:p>
            <a:pPr defTabSz="1219170">
              <a:buClr>
                <a:srgbClr val="000000"/>
              </a:buClr>
            </a:pPr>
            <a:endParaRPr sz="1867" kern="0">
              <a:solidFill>
                <a:srgbClr val="000000"/>
              </a:solidFill>
              <a:latin typeface="Helvetica Neue"/>
              <a:ea typeface="Helvetica Neue"/>
              <a:cs typeface="Helvetica Neue"/>
              <a:sym typeface="Helvetica Neue"/>
            </a:endParaRPr>
          </a:p>
          <a:p>
            <a:pPr defTabSz="1219170">
              <a:buClr>
                <a:srgbClr val="000000"/>
              </a:buClr>
            </a:pPr>
            <a:r>
              <a:rPr lang="en-US" sz="1867" kern="0">
                <a:solidFill>
                  <a:srgbClr val="000000"/>
                </a:solidFill>
                <a:latin typeface="Helvetica Neue"/>
                <a:ea typeface="Helvetica Neue"/>
                <a:cs typeface="Helvetica Neue"/>
                <a:sym typeface="Helvetica Neue"/>
              </a:rPr>
              <a:t>BioWork</a:t>
            </a:r>
            <a:endParaRPr sz="1867" kern="0">
              <a:solidFill>
                <a:srgbClr val="000000"/>
              </a:solidFill>
              <a:latin typeface="Helvetica Neue"/>
              <a:ea typeface="Helvetica Neue"/>
              <a:cs typeface="Helvetica Neue"/>
              <a:sym typeface="Helvetica Neue"/>
            </a:endParaRPr>
          </a:p>
        </p:txBody>
      </p:sp>
      <p:pic>
        <p:nvPicPr>
          <p:cNvPr id="35" name="Google Shape;35;p6" descr="Aseptic Processing I" title="Aseptic Processing I"/>
          <p:cNvPicPr preferRelativeResize="0"/>
          <p:nvPr/>
        </p:nvPicPr>
        <p:blipFill>
          <a:blip r:embed="rId3">
            <a:alphaModFix/>
          </a:blip>
          <a:stretch>
            <a:fillRect/>
          </a:stretch>
        </p:blipFill>
        <p:spPr>
          <a:xfrm>
            <a:off x="6486601" y="1823700"/>
            <a:ext cx="3400900" cy="1913000"/>
          </a:xfrm>
          <a:prstGeom prst="rect">
            <a:avLst/>
          </a:prstGeom>
          <a:noFill/>
          <a:ln>
            <a:noFill/>
          </a:ln>
        </p:spPr>
      </p:pic>
      <p:pic>
        <p:nvPicPr>
          <p:cNvPr id="36" name="Google Shape;36;p6" descr="FSPCA Preventive Controls for Human Food" title="FSPCA Preventive Controls for Human Food"/>
          <p:cNvPicPr preferRelativeResize="0"/>
          <p:nvPr/>
        </p:nvPicPr>
        <p:blipFill>
          <a:blip r:embed="rId4">
            <a:alphaModFix/>
          </a:blip>
          <a:stretch>
            <a:fillRect/>
          </a:stretch>
        </p:blipFill>
        <p:spPr>
          <a:xfrm>
            <a:off x="8353301" y="3825933"/>
            <a:ext cx="3400889" cy="1913000"/>
          </a:xfrm>
          <a:prstGeom prst="rect">
            <a:avLst/>
          </a:prstGeom>
          <a:noFill/>
          <a:ln>
            <a:noFill/>
          </a:ln>
        </p:spPr>
      </p:pic>
      <p:pic>
        <p:nvPicPr>
          <p:cNvPr id="37" name="Google Shape;37;p6" descr="HACCP and Sanitation for Craft Beverages" title="HACCP and Sanitation for Craft Beverages"/>
          <p:cNvPicPr preferRelativeResize="0"/>
          <p:nvPr/>
        </p:nvPicPr>
        <p:blipFill>
          <a:blip r:embed="rId5">
            <a:alphaModFix/>
          </a:blip>
          <a:stretch>
            <a:fillRect/>
          </a:stretch>
        </p:blipFill>
        <p:spPr>
          <a:xfrm>
            <a:off x="4666201" y="3825934"/>
            <a:ext cx="3400900" cy="1913007"/>
          </a:xfrm>
          <a:prstGeom prst="rect">
            <a:avLst/>
          </a:prstGeom>
          <a:noFill/>
          <a:ln>
            <a:noFill/>
          </a:ln>
        </p:spPr>
      </p:pic>
    </p:spTree>
    <p:extLst>
      <p:ext uri="{BB962C8B-B14F-4D97-AF65-F5344CB8AC3E}">
        <p14:creationId xmlns:p14="http://schemas.microsoft.com/office/powerpoint/2010/main" val="2416968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973100" y="370733"/>
            <a:ext cx="8914400" cy="811600"/>
          </a:xfrm>
          <a:prstGeom prst="rect">
            <a:avLst/>
          </a:prstGeom>
        </p:spPr>
        <p:txBody>
          <a:bodyPr spcFirstLastPara="1" wrap="square" lIns="121900" tIns="60933" rIns="121900" bIns="60933" anchor="ctr" anchorCtr="0">
            <a:noAutofit/>
          </a:bodyPr>
          <a:lstStyle/>
          <a:p>
            <a:r>
              <a:rPr lang="en-US"/>
              <a:t>Learning Resources</a:t>
            </a:r>
            <a:endParaRPr/>
          </a:p>
        </p:txBody>
      </p:sp>
      <p:sp>
        <p:nvSpPr>
          <p:cNvPr id="43" name="Google Shape;43;p7"/>
          <p:cNvSpPr txBox="1"/>
          <p:nvPr/>
        </p:nvSpPr>
        <p:spPr>
          <a:xfrm>
            <a:off x="6886700" y="1334600"/>
            <a:ext cx="4986400" cy="16368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1867" kern="0">
                <a:solidFill>
                  <a:srgbClr val="000000"/>
                </a:solidFill>
                <a:latin typeface="Helvetica Neue"/>
                <a:ea typeface="Helvetica Neue"/>
                <a:cs typeface="Helvetica Neue"/>
                <a:sym typeface="Helvetica Neue"/>
              </a:rPr>
              <a:t>Interactive eLearning Tools</a:t>
            </a:r>
            <a:endParaRPr sz="1867" kern="0">
              <a:solidFill>
                <a:srgbClr val="000000"/>
              </a:solidFill>
              <a:latin typeface="Helvetica Neue"/>
              <a:ea typeface="Helvetica Neue"/>
              <a:cs typeface="Helvetica Neue"/>
              <a:sym typeface="Helvetica Neue"/>
            </a:endParaRPr>
          </a:p>
          <a:p>
            <a:pPr defTabSz="1219170">
              <a:buClr>
                <a:srgbClr val="000000"/>
              </a:buClr>
            </a:pPr>
            <a:endParaRPr sz="1867" kern="0">
              <a:solidFill>
                <a:srgbClr val="000000"/>
              </a:solidFill>
              <a:latin typeface="Helvetica Neue"/>
              <a:ea typeface="Helvetica Neue"/>
              <a:cs typeface="Helvetica Neue"/>
              <a:sym typeface="Helvetica Neue"/>
            </a:endParaRPr>
          </a:p>
          <a:p>
            <a:pPr defTabSz="1219170">
              <a:buClr>
                <a:srgbClr val="000000"/>
              </a:buClr>
            </a:pPr>
            <a:r>
              <a:rPr lang="en-US" sz="1867" kern="0">
                <a:solidFill>
                  <a:srgbClr val="000000"/>
                </a:solidFill>
                <a:latin typeface="Helvetica Neue"/>
                <a:ea typeface="Helvetica Neue"/>
                <a:cs typeface="Helvetica Neue"/>
                <a:sym typeface="Helvetica Neue"/>
              </a:rPr>
              <a:t>Videos</a:t>
            </a:r>
            <a:endParaRPr sz="1867" kern="0">
              <a:solidFill>
                <a:srgbClr val="000000"/>
              </a:solidFill>
              <a:latin typeface="Helvetica Neue"/>
              <a:ea typeface="Helvetica Neue"/>
              <a:cs typeface="Helvetica Neue"/>
              <a:sym typeface="Helvetica Neue"/>
            </a:endParaRPr>
          </a:p>
          <a:p>
            <a:pPr defTabSz="1219170">
              <a:buClr>
                <a:srgbClr val="000000"/>
              </a:buClr>
            </a:pPr>
            <a:endParaRPr sz="1867" kern="0">
              <a:solidFill>
                <a:srgbClr val="000000"/>
              </a:solidFill>
              <a:latin typeface="Helvetica Neue"/>
              <a:ea typeface="Helvetica Neue"/>
              <a:cs typeface="Helvetica Neue"/>
              <a:sym typeface="Helvetica Neue"/>
            </a:endParaRPr>
          </a:p>
          <a:p>
            <a:pPr defTabSz="1219170">
              <a:buClr>
                <a:srgbClr val="000000"/>
              </a:buClr>
            </a:pPr>
            <a:r>
              <a:rPr lang="en-US" sz="1867" kern="0">
                <a:solidFill>
                  <a:srgbClr val="000000"/>
                </a:solidFill>
                <a:latin typeface="Helvetica Neue"/>
                <a:ea typeface="Helvetica Neue"/>
                <a:cs typeface="Helvetica Neue"/>
                <a:sym typeface="Helvetica Neue"/>
              </a:rPr>
              <a:t>Support media</a:t>
            </a:r>
            <a:endParaRPr sz="1867" kern="0">
              <a:solidFill>
                <a:srgbClr val="000000"/>
              </a:solidFill>
              <a:latin typeface="Helvetica Neue"/>
              <a:ea typeface="Helvetica Neue"/>
              <a:cs typeface="Helvetica Neue"/>
              <a:sym typeface="Helvetica Neue"/>
            </a:endParaRPr>
          </a:p>
        </p:txBody>
      </p:sp>
      <p:pic>
        <p:nvPicPr>
          <p:cNvPr id="44" name="Google Shape;44;p7" descr="Gel Electrophoresis" title="Gel Electrophoresis"/>
          <p:cNvPicPr preferRelativeResize="0"/>
          <p:nvPr/>
        </p:nvPicPr>
        <p:blipFill>
          <a:blip r:embed="rId3">
            <a:alphaModFix/>
          </a:blip>
          <a:stretch>
            <a:fillRect/>
          </a:stretch>
        </p:blipFill>
        <p:spPr>
          <a:xfrm>
            <a:off x="2062467" y="1334600"/>
            <a:ext cx="3531819" cy="1989600"/>
          </a:xfrm>
          <a:prstGeom prst="rect">
            <a:avLst/>
          </a:prstGeom>
          <a:noFill/>
          <a:ln>
            <a:noFill/>
          </a:ln>
        </p:spPr>
      </p:pic>
      <p:pic>
        <p:nvPicPr>
          <p:cNvPr id="45" name="Google Shape;45;p7" descr="Virtual Microscope" title="Virtual Microscope"/>
          <p:cNvPicPr preferRelativeResize="0"/>
          <p:nvPr/>
        </p:nvPicPr>
        <p:blipFill>
          <a:blip r:embed="rId4">
            <a:alphaModFix/>
          </a:blip>
          <a:stretch>
            <a:fillRect/>
          </a:stretch>
        </p:blipFill>
        <p:spPr>
          <a:xfrm>
            <a:off x="135201" y="3476467"/>
            <a:ext cx="3531833" cy="1989599"/>
          </a:xfrm>
          <a:prstGeom prst="rect">
            <a:avLst/>
          </a:prstGeom>
          <a:noFill/>
          <a:ln>
            <a:noFill/>
          </a:ln>
        </p:spPr>
      </p:pic>
      <p:pic>
        <p:nvPicPr>
          <p:cNvPr id="46" name="Google Shape;46;p7" descr="Job Interviewing" title="Job Interviewing"/>
          <p:cNvPicPr preferRelativeResize="0"/>
          <p:nvPr/>
        </p:nvPicPr>
        <p:blipFill>
          <a:blip r:embed="rId5">
            <a:alphaModFix/>
          </a:blip>
          <a:stretch>
            <a:fillRect/>
          </a:stretch>
        </p:blipFill>
        <p:spPr>
          <a:xfrm>
            <a:off x="3933368" y="3476467"/>
            <a:ext cx="3531833" cy="1989599"/>
          </a:xfrm>
          <a:prstGeom prst="rect">
            <a:avLst/>
          </a:prstGeom>
          <a:noFill/>
          <a:ln>
            <a:noFill/>
          </a:ln>
        </p:spPr>
      </p:pic>
    </p:spTree>
    <p:extLst>
      <p:ext uri="{BB962C8B-B14F-4D97-AF65-F5344CB8AC3E}">
        <p14:creationId xmlns:p14="http://schemas.microsoft.com/office/powerpoint/2010/main" val="1456178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973100" y="306967"/>
            <a:ext cx="8914400" cy="811600"/>
          </a:xfrm>
          <a:prstGeom prst="rect">
            <a:avLst/>
          </a:prstGeom>
        </p:spPr>
        <p:txBody>
          <a:bodyPr spcFirstLastPara="1" wrap="square" lIns="121900" tIns="60933" rIns="121900" bIns="60933" anchor="ctr" anchorCtr="0">
            <a:noAutofit/>
          </a:bodyPr>
          <a:lstStyle/>
          <a:p>
            <a:r>
              <a:rPr lang="en-US"/>
              <a:t>STEM Outreach</a:t>
            </a:r>
            <a:endParaRPr/>
          </a:p>
        </p:txBody>
      </p:sp>
      <p:sp>
        <p:nvSpPr>
          <p:cNvPr id="52" name="Google Shape;52;p8"/>
          <p:cNvSpPr txBox="1"/>
          <p:nvPr/>
        </p:nvSpPr>
        <p:spPr>
          <a:xfrm>
            <a:off x="867200" y="1619633"/>
            <a:ext cx="3407600" cy="4272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1867" kern="0">
                <a:solidFill>
                  <a:srgbClr val="000000"/>
                </a:solidFill>
                <a:latin typeface="Helvetica Neue"/>
                <a:ea typeface="Helvetica Neue"/>
                <a:cs typeface="Helvetica Neue"/>
                <a:sym typeface="Helvetica Neue"/>
              </a:rPr>
              <a:t>K-12 Outreach</a:t>
            </a:r>
            <a:endParaRPr sz="1867" kern="0">
              <a:solidFill>
                <a:srgbClr val="000000"/>
              </a:solidFill>
              <a:latin typeface="Helvetica Neue"/>
              <a:ea typeface="Helvetica Neue"/>
              <a:cs typeface="Helvetica Neue"/>
              <a:sym typeface="Helvetica Neue"/>
            </a:endParaRPr>
          </a:p>
          <a:p>
            <a:pPr marL="609585" indent="-423323" defTabSz="1219170">
              <a:buClr>
                <a:srgbClr val="000000"/>
              </a:buClr>
              <a:buSzPts val="1400"/>
              <a:buFont typeface="Helvetica Neue"/>
              <a:buChar char="●"/>
            </a:pPr>
            <a:r>
              <a:rPr lang="en-US" sz="1867" kern="0">
                <a:solidFill>
                  <a:srgbClr val="000000"/>
                </a:solidFill>
                <a:latin typeface="Helvetica Neue"/>
                <a:ea typeface="Helvetica Neue"/>
                <a:cs typeface="Helvetica Neue"/>
                <a:sym typeface="Helvetica Neue"/>
              </a:rPr>
              <a:t>Hands-on activities</a:t>
            </a:r>
            <a:endParaRPr sz="1867" kern="0">
              <a:solidFill>
                <a:srgbClr val="000000"/>
              </a:solidFill>
              <a:latin typeface="Helvetica Neue"/>
              <a:ea typeface="Helvetica Neue"/>
              <a:cs typeface="Helvetica Neue"/>
              <a:sym typeface="Helvetica Neue"/>
            </a:endParaRPr>
          </a:p>
          <a:p>
            <a:pPr marL="609585" indent="-423323" defTabSz="1219170">
              <a:buClr>
                <a:srgbClr val="000000"/>
              </a:buClr>
              <a:buSzPts val="1400"/>
              <a:buFont typeface="Helvetica Neue"/>
              <a:buChar char="●"/>
            </a:pPr>
            <a:r>
              <a:rPr lang="en-US" sz="1867" kern="0">
                <a:solidFill>
                  <a:srgbClr val="000000"/>
                </a:solidFill>
                <a:latin typeface="Helvetica Neue"/>
                <a:ea typeface="Helvetica Neue"/>
                <a:cs typeface="Helvetica Neue"/>
                <a:sym typeface="Helvetica Neue"/>
              </a:rPr>
              <a:t>Match K-12 standards</a:t>
            </a:r>
            <a:endParaRPr sz="1867" kern="0">
              <a:solidFill>
                <a:srgbClr val="000000"/>
              </a:solidFill>
              <a:latin typeface="Helvetica Neue"/>
              <a:ea typeface="Helvetica Neue"/>
              <a:cs typeface="Helvetica Neue"/>
              <a:sym typeface="Helvetica Neue"/>
            </a:endParaRPr>
          </a:p>
          <a:p>
            <a:pPr marL="609585" indent="-423323" defTabSz="1219170">
              <a:buClr>
                <a:srgbClr val="000000"/>
              </a:buClr>
              <a:buSzPts val="1400"/>
              <a:buFont typeface="Helvetica Neue"/>
              <a:buChar char="●"/>
            </a:pPr>
            <a:r>
              <a:rPr lang="en-US" sz="1867" kern="0">
                <a:solidFill>
                  <a:srgbClr val="000000"/>
                </a:solidFill>
                <a:latin typeface="Helvetica Neue"/>
                <a:ea typeface="Helvetica Neue"/>
                <a:cs typeface="Helvetica Neue"/>
                <a:sym typeface="Helvetica Neue"/>
              </a:rPr>
              <a:t>Please join us!</a:t>
            </a:r>
            <a:endParaRPr sz="1867" kern="0">
              <a:solidFill>
                <a:srgbClr val="000000"/>
              </a:solidFill>
              <a:latin typeface="Helvetica Neue"/>
              <a:ea typeface="Helvetica Neue"/>
              <a:cs typeface="Helvetica Neue"/>
              <a:sym typeface="Helvetica Neue"/>
            </a:endParaRPr>
          </a:p>
          <a:p>
            <a:pPr defTabSz="1219170">
              <a:buClr>
                <a:srgbClr val="000000"/>
              </a:buClr>
            </a:pPr>
            <a:endParaRPr sz="1867" kern="0">
              <a:solidFill>
                <a:srgbClr val="000000"/>
              </a:solidFill>
              <a:latin typeface="Helvetica Neue"/>
              <a:ea typeface="Helvetica Neue"/>
              <a:cs typeface="Helvetica Neue"/>
              <a:sym typeface="Helvetica Neue"/>
            </a:endParaRPr>
          </a:p>
          <a:p>
            <a:pPr defTabSz="1219170">
              <a:buClr>
                <a:srgbClr val="000000"/>
              </a:buClr>
            </a:pPr>
            <a:r>
              <a:rPr lang="en-US" sz="1867" kern="0">
                <a:solidFill>
                  <a:srgbClr val="000000"/>
                </a:solidFill>
                <a:latin typeface="Helvetica Neue"/>
                <a:ea typeface="Helvetica Neue"/>
                <a:cs typeface="Helvetica Neue"/>
                <a:sym typeface="Helvetica Neue"/>
              </a:rPr>
              <a:t>Professional Development</a:t>
            </a:r>
            <a:endParaRPr sz="1867" kern="0">
              <a:solidFill>
                <a:srgbClr val="000000"/>
              </a:solidFill>
              <a:latin typeface="Helvetica Neue"/>
              <a:ea typeface="Helvetica Neue"/>
              <a:cs typeface="Helvetica Neue"/>
              <a:sym typeface="Helvetica Neue"/>
            </a:endParaRPr>
          </a:p>
          <a:p>
            <a:pPr marL="609585" indent="-423323" defTabSz="1219170">
              <a:buClr>
                <a:srgbClr val="000000"/>
              </a:buClr>
              <a:buSzPts val="1400"/>
              <a:buFont typeface="Helvetica Neue"/>
              <a:buChar char="●"/>
            </a:pPr>
            <a:r>
              <a:rPr lang="en-US" sz="1867" kern="0">
                <a:solidFill>
                  <a:srgbClr val="000000"/>
                </a:solidFill>
                <a:latin typeface="Helvetica Neue"/>
                <a:ea typeface="Helvetica Neue"/>
                <a:cs typeface="Helvetica Neue"/>
                <a:sym typeface="Helvetica Neue"/>
              </a:rPr>
              <a:t>Teacher/Faculty workshops</a:t>
            </a:r>
            <a:endParaRPr sz="1867" kern="0">
              <a:solidFill>
                <a:srgbClr val="000000"/>
              </a:solidFill>
              <a:latin typeface="Helvetica Neue"/>
              <a:ea typeface="Helvetica Neue"/>
              <a:cs typeface="Helvetica Neue"/>
              <a:sym typeface="Helvetica Neue"/>
            </a:endParaRPr>
          </a:p>
          <a:p>
            <a:pPr marL="609585" indent="-423323" defTabSz="1219170">
              <a:buClr>
                <a:srgbClr val="000000"/>
              </a:buClr>
              <a:buSzPts val="1400"/>
              <a:buFont typeface="Helvetica Neue"/>
              <a:buChar char="●"/>
            </a:pPr>
            <a:r>
              <a:rPr lang="en-US" sz="1867" kern="0">
                <a:solidFill>
                  <a:srgbClr val="000000"/>
                </a:solidFill>
                <a:latin typeface="Helvetica Neue"/>
                <a:ea typeface="Helvetica Neue"/>
                <a:cs typeface="Helvetica Neue"/>
                <a:sym typeface="Helvetica Neue"/>
              </a:rPr>
              <a:t>Two upcoming in Wilson and Raleigh</a:t>
            </a:r>
            <a:endParaRPr sz="1867" kern="0">
              <a:solidFill>
                <a:srgbClr val="000000"/>
              </a:solidFill>
              <a:latin typeface="Helvetica Neue"/>
              <a:ea typeface="Helvetica Neue"/>
              <a:cs typeface="Helvetica Neue"/>
              <a:sym typeface="Helvetica Neue"/>
            </a:endParaRPr>
          </a:p>
          <a:p>
            <a:pPr marL="609585" indent="-423323" defTabSz="1219170">
              <a:buClr>
                <a:srgbClr val="000000"/>
              </a:buClr>
              <a:buSzPts val="1400"/>
              <a:buFont typeface="Helvetica Neue"/>
              <a:buChar char="●"/>
            </a:pPr>
            <a:r>
              <a:rPr lang="en-US" sz="1867" kern="0">
                <a:solidFill>
                  <a:srgbClr val="000000"/>
                </a:solidFill>
                <a:latin typeface="Helvetica Neue"/>
                <a:ea typeface="Helvetica Neue"/>
                <a:cs typeface="Helvetica Neue"/>
                <a:sym typeface="Helvetica Neue"/>
              </a:rPr>
              <a:t>Summer Workshops</a:t>
            </a:r>
            <a:endParaRPr sz="1867" kern="0">
              <a:solidFill>
                <a:srgbClr val="000000"/>
              </a:solidFill>
              <a:latin typeface="Helvetica Neue"/>
              <a:ea typeface="Helvetica Neue"/>
              <a:cs typeface="Helvetica Neue"/>
              <a:sym typeface="Helvetica Neue"/>
            </a:endParaRPr>
          </a:p>
          <a:p>
            <a:pPr marL="609585" indent="-423323" defTabSz="1219170">
              <a:buClr>
                <a:srgbClr val="000000"/>
              </a:buClr>
              <a:buSzPts val="1400"/>
              <a:buFont typeface="Helvetica Neue"/>
              <a:buChar char="●"/>
            </a:pPr>
            <a:r>
              <a:rPr lang="en-US" sz="1867" kern="0">
                <a:solidFill>
                  <a:srgbClr val="000000"/>
                </a:solidFill>
                <a:latin typeface="Helvetica Neue"/>
                <a:ea typeface="Helvetica Neue"/>
                <a:cs typeface="Helvetica Neue"/>
                <a:sym typeface="Helvetica Neue"/>
              </a:rPr>
              <a:t>NC³ABI Group and Biotech Group</a:t>
            </a:r>
            <a:endParaRPr sz="1867" kern="0">
              <a:solidFill>
                <a:srgbClr val="000000"/>
              </a:solidFill>
              <a:latin typeface="Helvetica Neue"/>
              <a:ea typeface="Helvetica Neue"/>
              <a:cs typeface="Helvetica Neue"/>
              <a:sym typeface="Helvetica Neue"/>
            </a:endParaRPr>
          </a:p>
          <a:p>
            <a:pPr defTabSz="1219170">
              <a:buClr>
                <a:srgbClr val="000000"/>
              </a:buClr>
            </a:pPr>
            <a:endParaRPr sz="1867" kern="0">
              <a:solidFill>
                <a:srgbClr val="000000"/>
              </a:solidFill>
              <a:latin typeface="Helvetica Neue"/>
              <a:ea typeface="Helvetica Neue"/>
              <a:cs typeface="Helvetica Neue"/>
              <a:sym typeface="Helvetica Neue"/>
            </a:endParaRPr>
          </a:p>
          <a:p>
            <a:pPr defTabSz="1219170">
              <a:buClr>
                <a:srgbClr val="000000"/>
              </a:buClr>
            </a:pPr>
            <a:endParaRPr sz="1867" kern="0">
              <a:solidFill>
                <a:srgbClr val="000000"/>
              </a:solidFill>
              <a:latin typeface="Helvetica Neue"/>
              <a:ea typeface="Helvetica Neue"/>
              <a:cs typeface="Helvetica Neue"/>
              <a:sym typeface="Helvetica Neue"/>
            </a:endParaRPr>
          </a:p>
          <a:p>
            <a:pPr defTabSz="1219170">
              <a:buClr>
                <a:srgbClr val="000000"/>
              </a:buClr>
            </a:pPr>
            <a:endParaRPr sz="1867" kern="0">
              <a:solidFill>
                <a:srgbClr val="000000"/>
              </a:solidFill>
              <a:latin typeface="Helvetica Neue"/>
              <a:ea typeface="Helvetica Neue"/>
              <a:cs typeface="Helvetica Neue"/>
              <a:sym typeface="Helvetica Neue"/>
            </a:endParaRPr>
          </a:p>
        </p:txBody>
      </p:sp>
      <p:pic>
        <p:nvPicPr>
          <p:cNvPr id="53" name="Google Shape;53;p8" descr="STEM Outreach" title="STEM Outreach"/>
          <p:cNvPicPr preferRelativeResize="0"/>
          <p:nvPr/>
        </p:nvPicPr>
        <p:blipFill>
          <a:blip r:embed="rId3">
            <a:alphaModFix/>
          </a:blip>
          <a:stretch>
            <a:fillRect/>
          </a:stretch>
        </p:blipFill>
        <p:spPr>
          <a:xfrm>
            <a:off x="4354999" y="1368368"/>
            <a:ext cx="3208933" cy="2503521"/>
          </a:xfrm>
          <a:prstGeom prst="rect">
            <a:avLst/>
          </a:prstGeom>
          <a:noFill/>
          <a:ln>
            <a:noFill/>
          </a:ln>
        </p:spPr>
      </p:pic>
      <p:pic>
        <p:nvPicPr>
          <p:cNvPr id="54" name="Google Shape;54;p8" descr="GMO Detective" title="GMO Detective"/>
          <p:cNvPicPr preferRelativeResize="0"/>
          <p:nvPr/>
        </p:nvPicPr>
        <p:blipFill>
          <a:blip r:embed="rId4">
            <a:alphaModFix/>
          </a:blip>
          <a:stretch>
            <a:fillRect/>
          </a:stretch>
        </p:blipFill>
        <p:spPr>
          <a:xfrm>
            <a:off x="7791167" y="1368367"/>
            <a:ext cx="3208933" cy="2503520"/>
          </a:xfrm>
          <a:prstGeom prst="rect">
            <a:avLst/>
          </a:prstGeom>
          <a:noFill/>
          <a:ln>
            <a:noFill/>
          </a:ln>
        </p:spPr>
      </p:pic>
      <p:pic>
        <p:nvPicPr>
          <p:cNvPr id="55" name="Google Shape;55;p8" descr="Missy Baker is Missing!" title="Missy Baker is Missing!"/>
          <p:cNvPicPr preferRelativeResize="0"/>
          <p:nvPr/>
        </p:nvPicPr>
        <p:blipFill>
          <a:blip r:embed="rId5">
            <a:alphaModFix/>
          </a:blip>
          <a:stretch>
            <a:fillRect/>
          </a:stretch>
        </p:blipFill>
        <p:spPr>
          <a:xfrm>
            <a:off x="6019067" y="3949400"/>
            <a:ext cx="3208933" cy="2503533"/>
          </a:xfrm>
          <a:prstGeom prst="rect">
            <a:avLst/>
          </a:prstGeom>
          <a:noFill/>
          <a:ln>
            <a:noFill/>
          </a:ln>
        </p:spPr>
      </p:pic>
    </p:spTree>
    <p:extLst>
      <p:ext uri="{BB962C8B-B14F-4D97-AF65-F5344CB8AC3E}">
        <p14:creationId xmlns:p14="http://schemas.microsoft.com/office/powerpoint/2010/main" val="2687351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a:t>
            </a:r>
            <a:endParaRPr lang="en-US" dirty="0"/>
          </a:p>
        </p:txBody>
      </p:sp>
      <p:sp>
        <p:nvSpPr>
          <p:cNvPr id="3" name="Content Placeholder 2"/>
          <p:cNvSpPr>
            <a:spLocks noGrp="1"/>
          </p:cNvSpPr>
          <p:nvPr>
            <p:ph idx="1"/>
          </p:nvPr>
        </p:nvSpPr>
        <p:spPr/>
        <p:txBody>
          <a:bodyPr>
            <a:normAutofit/>
          </a:bodyPr>
          <a:lstStyle/>
          <a:p>
            <a:r>
              <a:rPr lang="en-US" sz="3600" dirty="0" smtClean="0"/>
              <a:t>GADJ </a:t>
            </a:r>
          </a:p>
          <a:p>
            <a:r>
              <a:rPr lang="en-US" sz="3600" dirty="0" smtClean="0">
                <a:hlinkClick r:id="rId2"/>
              </a:rPr>
              <a:t>Social Media Marketing</a:t>
            </a:r>
            <a:endParaRPr lang="en-US" sz="3600" dirty="0" smtClean="0"/>
          </a:p>
          <a:p>
            <a:r>
              <a:rPr lang="en-US" sz="3600" dirty="0" smtClean="0"/>
              <a:t>Partner Updates</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3387" y="190029"/>
            <a:ext cx="3181081" cy="2988288"/>
          </a:xfrm>
          <a:prstGeom prst="rect">
            <a:avLst/>
          </a:prstGeom>
        </p:spPr>
      </p:pic>
    </p:spTree>
    <p:extLst>
      <p:ext uri="{BB962C8B-B14F-4D97-AF65-F5344CB8AC3E}">
        <p14:creationId xmlns:p14="http://schemas.microsoft.com/office/powerpoint/2010/main" val="2743801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973100" y="306967"/>
            <a:ext cx="8914400" cy="811600"/>
          </a:xfrm>
          <a:prstGeom prst="rect">
            <a:avLst/>
          </a:prstGeom>
        </p:spPr>
        <p:txBody>
          <a:bodyPr spcFirstLastPara="1" wrap="square" lIns="121900" tIns="60933" rIns="121900" bIns="60933" anchor="ctr" anchorCtr="0">
            <a:noAutofit/>
          </a:bodyPr>
          <a:lstStyle/>
          <a:p>
            <a:r>
              <a:rPr lang="en-US"/>
              <a:t>College Specific Programs</a:t>
            </a:r>
            <a:endParaRPr/>
          </a:p>
        </p:txBody>
      </p:sp>
      <p:pic>
        <p:nvPicPr>
          <p:cNvPr id="61" name="Google Shape;61;p9" descr="EASE (Effective Authentic Science Event)" title="EASE (Effective Authentic Science Event)"/>
          <p:cNvPicPr preferRelativeResize="0"/>
          <p:nvPr/>
        </p:nvPicPr>
        <p:blipFill>
          <a:blip r:embed="rId3">
            <a:alphaModFix/>
          </a:blip>
          <a:stretch>
            <a:fillRect/>
          </a:stretch>
        </p:blipFill>
        <p:spPr>
          <a:xfrm>
            <a:off x="4421167" y="1424867"/>
            <a:ext cx="3720967" cy="2396967"/>
          </a:xfrm>
          <a:prstGeom prst="rect">
            <a:avLst/>
          </a:prstGeom>
          <a:noFill/>
          <a:ln>
            <a:noFill/>
          </a:ln>
        </p:spPr>
      </p:pic>
      <p:sp>
        <p:nvSpPr>
          <p:cNvPr id="62" name="Google Shape;62;p9"/>
          <p:cNvSpPr txBox="1"/>
          <p:nvPr/>
        </p:nvSpPr>
        <p:spPr>
          <a:xfrm>
            <a:off x="239700" y="1424867"/>
            <a:ext cx="4048400" cy="43280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1867" kern="0">
                <a:solidFill>
                  <a:srgbClr val="000000"/>
                </a:solidFill>
                <a:latin typeface="Helvetica Neue"/>
                <a:ea typeface="Helvetica Neue"/>
                <a:cs typeface="Helvetica Neue"/>
                <a:sym typeface="Helvetica Neue"/>
              </a:rPr>
              <a:t>EASE Programs</a:t>
            </a:r>
            <a:endParaRPr sz="1867" kern="0">
              <a:solidFill>
                <a:srgbClr val="000000"/>
              </a:solidFill>
              <a:latin typeface="Helvetica Neue"/>
              <a:ea typeface="Helvetica Neue"/>
              <a:cs typeface="Helvetica Neue"/>
              <a:sym typeface="Helvetica Neue"/>
            </a:endParaRPr>
          </a:p>
          <a:p>
            <a:pPr marL="609585" indent="-423323" defTabSz="1219170">
              <a:buClr>
                <a:srgbClr val="000000"/>
              </a:buClr>
              <a:buSzPts val="1400"/>
              <a:buFont typeface="Helvetica Neue"/>
              <a:buChar char="●"/>
            </a:pPr>
            <a:r>
              <a:rPr lang="en-US" sz="1867" kern="0">
                <a:solidFill>
                  <a:srgbClr val="000000"/>
                </a:solidFill>
                <a:latin typeface="Helvetica Neue"/>
                <a:ea typeface="Helvetica Neue"/>
                <a:cs typeface="Helvetica Neue"/>
                <a:sym typeface="Helvetica Neue"/>
              </a:rPr>
              <a:t>Effective and Authentic Science Events</a:t>
            </a:r>
            <a:endParaRPr sz="1867" kern="0">
              <a:solidFill>
                <a:srgbClr val="000000"/>
              </a:solidFill>
              <a:latin typeface="Helvetica Neue"/>
              <a:ea typeface="Helvetica Neue"/>
              <a:cs typeface="Helvetica Neue"/>
              <a:sym typeface="Helvetica Neue"/>
            </a:endParaRPr>
          </a:p>
          <a:p>
            <a:pPr marL="609585" indent="-423323" defTabSz="1219170">
              <a:buClr>
                <a:srgbClr val="000000"/>
              </a:buClr>
              <a:buSzPts val="1400"/>
              <a:buFont typeface="Helvetica Neue"/>
              <a:buChar char="●"/>
            </a:pPr>
            <a:r>
              <a:rPr lang="en-US" sz="1867" kern="0">
                <a:solidFill>
                  <a:srgbClr val="000000"/>
                </a:solidFill>
                <a:latin typeface="Helvetica Neue"/>
                <a:ea typeface="Helvetica Neue"/>
                <a:cs typeface="Helvetica Neue"/>
                <a:sym typeface="Helvetica Neue"/>
              </a:rPr>
              <a:t>Middle School students on campus</a:t>
            </a:r>
            <a:endParaRPr sz="1867" kern="0">
              <a:solidFill>
                <a:srgbClr val="000000"/>
              </a:solidFill>
              <a:latin typeface="Helvetica Neue"/>
              <a:ea typeface="Helvetica Neue"/>
              <a:cs typeface="Helvetica Neue"/>
              <a:sym typeface="Helvetica Neue"/>
            </a:endParaRPr>
          </a:p>
          <a:p>
            <a:pPr marL="609585" indent="-423323" defTabSz="1219170">
              <a:buClr>
                <a:srgbClr val="000000"/>
              </a:buClr>
              <a:buSzPts val="1400"/>
              <a:buFont typeface="Helvetica Neue"/>
              <a:buChar char="●"/>
            </a:pPr>
            <a:r>
              <a:rPr lang="en-US" sz="1867" kern="0">
                <a:solidFill>
                  <a:srgbClr val="000000"/>
                </a:solidFill>
                <a:latin typeface="Helvetica Neue"/>
                <a:ea typeface="Helvetica Neue"/>
                <a:cs typeface="Helvetica Neue"/>
                <a:sym typeface="Helvetica Neue"/>
              </a:rPr>
              <a:t>Whole day of activities driven by a story(New program coming this fall)</a:t>
            </a:r>
            <a:endParaRPr sz="1867" kern="0">
              <a:solidFill>
                <a:srgbClr val="000000"/>
              </a:solidFill>
              <a:latin typeface="Helvetica Neue"/>
              <a:ea typeface="Helvetica Neue"/>
              <a:cs typeface="Helvetica Neue"/>
              <a:sym typeface="Helvetica Neue"/>
            </a:endParaRPr>
          </a:p>
          <a:p>
            <a:pPr marL="1219170" defTabSz="1219170">
              <a:buClr>
                <a:srgbClr val="000000"/>
              </a:buClr>
            </a:pPr>
            <a:endParaRPr sz="1867" kern="0">
              <a:solidFill>
                <a:srgbClr val="000000"/>
              </a:solidFill>
              <a:latin typeface="Helvetica Neue"/>
              <a:ea typeface="Helvetica Neue"/>
              <a:cs typeface="Helvetica Neue"/>
              <a:sym typeface="Helvetica Neue"/>
            </a:endParaRPr>
          </a:p>
          <a:p>
            <a:pPr defTabSz="1219170">
              <a:buClr>
                <a:srgbClr val="000000"/>
              </a:buClr>
            </a:pPr>
            <a:r>
              <a:rPr lang="en-US" sz="1867" kern="0">
                <a:solidFill>
                  <a:srgbClr val="000000"/>
                </a:solidFill>
                <a:latin typeface="Helvetica Neue"/>
                <a:ea typeface="Helvetica Neue"/>
                <a:cs typeface="Helvetica Neue"/>
                <a:sym typeface="Helvetica Neue"/>
              </a:rPr>
              <a:t>Community Science Nights</a:t>
            </a:r>
            <a:endParaRPr sz="1867" kern="0">
              <a:solidFill>
                <a:srgbClr val="000000"/>
              </a:solidFill>
              <a:latin typeface="Helvetica Neue"/>
              <a:ea typeface="Helvetica Neue"/>
              <a:cs typeface="Helvetica Neue"/>
              <a:sym typeface="Helvetica Neue"/>
            </a:endParaRPr>
          </a:p>
          <a:p>
            <a:pPr marL="609585" indent="-423323" defTabSz="1219170">
              <a:buClr>
                <a:srgbClr val="000000"/>
              </a:buClr>
              <a:buSzPts val="1400"/>
              <a:buFont typeface="Helvetica Neue"/>
              <a:buChar char="●"/>
            </a:pPr>
            <a:r>
              <a:rPr lang="en-US" sz="1867" kern="0">
                <a:solidFill>
                  <a:srgbClr val="000000"/>
                </a:solidFill>
                <a:latin typeface="Helvetica Neue"/>
                <a:ea typeface="Helvetica Neue"/>
                <a:cs typeface="Helvetica Neue"/>
                <a:sym typeface="Helvetica Neue"/>
              </a:rPr>
              <a:t>On campus or on K-12 campus</a:t>
            </a:r>
            <a:endParaRPr sz="1867" kern="0">
              <a:solidFill>
                <a:srgbClr val="000000"/>
              </a:solidFill>
              <a:latin typeface="Helvetica Neue"/>
              <a:ea typeface="Helvetica Neue"/>
              <a:cs typeface="Helvetica Neue"/>
              <a:sym typeface="Helvetica Neue"/>
            </a:endParaRPr>
          </a:p>
          <a:p>
            <a:pPr marL="609585" indent="-423323" defTabSz="1219170">
              <a:buClr>
                <a:srgbClr val="000000"/>
              </a:buClr>
              <a:buSzPts val="1400"/>
              <a:buFont typeface="Helvetica Neue"/>
              <a:buChar char="●"/>
            </a:pPr>
            <a:r>
              <a:rPr lang="en-US" sz="1867" kern="0">
                <a:solidFill>
                  <a:srgbClr val="000000"/>
                </a:solidFill>
                <a:latin typeface="Helvetica Neue"/>
                <a:ea typeface="Helvetica Neue"/>
                <a:cs typeface="Helvetica Neue"/>
                <a:sym typeface="Helvetica Neue"/>
              </a:rPr>
              <a:t>Materials and Training</a:t>
            </a:r>
            <a:endParaRPr sz="1867" kern="0">
              <a:solidFill>
                <a:srgbClr val="000000"/>
              </a:solidFill>
              <a:latin typeface="Helvetica Neue"/>
              <a:ea typeface="Helvetica Neue"/>
              <a:cs typeface="Helvetica Neue"/>
              <a:sym typeface="Helvetica Neue"/>
            </a:endParaRPr>
          </a:p>
          <a:p>
            <a:pPr marL="609585" indent="-423323" defTabSz="1219170">
              <a:buClr>
                <a:srgbClr val="000000"/>
              </a:buClr>
              <a:buSzPts val="1400"/>
              <a:buFont typeface="Helvetica Neue"/>
              <a:buChar char="●"/>
            </a:pPr>
            <a:r>
              <a:rPr lang="en-US" sz="1867" kern="0">
                <a:solidFill>
                  <a:srgbClr val="000000"/>
                </a:solidFill>
                <a:latin typeface="Helvetica Neue"/>
                <a:ea typeface="Helvetica Neue"/>
                <a:cs typeface="Helvetica Neue"/>
                <a:sym typeface="Helvetica Neue"/>
              </a:rPr>
              <a:t>Great community support</a:t>
            </a:r>
            <a:endParaRPr sz="1867" kern="0">
              <a:solidFill>
                <a:srgbClr val="000000"/>
              </a:solidFill>
              <a:latin typeface="Helvetica Neue"/>
              <a:ea typeface="Helvetica Neue"/>
              <a:cs typeface="Helvetica Neue"/>
              <a:sym typeface="Helvetica Neue"/>
            </a:endParaRPr>
          </a:p>
        </p:txBody>
      </p:sp>
      <p:sp>
        <p:nvSpPr>
          <p:cNvPr id="63" name="Google Shape;63;p9"/>
          <p:cNvSpPr txBox="1"/>
          <p:nvPr/>
        </p:nvSpPr>
        <p:spPr>
          <a:xfrm>
            <a:off x="8589133" y="1531367"/>
            <a:ext cx="3236000" cy="4447600"/>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100"/>
            </a:pPr>
            <a:r>
              <a:rPr lang="en-US" sz="1867" kern="0">
                <a:solidFill>
                  <a:srgbClr val="000000"/>
                </a:solidFill>
                <a:latin typeface="Helvetica Neue"/>
                <a:ea typeface="Helvetica Neue"/>
                <a:cs typeface="Helvetica Neue"/>
                <a:sym typeface="Helvetica Neue"/>
              </a:rPr>
              <a:t>College Outreach</a:t>
            </a:r>
            <a:endParaRPr sz="1867" kern="0">
              <a:solidFill>
                <a:srgbClr val="000000"/>
              </a:solidFill>
              <a:latin typeface="Helvetica Neue"/>
              <a:ea typeface="Helvetica Neue"/>
              <a:cs typeface="Helvetica Neue"/>
              <a:sym typeface="Helvetica Neue"/>
            </a:endParaRPr>
          </a:p>
          <a:p>
            <a:pPr marL="609585" indent="-423323" defTabSz="1219170">
              <a:buClr>
                <a:srgbClr val="000000"/>
              </a:buClr>
              <a:buSzPts val="1400"/>
              <a:buFont typeface="Helvetica Neue"/>
              <a:buChar char="●"/>
            </a:pPr>
            <a:r>
              <a:rPr lang="en-US" sz="1867" kern="0">
                <a:solidFill>
                  <a:srgbClr val="000000"/>
                </a:solidFill>
                <a:latin typeface="Helvetica Neue"/>
                <a:ea typeface="Helvetica Neue"/>
                <a:cs typeface="Helvetica Neue"/>
                <a:sym typeface="Helvetica Neue"/>
              </a:rPr>
              <a:t>Activities for labs </a:t>
            </a:r>
            <a:endParaRPr sz="1867" kern="0">
              <a:solidFill>
                <a:srgbClr val="000000"/>
              </a:solidFill>
              <a:latin typeface="Helvetica Neue"/>
              <a:ea typeface="Helvetica Neue"/>
              <a:cs typeface="Helvetica Neue"/>
              <a:sym typeface="Helvetica Neue"/>
            </a:endParaRPr>
          </a:p>
          <a:p>
            <a:pPr marL="609585" indent="-423323" defTabSz="1219170">
              <a:buClr>
                <a:srgbClr val="000000"/>
              </a:buClr>
              <a:buSzPts val="1400"/>
              <a:buFont typeface="Helvetica Neue"/>
              <a:buChar char="●"/>
            </a:pPr>
            <a:r>
              <a:rPr lang="en-US" sz="1867" kern="0">
                <a:solidFill>
                  <a:srgbClr val="000000"/>
                </a:solidFill>
                <a:latin typeface="Helvetica Neue"/>
                <a:ea typeface="Helvetica Neue"/>
                <a:cs typeface="Helvetica Neue"/>
                <a:sym typeface="Helvetica Neue"/>
              </a:rPr>
              <a:t>PD for K-12 teachers on campus</a:t>
            </a:r>
            <a:endParaRPr sz="1867" kern="0">
              <a:solidFill>
                <a:srgbClr val="000000"/>
              </a:solidFill>
              <a:latin typeface="Helvetica Neue"/>
              <a:ea typeface="Helvetica Neue"/>
              <a:cs typeface="Helvetica Neue"/>
              <a:sym typeface="Helvetica Neue"/>
            </a:endParaRPr>
          </a:p>
          <a:p>
            <a:pPr defTabSz="1219170">
              <a:buClr>
                <a:srgbClr val="000000"/>
              </a:buClr>
            </a:pPr>
            <a:endParaRPr sz="1867" kern="0">
              <a:solidFill>
                <a:srgbClr val="000000"/>
              </a:solidFill>
              <a:latin typeface="Helvetica Neue"/>
              <a:ea typeface="Helvetica Neue"/>
              <a:cs typeface="Helvetica Neue"/>
              <a:sym typeface="Helvetica Neue"/>
            </a:endParaRPr>
          </a:p>
          <a:p>
            <a:pPr defTabSz="1219170">
              <a:buClr>
                <a:srgbClr val="000000"/>
              </a:buClr>
            </a:pPr>
            <a:r>
              <a:rPr lang="en-US" sz="1867" kern="0">
                <a:solidFill>
                  <a:srgbClr val="000000"/>
                </a:solidFill>
                <a:latin typeface="Helvetica Neue"/>
                <a:ea typeface="Helvetica Neue"/>
                <a:cs typeface="Helvetica Neue"/>
                <a:sym typeface="Helvetica Neue"/>
              </a:rPr>
              <a:t>Summer Camps</a:t>
            </a:r>
            <a:endParaRPr sz="1867" kern="0">
              <a:solidFill>
                <a:srgbClr val="000000"/>
              </a:solidFill>
              <a:latin typeface="Helvetica Neue"/>
              <a:ea typeface="Helvetica Neue"/>
              <a:cs typeface="Helvetica Neue"/>
              <a:sym typeface="Helvetica Neue"/>
            </a:endParaRPr>
          </a:p>
          <a:p>
            <a:pPr marL="609585" indent="-423323" defTabSz="1219170">
              <a:buClr>
                <a:srgbClr val="000000"/>
              </a:buClr>
              <a:buSzPts val="1400"/>
              <a:buFont typeface="Helvetica Neue"/>
              <a:buChar char="●"/>
            </a:pPr>
            <a:r>
              <a:rPr lang="en-US" sz="1867" kern="0">
                <a:solidFill>
                  <a:srgbClr val="000000"/>
                </a:solidFill>
                <a:latin typeface="Helvetica Neue"/>
                <a:ea typeface="Helvetica Neue"/>
                <a:cs typeface="Helvetica Neue"/>
                <a:sym typeface="Helvetica Neue"/>
              </a:rPr>
              <a:t>Supplied 3-5 day camp with materials and training</a:t>
            </a:r>
            <a:endParaRPr sz="1867" kern="0">
              <a:solidFill>
                <a:srgbClr val="000000"/>
              </a:solidFill>
              <a:latin typeface="Helvetica Neue"/>
              <a:ea typeface="Helvetica Neue"/>
              <a:cs typeface="Helvetica Neue"/>
              <a:sym typeface="Helvetica Neue"/>
            </a:endParaRPr>
          </a:p>
          <a:p>
            <a:pPr marL="609585" indent="-423323" defTabSz="1219170">
              <a:buClr>
                <a:srgbClr val="000000"/>
              </a:buClr>
              <a:buSzPts val="1400"/>
              <a:buFont typeface="Helvetica Neue"/>
              <a:buChar char="●"/>
            </a:pPr>
            <a:r>
              <a:rPr lang="en-US" sz="1867" kern="0">
                <a:solidFill>
                  <a:srgbClr val="000000"/>
                </a:solidFill>
                <a:latin typeface="Helvetica Neue"/>
                <a:ea typeface="Helvetica Neue"/>
                <a:cs typeface="Helvetica Neue"/>
                <a:sym typeface="Helvetica Neue"/>
              </a:rPr>
              <a:t>Each day has a different theme</a:t>
            </a:r>
            <a:endParaRPr sz="1867" kern="0">
              <a:solidFill>
                <a:srgbClr val="000000"/>
              </a:solidFill>
              <a:latin typeface="Helvetica Neue"/>
              <a:ea typeface="Helvetica Neue"/>
              <a:cs typeface="Helvetica Neue"/>
              <a:sym typeface="Helvetica Neue"/>
            </a:endParaRPr>
          </a:p>
        </p:txBody>
      </p:sp>
      <p:pic>
        <p:nvPicPr>
          <p:cNvPr id="64" name="Google Shape;64;p9" descr="Wicked Problems" title="Wicked Problems"/>
          <p:cNvPicPr preferRelativeResize="0"/>
          <p:nvPr/>
        </p:nvPicPr>
        <p:blipFill>
          <a:blip r:embed="rId4">
            <a:alphaModFix/>
          </a:blip>
          <a:stretch>
            <a:fillRect/>
          </a:stretch>
        </p:blipFill>
        <p:spPr>
          <a:xfrm>
            <a:off x="4421167" y="3888400"/>
            <a:ext cx="3720967" cy="2338200"/>
          </a:xfrm>
          <a:prstGeom prst="rect">
            <a:avLst/>
          </a:prstGeom>
          <a:noFill/>
          <a:ln>
            <a:noFill/>
          </a:ln>
        </p:spPr>
      </p:pic>
    </p:spTree>
    <p:extLst>
      <p:ext uri="{BB962C8B-B14F-4D97-AF65-F5344CB8AC3E}">
        <p14:creationId xmlns:p14="http://schemas.microsoft.com/office/powerpoint/2010/main" val="2357093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0"/>
          <p:cNvSpPr txBox="1"/>
          <p:nvPr/>
        </p:nvSpPr>
        <p:spPr>
          <a:xfrm>
            <a:off x="2610033" y="2370333"/>
            <a:ext cx="7710400" cy="2636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200" kern="0">
                <a:solidFill>
                  <a:srgbClr val="000000"/>
                </a:solidFill>
                <a:latin typeface="Helvetica Neue"/>
                <a:ea typeface="Helvetica Neue"/>
                <a:cs typeface="Helvetica Neue"/>
                <a:sym typeface="Helvetica Neue"/>
              </a:rPr>
              <a:t>Questions?</a:t>
            </a:r>
            <a:endParaRPr sz="3200" kern="0">
              <a:solidFill>
                <a:srgbClr val="000000"/>
              </a:solidFill>
              <a:latin typeface="Helvetica Neue"/>
              <a:ea typeface="Helvetica Neue"/>
              <a:cs typeface="Helvetica Neue"/>
              <a:sym typeface="Helvetica Neue"/>
            </a:endParaRPr>
          </a:p>
          <a:p>
            <a:pPr algn="ctr" defTabSz="1219170">
              <a:buClr>
                <a:srgbClr val="000000"/>
              </a:buClr>
            </a:pPr>
            <a:endParaRPr sz="1867" kern="0">
              <a:solidFill>
                <a:srgbClr val="000000"/>
              </a:solidFill>
              <a:latin typeface="Helvetica Neue"/>
              <a:ea typeface="Helvetica Neue"/>
              <a:cs typeface="Helvetica Neue"/>
              <a:sym typeface="Helvetica Neue"/>
            </a:endParaRPr>
          </a:p>
          <a:p>
            <a:pPr algn="ctr" defTabSz="1219170">
              <a:buClr>
                <a:srgbClr val="000000"/>
              </a:buClr>
            </a:pPr>
            <a:endParaRPr sz="1867" kern="0">
              <a:solidFill>
                <a:srgbClr val="000000"/>
              </a:solidFill>
              <a:latin typeface="Helvetica Neue"/>
              <a:ea typeface="Helvetica Neue"/>
              <a:cs typeface="Helvetica Neue"/>
              <a:sym typeface="Helvetica Neue"/>
            </a:endParaRPr>
          </a:p>
          <a:p>
            <a:pPr algn="ctr" defTabSz="1219170">
              <a:buClr>
                <a:srgbClr val="000000"/>
              </a:buClr>
            </a:pPr>
            <a:endParaRPr sz="1867" kern="0">
              <a:solidFill>
                <a:srgbClr val="000000"/>
              </a:solidFill>
              <a:latin typeface="Helvetica Neue"/>
              <a:ea typeface="Helvetica Neue"/>
              <a:cs typeface="Helvetica Neue"/>
              <a:sym typeface="Helvetica Neue"/>
            </a:endParaRPr>
          </a:p>
          <a:p>
            <a:pPr algn="ctr" defTabSz="1219170">
              <a:buClr>
                <a:srgbClr val="000000"/>
              </a:buClr>
            </a:pPr>
            <a:r>
              <a:rPr lang="en-US" sz="1867" kern="0">
                <a:solidFill>
                  <a:srgbClr val="000000"/>
                </a:solidFill>
                <a:latin typeface="Helvetica Neue"/>
                <a:ea typeface="Helvetica Neue"/>
                <a:cs typeface="Helvetica Neue"/>
                <a:sym typeface="Helvetica Neue"/>
              </a:rPr>
              <a:t>Will Prettyman </a:t>
            </a:r>
            <a:endParaRPr sz="1867" kern="0">
              <a:solidFill>
                <a:srgbClr val="000000"/>
              </a:solidFill>
              <a:latin typeface="Helvetica Neue"/>
              <a:ea typeface="Helvetica Neue"/>
              <a:cs typeface="Helvetica Neue"/>
              <a:sym typeface="Helvetica Neue"/>
            </a:endParaRPr>
          </a:p>
          <a:p>
            <a:pPr algn="ctr" defTabSz="1219170">
              <a:buClr>
                <a:srgbClr val="000000"/>
              </a:buClr>
            </a:pPr>
            <a:r>
              <a:rPr lang="en-US" sz="1867" u="sng" kern="0">
                <a:solidFill>
                  <a:srgbClr val="0563C1"/>
                </a:solidFill>
                <a:latin typeface="Helvetica Neue"/>
                <a:ea typeface="Helvetica Neue"/>
                <a:cs typeface="Helvetica Neue"/>
                <a:sym typeface="Helvetica Neue"/>
                <a:hlinkClick r:id="rId3"/>
              </a:rPr>
              <a:t>wprettyman@ncbionetwork.org</a:t>
            </a:r>
            <a:endParaRPr sz="1867" kern="0">
              <a:solidFill>
                <a:srgbClr val="000000"/>
              </a:solidFill>
              <a:latin typeface="Helvetica Neue"/>
              <a:ea typeface="Helvetica Neue"/>
              <a:cs typeface="Helvetica Neue"/>
              <a:sym typeface="Helvetica Neue"/>
            </a:endParaRPr>
          </a:p>
          <a:p>
            <a:pPr algn="ctr" defTabSz="1219170">
              <a:buClr>
                <a:srgbClr val="000000"/>
              </a:buClr>
            </a:pPr>
            <a:r>
              <a:rPr lang="en-US" sz="1867" kern="0">
                <a:solidFill>
                  <a:srgbClr val="000000"/>
                </a:solidFill>
                <a:latin typeface="Helvetica Neue"/>
                <a:ea typeface="Helvetica Neue"/>
                <a:cs typeface="Helvetica Neue"/>
                <a:sym typeface="Helvetica Neue"/>
              </a:rPr>
              <a:t>(252)757-3759</a:t>
            </a:r>
            <a:endParaRPr sz="1867" kern="0">
              <a:solidFill>
                <a:srgbClr val="000000"/>
              </a:solidFill>
              <a:latin typeface="Helvetica Neue"/>
              <a:ea typeface="Helvetica Neue"/>
              <a:cs typeface="Helvetica Neue"/>
              <a:sym typeface="Helvetica Neue"/>
            </a:endParaRPr>
          </a:p>
          <a:p>
            <a:pPr algn="ctr" defTabSz="1219170">
              <a:buClr>
                <a:srgbClr val="000000"/>
              </a:buClr>
            </a:pPr>
            <a:r>
              <a:rPr lang="en-US" sz="1867" kern="0">
                <a:solidFill>
                  <a:srgbClr val="000000"/>
                </a:solidFill>
                <a:latin typeface="Helvetica Neue"/>
                <a:ea typeface="Helvetica Neue"/>
                <a:cs typeface="Helvetica Neue"/>
                <a:sym typeface="Helvetica Neue"/>
              </a:rPr>
              <a:t>@bionetwork                 @NCBioNetwork</a:t>
            </a:r>
            <a:endParaRPr sz="1867" kern="0">
              <a:solidFill>
                <a:srgbClr val="000000"/>
              </a:solidFill>
              <a:latin typeface="Helvetica Neue"/>
              <a:ea typeface="Helvetica Neue"/>
              <a:cs typeface="Helvetica Neue"/>
              <a:sym typeface="Helvetica Neue"/>
            </a:endParaRPr>
          </a:p>
        </p:txBody>
      </p:sp>
      <p:pic>
        <p:nvPicPr>
          <p:cNvPr id="70" name="Google Shape;70;p10" descr="Image result for facebook logo" title="https://en.wikipedia.org/wiki/File:Facebook_logo_(square).png"/>
          <p:cNvPicPr preferRelativeResize="0"/>
          <p:nvPr/>
        </p:nvPicPr>
        <p:blipFill>
          <a:blip r:embed="rId4">
            <a:alphaModFix/>
          </a:blip>
          <a:stretch>
            <a:fillRect/>
          </a:stretch>
        </p:blipFill>
        <p:spPr>
          <a:xfrm>
            <a:off x="3662034" y="4611734"/>
            <a:ext cx="603300" cy="439433"/>
          </a:xfrm>
          <a:prstGeom prst="rect">
            <a:avLst/>
          </a:prstGeom>
          <a:noFill/>
          <a:ln>
            <a:noFill/>
          </a:ln>
        </p:spPr>
      </p:pic>
      <p:pic>
        <p:nvPicPr>
          <p:cNvPr id="71" name="Google Shape;71;p10" descr="Image result for twitter logo" title="https://www.nytimes.com/2014/08/10/magazine/who-made-that-twitter-bird.html"/>
          <p:cNvPicPr preferRelativeResize="0"/>
          <p:nvPr/>
        </p:nvPicPr>
        <p:blipFill>
          <a:blip r:embed="rId5">
            <a:alphaModFix/>
          </a:blip>
          <a:stretch>
            <a:fillRect/>
          </a:stretch>
        </p:blipFill>
        <p:spPr>
          <a:xfrm>
            <a:off x="6163589" y="4640468"/>
            <a:ext cx="603289" cy="439433"/>
          </a:xfrm>
          <a:prstGeom prst="rect">
            <a:avLst/>
          </a:prstGeom>
          <a:noFill/>
          <a:ln>
            <a:noFill/>
          </a:ln>
        </p:spPr>
      </p:pic>
    </p:spTree>
    <p:extLst>
      <p:ext uri="{BB962C8B-B14F-4D97-AF65-F5344CB8AC3E}">
        <p14:creationId xmlns:p14="http://schemas.microsoft.com/office/powerpoint/2010/main" val="78979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SHARING</a:t>
            </a:r>
            <a:endParaRPr lang="en-US" dirty="0"/>
          </a:p>
        </p:txBody>
      </p:sp>
      <p:pic>
        <p:nvPicPr>
          <p:cNvPr id="4" name="Content Placeholder 3">
            <a:hlinkClick r:id="rId2"/>
          </p:cNvPr>
          <p:cNvPicPr>
            <a:picLocks noGrp="1" noChangeAspect="1"/>
          </p:cNvPicPr>
          <p:nvPr>
            <p:ph idx="1"/>
          </p:nvPr>
        </p:nvPicPr>
        <p:blipFill>
          <a:blip r:embed="rId3"/>
          <a:stretch>
            <a:fillRect/>
          </a:stretch>
        </p:blipFill>
        <p:spPr>
          <a:xfrm>
            <a:off x="4230418" y="1166131"/>
            <a:ext cx="6712605" cy="2517227"/>
          </a:xfrm>
          <a:prstGeom prst="rect">
            <a:avLst/>
          </a:prstGeom>
        </p:spPr>
      </p:pic>
      <p:sp>
        <p:nvSpPr>
          <p:cNvPr id="5" name="Rectangle 4"/>
          <p:cNvSpPr/>
          <p:nvPr/>
        </p:nvSpPr>
        <p:spPr>
          <a:xfrm>
            <a:off x="4799527" y="4425039"/>
            <a:ext cx="6096000" cy="882678"/>
          </a:xfrm>
          <a:prstGeom prst="rect">
            <a:avLst/>
          </a:prstGeom>
        </p:spPr>
        <p:txBody>
          <a:bodyPr>
            <a:spAutoFit/>
          </a:bodyPr>
          <a:lstStyle/>
          <a:p>
            <a:pPr algn="ctr">
              <a:lnSpc>
                <a:spcPct val="107000"/>
              </a:lnSpc>
              <a:tabLst>
                <a:tab pos="4114800" algn="l"/>
              </a:tabLst>
            </a:pPr>
            <a:r>
              <a:rPr lang="en-US" sz="2800" b="1" dirty="0">
                <a:latin typeface="Calibri" panose="020F0502020204030204" pitchFamily="34" charset="0"/>
                <a:ea typeface="Calibri" panose="020F0502020204030204" pitchFamily="34" charset="0"/>
                <a:cs typeface="Times New Roman" panose="02020603050405020304" pitchFamily="18" charset="0"/>
              </a:rPr>
              <a:t>Laurie Weston</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tabLst>
                <a:tab pos="4114800" algn="l"/>
              </a:tabLst>
            </a:pPr>
            <a:r>
              <a:rPr lang="en-US" sz="2000" i="1" dirty="0" smtClean="0">
                <a:latin typeface="Calibri" panose="020F0502020204030204" pitchFamily="34" charset="0"/>
                <a:ea typeface="Calibri" panose="020F0502020204030204" pitchFamily="34" charset="0"/>
                <a:cs typeface="Times New Roman" panose="02020603050405020304" pitchFamily="18" charset="0"/>
              </a:rPr>
              <a:t>PCC </a:t>
            </a:r>
            <a:r>
              <a:rPr lang="en-US" sz="2000" i="1" dirty="0">
                <a:latin typeface="Calibri" panose="020F0502020204030204" pitchFamily="34" charset="0"/>
                <a:ea typeface="Calibri" panose="020F0502020204030204" pitchFamily="34" charset="0"/>
                <a:cs typeface="Times New Roman" panose="02020603050405020304" pitchFamily="18" charset="0"/>
              </a:rPr>
              <a:t>Transitional Studies Director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039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TOPICS</a:t>
            </a:r>
            <a:endParaRPr lang="en-US" dirty="0"/>
          </a:p>
        </p:txBody>
      </p:sp>
      <p:sp>
        <p:nvSpPr>
          <p:cNvPr id="3" name="Content Placeholder 2"/>
          <p:cNvSpPr>
            <a:spLocks noGrp="1"/>
          </p:cNvSpPr>
          <p:nvPr>
            <p:ph idx="1"/>
          </p:nvPr>
        </p:nvSpPr>
        <p:spPr/>
        <p:txBody>
          <a:bodyPr/>
          <a:lstStyle/>
          <a:p>
            <a:r>
              <a:rPr lang="en-US" dirty="0" smtClean="0"/>
              <a:t>Navigator WBL</a:t>
            </a:r>
          </a:p>
          <a:p>
            <a:r>
              <a:rPr lang="en-US" dirty="0" smtClean="0"/>
              <a:t>Pathways: </a:t>
            </a:r>
            <a:r>
              <a:rPr lang="en-US" dirty="0" err="1" smtClean="0"/>
              <a:t>Agriscience</a:t>
            </a:r>
            <a:r>
              <a:rPr lang="en-US" dirty="0" smtClean="0"/>
              <a:t>/Biotechnology, Teacher pathway?</a:t>
            </a:r>
          </a:p>
          <a:p>
            <a:r>
              <a:rPr lang="en-US" dirty="0" smtClean="0"/>
              <a:t>Finish Line Grants</a:t>
            </a:r>
          </a:p>
          <a:p>
            <a:r>
              <a:rPr lang="en-US" dirty="0" smtClean="0"/>
              <a:t>Others?</a:t>
            </a:r>
            <a:endParaRPr lang="en-US" dirty="0"/>
          </a:p>
        </p:txBody>
      </p:sp>
    </p:spTree>
    <p:extLst>
      <p:ext uri="{BB962C8B-B14F-4D97-AF65-F5344CB8AC3E}">
        <p14:creationId xmlns:p14="http://schemas.microsoft.com/office/powerpoint/2010/main" val="2744454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 Line Grants</a:t>
            </a:r>
            <a:endParaRPr lang="en-US" dirty="0"/>
          </a:p>
        </p:txBody>
      </p:sp>
      <p:sp>
        <p:nvSpPr>
          <p:cNvPr id="3" name="Content Placeholder 2"/>
          <p:cNvSpPr>
            <a:spLocks noGrp="1"/>
          </p:cNvSpPr>
          <p:nvPr>
            <p:ph idx="1"/>
          </p:nvPr>
        </p:nvSpPr>
        <p:spPr/>
        <p:txBody>
          <a:bodyPr/>
          <a:lstStyle/>
          <a:p>
            <a:r>
              <a:rPr lang="en-US" dirty="0" smtClean="0"/>
              <a:t>$2.6M awarded to local WDB’s and Community Colleges across the state  (Total of $7M available)</a:t>
            </a:r>
          </a:p>
          <a:p>
            <a:r>
              <a:rPr lang="en-US" dirty="0" smtClean="0"/>
              <a:t>To be eligible, students must:</a:t>
            </a:r>
          </a:p>
          <a:p>
            <a:pPr lvl="1"/>
            <a:r>
              <a:rPr lang="en-US" dirty="0" smtClean="0"/>
              <a:t>Enrolled in Community College</a:t>
            </a:r>
          </a:p>
          <a:p>
            <a:pPr lvl="1"/>
            <a:r>
              <a:rPr lang="en-US" dirty="0" smtClean="0"/>
              <a:t>Be 50% complete with their coursework</a:t>
            </a:r>
          </a:p>
          <a:p>
            <a:pPr lvl="1"/>
            <a:r>
              <a:rPr lang="en-US" dirty="0" smtClean="0"/>
              <a:t>Have a minimum GPA of 2.0</a:t>
            </a:r>
          </a:p>
          <a:p>
            <a:r>
              <a:rPr lang="en-US" dirty="0" smtClean="0"/>
              <a:t>Eligible expenses include transportation, auto repairs, child care, dependent care, housing, accommodations for individuals with disabilities, utility bills, health care, assistance with tuition, books, fees &amp; supplies</a:t>
            </a:r>
          </a:p>
          <a:p>
            <a:pPr lvl="1"/>
            <a:endParaRPr lang="en-US" dirty="0"/>
          </a:p>
        </p:txBody>
      </p:sp>
      <p:pic>
        <p:nvPicPr>
          <p:cNvPr id="4" name="Picture 3" descr="Meritocrazia: chi è costei? -La chiave di Soph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371" y="4705586"/>
            <a:ext cx="2244436" cy="2152414"/>
          </a:xfrm>
          <a:prstGeom prst="rect">
            <a:avLst/>
          </a:prstGeom>
        </p:spPr>
      </p:pic>
    </p:spTree>
    <p:extLst>
      <p:ext uri="{BB962C8B-B14F-4D97-AF65-F5344CB8AC3E}">
        <p14:creationId xmlns:p14="http://schemas.microsoft.com/office/powerpoint/2010/main" val="919356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 Line Grants (cont’d)</a:t>
            </a:r>
            <a:endParaRPr lang="en-US" dirty="0"/>
          </a:p>
        </p:txBody>
      </p:sp>
      <p:sp>
        <p:nvSpPr>
          <p:cNvPr id="3" name="Content Placeholder 2"/>
          <p:cNvSpPr>
            <a:spLocks noGrp="1"/>
          </p:cNvSpPr>
          <p:nvPr>
            <p:ph idx="1"/>
          </p:nvPr>
        </p:nvSpPr>
        <p:spPr/>
        <p:txBody>
          <a:bodyPr/>
          <a:lstStyle/>
          <a:p>
            <a:r>
              <a:rPr lang="en-US" dirty="0" smtClean="0"/>
              <a:t>Unallowable Expenditures include:</a:t>
            </a:r>
          </a:p>
          <a:p>
            <a:pPr lvl="1"/>
            <a:r>
              <a:rPr lang="en-US" dirty="0" smtClean="0"/>
              <a:t>Titled or deeded items (mortgage payments, property taxes, fines, late fees)</a:t>
            </a:r>
          </a:p>
          <a:p>
            <a:pPr lvl="1"/>
            <a:r>
              <a:rPr lang="en-US" dirty="0" smtClean="0"/>
              <a:t>Items where recovery of the expense is anticipated (rent or housing deposits)</a:t>
            </a:r>
          </a:p>
          <a:p>
            <a:pPr lvl="1"/>
            <a:r>
              <a:rPr lang="en-US" dirty="0" smtClean="0"/>
              <a:t>Purchase of vehicles</a:t>
            </a:r>
          </a:p>
          <a:p>
            <a:pPr lvl="1"/>
            <a:r>
              <a:rPr lang="en-US" dirty="0" smtClean="0"/>
              <a:t>Business start up costs</a:t>
            </a:r>
          </a:p>
          <a:p>
            <a:pPr lvl="1"/>
            <a:r>
              <a:rPr lang="en-US" dirty="0" smtClean="0"/>
              <a:t>Internet or phone service (including prepaid plans)</a:t>
            </a:r>
          </a:p>
          <a:p>
            <a:pPr lvl="1"/>
            <a:endParaRPr lang="en-US" dirty="0"/>
          </a:p>
          <a:p>
            <a:r>
              <a:rPr lang="en-US" dirty="0" smtClean="0"/>
              <a:t>Students are served based on county/school attending</a:t>
            </a:r>
          </a:p>
          <a:p>
            <a:pPr marL="0" indent="0">
              <a:buNone/>
            </a:pPr>
            <a:endParaRPr lang="en-US" dirty="0"/>
          </a:p>
        </p:txBody>
      </p:sp>
    </p:spTree>
    <p:extLst>
      <p:ext uri="{BB962C8B-B14F-4D97-AF65-F5344CB8AC3E}">
        <p14:creationId xmlns:p14="http://schemas.microsoft.com/office/powerpoint/2010/main" val="428166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Edgecombe Community College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37668" y="193899"/>
            <a:ext cx="4120283" cy="3090213"/>
          </a:xfrm>
        </p:spPr>
      </p:pic>
      <p:sp>
        <p:nvSpPr>
          <p:cNvPr id="5" name="Rectangle 4"/>
          <p:cNvSpPr/>
          <p:nvPr/>
        </p:nvSpPr>
        <p:spPr>
          <a:xfrm>
            <a:off x="4476441" y="5103674"/>
            <a:ext cx="6096000" cy="1754326"/>
          </a:xfrm>
          <a:prstGeom prst="rect">
            <a:avLst/>
          </a:prstGeom>
        </p:spPr>
        <p:txBody>
          <a:bodyPr>
            <a:spAutoFit/>
          </a:bodyPr>
          <a:lstStyle/>
          <a:p>
            <a:pPr algn="ctr"/>
            <a:r>
              <a:rPr lang="en-US" dirty="0"/>
              <a:t>STEP was happy to partner with Edgecombe Community College for the first of three Forklift Training classes. Several high school seniors received their certification today and are on their way to a possible career in logistics/distribution. Thanks to our partner, Kanban &amp; Harold </a:t>
            </a:r>
            <a:r>
              <a:rPr lang="en-US" dirty="0" err="1"/>
              <a:t>Hobgood</a:t>
            </a:r>
            <a:r>
              <a:rPr lang="en-US" dirty="0"/>
              <a:t> for speaking with the class about careers in our area. </a:t>
            </a:r>
          </a:p>
        </p:txBody>
      </p:sp>
      <p:pic>
        <p:nvPicPr>
          <p:cNvPr id="6" name="Picture 5"/>
          <p:cNvPicPr>
            <a:picLocks noChangeAspect="1"/>
          </p:cNvPicPr>
          <p:nvPr/>
        </p:nvPicPr>
        <p:blipFill>
          <a:blip r:embed="rId3"/>
          <a:stretch>
            <a:fillRect/>
          </a:stretch>
        </p:blipFill>
        <p:spPr>
          <a:xfrm>
            <a:off x="4116946" y="1739005"/>
            <a:ext cx="4323008" cy="3242256"/>
          </a:xfrm>
          <a:prstGeom prst="rect">
            <a:avLst/>
          </a:prstGeom>
        </p:spPr>
      </p:pic>
    </p:spTree>
    <p:extLst>
      <p:ext uri="{BB962C8B-B14F-4D97-AF65-F5344CB8AC3E}">
        <p14:creationId xmlns:p14="http://schemas.microsoft.com/office/powerpoint/2010/main" val="2143593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Beaufort Community College</a:t>
            </a:r>
            <a:endParaRPr lang="en-US" dirty="0"/>
          </a:p>
        </p:txBody>
      </p:sp>
      <p:sp>
        <p:nvSpPr>
          <p:cNvPr id="3" name="Content Placeholder 2"/>
          <p:cNvSpPr>
            <a:spLocks noGrp="1"/>
          </p:cNvSpPr>
          <p:nvPr>
            <p:ph idx="1"/>
          </p:nvPr>
        </p:nvSpPr>
        <p:spPr>
          <a:xfrm>
            <a:off x="3631842" y="4108361"/>
            <a:ext cx="8062175" cy="2421228"/>
          </a:xfrm>
        </p:spPr>
        <p:txBody>
          <a:bodyPr/>
          <a:lstStyle/>
          <a:p>
            <a:pPr marL="0" indent="0" algn="ctr">
              <a:buNone/>
            </a:pPr>
            <a:r>
              <a:rPr lang="en-US" dirty="0"/>
              <a:t>Currently, BCCC has nine students already taking classes: four in EMT, three in pharmacy tech, one in nurse aide and one in HVAC. Braedon Burbage took the EMT pathway while still enrolled at Northside High School. He participated in the evening class with students of different ages and experiences. After taking the class last fall, Burbage passed his state certification exam, but had to wait until he turned 18 to start working in the profession. He plans to work at Washington Fire and Rescue after graduation. </a:t>
            </a:r>
          </a:p>
        </p:txBody>
      </p:sp>
      <p:pic>
        <p:nvPicPr>
          <p:cNvPr id="4" name="Picture 3"/>
          <p:cNvPicPr>
            <a:picLocks noChangeAspect="1"/>
          </p:cNvPicPr>
          <p:nvPr/>
        </p:nvPicPr>
        <p:blipFill>
          <a:blip r:embed="rId2"/>
          <a:stretch>
            <a:fillRect/>
          </a:stretch>
        </p:blipFill>
        <p:spPr>
          <a:xfrm>
            <a:off x="5011490" y="573110"/>
            <a:ext cx="5302877" cy="3535251"/>
          </a:xfrm>
          <a:prstGeom prst="rect">
            <a:avLst/>
          </a:prstGeom>
        </p:spPr>
      </p:pic>
    </p:spTree>
    <p:extLst>
      <p:ext uri="{BB962C8B-B14F-4D97-AF65-F5344CB8AC3E}">
        <p14:creationId xmlns:p14="http://schemas.microsoft.com/office/powerpoint/2010/main" val="335234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Pitt Community College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3825" y="444140"/>
            <a:ext cx="3668714" cy="3668714"/>
          </a:xfrm>
        </p:spPr>
      </p:pic>
      <p:sp>
        <p:nvSpPr>
          <p:cNvPr id="6" name="Rectangle 5"/>
          <p:cNvSpPr/>
          <p:nvPr/>
        </p:nvSpPr>
        <p:spPr>
          <a:xfrm>
            <a:off x="3618965" y="4396189"/>
            <a:ext cx="7894748" cy="2031325"/>
          </a:xfrm>
          <a:prstGeom prst="rect">
            <a:avLst/>
          </a:prstGeom>
        </p:spPr>
        <p:txBody>
          <a:bodyPr wrap="square">
            <a:spAutoFit/>
          </a:bodyPr>
          <a:lstStyle/>
          <a:p>
            <a:pPr algn="ctr"/>
            <a:r>
              <a:rPr lang="en-US" dirty="0"/>
              <a:t>Pitt Community College's mission is to educate and empower people for success. The College is a vital partner in the economic and workforce development of our community with a culture of excellence and innovation. Pitt Community College is surrounded by military bases. We strive to provide a welcoming environment for veterans and dependents and to ease the veteran's transition from active duty to civilian life. We have an active Student Veterans Association on campus to help veterans feel welcome and provide peer support.</a:t>
            </a:r>
          </a:p>
        </p:txBody>
      </p:sp>
    </p:spTree>
    <p:extLst>
      <p:ext uri="{BB962C8B-B14F-4D97-AF65-F5344CB8AC3E}">
        <p14:creationId xmlns:p14="http://schemas.microsoft.com/office/powerpoint/2010/main" val="79843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Wilson Community College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2627" y="746975"/>
            <a:ext cx="5198500" cy="3767180"/>
          </a:xfrm>
        </p:spPr>
      </p:pic>
      <p:sp>
        <p:nvSpPr>
          <p:cNvPr id="5" name="Rectangle 4"/>
          <p:cNvSpPr/>
          <p:nvPr/>
        </p:nvSpPr>
        <p:spPr>
          <a:xfrm>
            <a:off x="4387402" y="5130986"/>
            <a:ext cx="6096000" cy="923330"/>
          </a:xfrm>
          <a:prstGeom prst="rect">
            <a:avLst/>
          </a:prstGeom>
        </p:spPr>
        <p:txBody>
          <a:bodyPr>
            <a:spAutoFit/>
          </a:bodyPr>
          <a:lstStyle/>
          <a:p>
            <a:r>
              <a:rPr lang="en-US" dirty="0"/>
              <a:t>Greenlight is collaborating with Wilson Community College to provide a course in basic fiber optics hoping to attract people who can be trained in the emerging technology.</a:t>
            </a:r>
          </a:p>
        </p:txBody>
      </p:sp>
    </p:spTree>
    <p:extLst>
      <p:ext uri="{BB962C8B-B14F-4D97-AF65-F5344CB8AC3E}">
        <p14:creationId xmlns:p14="http://schemas.microsoft.com/office/powerpoint/2010/main" val="2526838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PERSPECTIVE</a:t>
            </a:r>
            <a:endParaRPr lang="en-US" dirty="0"/>
          </a:p>
        </p:txBody>
      </p:sp>
      <p:pic>
        <p:nvPicPr>
          <p:cNvPr id="6" name="Content Placeholder 5"/>
          <p:cNvPicPr>
            <a:picLocks noGrp="1" noChangeAspect="1"/>
          </p:cNvPicPr>
          <p:nvPr>
            <p:ph idx="1"/>
          </p:nvPr>
        </p:nvPicPr>
        <p:blipFill>
          <a:blip r:embed="rId2"/>
          <a:stretch>
            <a:fillRect/>
          </a:stretch>
        </p:blipFill>
        <p:spPr>
          <a:xfrm>
            <a:off x="3708956" y="904896"/>
            <a:ext cx="7677868" cy="2198912"/>
          </a:xfrm>
          <a:prstGeom prst="rect">
            <a:avLst/>
          </a:prstGeom>
        </p:spPr>
      </p:pic>
      <p:sp>
        <p:nvSpPr>
          <p:cNvPr id="7" name="TextBox 6"/>
          <p:cNvSpPr txBox="1"/>
          <p:nvPr/>
        </p:nvSpPr>
        <p:spPr>
          <a:xfrm>
            <a:off x="4829577" y="3606085"/>
            <a:ext cx="5537915" cy="1846659"/>
          </a:xfrm>
          <a:prstGeom prst="rect">
            <a:avLst/>
          </a:prstGeom>
          <a:noFill/>
        </p:spPr>
        <p:txBody>
          <a:bodyPr wrap="square" rtlCol="0">
            <a:spAutoFit/>
          </a:bodyPr>
          <a:lstStyle/>
          <a:p>
            <a:pPr algn="ctr"/>
            <a:r>
              <a:rPr lang="en-US" sz="2800" b="1" dirty="0"/>
              <a:t>Mary Paramore</a:t>
            </a:r>
          </a:p>
          <a:p>
            <a:pPr algn="ctr"/>
            <a:r>
              <a:rPr lang="en-US" sz="2000" i="1" dirty="0" smtClean="0"/>
              <a:t>Plant </a:t>
            </a:r>
            <a:r>
              <a:rPr lang="en-US" sz="2000" i="1" dirty="0"/>
              <a:t>Learning &amp; Development </a:t>
            </a:r>
            <a:r>
              <a:rPr lang="en-US" sz="2000" i="1" dirty="0" smtClean="0"/>
              <a:t>Specialist</a:t>
            </a:r>
          </a:p>
          <a:p>
            <a:pPr algn="ctr"/>
            <a:endParaRPr lang="en-US" dirty="0"/>
          </a:p>
          <a:p>
            <a:pPr algn="ctr"/>
            <a:r>
              <a:rPr lang="en-US" sz="2800" b="1" dirty="0" smtClean="0"/>
              <a:t>Sarah </a:t>
            </a:r>
            <a:r>
              <a:rPr lang="en-US" sz="2800" b="1" dirty="0"/>
              <a:t>Watson</a:t>
            </a:r>
          </a:p>
          <a:p>
            <a:pPr algn="ctr"/>
            <a:r>
              <a:rPr lang="en-US" sz="2000" i="1" dirty="0" smtClean="0"/>
              <a:t>Talent </a:t>
            </a:r>
            <a:r>
              <a:rPr lang="en-US" sz="2000" i="1" dirty="0"/>
              <a:t>Acquisition Manager</a:t>
            </a:r>
            <a:endParaRPr lang="en-US" sz="2000" dirty="0"/>
          </a:p>
        </p:txBody>
      </p:sp>
    </p:spTree>
    <p:extLst>
      <p:ext uri="{BB962C8B-B14F-4D97-AF65-F5344CB8AC3E}">
        <p14:creationId xmlns:p14="http://schemas.microsoft.com/office/powerpoint/2010/main" val="500441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RAMP-East</a:t>
            </a:r>
            <a:endParaRPr lang="en-US" dirty="0"/>
          </a:p>
        </p:txBody>
      </p:sp>
      <p:sp>
        <p:nvSpPr>
          <p:cNvPr id="3" name="Content Placeholder 2"/>
          <p:cNvSpPr>
            <a:spLocks noGrp="1"/>
          </p:cNvSpPr>
          <p:nvPr>
            <p:ph idx="1"/>
          </p:nvPr>
        </p:nvSpPr>
        <p:spPr/>
        <p:txBody>
          <a:bodyPr/>
          <a:lstStyle/>
          <a:p>
            <a:pPr marL="0" indent="0" algn="ctr">
              <a:buNone/>
            </a:pPr>
            <a:endParaRPr lang="en-US" sz="2800" b="1" dirty="0" smtClean="0"/>
          </a:p>
          <a:p>
            <a:pPr marL="0" indent="0" algn="ctr">
              <a:buNone/>
            </a:pPr>
            <a:endParaRPr lang="en-US" sz="2800" b="1" dirty="0"/>
          </a:p>
          <a:p>
            <a:pPr marL="0" indent="0" algn="ctr">
              <a:buNone/>
            </a:pPr>
            <a:endParaRPr lang="en-US" sz="2800" b="1" dirty="0" smtClean="0"/>
          </a:p>
          <a:p>
            <a:pPr marL="0" indent="0" algn="ctr">
              <a:buNone/>
            </a:pPr>
            <a:endParaRPr lang="en-US" sz="2800" b="1" dirty="0"/>
          </a:p>
          <a:p>
            <a:pPr marL="0" indent="0" algn="ctr">
              <a:buNone/>
            </a:pPr>
            <a:r>
              <a:rPr lang="en-US" sz="2800" b="1" dirty="0" smtClean="0"/>
              <a:t>Jennie </a:t>
            </a:r>
            <a:r>
              <a:rPr lang="en-US" sz="2800" b="1" dirty="0"/>
              <a:t>Bowen</a:t>
            </a:r>
          </a:p>
          <a:p>
            <a:pPr marL="0" indent="0" algn="ctr">
              <a:buNone/>
            </a:pPr>
            <a:r>
              <a:rPr lang="en-US" i="1" dirty="0" smtClean="0"/>
              <a:t>Region </a:t>
            </a:r>
            <a:r>
              <a:rPr lang="en-US" i="1" dirty="0"/>
              <a:t>Q WDB </a:t>
            </a:r>
            <a:r>
              <a:rPr lang="en-US" i="1" dirty="0" smtClean="0"/>
              <a:t>Director</a:t>
            </a:r>
          </a:p>
          <a:p>
            <a:pPr marL="0" indent="0" algn="ctr">
              <a:buNone/>
            </a:pPr>
            <a:endParaRPr lang="en-US" dirty="0"/>
          </a:p>
          <a:p>
            <a:pPr marL="0" indent="0" algn="ctr">
              <a:buNone/>
            </a:pPr>
            <a:r>
              <a:rPr lang="en-US" sz="2800" b="1" dirty="0" smtClean="0"/>
              <a:t>Michael </a:t>
            </a:r>
            <a:r>
              <a:rPr lang="en-US" sz="2800" b="1" dirty="0"/>
              <a:t>Williams</a:t>
            </a:r>
          </a:p>
          <a:p>
            <a:pPr marL="0" indent="0" algn="ctr">
              <a:buNone/>
            </a:pPr>
            <a:r>
              <a:rPr lang="en-US" i="1" dirty="0" smtClean="0"/>
              <a:t>Turning </a:t>
            </a:r>
            <a:r>
              <a:rPr lang="en-US" i="1" dirty="0"/>
              <a:t>Point WDB Director</a:t>
            </a:r>
            <a:endParaRPr lang="en-US" dirty="0"/>
          </a:p>
        </p:txBody>
      </p:sp>
      <p:pic>
        <p:nvPicPr>
          <p:cNvPr id="4" name="Picture 3"/>
          <p:cNvPicPr>
            <a:picLocks noChangeAspect="1"/>
          </p:cNvPicPr>
          <p:nvPr/>
        </p:nvPicPr>
        <p:blipFill>
          <a:blip r:embed="rId2"/>
          <a:stretch>
            <a:fillRect/>
          </a:stretch>
        </p:blipFill>
        <p:spPr>
          <a:xfrm>
            <a:off x="4452110" y="1580417"/>
            <a:ext cx="6732358" cy="1059752"/>
          </a:xfrm>
          <a:prstGeom prst="rect">
            <a:avLst/>
          </a:prstGeom>
        </p:spPr>
      </p:pic>
    </p:spTree>
    <p:extLst>
      <p:ext uri="{BB962C8B-B14F-4D97-AF65-F5344CB8AC3E}">
        <p14:creationId xmlns:p14="http://schemas.microsoft.com/office/powerpoint/2010/main" val="572654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Advanced Manufacturing Pipeline-RAMP East</a:t>
            </a:r>
            <a:endParaRPr lang="en-US" dirty="0"/>
          </a:p>
        </p:txBody>
      </p:sp>
      <p:sp>
        <p:nvSpPr>
          <p:cNvPr id="4" name="Content Placeholder 2"/>
          <p:cNvSpPr>
            <a:spLocks noGrp="1"/>
          </p:cNvSpPr>
          <p:nvPr>
            <p:ph idx="1"/>
          </p:nvPr>
        </p:nvSpPr>
        <p:spPr/>
        <p:txBody>
          <a:bodyPr>
            <a:normAutofit fontScale="92500" lnSpcReduction="10000"/>
          </a:bodyPr>
          <a:lstStyle/>
          <a:p>
            <a:pPr marL="0" lvl="0" indent="0">
              <a:buNone/>
            </a:pPr>
            <a:r>
              <a:rPr lang="en-US" b="1" dirty="0">
                <a:solidFill>
                  <a:schemeClr val="tx1"/>
                </a:solidFill>
              </a:rPr>
              <a:t>Area Served (Counties/Cities/Region):</a:t>
            </a:r>
            <a:r>
              <a:rPr lang="en-US" dirty="0">
                <a:solidFill>
                  <a:schemeClr val="tx1"/>
                </a:solidFill>
              </a:rPr>
              <a:t> </a:t>
            </a:r>
            <a:r>
              <a:rPr lang="en-US" i="1" dirty="0">
                <a:solidFill>
                  <a:schemeClr val="tx1"/>
                </a:solidFill>
              </a:rPr>
              <a:t>East of I95 Corridor – </a:t>
            </a:r>
            <a:r>
              <a:rPr lang="en-US" i="1" dirty="0" smtClean="0">
                <a:solidFill>
                  <a:schemeClr val="tx1"/>
                </a:solidFill>
              </a:rPr>
              <a:t>(Beaufort, Bertie, Edgecombe</a:t>
            </a:r>
            <a:r>
              <a:rPr lang="en-US" i="1" dirty="0">
                <a:solidFill>
                  <a:schemeClr val="tx1"/>
                </a:solidFill>
              </a:rPr>
              <a:t>, Halifax, </a:t>
            </a:r>
            <a:r>
              <a:rPr lang="en-US" i="1" dirty="0" smtClean="0">
                <a:solidFill>
                  <a:schemeClr val="tx1"/>
                </a:solidFill>
              </a:rPr>
              <a:t>Hertford, Martin, Nash</a:t>
            </a:r>
            <a:r>
              <a:rPr lang="en-US" i="1" dirty="0">
                <a:solidFill>
                  <a:schemeClr val="tx1"/>
                </a:solidFill>
              </a:rPr>
              <a:t>, Northampton, </a:t>
            </a:r>
            <a:r>
              <a:rPr lang="en-US" i="1" dirty="0" smtClean="0">
                <a:solidFill>
                  <a:schemeClr val="tx1"/>
                </a:solidFill>
              </a:rPr>
              <a:t>Pitt and Wilson </a:t>
            </a:r>
            <a:r>
              <a:rPr lang="en-US" i="1" dirty="0">
                <a:solidFill>
                  <a:schemeClr val="tx1"/>
                </a:solidFill>
              </a:rPr>
              <a:t>Counties)</a:t>
            </a:r>
            <a:endParaRPr lang="en-US" dirty="0">
              <a:solidFill>
                <a:schemeClr val="tx1"/>
              </a:solidFill>
            </a:endParaRPr>
          </a:p>
          <a:p>
            <a:pPr marL="0" indent="0">
              <a:buNone/>
            </a:pPr>
            <a:endParaRPr lang="en-US" dirty="0">
              <a:solidFill>
                <a:schemeClr val="tx1"/>
              </a:solidFill>
            </a:endParaRPr>
          </a:p>
          <a:p>
            <a:pPr marL="0" lvl="0" indent="0">
              <a:buNone/>
            </a:pPr>
            <a:r>
              <a:rPr lang="en-US" b="1" dirty="0">
                <a:solidFill>
                  <a:schemeClr val="tx1"/>
                </a:solidFill>
              </a:rPr>
              <a:t>Requested Duration of the Grant:</a:t>
            </a:r>
            <a:r>
              <a:rPr lang="en-US" dirty="0">
                <a:solidFill>
                  <a:schemeClr val="tx1"/>
                </a:solidFill>
              </a:rPr>
              <a:t>  </a:t>
            </a:r>
            <a:r>
              <a:rPr lang="en-US" i="1" dirty="0">
                <a:solidFill>
                  <a:schemeClr val="tx1"/>
                </a:solidFill>
              </a:rPr>
              <a:t> 24 months</a:t>
            </a:r>
            <a:endParaRPr lang="en-US" dirty="0">
              <a:solidFill>
                <a:schemeClr val="tx1"/>
              </a:solidFill>
            </a:endParaRPr>
          </a:p>
          <a:p>
            <a:endParaRPr lang="en-US" dirty="0">
              <a:solidFill>
                <a:schemeClr val="tx1"/>
              </a:solidFill>
            </a:endParaRPr>
          </a:p>
          <a:p>
            <a:pPr marL="0" lvl="0" indent="0" algn="just">
              <a:buNone/>
            </a:pPr>
            <a:r>
              <a:rPr lang="en-US" b="1" dirty="0">
                <a:solidFill>
                  <a:schemeClr val="tx1"/>
                </a:solidFill>
              </a:rPr>
              <a:t>Brief Description of the Project:</a:t>
            </a:r>
            <a:r>
              <a:rPr lang="en-US" dirty="0">
                <a:solidFill>
                  <a:schemeClr val="tx1"/>
                </a:solidFill>
              </a:rPr>
              <a:t> Regional partnership between Region Q WDB, Turning Point WDB, regional community colleges and economic development partnerships to enhance recruitment efforts in the Advanced Manufacturing sector.  The intent of the grant is to fund a proactive approach for recruiting under-served populations of the 10 counties building a pipeline of potential candidates for immediate and future advanced manufacturing jobs.</a:t>
            </a:r>
            <a:r>
              <a:rPr lang="en-US" b="1" dirty="0">
                <a:solidFill>
                  <a:schemeClr val="tx1"/>
                </a:solidFill>
              </a:rPr>
              <a:t>  </a:t>
            </a:r>
            <a:r>
              <a:rPr lang="en-US" dirty="0" smtClean="0">
                <a:solidFill>
                  <a:schemeClr val="tx1"/>
                </a:solidFill>
              </a:rPr>
              <a:t>Funding for </a:t>
            </a:r>
            <a:r>
              <a:rPr lang="en-US" dirty="0">
                <a:solidFill>
                  <a:schemeClr val="tx1"/>
                </a:solidFill>
              </a:rPr>
              <a:t>outreach to individuals to inform them about the opportunities that exist and to point them in the right direction, whether that be to obtain a certain skill to meet the industry requirements or to provide soft skills training (i.e. resume clean-up, interview practice, etc.) to have them work ready for the interview process.</a:t>
            </a:r>
          </a:p>
          <a:p>
            <a:endParaRPr lang="en-US" dirty="0"/>
          </a:p>
        </p:txBody>
      </p:sp>
    </p:spTree>
    <p:extLst>
      <p:ext uri="{BB962C8B-B14F-4D97-AF65-F5344CB8AC3E}">
        <p14:creationId xmlns:p14="http://schemas.microsoft.com/office/powerpoint/2010/main" val="1710216062"/>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123</TotalTime>
  <Words>934</Words>
  <Application>Microsoft Office PowerPoint</Application>
  <PresentationFormat>Widescreen</PresentationFormat>
  <Paragraphs>155</Paragraphs>
  <Slides>25</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Corbel</vt:lpstr>
      <vt:lpstr>Helvetica Neue</vt:lpstr>
      <vt:lpstr>Montserrat</vt:lpstr>
      <vt:lpstr>Times New Roman</vt:lpstr>
      <vt:lpstr>Wingdings 2</vt:lpstr>
      <vt:lpstr>Frame</vt:lpstr>
      <vt:lpstr>Office Theme</vt:lpstr>
      <vt:lpstr>College Partnership Meeting</vt:lpstr>
      <vt:lpstr>UPDATES</vt:lpstr>
      <vt:lpstr>Edgecombe Community College</vt:lpstr>
      <vt:lpstr>Beaufort Community College</vt:lpstr>
      <vt:lpstr>Pitt Community College</vt:lpstr>
      <vt:lpstr>Wilson Community College</vt:lpstr>
      <vt:lpstr>EMPLOYER PERSPECTIVE</vt:lpstr>
      <vt:lpstr>RAMP-East</vt:lpstr>
      <vt:lpstr>Regional Advanced Manufacturing Pipeline-RAMP East</vt:lpstr>
      <vt:lpstr>RAMP East (cont’d)</vt:lpstr>
      <vt:lpstr>Golden Leaf Grant </vt:lpstr>
      <vt:lpstr>More on RAMP-East</vt:lpstr>
      <vt:lpstr>NETWORKING BREAK</vt:lpstr>
      <vt:lpstr>PARTNER SPOTLIGHT</vt:lpstr>
      <vt:lpstr>BioNetwork Supports Colleges Will Prettyman</vt:lpstr>
      <vt:lpstr>Who we are</vt:lpstr>
      <vt:lpstr>Industry Training</vt:lpstr>
      <vt:lpstr>Learning Resources</vt:lpstr>
      <vt:lpstr>STEM Outreach</vt:lpstr>
      <vt:lpstr>College Specific Programs</vt:lpstr>
      <vt:lpstr>PowerPoint Presentation</vt:lpstr>
      <vt:lpstr>RESOURCE SHARING</vt:lpstr>
      <vt:lpstr>DISCUSSION TOPICS</vt:lpstr>
      <vt:lpstr>Finish Line Grants</vt:lpstr>
      <vt:lpstr>Finish Line Grants (cont’d)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Partnership Meeting</dc:title>
  <dc:creator>Bragg, Brandi</dc:creator>
  <cp:lastModifiedBy>Kristi Hassell</cp:lastModifiedBy>
  <cp:revision>12</cp:revision>
  <dcterms:created xsi:type="dcterms:W3CDTF">2019-02-18T12:03:40Z</dcterms:created>
  <dcterms:modified xsi:type="dcterms:W3CDTF">2019-02-20T14:12:24Z</dcterms:modified>
</cp:coreProperties>
</file>