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67" r:id="rId18"/>
    <p:sldId id="268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Employers Offering</a:t>
            </a:r>
            <a:r>
              <a:rPr lang="en-US" baseline="0"/>
              <a:t> WBL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Sheet4!$B$85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Sheet4!$A$86:$A$89</c:f>
              <c:strCache>
                <c:ptCount val="4"/>
                <c:pt idx="0">
                  <c:v>Advanced Manufacturing</c:v>
                </c:pt>
                <c:pt idx="1">
                  <c:v>Business Support Services</c:v>
                </c:pt>
                <c:pt idx="2">
                  <c:v>Health Care</c:v>
                </c:pt>
                <c:pt idx="3">
                  <c:v>Agriscience/Biotechnology</c:v>
                </c:pt>
              </c:strCache>
            </c:strRef>
          </c:cat>
          <c:val>
            <c:numRef>
              <c:f>Sheet4!$B$86:$B$89</c:f>
              <c:numCache>
                <c:formatCode>General</c:formatCode>
                <c:ptCount val="4"/>
                <c:pt idx="2">
                  <c:v>83</c:v>
                </c:pt>
              </c:numCache>
            </c:numRef>
          </c:val>
        </c:ser>
        <c:ser>
          <c:idx val="1"/>
          <c:order val="1"/>
          <c:tx>
            <c:strRef>
              <c:f>Sheet4!$C$85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Sheet4!$A$86:$A$89</c:f>
              <c:strCache>
                <c:ptCount val="4"/>
                <c:pt idx="0">
                  <c:v>Advanced Manufacturing</c:v>
                </c:pt>
                <c:pt idx="1">
                  <c:v>Business Support Services</c:v>
                </c:pt>
                <c:pt idx="2">
                  <c:v>Health Care</c:v>
                </c:pt>
                <c:pt idx="3">
                  <c:v>Agriscience/Biotechnology</c:v>
                </c:pt>
              </c:strCache>
            </c:strRef>
          </c:cat>
          <c:val>
            <c:numRef>
              <c:f>Sheet4!$C$86:$C$89</c:f>
              <c:numCache>
                <c:formatCode>General</c:formatCode>
                <c:ptCount val="4"/>
                <c:pt idx="0">
                  <c:v>53</c:v>
                </c:pt>
                <c:pt idx="2">
                  <c:v>164</c:v>
                </c:pt>
                <c:pt idx="3">
                  <c:v>210</c:v>
                </c:pt>
              </c:numCache>
            </c:numRef>
          </c:val>
        </c:ser>
        <c:ser>
          <c:idx val="2"/>
          <c:order val="2"/>
          <c:tx>
            <c:strRef>
              <c:f>Sheet4!$D$85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Sheet4!$A$86:$A$89</c:f>
              <c:strCache>
                <c:ptCount val="4"/>
                <c:pt idx="0">
                  <c:v>Advanced Manufacturing</c:v>
                </c:pt>
                <c:pt idx="1">
                  <c:v>Business Support Services</c:v>
                </c:pt>
                <c:pt idx="2">
                  <c:v>Health Care</c:v>
                </c:pt>
                <c:pt idx="3">
                  <c:v>Agriscience/Biotechnology</c:v>
                </c:pt>
              </c:strCache>
            </c:strRef>
          </c:cat>
          <c:val>
            <c:numRef>
              <c:f>Sheet4!$D$86:$D$89</c:f>
              <c:numCache>
                <c:formatCode>General</c:formatCode>
                <c:ptCount val="4"/>
                <c:pt idx="0">
                  <c:v>44</c:v>
                </c:pt>
                <c:pt idx="2">
                  <c:v>152</c:v>
                </c:pt>
                <c:pt idx="3">
                  <c:v>138</c:v>
                </c:pt>
              </c:numCache>
            </c:numRef>
          </c:val>
        </c:ser>
        <c:ser>
          <c:idx val="3"/>
          <c:order val="3"/>
          <c:tx>
            <c:strRef>
              <c:f>Sheet4!$E$85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Sheet4!$A$86:$A$89</c:f>
              <c:strCache>
                <c:ptCount val="4"/>
                <c:pt idx="0">
                  <c:v>Advanced Manufacturing</c:v>
                </c:pt>
                <c:pt idx="1">
                  <c:v>Business Support Services</c:v>
                </c:pt>
                <c:pt idx="2">
                  <c:v>Health Care</c:v>
                </c:pt>
                <c:pt idx="3">
                  <c:v>Agriscience/Biotechnology</c:v>
                </c:pt>
              </c:strCache>
            </c:strRef>
          </c:cat>
          <c:val>
            <c:numRef>
              <c:f>Sheet4!$E$86:$E$89</c:f>
              <c:numCache>
                <c:formatCode>General</c:formatCode>
                <c:ptCount val="4"/>
                <c:pt idx="0">
                  <c:v>71</c:v>
                </c:pt>
                <c:pt idx="1">
                  <c:v>97</c:v>
                </c:pt>
                <c:pt idx="2">
                  <c:v>188</c:v>
                </c:pt>
                <c:pt idx="3">
                  <c:v>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165288"/>
        <c:axId val="152359208"/>
      </c:barChart>
      <c:catAx>
        <c:axId val="152165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59208"/>
        <c:crosses val="autoZero"/>
        <c:auto val="1"/>
        <c:lblAlgn val="ctr"/>
        <c:lblOffset val="100"/>
        <c:noMultiLvlLbl val="0"/>
      </c:catAx>
      <c:valAx>
        <c:axId val="152359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6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Employer Engaged Activities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Sheet4!$A$102</c:f>
              <c:strCache>
                <c:ptCount val="1"/>
                <c:pt idx="0">
                  <c:v>2013-14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Sheet4!$B$101:$F$101</c:f>
              <c:strCache>
                <c:ptCount val="4"/>
                <c:pt idx="0">
                  <c:v>Advanced Manufacturing</c:v>
                </c:pt>
                <c:pt idx="1">
                  <c:v>HealthCare</c:v>
                </c:pt>
                <c:pt idx="2">
                  <c:v>Agriscience/Biotechnology</c:v>
                </c:pt>
                <c:pt idx="3">
                  <c:v>Business Support Services</c:v>
                </c:pt>
              </c:strCache>
            </c:strRef>
          </c:cat>
          <c:val>
            <c:numRef>
              <c:f>Sheet4!$B$102:$F$102</c:f>
              <c:numCache>
                <c:formatCode>General</c:formatCode>
                <c:ptCount val="5"/>
                <c:pt idx="1">
                  <c:v>142</c:v>
                </c:pt>
              </c:numCache>
            </c:numRef>
          </c:val>
        </c:ser>
        <c:ser>
          <c:idx val="1"/>
          <c:order val="1"/>
          <c:tx>
            <c:strRef>
              <c:f>Sheet4!$A$103</c:f>
              <c:strCache>
                <c:ptCount val="1"/>
                <c:pt idx="0">
                  <c:v>2014-15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Sheet4!$B$101:$F$101</c:f>
              <c:strCache>
                <c:ptCount val="4"/>
                <c:pt idx="0">
                  <c:v>Advanced Manufacturing</c:v>
                </c:pt>
                <c:pt idx="1">
                  <c:v>HealthCare</c:v>
                </c:pt>
                <c:pt idx="2">
                  <c:v>Agriscience/Biotechnology</c:v>
                </c:pt>
                <c:pt idx="3">
                  <c:v>Business Support Services</c:v>
                </c:pt>
              </c:strCache>
            </c:strRef>
          </c:cat>
          <c:val>
            <c:numRef>
              <c:f>Sheet4!$B$103:$F$103</c:f>
              <c:numCache>
                <c:formatCode>General</c:formatCode>
                <c:ptCount val="5"/>
                <c:pt idx="0">
                  <c:v>61</c:v>
                </c:pt>
                <c:pt idx="1">
                  <c:v>168</c:v>
                </c:pt>
                <c:pt idx="2">
                  <c:v>246</c:v>
                </c:pt>
              </c:numCache>
            </c:numRef>
          </c:val>
        </c:ser>
        <c:ser>
          <c:idx val="2"/>
          <c:order val="2"/>
          <c:tx>
            <c:strRef>
              <c:f>Sheet4!$A$104</c:f>
              <c:strCache>
                <c:ptCount val="1"/>
                <c:pt idx="0">
                  <c:v>2015-16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Sheet4!$B$101:$F$101</c:f>
              <c:strCache>
                <c:ptCount val="4"/>
                <c:pt idx="0">
                  <c:v>Advanced Manufacturing</c:v>
                </c:pt>
                <c:pt idx="1">
                  <c:v>HealthCare</c:v>
                </c:pt>
                <c:pt idx="2">
                  <c:v>Agriscience/Biotechnology</c:v>
                </c:pt>
                <c:pt idx="3">
                  <c:v>Business Support Services</c:v>
                </c:pt>
              </c:strCache>
            </c:strRef>
          </c:cat>
          <c:val>
            <c:numRef>
              <c:f>Sheet4!$B$104:$F$104</c:f>
              <c:numCache>
                <c:formatCode>General</c:formatCode>
                <c:ptCount val="5"/>
                <c:pt idx="0">
                  <c:v>53</c:v>
                </c:pt>
                <c:pt idx="1">
                  <c:v>176</c:v>
                </c:pt>
                <c:pt idx="2">
                  <c:v>191</c:v>
                </c:pt>
              </c:numCache>
            </c:numRef>
          </c:val>
        </c:ser>
        <c:ser>
          <c:idx val="3"/>
          <c:order val="3"/>
          <c:tx>
            <c:strRef>
              <c:f>Sheet4!$A$105</c:f>
              <c:strCache>
                <c:ptCount val="1"/>
                <c:pt idx="0">
                  <c:v>2016-17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Sheet4!$B$101:$F$101</c:f>
              <c:strCache>
                <c:ptCount val="4"/>
                <c:pt idx="0">
                  <c:v>Advanced Manufacturing</c:v>
                </c:pt>
                <c:pt idx="1">
                  <c:v>HealthCare</c:v>
                </c:pt>
                <c:pt idx="2">
                  <c:v>Agriscience/Biotechnology</c:v>
                </c:pt>
                <c:pt idx="3">
                  <c:v>Business Support Services</c:v>
                </c:pt>
              </c:strCache>
            </c:strRef>
          </c:cat>
          <c:val>
            <c:numRef>
              <c:f>Sheet4!$B$105:$F$105</c:f>
              <c:numCache>
                <c:formatCode>General</c:formatCode>
                <c:ptCount val="5"/>
                <c:pt idx="0">
                  <c:v>106</c:v>
                </c:pt>
                <c:pt idx="1">
                  <c:v>252</c:v>
                </c:pt>
                <c:pt idx="2">
                  <c:v>225</c:v>
                </c:pt>
                <c:pt idx="3">
                  <c:v>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21227688"/>
        <c:axId val="221228472"/>
      </c:barChart>
      <c:catAx>
        <c:axId val="221227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228472"/>
        <c:crosses val="autoZero"/>
        <c:auto val="1"/>
        <c:lblAlgn val="ctr"/>
        <c:lblOffset val="100"/>
        <c:noMultiLvlLbl val="0"/>
      </c:catAx>
      <c:valAx>
        <c:axId val="221228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22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7B2D0-5E0B-46C3-8891-AF6DAC142A45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0166-55A5-4E40-A07F-9C698E421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Local implementation</a:t>
            </a:r>
          </a:p>
          <a:p>
            <a:r>
              <a:rPr lang="en-US" baseline="0" dirty="0" smtClean="0"/>
              <a:t>Adding new partners: Boys and Girls club, Roanoke </a:t>
            </a:r>
            <a:r>
              <a:rPr lang="en-US" baseline="0" dirty="0" err="1" smtClean="0"/>
              <a:t>Womens</a:t>
            </a:r>
            <a:r>
              <a:rPr lang="en-US" baseline="0" dirty="0" smtClean="0"/>
              <a:t> job </a:t>
            </a:r>
            <a:r>
              <a:rPr lang="en-US" baseline="0" dirty="0" err="1" smtClean="0"/>
              <a:t>corp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programs like Biotechnology at ECC, 1 + 1 with PCC, Vet tech with NCC &amp; MCC,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0166-55A5-4E40-A07F-9C698E4218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0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 coordination</a:t>
            </a:r>
            <a:r>
              <a:rPr lang="en-US" baseline="0" dirty="0" smtClean="0"/>
              <a:t> between HS &amp; College offerings, articulation agreements with local universities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0166-55A5-4E40-A07F-9C698E4218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1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areas saw growth except Ag/Bio, due in part to educators</a:t>
            </a:r>
            <a:r>
              <a:rPr lang="en-US" baseline="0" dirty="0" smtClean="0"/>
              <a:t> allocating resources to other pathway areas.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0166-55A5-4E40-A07F-9C698E4218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Employers offering WBL and other career awareness opportunities are able to see the “lightbulbs” come on with students</a:t>
            </a:r>
            <a:r>
              <a:rPr lang="en-US" baseline="0" dirty="0" smtClean="0"/>
              <a:t> who are learning about careers in their industry. Increased conversations about employer needs, including soft skills. Putting employers in the room with educators and career advisors spurs innovative ideas.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0166-55A5-4E40-A07F-9C698E4218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NCWorks</a:t>
            </a:r>
            <a:r>
              <a:rPr lang="en-US" baseline="0" dirty="0" smtClean="0"/>
              <a:t> Champions – also regional training on pathways toolkit, center training on career ladders</a:t>
            </a:r>
          </a:p>
          <a:p>
            <a:r>
              <a:rPr lang="en-US" baseline="0" dirty="0" smtClean="0"/>
              <a:t>School Counselors/CTE – with CFNC at Halifax CC, also 2-3 CTE directors meetings each year, conferences</a:t>
            </a:r>
          </a:p>
          <a:p>
            <a:r>
              <a:rPr lang="en-US" baseline="0" dirty="0" smtClean="0"/>
              <a:t>College Partnership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0166-55A5-4E40-A07F-9C698E4218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8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18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88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5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91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51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9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6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44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47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3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FC36E2-CAA2-4DD3-99F0-024D4E0B9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CBC93E-D017-49FE-81EF-0A1E75B7C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3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auDp4NdPK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151" y="1459911"/>
            <a:ext cx="3174774" cy="352642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2019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Career Pathways Week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January 29, 2019</a:t>
            </a:r>
          </a:p>
          <a:p>
            <a:pPr algn="ctr"/>
            <a:r>
              <a:rPr lang="en-US" dirty="0" smtClean="0"/>
              <a:t>Martin Community College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5" y="2325510"/>
            <a:ext cx="2917365" cy="2344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4" y="1196093"/>
            <a:ext cx="5528478" cy="33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9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Front line staff feel invested in the Career Pathways process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38788" r="6666" b="16191"/>
          <a:stretch/>
        </p:blipFill>
        <p:spPr>
          <a:xfrm>
            <a:off x="4940135" y="4263242"/>
            <a:ext cx="6456178" cy="2381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69" y="799981"/>
            <a:ext cx="4665684" cy="2624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2" r="1584"/>
          <a:stretch/>
        </p:blipFill>
        <p:spPr>
          <a:xfrm>
            <a:off x="3562941" y="2415025"/>
            <a:ext cx="3542962" cy="20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ON IMPACT OF CAREER PATHWAYS IN THE NORTHEAST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Larry Donley</a:t>
            </a:r>
          </a:p>
          <a:p>
            <a:pPr marL="0" indent="0" algn="ctr">
              <a:buNone/>
            </a:pPr>
            <a:r>
              <a:rPr lang="en-US" dirty="0" smtClean="0"/>
              <a:t>Regional Operations Director</a:t>
            </a:r>
          </a:p>
          <a:p>
            <a:pPr marL="0" indent="0" algn="ctr">
              <a:buNone/>
            </a:pPr>
            <a:r>
              <a:rPr lang="en-US" dirty="0" smtClean="0"/>
              <a:t>Northeast Prosperity Zone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62" y="1380110"/>
            <a:ext cx="5256357" cy="16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5851" y="2198452"/>
            <a:ext cx="4044456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Impact of Certified Career Pathways in the Northeast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765" y="6151418"/>
            <a:ext cx="1839782" cy="593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8" y="130679"/>
            <a:ext cx="4987637" cy="6483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307" y="108958"/>
            <a:ext cx="2036348" cy="16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253" y="593440"/>
            <a:ext cx="8104911" cy="6608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NORTHEAST LEADING THE WAY IN NC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3" y="1836210"/>
            <a:ext cx="11208329" cy="3885718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Pathways to </a:t>
            </a:r>
            <a:r>
              <a:rPr lang="en-US" smtClean="0">
                <a:solidFill>
                  <a:schemeClr val="bg1"/>
                </a:solidFill>
              </a:rPr>
              <a:t>Prosperity – Harvard Pilot </a:t>
            </a:r>
            <a:r>
              <a:rPr lang="en-US" dirty="0" smtClean="0">
                <a:solidFill>
                  <a:schemeClr val="bg1"/>
                </a:solidFill>
              </a:rPr>
              <a:t>– 8 Best </a:t>
            </a:r>
            <a:r>
              <a:rPr lang="en-US" smtClean="0">
                <a:solidFill>
                  <a:schemeClr val="bg1"/>
                </a:solidFill>
              </a:rPr>
              <a:t>Practice Criteria (2012-2013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1st Certified Career Pathway </a:t>
            </a:r>
            <a:r>
              <a:rPr lang="en-US" dirty="0" smtClean="0">
                <a:solidFill>
                  <a:schemeClr val="bg1"/>
                </a:solidFill>
              </a:rPr>
              <a:t>(Healthcare – 2016)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1st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have </a:t>
            </a:r>
            <a:r>
              <a:rPr lang="en-US" dirty="0" smtClean="0">
                <a:solidFill>
                  <a:schemeClr val="bg1"/>
                </a:solidFill>
              </a:rPr>
              <a:t>two </a:t>
            </a:r>
            <a:r>
              <a:rPr lang="en-US" dirty="0">
                <a:solidFill>
                  <a:schemeClr val="bg1"/>
                </a:solidFill>
              </a:rPr>
              <a:t>Certified Career </a:t>
            </a:r>
            <a:r>
              <a:rPr lang="en-US" dirty="0" smtClean="0">
                <a:solidFill>
                  <a:schemeClr val="bg1"/>
                </a:solidFill>
              </a:rPr>
              <a:t>Pathways (Healthcare &amp; </a:t>
            </a:r>
            <a:r>
              <a:rPr lang="en-US" dirty="0" err="1" smtClean="0">
                <a:solidFill>
                  <a:schemeClr val="bg1"/>
                </a:solidFill>
              </a:rPr>
              <a:t>Adv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Manf</a:t>
            </a:r>
            <a:r>
              <a:rPr lang="en-US" dirty="0" smtClean="0">
                <a:solidFill>
                  <a:schemeClr val="bg1"/>
                </a:solidFill>
              </a:rPr>
              <a:t> - 2016)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1st to offer Local Implementation Certification (2017-Present)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1st </a:t>
            </a:r>
            <a:r>
              <a:rPr lang="en-US" dirty="0" smtClean="0">
                <a:solidFill>
                  <a:schemeClr val="bg1"/>
                </a:solidFill>
              </a:rPr>
              <a:t>to have Business </a:t>
            </a:r>
            <a:r>
              <a:rPr lang="en-US" dirty="0">
                <a:solidFill>
                  <a:schemeClr val="bg1"/>
                </a:solidFill>
              </a:rPr>
              <a:t>Support </a:t>
            </a:r>
            <a:r>
              <a:rPr lang="en-US" dirty="0" smtClean="0">
                <a:solidFill>
                  <a:schemeClr val="bg1"/>
                </a:solidFill>
              </a:rPr>
              <a:t>Services CCP (2018)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(Will be) 1st to have </a:t>
            </a:r>
            <a:r>
              <a:rPr lang="en-US" dirty="0" err="1" smtClean="0">
                <a:solidFill>
                  <a:schemeClr val="bg1"/>
                </a:solidFill>
              </a:rPr>
              <a:t>Agriscience</a:t>
            </a:r>
            <a:r>
              <a:rPr lang="en-US" dirty="0" smtClean="0">
                <a:solidFill>
                  <a:schemeClr val="bg1"/>
                </a:solidFill>
              </a:rPr>
              <a:t> / Biotechnology CCP (2019)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Recognized for strong collaboration &amp; partnership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Fortunate to have outstanding leadership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333" y="6179128"/>
            <a:ext cx="1841152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17" y="-1"/>
            <a:ext cx="2002911" cy="16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053" y="390380"/>
            <a:ext cx="4814455" cy="6878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MAGNITUDE &amp; SCALE 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27" y="1705287"/>
            <a:ext cx="9573492" cy="4598531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How many _________ have been involved in our CCP work?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How many _________ have been touched by our CCP work?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How many _________ have been impacted by our CCP work?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Fill in the blanks with: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People / Staff / Players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Agencies / Organizations / Administrations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Partners / Employers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NCWorks Interagency Review Team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important to maintain local representation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333" y="6179128"/>
            <a:ext cx="1841152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727" y="95804"/>
            <a:ext cx="200575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564" y="145381"/>
            <a:ext cx="7585363" cy="6878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HOW RELEVANT ARE CCPs TODAY? 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47" y="1205345"/>
            <a:ext cx="10066080" cy="4862946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NC Job Ready Initiative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Skills &amp; Education Attainment: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Access to training </a:t>
            </a:r>
            <a:r>
              <a:rPr lang="en-US" sz="2000" dirty="0" smtClean="0">
                <a:solidFill>
                  <a:schemeClr val="bg1"/>
                </a:solidFill>
              </a:rPr>
              <a:t>– </a:t>
            </a:r>
            <a:r>
              <a:rPr lang="en-US" sz="2000" b="1" dirty="0" smtClean="0">
                <a:solidFill>
                  <a:srgbClr val="FFFF00"/>
                </a:solidFill>
              </a:rPr>
              <a:t>Finish Line Grants</a:t>
            </a:r>
            <a:endParaRPr lang="en-US" sz="2000" b="1" dirty="0">
              <a:solidFill>
                <a:srgbClr val="FFFF00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Skill requirements are increasing and rapidly changing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Make NC Top Ten Educated State by </a:t>
            </a:r>
            <a:r>
              <a:rPr lang="en-US" sz="2000" dirty="0" smtClean="0">
                <a:solidFill>
                  <a:schemeClr val="bg1"/>
                </a:solidFill>
              </a:rPr>
              <a:t>2025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How increase </a:t>
            </a:r>
            <a:r>
              <a:rPr lang="en-US" sz="2000" b="1" dirty="0" smtClean="0">
                <a:solidFill>
                  <a:srgbClr val="FFFF00"/>
                </a:solidFill>
              </a:rPr>
              <a:t>local implementation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certification?</a:t>
            </a: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Employer Leadership: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Employer-led job training programs have best career outcomes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Employers </a:t>
            </a:r>
            <a:r>
              <a:rPr lang="en-US" sz="2000" dirty="0">
                <a:solidFill>
                  <a:schemeClr val="bg1"/>
                </a:solidFill>
              </a:rPr>
              <a:t>know what skills their workers need - employer involvement is key!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Increase </a:t>
            </a:r>
            <a:r>
              <a:rPr lang="en-US" sz="2000" b="1" dirty="0" smtClean="0">
                <a:solidFill>
                  <a:srgbClr val="FFFF00"/>
                </a:solidFill>
              </a:rPr>
              <a:t>Work-Based Learning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/ </a:t>
            </a:r>
            <a:r>
              <a:rPr lang="en-US" sz="2000" b="1" dirty="0">
                <a:solidFill>
                  <a:srgbClr val="FFFF00"/>
                </a:solidFill>
              </a:rPr>
              <a:t>Apprenticeship</a:t>
            </a:r>
            <a:r>
              <a:rPr lang="en-US" sz="2000" dirty="0">
                <a:solidFill>
                  <a:schemeClr val="bg1"/>
                </a:solidFill>
              </a:rPr>
              <a:t> opportunities </a:t>
            </a:r>
            <a:r>
              <a:rPr lang="en-US" sz="2000" dirty="0" smtClean="0">
                <a:solidFill>
                  <a:schemeClr val="bg1"/>
                </a:solidFill>
              </a:rPr>
              <a:t>/ </a:t>
            </a:r>
            <a:r>
              <a:rPr lang="en-US" sz="2000" b="1" dirty="0" err="1" smtClean="0">
                <a:solidFill>
                  <a:srgbClr val="FFFF00"/>
                </a:solidFill>
              </a:rPr>
              <a:t>NextGen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Sector </a:t>
            </a:r>
            <a:r>
              <a:rPr lang="en-US" sz="2000" b="1" dirty="0" smtClean="0">
                <a:solidFill>
                  <a:srgbClr val="FFFF00"/>
                </a:solidFill>
              </a:rPr>
              <a:t>Partnerships</a:t>
            </a:r>
            <a:endParaRPr lang="en-US" sz="2000" b="1" dirty="0">
              <a:solidFill>
                <a:srgbClr val="FFFF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Local Innovation: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How increase </a:t>
            </a:r>
            <a:r>
              <a:rPr lang="en-US" sz="2000" b="1" dirty="0" smtClean="0">
                <a:solidFill>
                  <a:srgbClr val="FFFF00"/>
                </a:solidFill>
              </a:rPr>
              <a:t>marketing &amp; understanding</a:t>
            </a:r>
            <a:r>
              <a:rPr lang="en-US" sz="2000" dirty="0" smtClean="0">
                <a:solidFill>
                  <a:schemeClr val="bg1"/>
                </a:solidFill>
              </a:rPr>
              <a:t> of CCP’s among </a:t>
            </a:r>
            <a:r>
              <a:rPr lang="en-US" sz="2000" b="1" dirty="0" smtClean="0">
                <a:solidFill>
                  <a:srgbClr val="FFFF00"/>
                </a:solidFill>
              </a:rPr>
              <a:t>staff / students / parents / employers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How better integrate </a:t>
            </a:r>
            <a:r>
              <a:rPr lang="en-US" sz="2000" b="1" dirty="0" smtClean="0">
                <a:solidFill>
                  <a:srgbClr val="FFFF00"/>
                </a:solidFill>
              </a:rPr>
              <a:t>Economic Development &amp; Workforce Development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How do we get </a:t>
            </a:r>
            <a:r>
              <a:rPr lang="en-US" sz="2000" b="1" dirty="0" smtClean="0">
                <a:solidFill>
                  <a:srgbClr val="FFFF00"/>
                </a:solidFill>
              </a:rPr>
              <a:t>Universities</a:t>
            </a:r>
            <a:r>
              <a:rPr lang="en-US" sz="2000" dirty="0" smtClean="0">
                <a:solidFill>
                  <a:schemeClr val="bg1"/>
                </a:solidFill>
              </a:rPr>
              <a:t> more involved with CCP’s?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RAMP-East (CSX / Triangle </a:t>
            </a:r>
            <a:r>
              <a:rPr lang="en-US" sz="2000" dirty="0" err="1" smtClean="0">
                <a:solidFill>
                  <a:schemeClr val="bg1"/>
                </a:solidFill>
              </a:rPr>
              <a:t>Tyre</a:t>
            </a:r>
            <a:r>
              <a:rPr lang="en-US" sz="2000" dirty="0" smtClean="0">
                <a:solidFill>
                  <a:schemeClr val="bg1"/>
                </a:solidFill>
              </a:rPr>
              <a:t> / Corning)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333" y="6179128"/>
            <a:ext cx="1841152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327" y="95804"/>
            <a:ext cx="1627158" cy="13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48422" cy="4601183"/>
          </a:xfrm>
        </p:spPr>
        <p:txBody>
          <a:bodyPr/>
          <a:lstStyle/>
          <a:p>
            <a:r>
              <a:rPr lang="en-US" dirty="0" smtClean="0"/>
              <a:t>PANEL ON SPECIAL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86853"/>
            <a:ext cx="7315200" cy="64314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100" b="1" dirty="0" smtClean="0"/>
              <a:t>Marcus </a:t>
            </a:r>
            <a:r>
              <a:rPr lang="en-US" sz="3100" b="1" dirty="0" err="1" smtClean="0"/>
              <a:t>Cutrell</a:t>
            </a:r>
            <a:endParaRPr lang="en-US" sz="3100" b="1" dirty="0" smtClean="0"/>
          </a:p>
          <a:p>
            <a:pPr marL="0" indent="0" algn="ctr">
              <a:buNone/>
            </a:pPr>
            <a:r>
              <a:rPr lang="en-US" sz="2100" dirty="0" smtClean="0"/>
              <a:t>Local Veterans Employment Representative</a:t>
            </a:r>
          </a:p>
          <a:p>
            <a:pPr marL="0" indent="0" algn="ctr">
              <a:buNone/>
            </a:pPr>
            <a:r>
              <a:rPr lang="en-US" sz="2100" dirty="0" smtClean="0"/>
              <a:t>NC Department of Commerce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100" b="1" dirty="0" smtClean="0"/>
              <a:t>Beverly Davis</a:t>
            </a:r>
          </a:p>
          <a:p>
            <a:pPr marL="0" indent="0" algn="ctr">
              <a:buNone/>
            </a:pPr>
            <a:r>
              <a:rPr lang="en-US" sz="2100" dirty="0"/>
              <a:t>Senior Community Service Employment Program </a:t>
            </a:r>
            <a:r>
              <a:rPr lang="en-US" sz="2100" dirty="0" smtClean="0"/>
              <a:t>Coordinator</a:t>
            </a:r>
          </a:p>
          <a:p>
            <a:pPr marL="0" indent="0" algn="ctr">
              <a:buNone/>
            </a:pPr>
            <a:r>
              <a:rPr lang="en-US" sz="2100" dirty="0" smtClean="0"/>
              <a:t>Upper Coastal Plain Council of Governments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2800" b="1" dirty="0" err="1" smtClean="0"/>
              <a:t>Deidire</a:t>
            </a:r>
            <a:r>
              <a:rPr lang="en-US" sz="2800" b="1" dirty="0" smtClean="0"/>
              <a:t> Hill</a:t>
            </a:r>
          </a:p>
          <a:p>
            <a:pPr marL="0" indent="0" algn="ctr">
              <a:buNone/>
            </a:pPr>
            <a:r>
              <a:rPr lang="en-US" dirty="0" smtClean="0"/>
              <a:t>Employment Services</a:t>
            </a:r>
          </a:p>
          <a:p>
            <a:pPr marL="0" indent="0" algn="ctr">
              <a:buNone/>
            </a:pPr>
            <a:r>
              <a:rPr lang="en-US" dirty="0" smtClean="0"/>
              <a:t>Pitt County Department of Social Services</a:t>
            </a:r>
          </a:p>
          <a:p>
            <a:pPr marL="502920" lvl="1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3000" b="1" dirty="0" smtClean="0"/>
              <a:t>Victor </a:t>
            </a:r>
            <a:r>
              <a:rPr lang="en-US" sz="3000" b="1" dirty="0" err="1" smtClean="0"/>
              <a:t>Hinnant</a:t>
            </a:r>
            <a:endParaRPr lang="en-US" sz="3000" b="1" dirty="0" smtClean="0"/>
          </a:p>
          <a:p>
            <a:pPr marL="0" indent="0" algn="ctr">
              <a:buNone/>
            </a:pPr>
            <a:r>
              <a:rPr lang="en-US" dirty="0" smtClean="0"/>
              <a:t>Regional Reentry Specialist</a:t>
            </a:r>
          </a:p>
          <a:p>
            <a:pPr marL="0" indent="0" algn="ctr">
              <a:buNone/>
            </a:pPr>
            <a:r>
              <a:rPr lang="en-US" dirty="0" smtClean="0"/>
              <a:t>Department of Commerce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3000" b="1" dirty="0" smtClean="0"/>
              <a:t>Chloe Hudson</a:t>
            </a:r>
          </a:p>
          <a:p>
            <a:pPr marL="0" indent="0" algn="ctr">
              <a:buNone/>
            </a:pPr>
            <a:r>
              <a:rPr lang="en-US" dirty="0" smtClean="0"/>
              <a:t>Manager, Greenville Unit Office</a:t>
            </a:r>
          </a:p>
          <a:p>
            <a:pPr marL="0" indent="0" algn="ctr">
              <a:buNone/>
            </a:pPr>
            <a:r>
              <a:rPr lang="en-US" dirty="0" smtClean="0"/>
              <a:t>Department of Vocational Rehabilitation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4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95248" cy="4601183"/>
          </a:xfrm>
        </p:spPr>
        <p:txBody>
          <a:bodyPr/>
          <a:lstStyle/>
          <a:p>
            <a:r>
              <a:rPr lang="en-US" dirty="0" smtClean="0"/>
              <a:t>SPECIAL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Christina (Christy) Harris</a:t>
            </a:r>
          </a:p>
          <a:p>
            <a:pPr marL="0" indent="0" algn="ctr">
              <a:buNone/>
            </a:pPr>
            <a:r>
              <a:rPr lang="en-US" sz="3200" dirty="0" smtClean="0"/>
              <a:t>Northeast Regional </a:t>
            </a:r>
          </a:p>
          <a:p>
            <a:pPr marL="0" indent="0" algn="ctr">
              <a:buNone/>
            </a:pPr>
            <a:r>
              <a:rPr lang="en-US" sz="3200" dirty="0" smtClean="0"/>
              <a:t>CTE Coordinator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2800" dirty="0" smtClean="0"/>
              <a:t>“Mother of Career Pathways in the Northeast”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951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123837"/>
            <a:ext cx="7315200" cy="5120640"/>
          </a:xfrm>
        </p:spPr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Invite new partners</a:t>
            </a:r>
          </a:p>
          <a:p>
            <a:r>
              <a:rPr lang="en-US" sz="4000" dirty="0" smtClean="0"/>
              <a:t>Share ideas and resources</a:t>
            </a:r>
            <a:endParaRPr lang="en-US" sz="4000" dirty="0"/>
          </a:p>
          <a:p>
            <a:r>
              <a:rPr lang="en-US" sz="4000" dirty="0" smtClean="0"/>
              <a:t>Visit our website for information</a:t>
            </a:r>
          </a:p>
          <a:p>
            <a:r>
              <a:rPr lang="en-US" sz="4000" dirty="0" smtClean="0"/>
              <a:t>Join our newsletter list for updates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1" y="341194"/>
            <a:ext cx="2982617" cy="2397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9268" y="5601353"/>
            <a:ext cx="7474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www.nencpathways.org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4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IN THE NEW ECONOMY</a:t>
            </a:r>
            <a:endParaRPr lang="en-US" dirty="0"/>
          </a:p>
        </p:txBody>
      </p:sp>
      <p:pic>
        <p:nvPicPr>
          <p:cNvPr id="4" name="bauDp4NdPK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39992" y="1419505"/>
            <a:ext cx="7128613" cy="40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ONE-YEAR IMPACT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913" y="524934"/>
            <a:ext cx="4732865" cy="6333066"/>
          </a:xfrm>
        </p:spPr>
        <p:txBody>
          <a:bodyPr>
            <a:norm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First Pathway Certified February 2016 – </a:t>
            </a:r>
            <a:r>
              <a:rPr lang="en-US" i="1" dirty="0">
                <a:latin typeface="Bookman Old Style" panose="02050604050505020204" pitchFamily="18" charset="0"/>
              </a:rPr>
              <a:t>Northeast Region (Healthcare)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Thirty-five Pathways Certified Through 2018</a:t>
            </a:r>
          </a:p>
          <a:p>
            <a:r>
              <a:rPr lang="en-US" dirty="0">
                <a:latin typeface="Bookman Old Style" panose="02050604050505020204" pitchFamily="18" charset="0"/>
              </a:rPr>
              <a:t>Thirteen Pathways Reached One Year of Implementation by June 30, 2018 – </a:t>
            </a:r>
            <a:r>
              <a:rPr lang="en-US" i="1" dirty="0">
                <a:latin typeface="Bookman Old Style" panose="02050604050505020204" pitchFamily="18" charset="0"/>
              </a:rPr>
              <a:t>Healthcare, Hospitality &amp; Tourism, Advanced Manufacturing, Transportation, Information Technology</a:t>
            </a:r>
          </a:p>
          <a:p>
            <a:r>
              <a:rPr lang="en-US" dirty="0">
                <a:latin typeface="Bookman Old Style" panose="02050604050505020204" pitchFamily="18" charset="0"/>
              </a:rPr>
              <a:t>One Year Check-Ins Submitted by Each Team – Synthesized for Report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Captured Additional Data from Stakeholders</a:t>
            </a:r>
          </a:p>
          <a:p>
            <a:pPr lvl="1"/>
            <a:r>
              <a:rPr lang="en-US" sz="2000" dirty="0">
                <a:latin typeface="Bookman Old Style" panose="02050604050505020204" pitchFamily="18" charset="0"/>
              </a:rPr>
              <a:t>Two Focus Groups</a:t>
            </a:r>
          </a:p>
          <a:p>
            <a:pPr lvl="1"/>
            <a:r>
              <a:rPr lang="en-US" sz="2000" dirty="0">
                <a:latin typeface="Bookman Old Style" panose="02050604050505020204" pitchFamily="18" charset="0"/>
              </a:rPr>
              <a:t>Twenty-three Individual Interviews</a:t>
            </a:r>
            <a:endParaRPr lang="en-US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205" y="1145296"/>
            <a:ext cx="3449201" cy="45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4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Data indicate a continued need for Career Pathways</a:t>
            </a:r>
            <a:endParaRPr lang="en-US" i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256336"/>
          </a:xfrm>
        </p:spPr>
        <p:txBody>
          <a:bodyPr/>
          <a:lstStyle/>
          <a:p>
            <a:r>
              <a:rPr lang="en-US" dirty="0" smtClean="0"/>
              <a:t>Ease the financial burden of education and training for career seekers</a:t>
            </a:r>
          </a:p>
          <a:p>
            <a:r>
              <a:rPr lang="en-US" dirty="0" smtClean="0"/>
              <a:t>Upskill career seekers which makes them attractive candidates for gainful employment</a:t>
            </a:r>
          </a:p>
          <a:p>
            <a:r>
              <a:rPr lang="en-US" dirty="0" smtClean="0"/>
              <a:t>Facilitate regional support, capacity building and collaboration for workforce partners</a:t>
            </a:r>
          </a:p>
          <a:p>
            <a:r>
              <a:rPr lang="en-US" dirty="0" smtClean="0"/>
              <a:t>Cause a domino effect and inspire other success outside of their initial scope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6044" y="3973689"/>
            <a:ext cx="38495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College Partnership Survey-2018</a:t>
            </a:r>
          </a:p>
          <a:p>
            <a:endParaRPr lang="en-US" dirty="0"/>
          </a:p>
          <a:p>
            <a:r>
              <a:rPr lang="en-US" dirty="0" smtClean="0"/>
              <a:t>-100% find Career Pathways professionally beneficial</a:t>
            </a:r>
          </a:p>
          <a:p>
            <a:endParaRPr lang="en-US" dirty="0"/>
          </a:p>
          <a:p>
            <a:r>
              <a:rPr lang="en-US" dirty="0" smtClean="0"/>
              <a:t>-Partnership meetings help them to learn about pathways initiatives, networking, share best practices and discover local resources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9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Career Pathways have improved collaboration among partners and employers 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9558" y="727245"/>
            <a:ext cx="4380619" cy="5394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31" y="1800175"/>
            <a:ext cx="3078226" cy="32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Educational institutions have streamlined course offerings 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554" y="1439481"/>
            <a:ext cx="6930498" cy="41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2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Employers have provided larger numbers of Work-Based Learning opportunities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632766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43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Increased employer engagement has produced other, unintended benefits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866761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193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Career Pathways provide tools for smaller counties with fewer resources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00" y="1873147"/>
            <a:ext cx="3950514" cy="13942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14" y="3607994"/>
            <a:ext cx="2514286" cy="236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59" y="3584245"/>
            <a:ext cx="2663594" cy="2140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6727" y="5355688"/>
            <a:ext cx="250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www.nencpathways.org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03694" y="5969899"/>
            <a:ext cx="206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Guidance and Direction for Jobseekers (GADJ)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06" y="385052"/>
            <a:ext cx="2264300" cy="32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8191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415</TotalTime>
  <Words>794</Words>
  <Application>Microsoft Office PowerPoint</Application>
  <PresentationFormat>Widescreen</PresentationFormat>
  <Paragraphs>128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Corbel</vt:lpstr>
      <vt:lpstr>Wingdings</vt:lpstr>
      <vt:lpstr>Wingdings 2</vt:lpstr>
      <vt:lpstr>Frame</vt:lpstr>
      <vt:lpstr>Office Theme</vt:lpstr>
      <vt:lpstr>2019 Career Pathways Week </vt:lpstr>
      <vt:lpstr>SUCCESS IN THE NEW ECONOMY</vt:lpstr>
      <vt:lpstr>ONE-YEAR IMPACT REPORT</vt:lpstr>
      <vt:lpstr>Data indicate a continued need for Career Pathways</vt:lpstr>
      <vt:lpstr>Career Pathways have improved collaboration among partners and employers  </vt:lpstr>
      <vt:lpstr>Educational institutions have streamlined course offerings  </vt:lpstr>
      <vt:lpstr>Employers have provided larger numbers of Work-Based Learning opportunities </vt:lpstr>
      <vt:lpstr>Increased employer engagement has produced other, unintended benefits </vt:lpstr>
      <vt:lpstr>Career Pathways provide tools for smaller counties with fewer resources </vt:lpstr>
      <vt:lpstr>Front line staff feel invested in the Career Pathways process </vt:lpstr>
      <vt:lpstr>REFLECTION ON IMPACT OF CAREER PATHWAYS IN THE NORTHEAST</vt:lpstr>
      <vt:lpstr>PowerPoint Presentation</vt:lpstr>
      <vt:lpstr>NORTHEAST LEADING THE WAY IN NC </vt:lpstr>
      <vt:lpstr>MAGNITUDE &amp; SCALE  </vt:lpstr>
      <vt:lpstr>HOW RELEVANT ARE CCPs TODAY?  </vt:lpstr>
      <vt:lpstr>PANEL ON SPECIAL POPULATIONS</vt:lpstr>
      <vt:lpstr>SPECIAL RECOGNITION</vt:lpstr>
      <vt:lpstr>FINAL THOUGHTS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Career Pathways Week</dc:title>
  <dc:creator>Bragg, Brandi</dc:creator>
  <cp:lastModifiedBy>Bragg, Brandi</cp:lastModifiedBy>
  <cp:revision>17</cp:revision>
  <dcterms:created xsi:type="dcterms:W3CDTF">2019-01-24T14:39:18Z</dcterms:created>
  <dcterms:modified xsi:type="dcterms:W3CDTF">2019-01-28T15:45:52Z</dcterms:modified>
</cp:coreProperties>
</file>