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45"/>
  </p:notesMasterIdLst>
  <p:handoutMasterIdLst>
    <p:handoutMasterId r:id="rId46"/>
  </p:handoutMasterIdLst>
  <p:sldIdLst>
    <p:sldId id="256"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60" r:id="rId28"/>
    <p:sldId id="259" r:id="rId29"/>
    <p:sldId id="258" r:id="rId30"/>
    <p:sldId id="261" r:id="rId31"/>
    <p:sldId id="262" r:id="rId32"/>
    <p:sldId id="270" r:id="rId33"/>
    <p:sldId id="263" r:id="rId34"/>
    <p:sldId id="271" r:id="rId35"/>
    <p:sldId id="272" r:id="rId36"/>
    <p:sldId id="267" r:id="rId37"/>
    <p:sldId id="268" r:id="rId38"/>
    <p:sldId id="269" r:id="rId39"/>
    <p:sldId id="296" r:id="rId40"/>
    <p:sldId id="297" r:id="rId41"/>
    <p:sldId id="298" r:id="rId42"/>
    <p:sldId id="299" r:id="rId43"/>
    <p:sldId id="2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varScale="1">
        <p:scale>
          <a:sx n="81" d="100"/>
          <a:sy n="81" d="100"/>
        </p:scale>
        <p:origin x="258" y="96"/>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485147316783052E-2"/>
          <c:y val="6.859943464359157E-2"/>
          <c:w val="0.9325911103361636"/>
          <c:h val="0.78362572795016316"/>
        </c:manualLayout>
      </c:layout>
      <c:barChart>
        <c:barDir val="col"/>
        <c:grouping val="clustered"/>
        <c:varyColors val="1"/>
        <c:ser>
          <c:idx val="0"/>
          <c:order val="0"/>
          <c:spPr>
            <a:solidFill>
              <a:schemeClr val="accent2"/>
            </a:solidFill>
          </c:spPr>
          <c:invertIfNegative val="0"/>
          <c:dPt>
            <c:idx val="0"/>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0-8F58-4616-AEC5-8094618422B6}"/>
              </c:ext>
            </c:extLst>
          </c:dPt>
          <c:dPt>
            <c:idx val="1"/>
            <c:invertIfNegative val="0"/>
            <c:bubble3D val="0"/>
            <c:extLst xmlns:c16r2="http://schemas.microsoft.com/office/drawing/2015/06/chart">
              <c:ext xmlns:c16="http://schemas.microsoft.com/office/drawing/2014/chart" uri="{C3380CC4-5D6E-409C-BE32-E72D297353CC}">
                <c16:uniqueId val="{00000001-8F58-4616-AEC5-8094618422B6}"/>
              </c:ext>
            </c:extLst>
          </c:dPt>
          <c:dPt>
            <c:idx val="2"/>
            <c:invertIfNegative val="0"/>
            <c:bubble3D val="0"/>
            <c:extLst xmlns:c16r2="http://schemas.microsoft.com/office/drawing/2015/06/chart">
              <c:ext xmlns:c16="http://schemas.microsoft.com/office/drawing/2014/chart" uri="{C3380CC4-5D6E-409C-BE32-E72D297353CC}">
                <c16:uniqueId val="{00000002-8F58-4616-AEC5-8094618422B6}"/>
              </c:ext>
            </c:extLst>
          </c:dPt>
          <c:dPt>
            <c:idx val="3"/>
            <c:invertIfNegative val="0"/>
            <c:bubble3D val="0"/>
            <c:extLst xmlns:c16r2="http://schemas.microsoft.com/office/drawing/2015/06/chart">
              <c:ext xmlns:c16="http://schemas.microsoft.com/office/drawing/2014/chart" uri="{C3380CC4-5D6E-409C-BE32-E72D297353CC}">
                <c16:uniqueId val="{00000003-8F58-4616-AEC5-8094618422B6}"/>
              </c:ext>
            </c:extLst>
          </c:dPt>
          <c:dPt>
            <c:idx val="7"/>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5-8F58-4616-AEC5-8094618422B6}"/>
              </c:ext>
            </c:extLst>
          </c:dPt>
          <c:dPt>
            <c:idx val="8"/>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6-8F58-4616-AEC5-8094618422B6}"/>
              </c:ext>
            </c:extLst>
          </c:dPt>
          <c:dPt>
            <c:idx val="9"/>
            <c:invertIfNegative val="0"/>
            <c:bubble3D val="0"/>
            <c:extLst xmlns:c16r2="http://schemas.microsoft.com/office/drawing/2015/06/chart">
              <c:ext xmlns:c16="http://schemas.microsoft.com/office/drawing/2014/chart" uri="{C3380CC4-5D6E-409C-BE32-E72D297353CC}">
                <c16:uniqueId val="{00000004-8F58-4616-AEC5-8094618422B6}"/>
              </c:ext>
            </c:extLst>
          </c:dPt>
          <c:dLbls>
            <c:numFmt formatCode="#,##0.00" sourceLinked="0"/>
            <c:spPr>
              <a:solidFill>
                <a:schemeClr val="accent1">
                  <a:lumMod val="20000"/>
                  <a:lumOff val="80000"/>
                </a:schemeClr>
              </a:solidFill>
              <a:ln>
                <a:noFill/>
              </a:ln>
              <a:effectLst/>
            </c:spPr>
            <c:txPr>
              <a:bodyPr wrap="square" lIns="38100" tIns="19050" rIns="38100" bIns="19050" anchor="ctr">
                <a:spAutoFit/>
              </a:bodyPr>
              <a:lstStyle/>
              <a:p>
                <a:pPr>
                  <a:defRPr sz="12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Sheet1!$E$1:$N$1</c:f>
              <c:strCache>
                <c:ptCount val="10"/>
                <c:pt idx="0">
                  <c:v>&lt; 6 mos 
(57)</c:v>
                </c:pt>
                <c:pt idx="1">
                  <c:v>6 mo-&lt; 1 yr 
(117)</c:v>
                </c:pt>
                <c:pt idx="2">
                  <c:v>1-2 yrs 
(223)</c:v>
                </c:pt>
                <c:pt idx="3">
                  <c:v>3-5 yrs 
(273)</c:v>
                </c:pt>
                <c:pt idx="4">
                  <c:v>6-10 yrs 
(221)</c:v>
                </c:pt>
                <c:pt idx="5">
                  <c:v>11-15 yrs 
(175)</c:v>
                </c:pt>
                <c:pt idx="6">
                  <c:v>16-20 yrs 
(155)</c:v>
                </c:pt>
                <c:pt idx="7">
                  <c:v>21-25 yrs 
(85)</c:v>
                </c:pt>
                <c:pt idx="8">
                  <c:v>25+ yrs 
(98)</c:v>
                </c:pt>
                <c:pt idx="9">
                  <c:v>Prefer not to answer 
(48)</c:v>
                </c:pt>
              </c:strCache>
            </c:strRef>
          </c:cat>
          <c:val>
            <c:numRef>
              <c:f>Sheet1!$E$2:$N$2</c:f>
              <c:numCache>
                <c:formatCode>General</c:formatCode>
                <c:ptCount val="10"/>
                <c:pt idx="0">
                  <c:v>4.32</c:v>
                </c:pt>
                <c:pt idx="1">
                  <c:v>3.92</c:v>
                </c:pt>
                <c:pt idx="2">
                  <c:v>3.82</c:v>
                </c:pt>
                <c:pt idx="3">
                  <c:v>3.85</c:v>
                </c:pt>
                <c:pt idx="4">
                  <c:v>3.92</c:v>
                </c:pt>
                <c:pt idx="5">
                  <c:v>3.95</c:v>
                </c:pt>
                <c:pt idx="6">
                  <c:v>4.05</c:v>
                </c:pt>
                <c:pt idx="7">
                  <c:v>4.25</c:v>
                </c:pt>
                <c:pt idx="8">
                  <c:v>4.2300000000000004</c:v>
                </c:pt>
                <c:pt idx="9">
                  <c:v>3.66</c:v>
                </c:pt>
              </c:numCache>
            </c:numRef>
          </c:val>
          <c:extLst xmlns:c16r2="http://schemas.microsoft.com/office/drawing/2015/06/chart">
            <c:ext xmlns:c16="http://schemas.microsoft.com/office/drawing/2014/chart" uri="{C3380CC4-5D6E-409C-BE32-E72D297353CC}">
              <c16:uniqueId val="{00000000-43D0-4CEC-97D0-0ECC327342B4}"/>
            </c:ext>
          </c:extLst>
        </c:ser>
        <c:dLbls>
          <c:showLegendKey val="0"/>
          <c:showVal val="1"/>
          <c:showCatName val="0"/>
          <c:showSerName val="0"/>
          <c:showPercent val="0"/>
          <c:showBubbleSize val="0"/>
        </c:dLbls>
        <c:gapWidth val="100"/>
        <c:axId val="226277320"/>
        <c:axId val="226277712"/>
      </c:barChart>
      <c:catAx>
        <c:axId val="226277320"/>
        <c:scaling>
          <c:orientation val="minMax"/>
        </c:scaling>
        <c:delete val="0"/>
        <c:axPos val="b"/>
        <c:numFmt formatCode="General" sourceLinked="0"/>
        <c:majorTickMark val="out"/>
        <c:minorTickMark val="none"/>
        <c:tickLblPos val="low"/>
        <c:spPr>
          <a:effectLst/>
        </c:spPr>
        <c:txPr>
          <a:bodyPr/>
          <a:lstStyle/>
          <a:p>
            <a:pPr>
              <a:defRPr sz="1100">
                <a:solidFill>
                  <a:srgbClr val="5E6052"/>
                </a:solidFill>
                <a:latin typeface="+mn-lt"/>
                <a:cs typeface="Arial" panose="020B0604020202020204" pitchFamily="34" charset="0"/>
              </a:defRPr>
            </a:pPr>
            <a:endParaRPr lang="en-US"/>
          </a:p>
        </c:txPr>
        <c:crossAx val="226277712"/>
        <c:crossesAt val="0"/>
        <c:auto val="0"/>
        <c:lblAlgn val="ctr"/>
        <c:lblOffset val="100"/>
        <c:noMultiLvlLbl val="0"/>
      </c:catAx>
      <c:valAx>
        <c:axId val="226277712"/>
        <c:scaling>
          <c:orientation val="minMax"/>
          <c:max val="5"/>
          <c:min val="1"/>
        </c:scaling>
        <c:delete val="0"/>
        <c:axPos val="l"/>
        <c:majorGridlines/>
        <c:numFmt formatCode="#,##0.00" sourceLinked="0"/>
        <c:majorTickMark val="none"/>
        <c:minorTickMark val="none"/>
        <c:tickLblPos val="nextTo"/>
        <c:txPr>
          <a:bodyPr/>
          <a:lstStyle/>
          <a:p>
            <a:pPr>
              <a:defRPr sz="1100">
                <a:solidFill>
                  <a:srgbClr val="5E6052"/>
                </a:solidFill>
                <a:latin typeface="+mn-lt"/>
                <a:cs typeface="Arial" panose="020B0604020202020204" pitchFamily="34" charset="0"/>
              </a:defRPr>
            </a:pPr>
            <a:endParaRPr lang="en-US"/>
          </a:p>
        </c:txPr>
        <c:crossAx val="226277320"/>
        <c:crosses val="autoZero"/>
        <c:crossBetween val="between"/>
        <c:majorUnit val="0.5"/>
      </c:valAx>
    </c:plotArea>
    <c:plotVisOnly val="1"/>
    <c:dispBlanksAs val="gap"/>
    <c:showDLblsOverMax val="0"/>
  </c:chart>
  <c:spPr>
    <a:effectLst/>
    <a:scene3d>
      <a:camera prst="orthographicFront"/>
      <a:lightRig rig="threePt" dir="t"/>
    </a:scene3d>
    <a:sp3d>
      <a:bevelB w="6350"/>
    </a:sp3d>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485147316783052E-2"/>
          <c:y val="6.859943464359157E-2"/>
          <c:w val="0.9325911103361636"/>
          <c:h val="0.78362572795016316"/>
        </c:manualLayout>
      </c:layout>
      <c:barChart>
        <c:barDir val="col"/>
        <c:grouping val="clustered"/>
        <c:varyColors val="1"/>
        <c:ser>
          <c:idx val="0"/>
          <c:order val="0"/>
          <c:spPr>
            <a:solidFill>
              <a:schemeClr val="accent2"/>
            </a:solidFill>
          </c:spPr>
          <c:invertIfNegative val="0"/>
          <c:dPt>
            <c:idx val="1"/>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0-C1EE-4A1D-941B-C91C0FB99337}"/>
              </c:ext>
            </c:extLst>
          </c:dPt>
          <c:dPt>
            <c:idx val="2"/>
            <c:invertIfNegative val="0"/>
            <c:bubble3D val="0"/>
            <c:extLst xmlns:c16r2="http://schemas.microsoft.com/office/drawing/2015/06/chart">
              <c:ext xmlns:c16="http://schemas.microsoft.com/office/drawing/2014/chart" uri="{C3380CC4-5D6E-409C-BE32-E72D297353CC}">
                <c16:uniqueId val="{00000001-C1EE-4A1D-941B-C91C0FB99337}"/>
              </c:ext>
            </c:extLst>
          </c:dPt>
          <c:dPt>
            <c:idx val="3"/>
            <c:invertIfNegative val="0"/>
            <c:bubble3D val="0"/>
            <c:spPr>
              <a:solidFill>
                <a:srgbClr val="C00000"/>
              </a:solidFill>
            </c:spPr>
            <c:extLst xmlns:c16r2="http://schemas.microsoft.com/office/drawing/2015/06/chart">
              <c:ext xmlns:c16="http://schemas.microsoft.com/office/drawing/2014/chart" uri="{C3380CC4-5D6E-409C-BE32-E72D297353CC}">
                <c16:uniqueId val="{00000004-300E-4C7E-BDD3-3834D109DB75}"/>
              </c:ext>
            </c:extLst>
          </c:dPt>
          <c:dPt>
            <c:idx val="4"/>
            <c:invertIfNegative val="0"/>
            <c:bubble3D val="0"/>
            <c:spPr>
              <a:solidFill>
                <a:srgbClr val="C00000"/>
              </a:solidFill>
            </c:spPr>
            <c:extLst xmlns:c16r2="http://schemas.microsoft.com/office/drawing/2015/06/chart">
              <c:ext xmlns:c16="http://schemas.microsoft.com/office/drawing/2014/chart" uri="{C3380CC4-5D6E-409C-BE32-E72D297353CC}">
                <c16:uniqueId val="{00000006-300E-4C7E-BDD3-3834D109DB75}"/>
              </c:ext>
            </c:extLst>
          </c:dPt>
          <c:dLbls>
            <c:numFmt formatCode="#,##0.00" sourceLinked="0"/>
            <c:spPr>
              <a:solidFill>
                <a:schemeClr val="accent1">
                  <a:lumMod val="20000"/>
                  <a:lumOff val="80000"/>
                </a:schemeClr>
              </a:solidFill>
              <a:ln>
                <a:noFill/>
              </a:ln>
              <a:effectLst/>
            </c:spPr>
            <c:txPr>
              <a:bodyPr wrap="square" lIns="38100" tIns="19050" rIns="38100" bIns="19050" anchor="ctr">
                <a:spAutoFit/>
              </a:bodyPr>
              <a:lstStyle/>
              <a:p>
                <a:pPr>
                  <a:defRPr sz="12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Sheet1!$E$1:$I$1</c:f>
              <c:strCache>
                <c:ptCount val="5"/>
                <c:pt idx="0">
                  <c:v>Traditionalist 
(1930-1945) 
(10)</c:v>
                </c:pt>
                <c:pt idx="1">
                  <c:v>Baby Boomer 
(1946-1964) 
(390)</c:v>
                </c:pt>
                <c:pt idx="2">
                  <c:v>Generation X 
(1965-1981) 
(564)</c:v>
                </c:pt>
                <c:pt idx="3">
                  <c:v>Millennials or Generation Y 
(1982-2000) 
(392)</c:v>
                </c:pt>
                <c:pt idx="4">
                  <c:v>Prefer not to answer 
(93)</c:v>
                </c:pt>
              </c:strCache>
            </c:strRef>
          </c:cat>
          <c:val>
            <c:numRef>
              <c:f>Sheet1!$E$2:$I$2</c:f>
              <c:numCache>
                <c:formatCode>General</c:formatCode>
                <c:ptCount val="5"/>
                <c:pt idx="0">
                  <c:v>3.95</c:v>
                </c:pt>
                <c:pt idx="1">
                  <c:v>4.0999999999999996</c:v>
                </c:pt>
                <c:pt idx="2">
                  <c:v>4</c:v>
                </c:pt>
                <c:pt idx="3">
                  <c:v>3.83</c:v>
                </c:pt>
                <c:pt idx="4">
                  <c:v>3.66</c:v>
                </c:pt>
              </c:numCache>
            </c:numRef>
          </c:val>
          <c:extLst xmlns:c16r2="http://schemas.microsoft.com/office/drawing/2015/06/chart">
            <c:ext xmlns:c16="http://schemas.microsoft.com/office/drawing/2014/chart" uri="{C3380CC4-5D6E-409C-BE32-E72D297353CC}">
              <c16:uniqueId val="{00000000-43D0-4CEC-97D0-0ECC327342B4}"/>
            </c:ext>
          </c:extLst>
        </c:ser>
        <c:dLbls>
          <c:showLegendKey val="0"/>
          <c:showVal val="1"/>
          <c:showCatName val="0"/>
          <c:showSerName val="0"/>
          <c:showPercent val="0"/>
          <c:showBubbleSize val="0"/>
        </c:dLbls>
        <c:gapWidth val="100"/>
        <c:axId val="226278496"/>
        <c:axId val="226278888"/>
      </c:barChart>
      <c:catAx>
        <c:axId val="226278496"/>
        <c:scaling>
          <c:orientation val="minMax"/>
        </c:scaling>
        <c:delete val="0"/>
        <c:axPos val="b"/>
        <c:numFmt formatCode="General" sourceLinked="0"/>
        <c:majorTickMark val="out"/>
        <c:minorTickMark val="none"/>
        <c:tickLblPos val="low"/>
        <c:spPr>
          <a:effectLst/>
        </c:spPr>
        <c:txPr>
          <a:bodyPr/>
          <a:lstStyle/>
          <a:p>
            <a:pPr>
              <a:defRPr sz="1100">
                <a:solidFill>
                  <a:srgbClr val="5E6052"/>
                </a:solidFill>
                <a:latin typeface="+mn-lt"/>
                <a:cs typeface="Arial" panose="020B0604020202020204" pitchFamily="34" charset="0"/>
              </a:defRPr>
            </a:pPr>
            <a:endParaRPr lang="en-US"/>
          </a:p>
        </c:txPr>
        <c:crossAx val="226278888"/>
        <c:crossesAt val="0"/>
        <c:auto val="0"/>
        <c:lblAlgn val="ctr"/>
        <c:lblOffset val="100"/>
        <c:noMultiLvlLbl val="0"/>
      </c:catAx>
      <c:valAx>
        <c:axId val="226278888"/>
        <c:scaling>
          <c:orientation val="minMax"/>
          <c:max val="5"/>
          <c:min val="1"/>
        </c:scaling>
        <c:delete val="0"/>
        <c:axPos val="l"/>
        <c:majorGridlines/>
        <c:numFmt formatCode="#,##0.00" sourceLinked="0"/>
        <c:majorTickMark val="none"/>
        <c:minorTickMark val="none"/>
        <c:tickLblPos val="nextTo"/>
        <c:txPr>
          <a:bodyPr/>
          <a:lstStyle/>
          <a:p>
            <a:pPr>
              <a:defRPr sz="1100">
                <a:solidFill>
                  <a:srgbClr val="5E6052"/>
                </a:solidFill>
                <a:latin typeface="+mn-lt"/>
                <a:cs typeface="Arial" panose="020B0604020202020204" pitchFamily="34" charset="0"/>
              </a:defRPr>
            </a:pPr>
            <a:endParaRPr lang="en-US"/>
          </a:p>
        </c:txPr>
        <c:crossAx val="226278496"/>
        <c:crosses val="autoZero"/>
        <c:crossBetween val="between"/>
        <c:majorUnit val="0.5"/>
      </c:valAx>
    </c:plotArea>
    <c:plotVisOnly val="1"/>
    <c:dispBlanksAs val="gap"/>
    <c:showDLblsOverMax val="0"/>
  </c:chart>
  <c:spPr>
    <a:effectLst/>
    <a:scene3d>
      <a:camera prst="orthographicFront"/>
      <a:lightRig rig="threePt" dir="t"/>
    </a:scene3d>
    <a:sp3d>
      <a:bevelB w="6350"/>
    </a:sp3d>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0.69262</cdr:x>
      <cdr:y>0.14639</cdr:y>
    </cdr:from>
    <cdr:to>
      <cdr:x>0.7312</cdr:x>
      <cdr:y>0.22938</cdr:y>
    </cdr:to>
    <cdr:sp macro="" textlink="">
      <cdr:nvSpPr>
        <cdr:cNvPr id="2" name="Down Arrow 1"/>
        <cdr:cNvSpPr/>
      </cdr:nvSpPr>
      <cdr:spPr bwMode="auto">
        <a:xfrm xmlns:a="http://schemas.openxmlformats.org/drawingml/2006/main">
          <a:off x="6204691" y="812926"/>
          <a:ext cx="345645" cy="460860"/>
        </a:xfrm>
        <a:prstGeom xmlns:a="http://schemas.openxmlformats.org/drawingml/2006/main" prst="downArrow">
          <a:avLst/>
        </a:prstGeom>
        <a:solidFill xmlns:a="http://schemas.openxmlformats.org/drawingml/2006/main">
          <a:srgbClr val="FF0000"/>
        </a:solidFill>
        <a:ln xmlns:a="http://schemas.openxmlformats.org/drawingml/2006/main">
          <a:headEnd type="none" w="med" len="med"/>
          <a:tailEnd type="none" w="med" len="med"/>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none" lIns="91440" tIns="91440" rIns="91440" bIns="91440" numCol="1" spcCol="0" rtlCol="0" fromWordArt="0" anchor="ctr" anchorCtr="0" forceAA="0" compatLnSpc="1">
          <a:prstTxWarp prst="textNoShape">
            <a:avLst/>
          </a:prstTxWarp>
          <a:noAutofit/>
        </a:bodyPr>
        <a:lstStyle xmlns:a="http://schemas.openxmlformats.org/drawingml/2006/main">
          <a:defPPr>
            <a:defRPr lang="en-US"/>
          </a:defPPr>
          <a:lvl1pPr algn="ctr" rtl="0" fontAlgn="base">
            <a:spcBef>
              <a:spcPct val="0"/>
            </a:spcBef>
            <a:spcAft>
              <a:spcPct val="0"/>
            </a:spcAft>
            <a:defRPr sz="1400" kern="1200">
              <a:solidFill>
                <a:schemeClr val="dk1"/>
              </a:solidFill>
              <a:latin typeface="+mn-lt"/>
              <a:ea typeface="+mn-ea"/>
              <a:cs typeface="+mn-cs"/>
            </a:defRPr>
          </a:lvl1pPr>
          <a:lvl2pPr marL="457200" algn="ctr" rtl="0" fontAlgn="base">
            <a:spcBef>
              <a:spcPct val="0"/>
            </a:spcBef>
            <a:spcAft>
              <a:spcPct val="0"/>
            </a:spcAft>
            <a:defRPr sz="1400" kern="1200">
              <a:solidFill>
                <a:schemeClr val="dk1"/>
              </a:solidFill>
              <a:latin typeface="+mn-lt"/>
              <a:ea typeface="+mn-ea"/>
              <a:cs typeface="+mn-cs"/>
            </a:defRPr>
          </a:lvl2pPr>
          <a:lvl3pPr marL="914400" algn="ctr" rtl="0" fontAlgn="base">
            <a:spcBef>
              <a:spcPct val="0"/>
            </a:spcBef>
            <a:spcAft>
              <a:spcPct val="0"/>
            </a:spcAft>
            <a:defRPr sz="1400" kern="1200">
              <a:solidFill>
                <a:schemeClr val="dk1"/>
              </a:solidFill>
              <a:latin typeface="+mn-lt"/>
              <a:ea typeface="+mn-ea"/>
              <a:cs typeface="+mn-cs"/>
            </a:defRPr>
          </a:lvl3pPr>
          <a:lvl4pPr marL="1371600" algn="ctr" rtl="0" fontAlgn="base">
            <a:spcBef>
              <a:spcPct val="0"/>
            </a:spcBef>
            <a:spcAft>
              <a:spcPct val="0"/>
            </a:spcAft>
            <a:defRPr sz="1400" kern="1200">
              <a:solidFill>
                <a:schemeClr val="dk1"/>
              </a:solidFill>
              <a:latin typeface="+mn-lt"/>
              <a:ea typeface="+mn-ea"/>
              <a:cs typeface="+mn-cs"/>
            </a:defRPr>
          </a:lvl4pPr>
          <a:lvl5pPr marL="1828800" algn="ctr" rtl="0" fontAlgn="base">
            <a:spcBef>
              <a:spcPct val="0"/>
            </a:spcBef>
            <a:spcAft>
              <a:spcPct val="0"/>
            </a:spcAft>
            <a:defRPr sz="1400" kern="1200">
              <a:solidFill>
                <a:schemeClr val="dk1"/>
              </a:solidFill>
              <a:latin typeface="+mn-lt"/>
              <a:ea typeface="+mn-ea"/>
              <a:cs typeface="+mn-cs"/>
            </a:defRPr>
          </a:lvl5pPr>
          <a:lvl6pPr marL="2286000" algn="l" defTabSz="914400" rtl="0" eaLnBrk="1" latinLnBrk="0" hangingPunct="1">
            <a:defRPr sz="1400" kern="1200">
              <a:solidFill>
                <a:schemeClr val="dk1"/>
              </a:solidFill>
              <a:latin typeface="+mn-lt"/>
              <a:ea typeface="+mn-ea"/>
              <a:cs typeface="+mn-cs"/>
            </a:defRPr>
          </a:lvl6pPr>
          <a:lvl7pPr marL="2743200" algn="l" defTabSz="914400" rtl="0" eaLnBrk="1" latinLnBrk="0" hangingPunct="1">
            <a:defRPr sz="1400" kern="1200">
              <a:solidFill>
                <a:schemeClr val="dk1"/>
              </a:solidFill>
              <a:latin typeface="+mn-lt"/>
              <a:ea typeface="+mn-ea"/>
              <a:cs typeface="+mn-cs"/>
            </a:defRPr>
          </a:lvl7pPr>
          <a:lvl8pPr marL="3200400" algn="l" defTabSz="914400" rtl="0" eaLnBrk="1" latinLnBrk="0" hangingPunct="1">
            <a:defRPr sz="1400" kern="1200">
              <a:solidFill>
                <a:schemeClr val="dk1"/>
              </a:solidFill>
              <a:latin typeface="+mn-lt"/>
              <a:ea typeface="+mn-ea"/>
              <a:cs typeface="+mn-cs"/>
            </a:defRPr>
          </a:lvl8pPr>
          <a:lvl9pPr marL="3657600" algn="l" defTabSz="914400" rtl="0" eaLnBrk="1" latinLnBrk="0" hangingPunct="1">
            <a:defRPr sz="1400" kern="1200">
              <a:solidFill>
                <a:schemeClr val="dk1"/>
              </a:solidFill>
              <a:latin typeface="+mn-lt"/>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1/21/2019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1/21/2019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200" fontAlgn="auto">
              <a:spcBef>
                <a:spcPts val="0"/>
              </a:spcBef>
              <a:spcAft>
                <a:spcPts val="0"/>
              </a:spcAft>
              <a:defRPr/>
            </a:pPr>
            <a:fld id="{E1170413-D0B1-4348-B49F-C7A776C7528D}" type="slidenum">
              <a:rPr lang="en-US" b="0">
                <a:solidFill>
                  <a:prstClr val="black"/>
                </a:solidFill>
                <a:latin typeface="Calibri" panose="020F0502020204030204"/>
              </a:rPr>
              <a:pPr defTabSz="457200" fontAlgn="auto">
                <a:spcBef>
                  <a:spcPts val="0"/>
                </a:spcBef>
                <a:spcAft>
                  <a:spcPts val="0"/>
                </a:spcAft>
                <a:defRPr/>
              </a:pPr>
              <a:t>17</a:t>
            </a:fld>
            <a:endParaRPr lang="en-US" b="0">
              <a:solidFill>
                <a:prstClr val="black"/>
              </a:solidFill>
              <a:latin typeface="Calibri" panose="020F0502020204030204"/>
            </a:endParaRPr>
          </a:p>
        </p:txBody>
      </p:sp>
    </p:spTree>
    <p:extLst>
      <p:ext uri="{BB962C8B-B14F-4D97-AF65-F5344CB8AC3E}">
        <p14:creationId xmlns:p14="http://schemas.microsoft.com/office/powerpoint/2010/main" val="244067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7200" fontAlgn="auto">
              <a:spcBef>
                <a:spcPts val="0"/>
              </a:spcBef>
              <a:spcAft>
                <a:spcPts val="0"/>
              </a:spcAft>
              <a:defRPr/>
            </a:pPr>
            <a:fld id="{E1170413-D0B1-4348-B49F-C7A776C7528D}" type="slidenum">
              <a:rPr lang="en-US" b="0">
                <a:solidFill>
                  <a:prstClr val="black"/>
                </a:solidFill>
                <a:latin typeface="Calibri" panose="020F0502020204030204"/>
              </a:rPr>
              <a:pPr defTabSz="457200" fontAlgn="auto">
                <a:spcBef>
                  <a:spcPts val="0"/>
                </a:spcBef>
                <a:spcAft>
                  <a:spcPts val="0"/>
                </a:spcAft>
                <a:defRPr/>
              </a:pPr>
              <a:t>18</a:t>
            </a:fld>
            <a:endParaRPr lang="en-US" b="0">
              <a:solidFill>
                <a:prstClr val="black"/>
              </a:solidFill>
              <a:latin typeface="Calibri" panose="020F0502020204030204"/>
            </a:endParaRPr>
          </a:p>
        </p:txBody>
      </p:sp>
    </p:spTree>
    <p:extLst>
      <p:ext uri="{BB962C8B-B14F-4D97-AF65-F5344CB8AC3E}">
        <p14:creationId xmlns:p14="http://schemas.microsoft.com/office/powerpoint/2010/main" val="185784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7200" fontAlgn="auto">
              <a:spcBef>
                <a:spcPts val="0"/>
              </a:spcBef>
              <a:spcAft>
                <a:spcPts val="0"/>
              </a:spcAft>
              <a:defRPr/>
            </a:pPr>
            <a:fld id="{E1170413-D0B1-4348-B49F-C7A776C7528D}" type="slidenum">
              <a:rPr lang="en-US" b="0">
                <a:solidFill>
                  <a:prstClr val="black"/>
                </a:solidFill>
                <a:latin typeface="Calibri" panose="020F0502020204030204"/>
              </a:rPr>
              <a:pPr defTabSz="457200" fontAlgn="auto">
                <a:spcBef>
                  <a:spcPts val="0"/>
                </a:spcBef>
                <a:spcAft>
                  <a:spcPts val="0"/>
                </a:spcAft>
                <a:defRPr/>
              </a:pPr>
              <a:t>19</a:t>
            </a:fld>
            <a:endParaRPr lang="en-US" b="0">
              <a:solidFill>
                <a:prstClr val="black"/>
              </a:solidFill>
              <a:latin typeface="Calibri" panose="020F0502020204030204"/>
            </a:endParaRPr>
          </a:p>
        </p:txBody>
      </p:sp>
    </p:spTree>
    <p:extLst>
      <p:ext uri="{BB962C8B-B14F-4D97-AF65-F5344CB8AC3E}">
        <p14:creationId xmlns:p14="http://schemas.microsoft.com/office/powerpoint/2010/main" val="171012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years ago, Sierra </a:t>
            </a:r>
            <a:r>
              <a:rPr lang="en-US" sz="1200" kern="1200" dirty="0" err="1" smtClean="0">
                <a:solidFill>
                  <a:schemeClr val="tx1"/>
                </a:solidFill>
                <a:effectLst/>
                <a:latin typeface="+mn-lt"/>
                <a:ea typeface="+mn-ea"/>
                <a:cs typeface="+mn-cs"/>
              </a:rPr>
              <a:t>Hansley</a:t>
            </a:r>
            <a:r>
              <a:rPr lang="en-US" sz="1200" kern="1200" dirty="0" smtClean="0">
                <a:solidFill>
                  <a:schemeClr val="tx1"/>
                </a:solidFill>
                <a:effectLst/>
                <a:latin typeface="+mn-lt"/>
                <a:ea typeface="+mn-ea"/>
                <a:cs typeface="+mn-cs"/>
              </a:rPr>
              <a:t> was enrolled in the ADN Program at Beaufort County Community College.  Right before her last semester she missed one class by 0.5 points and was not able to continue with the program.  She had given up and wanted to quit.  That is when Sierra visited her WIOA Career Advisor, Kimberly Laws.  Sierra, Kim, and the BCCC Advisors devised a new game plan; transfer Sierra to the LPN Program.  They were able to transfer her classes and all that hard work and with a couple of more classes, Sierra would be back on track!  Encouraged and revived, Sierra stayed on course and was pinned on July 18!  Congratulations!! and we wish you good luck on the State test.    </a:t>
            </a:r>
            <a:endParaRPr lang="en-US" dirty="0" smtClean="0"/>
          </a:p>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26</a:t>
            </a:fld>
            <a:endParaRPr lang="en-US"/>
          </a:p>
        </p:txBody>
      </p:sp>
    </p:spTree>
    <p:extLst>
      <p:ext uri="{BB962C8B-B14F-4D97-AF65-F5344CB8AC3E}">
        <p14:creationId xmlns:p14="http://schemas.microsoft.com/office/powerpoint/2010/main" val="307399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30</a:t>
            </a:fld>
            <a:endParaRPr lang="en-US"/>
          </a:p>
        </p:txBody>
      </p:sp>
    </p:spTree>
    <p:extLst>
      <p:ext uri="{BB962C8B-B14F-4D97-AF65-F5344CB8AC3E}">
        <p14:creationId xmlns:p14="http://schemas.microsoft.com/office/powerpoint/2010/main" val="180173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Implementation</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31</a:t>
            </a:fld>
            <a:endParaRPr lang="en-US"/>
          </a:p>
        </p:txBody>
      </p:sp>
    </p:spTree>
    <p:extLst>
      <p:ext uri="{BB962C8B-B14F-4D97-AF65-F5344CB8AC3E}">
        <p14:creationId xmlns:p14="http://schemas.microsoft.com/office/powerpoint/2010/main" val="324910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RAMP</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32</a:t>
            </a:fld>
            <a:endParaRPr lang="en-US"/>
          </a:p>
        </p:txBody>
      </p:sp>
    </p:spTree>
    <p:extLst>
      <p:ext uri="{BB962C8B-B14F-4D97-AF65-F5344CB8AC3E}">
        <p14:creationId xmlns:p14="http://schemas.microsoft.com/office/powerpoint/2010/main" val="3483265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1/21/2019</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1/21/2019</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31092" y="2394050"/>
            <a:ext cx="4029075" cy="30777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1400">
                <a:solidFill>
                  <a:srgbClr val="FFFFFF"/>
                </a:solidFill>
                <a:latin typeface="Calibri" pitchFamily="34" charset="0"/>
                <a:cs typeface="Arial" charset="0"/>
              </a:rPr>
              <a:t>U N C    H E A L T H    C A R E    S Y S T E M </a:t>
            </a:r>
          </a:p>
        </p:txBody>
      </p:sp>
      <p:sp>
        <p:nvSpPr>
          <p:cNvPr id="13" name="Rectangle 123"/>
          <p:cNvSpPr>
            <a:spLocks noChangeArrowheads="1"/>
          </p:cNvSpPr>
          <p:nvPr userDrawn="1"/>
        </p:nvSpPr>
        <p:spPr bwMode="auto">
          <a:xfrm>
            <a:off x="0" y="0"/>
            <a:ext cx="387048" cy="4876800"/>
          </a:xfrm>
          <a:prstGeom prst="rect">
            <a:avLst/>
          </a:prstGeom>
          <a:solidFill>
            <a:srgbClr val="99CCFF"/>
          </a:solidFill>
          <a:ln w="9525">
            <a:noFill/>
            <a:miter lim="800000"/>
            <a:headEnd/>
            <a:tailEnd/>
          </a:ln>
          <a:effectLst/>
        </p:spPr>
        <p:txBody>
          <a:bodyPr wrap="none" anchor="ctr"/>
          <a:lstStyle/>
          <a:p>
            <a:pPr algn="ctr" fontAlgn="base">
              <a:spcBef>
                <a:spcPct val="0"/>
              </a:spcBef>
              <a:spcAft>
                <a:spcPct val="0"/>
              </a:spcAft>
              <a:defRPr/>
            </a:pPr>
            <a:endParaRPr lang="en-GB" sz="2400">
              <a:solidFill>
                <a:srgbClr val="000000"/>
              </a:solidFill>
              <a:latin typeface="Times New Roman" pitchFamily="18" charset="0"/>
              <a:cs typeface="Arial" charset="0"/>
            </a:endParaRPr>
          </a:p>
        </p:txBody>
      </p:sp>
      <p:sp>
        <p:nvSpPr>
          <p:cNvPr id="14" name="Line 125"/>
          <p:cNvSpPr>
            <a:spLocks noChangeShapeType="1"/>
          </p:cNvSpPr>
          <p:nvPr userDrawn="1"/>
        </p:nvSpPr>
        <p:spPr bwMode="auto">
          <a:xfrm>
            <a:off x="0" y="4876800"/>
            <a:ext cx="387048" cy="0"/>
          </a:xfrm>
          <a:prstGeom prst="line">
            <a:avLst/>
          </a:prstGeom>
          <a:noFill/>
          <a:ln w="44450">
            <a:solidFill>
              <a:srgbClr val="003366"/>
            </a:solidFill>
            <a:round/>
            <a:headEnd/>
            <a:tailEnd/>
          </a:ln>
          <a:effectLst/>
        </p:spPr>
        <p:txBody>
          <a:bodyPr/>
          <a:lstStyle/>
          <a:p>
            <a:pPr algn="ctr" fontAlgn="base">
              <a:spcBef>
                <a:spcPct val="0"/>
              </a:spcBef>
              <a:spcAft>
                <a:spcPct val="0"/>
              </a:spcAft>
              <a:defRPr/>
            </a:pPr>
            <a:endParaRPr lang="en-US" sz="1400">
              <a:solidFill>
                <a:srgbClr val="000000"/>
              </a:solidFill>
              <a:cs typeface="Arial" charset="0"/>
            </a:endParaRPr>
          </a:p>
        </p:txBody>
      </p:sp>
      <p:sp>
        <p:nvSpPr>
          <p:cNvPr id="8" name="Title 1"/>
          <p:cNvSpPr>
            <a:spLocks noGrp="1"/>
          </p:cNvSpPr>
          <p:nvPr>
            <p:ph type="ctrTitle" sz="quarter"/>
          </p:nvPr>
        </p:nvSpPr>
        <p:spPr>
          <a:xfrm>
            <a:off x="2487150" y="4043481"/>
            <a:ext cx="7412775" cy="1344175"/>
          </a:xfrm>
          <a:prstGeom prst="rect">
            <a:avLst/>
          </a:prstGeom>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221" y="1618027"/>
            <a:ext cx="6974634" cy="1640746"/>
          </a:xfrm>
          <a:prstGeom prst="rect">
            <a:avLst/>
          </a:prstGeom>
        </p:spPr>
      </p:pic>
    </p:spTree>
    <p:extLst>
      <p:ext uri="{BB962C8B-B14F-4D97-AF65-F5344CB8AC3E}">
        <p14:creationId xmlns:p14="http://schemas.microsoft.com/office/powerpoint/2010/main" val="635912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and Body">
    <p:spTree>
      <p:nvGrpSpPr>
        <p:cNvPr id="1" name=""/>
        <p:cNvGrpSpPr/>
        <p:nvPr/>
      </p:nvGrpSpPr>
      <p:grpSpPr>
        <a:xfrm>
          <a:off x="0" y="0"/>
          <a:ext cx="0" cy="0"/>
          <a:chOff x="0" y="0"/>
          <a:chExt cx="0" cy="0"/>
        </a:xfrm>
      </p:grpSpPr>
      <p:sp>
        <p:nvSpPr>
          <p:cNvPr id="4" name="Title 1"/>
          <p:cNvSpPr>
            <a:spLocks noGrp="1"/>
          </p:cNvSpPr>
          <p:nvPr>
            <p:ph type="title"/>
          </p:nvPr>
        </p:nvSpPr>
        <p:spPr>
          <a:xfrm>
            <a:off x="580572" y="163513"/>
            <a:ext cx="11030857" cy="831850"/>
          </a:xfrm>
          <a:prstGeom prst="rect">
            <a:avLst/>
          </a:prstGeom>
        </p:spPr>
        <p:txBody>
          <a:bodyPr/>
          <a:lstStyle/>
          <a:p>
            <a:endParaRPr lang="en-US" dirty="0"/>
          </a:p>
        </p:txBody>
      </p:sp>
      <p:sp>
        <p:nvSpPr>
          <p:cNvPr id="5" name="Content Placeholder 2"/>
          <p:cNvSpPr>
            <a:spLocks noGrp="1"/>
          </p:cNvSpPr>
          <p:nvPr>
            <p:ph idx="1"/>
          </p:nvPr>
        </p:nvSpPr>
        <p:spPr>
          <a:xfrm>
            <a:off x="580572" y="1600201"/>
            <a:ext cx="11030857" cy="3595430"/>
          </a:xfrm>
          <a:prstGeom prst="rect">
            <a:avLst/>
          </a:prstGeom>
        </p:spPr>
        <p:txBody>
          <a:body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8254" y="5855590"/>
            <a:ext cx="2813903" cy="661956"/>
          </a:xfrm>
          <a:prstGeom prst="rect">
            <a:avLst/>
          </a:prstGeom>
        </p:spPr>
      </p:pic>
    </p:spTree>
    <p:extLst>
      <p:ext uri="{BB962C8B-B14F-4D97-AF65-F5344CB8AC3E}">
        <p14:creationId xmlns:p14="http://schemas.microsoft.com/office/powerpoint/2010/main" val="424543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31092" y="2394050"/>
            <a:ext cx="4029075" cy="30777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1400">
                <a:solidFill>
                  <a:srgbClr val="FFFFFF"/>
                </a:solidFill>
                <a:latin typeface="Calibri" pitchFamily="34" charset="0"/>
                <a:cs typeface="Arial" charset="0"/>
              </a:rPr>
              <a:t>U N C    H E A L T H    C A R E    S Y S T E M </a:t>
            </a:r>
          </a:p>
        </p:txBody>
      </p:sp>
      <p:sp>
        <p:nvSpPr>
          <p:cNvPr id="24755" name="Rectangle 179"/>
          <p:cNvSpPr>
            <a:spLocks noGrp="1" noChangeArrowheads="1"/>
          </p:cNvSpPr>
          <p:nvPr>
            <p:ph type="ctrTitle" sz="quarter" hasCustomPrompt="1"/>
          </p:nvPr>
        </p:nvSpPr>
        <p:spPr>
          <a:xfrm>
            <a:off x="915206" y="2229816"/>
            <a:ext cx="4974649" cy="1470025"/>
          </a:xfrm>
          <a:prstGeom prst="rect">
            <a:avLst/>
          </a:prstGeom>
          <a:ln/>
        </p:spPr>
        <p:txBody>
          <a:bodyPr lIns="91440" tIns="45720" rIns="91440" bIns="45720" anchor="ctr"/>
          <a:lstStyle>
            <a:lvl1pPr>
              <a:defRPr sz="2200"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387048" cy="4876800"/>
          </a:xfrm>
          <a:prstGeom prst="rect">
            <a:avLst/>
          </a:prstGeom>
          <a:solidFill>
            <a:srgbClr val="99CCFF"/>
          </a:solidFill>
          <a:ln w="9525">
            <a:noFill/>
            <a:miter lim="800000"/>
            <a:headEnd/>
            <a:tailEnd/>
          </a:ln>
          <a:effectLst/>
        </p:spPr>
        <p:txBody>
          <a:bodyPr wrap="none" anchor="ctr"/>
          <a:lstStyle/>
          <a:p>
            <a:pPr algn="ctr" fontAlgn="base">
              <a:spcBef>
                <a:spcPct val="0"/>
              </a:spcBef>
              <a:spcAft>
                <a:spcPct val="0"/>
              </a:spcAft>
              <a:defRPr/>
            </a:pPr>
            <a:endParaRPr lang="en-GB" sz="2400">
              <a:solidFill>
                <a:srgbClr val="000000"/>
              </a:solidFill>
              <a:latin typeface="Times New Roman" pitchFamily="18" charset="0"/>
              <a:cs typeface="Arial" charset="0"/>
            </a:endParaRPr>
          </a:p>
        </p:txBody>
      </p:sp>
      <p:sp>
        <p:nvSpPr>
          <p:cNvPr id="14" name="Line 125"/>
          <p:cNvSpPr>
            <a:spLocks noChangeShapeType="1"/>
          </p:cNvSpPr>
          <p:nvPr userDrawn="1"/>
        </p:nvSpPr>
        <p:spPr bwMode="auto">
          <a:xfrm>
            <a:off x="0" y="4876800"/>
            <a:ext cx="387048" cy="0"/>
          </a:xfrm>
          <a:prstGeom prst="line">
            <a:avLst/>
          </a:prstGeom>
          <a:noFill/>
          <a:ln w="44450">
            <a:solidFill>
              <a:srgbClr val="003366"/>
            </a:solidFill>
            <a:round/>
            <a:headEnd/>
            <a:tailEnd/>
          </a:ln>
          <a:effectLst/>
        </p:spPr>
        <p:txBody>
          <a:bodyPr/>
          <a:lstStyle/>
          <a:p>
            <a:pPr algn="ctr" fontAlgn="base">
              <a:spcBef>
                <a:spcPct val="0"/>
              </a:spcBef>
              <a:spcAft>
                <a:spcPct val="0"/>
              </a:spcAft>
              <a:defRPr/>
            </a:pPr>
            <a:endParaRPr lang="en-US" sz="1400">
              <a:solidFill>
                <a:srgbClr val="000000"/>
              </a:solidFill>
              <a:cs typeface="Arial" charset="0"/>
            </a:endParaRPr>
          </a:p>
        </p:txBody>
      </p:sp>
      <p:sp>
        <p:nvSpPr>
          <p:cNvPr id="21" name="Text Placeholder 20"/>
          <p:cNvSpPr>
            <a:spLocks noGrp="1"/>
          </p:cNvSpPr>
          <p:nvPr>
            <p:ph type="body" sz="quarter" idx="10" hasCustomPrompt="1"/>
          </p:nvPr>
        </p:nvSpPr>
        <p:spPr>
          <a:xfrm>
            <a:off x="915207" y="4876801"/>
            <a:ext cx="5295699" cy="728663"/>
          </a:xfrm>
          <a:prstGeom prst="rect">
            <a:avLst/>
          </a:prstGeo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915206" y="3199784"/>
            <a:ext cx="4975175" cy="1014412"/>
          </a:xfrm>
          <a:prstGeom prst="rect">
            <a:avLst/>
          </a:prstGeom>
        </p:spPr>
        <p:txBody>
          <a:bodyPr/>
          <a:lstStyle>
            <a:lvl1pPr>
              <a:defRPr sz="2200" b="0" baseline="0">
                <a:solidFill>
                  <a:schemeClr val="tx2"/>
                </a:solidFill>
              </a:defRPr>
            </a:lvl1pPr>
          </a:lstStyle>
          <a:p>
            <a:pPr lvl="0"/>
            <a:r>
              <a:rPr lang="en-US" dirty="0" smtClean="0"/>
              <a:t>Click to edit Subtitle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804" y="2229815"/>
            <a:ext cx="5075420" cy="1193966"/>
          </a:xfrm>
          <a:prstGeom prst="rect">
            <a:avLst/>
          </a:prstGeom>
        </p:spPr>
      </p:pic>
    </p:spTree>
    <p:extLst>
      <p:ext uri="{BB962C8B-B14F-4D97-AF65-F5344CB8AC3E}">
        <p14:creationId xmlns:p14="http://schemas.microsoft.com/office/powerpoint/2010/main" val="3451654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0572" y="163513"/>
            <a:ext cx="11030857" cy="831850"/>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80572" y="1600201"/>
            <a:ext cx="11030857" cy="394107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8254" y="5855590"/>
            <a:ext cx="2813903" cy="661956"/>
          </a:xfrm>
          <a:prstGeom prst="rect">
            <a:avLst/>
          </a:prstGeom>
        </p:spPr>
      </p:pic>
    </p:spTree>
    <p:extLst>
      <p:ext uri="{BB962C8B-B14F-4D97-AF65-F5344CB8AC3E}">
        <p14:creationId xmlns:p14="http://schemas.microsoft.com/office/powerpoint/2010/main" val="277930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0572" y="163513"/>
            <a:ext cx="11030857" cy="831850"/>
          </a:xfrm>
          <a:prstGeom prst="rect">
            <a:avLst/>
          </a:prstGeom>
        </p:spPr>
        <p:txBody>
          <a:bodyPr/>
          <a:lstStyle>
            <a:lvl1pPr>
              <a:defRPr>
                <a:solidFill>
                  <a:schemeClr val="tx2"/>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8254" y="5855590"/>
            <a:ext cx="2813903" cy="661956"/>
          </a:xfrm>
          <a:prstGeom prst="rect">
            <a:avLst/>
          </a:prstGeom>
        </p:spPr>
      </p:pic>
    </p:spTree>
    <p:extLst>
      <p:ext uri="{BB962C8B-B14F-4D97-AF65-F5344CB8AC3E}">
        <p14:creationId xmlns:p14="http://schemas.microsoft.com/office/powerpoint/2010/main" val="4180390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9"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1" y="2166366"/>
            <a:ext cx="11471564" cy="1739347"/>
          </a:xfrm>
        </p:spPr>
        <p:txBody>
          <a:bodyPr tIns="45720" bIns="45720" anchor="ctr">
            <a:normAutofit/>
          </a:bodyPr>
          <a:lstStyle>
            <a:lvl1pPr algn="ctr">
              <a:lnSpc>
                <a:spcPct val="80000"/>
              </a:lnSpc>
              <a:defRPr sz="4725" spc="118"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2"/>
            <a:ext cx="9144000" cy="1309255"/>
          </a:xfrm>
        </p:spPr>
        <p:txBody>
          <a:bodyPr>
            <a:normAutofit/>
          </a:bodyPr>
          <a:lstStyle>
            <a:lvl1pPr marL="0" indent="0" algn="ctr">
              <a:buNone/>
              <a:defRPr sz="1575"/>
            </a:lvl1pPr>
            <a:lvl2pPr marL="360045" indent="0" algn="ctr">
              <a:buNone/>
              <a:defRPr sz="1575"/>
            </a:lvl2pPr>
            <a:lvl3pPr marL="720090" indent="0" algn="ctr">
              <a:buNone/>
              <a:defRPr sz="1575"/>
            </a:lvl3pPr>
            <a:lvl4pPr marL="1080135" indent="0" algn="ctr">
              <a:buNone/>
              <a:defRPr sz="1575"/>
            </a:lvl4pPr>
            <a:lvl5pPr marL="1440180" indent="0" algn="ctr">
              <a:buNone/>
              <a:defRPr sz="1575"/>
            </a:lvl5pPr>
            <a:lvl6pPr marL="1800225" indent="0" algn="ctr">
              <a:buNone/>
              <a:defRPr sz="1575"/>
            </a:lvl6pPr>
            <a:lvl7pPr marL="2160270" indent="0" algn="ctr">
              <a:buNone/>
              <a:defRPr sz="1575"/>
            </a:lvl7pPr>
            <a:lvl8pPr marL="2520315" indent="0" algn="ctr">
              <a:buNone/>
              <a:defRPr sz="1575"/>
            </a:lvl8pPr>
            <a:lvl9pPr marL="2880360" indent="0" algn="ctr">
              <a:buNone/>
              <a:defRPr sz="157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872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255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9"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2" y="2208879"/>
            <a:ext cx="10515600" cy="1676400"/>
          </a:xfrm>
        </p:spPr>
        <p:txBody>
          <a:bodyPr anchor="ctr">
            <a:noAutofit/>
          </a:bodyPr>
          <a:lstStyle>
            <a:lvl1pPr algn="ctr">
              <a:lnSpc>
                <a:spcPct val="80000"/>
              </a:lnSpc>
              <a:defRPr sz="4725" b="0" spc="118"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2" y="4010336"/>
            <a:ext cx="10515600" cy="1174639"/>
          </a:xfrm>
        </p:spPr>
        <p:txBody>
          <a:bodyPr anchor="t">
            <a:normAutofit/>
          </a:bodyPr>
          <a:lstStyle>
            <a:lvl1pPr marL="0" indent="0" algn="ctr">
              <a:buNone/>
              <a:defRPr sz="1575">
                <a:solidFill>
                  <a:schemeClr val="tx2"/>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35B63D2-CB71-4236-806A-7FB09FFE04DD}" type="datetimeFigureOut">
              <a:rPr lang="en-US" smtClean="0">
                <a:solidFill>
                  <a:srgbClr val="099BDD"/>
                </a:solidFill>
              </a:rPr>
              <a:pPr/>
              <a:t>1/21/2019</a:t>
            </a:fld>
            <a:endParaRPr lang="en-US">
              <a:solidFill>
                <a:srgbClr val="099BD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099BD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423A150-BEC2-4E7E-9B28-5B3679FBEE42}" type="slidenum">
              <a:rPr lang="en-US" smtClean="0">
                <a:solidFill>
                  <a:srgbClr val="099BDD"/>
                </a:solidFill>
              </a:rPr>
              <a:pPr/>
              <a:t>‹#›</a:t>
            </a:fld>
            <a:endParaRPr lang="en-US">
              <a:solidFill>
                <a:srgbClr val="099BDD"/>
              </a:solidFill>
            </a:endParaRPr>
          </a:p>
        </p:txBody>
      </p:sp>
    </p:spTree>
    <p:extLst>
      <p:ext uri="{BB962C8B-B14F-4D97-AF65-F5344CB8AC3E}">
        <p14:creationId xmlns:p14="http://schemas.microsoft.com/office/powerpoint/2010/main" val="43063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1/21/2019</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3" y="2011680"/>
            <a:ext cx="4754880" cy="4206240"/>
          </a:xfrm>
        </p:spPr>
        <p:txBody>
          <a:bodyPr/>
          <a:lstStyle>
            <a:lvl1pPr>
              <a:defRPr sz="1733"/>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1733"/>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658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1654"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1733"/>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1654"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1733"/>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8139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3513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9356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9" y="2120054"/>
            <a:ext cx="6126480" cy="411480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4" y="2147488"/>
            <a:ext cx="3200400" cy="3432319"/>
          </a:xfrm>
        </p:spPr>
        <p:txBody>
          <a:bodyPr>
            <a:normAutofit/>
          </a:bodyPr>
          <a:lstStyle>
            <a:lvl1pPr marL="0" indent="0">
              <a:lnSpc>
                <a:spcPct val="95000"/>
              </a:lnSpc>
              <a:buNone/>
              <a:defRPr sz="1418"/>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en-US" smtClean="0"/>
              <a:t>Edit Master text styles</a:t>
            </a:r>
          </a:p>
        </p:txBody>
      </p:sp>
      <p:sp>
        <p:nvSpPr>
          <p:cNvPr id="5" name="Date Placeholder 4"/>
          <p:cNvSpPr>
            <a:spLocks noGrp="1"/>
          </p:cNvSpPr>
          <p:nvPr>
            <p:ph type="dt" sz="half" idx="10"/>
          </p:nvPr>
        </p:nvSpPr>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340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1" y="2211494"/>
            <a:ext cx="6126480" cy="3931920"/>
          </a:xfrm>
          <a:solidFill>
            <a:schemeClr val="tx2">
              <a:lumMod val="60000"/>
              <a:lumOff val="40000"/>
            </a:schemeClr>
          </a:solidFill>
        </p:spPr>
        <p:txBody>
          <a:bodyPr tIns="365760" anchor="t"/>
          <a:lstStyle>
            <a:lvl1pPr marL="0" indent="0" algn="ctr">
              <a:buNone/>
              <a:defRPr sz="2520">
                <a:solidFill>
                  <a:schemeClr val="tx1">
                    <a:lumMod val="50000"/>
                  </a:schemeClr>
                </a:solidFill>
              </a:defRPr>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smtClean="0"/>
              <a:t>Click icon to add picture</a:t>
            </a:r>
            <a:endParaRPr lang="en-US" dirty="0"/>
          </a:p>
        </p:txBody>
      </p:sp>
      <p:sp>
        <p:nvSpPr>
          <p:cNvPr id="4" name="Text Placeholder 3"/>
          <p:cNvSpPr>
            <a:spLocks noGrp="1"/>
          </p:cNvSpPr>
          <p:nvPr>
            <p:ph type="body" sz="half" idx="2"/>
          </p:nvPr>
        </p:nvSpPr>
        <p:spPr>
          <a:xfrm>
            <a:off x="7790689" y="2150621"/>
            <a:ext cx="3200400" cy="3429000"/>
          </a:xfrm>
        </p:spPr>
        <p:txBody>
          <a:bodyPr>
            <a:normAutofit/>
          </a:bodyPr>
          <a:lstStyle>
            <a:lvl1pPr marL="0" indent="0">
              <a:lnSpc>
                <a:spcPct val="95000"/>
              </a:lnSpc>
              <a:buNone/>
              <a:defRPr sz="1418"/>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en-US" smtClean="0"/>
              <a:t>Edit Master text styles</a:t>
            </a:r>
          </a:p>
        </p:txBody>
      </p:sp>
      <p:sp>
        <p:nvSpPr>
          <p:cNvPr id="5" name="Date Placeholder 4"/>
          <p:cNvSpPr>
            <a:spLocks noGrp="1"/>
          </p:cNvSpPr>
          <p:nvPr>
            <p:ph type="dt" sz="half" idx="10"/>
          </p:nvPr>
        </p:nvSpPr>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2402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0818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6"/>
            <a:ext cx="2743196" cy="365125"/>
          </a:xfrm>
        </p:spPr>
        <p:txBody>
          <a:bodyPr/>
          <a:lstStyle/>
          <a:p>
            <a:fld id="{935B63D2-CB71-4236-806A-7FB09FFE04DD}" type="datetimeFigureOut">
              <a:rPr lang="en-US" smtClean="0">
                <a:solidFill>
                  <a:srgbClr val="FFFFFF"/>
                </a:solidFill>
              </a:rPr>
              <a:pPr/>
              <a:t>1/21/2019</a:t>
            </a:fld>
            <a:endParaRPr lang="en-US">
              <a:solidFill>
                <a:srgbClr val="FFFFFF"/>
              </a:solidFill>
            </a:endParaRPr>
          </a:p>
        </p:txBody>
      </p:sp>
      <p:sp>
        <p:nvSpPr>
          <p:cNvPr id="5" name="Footer Placeholder 4"/>
          <p:cNvSpPr>
            <a:spLocks noGrp="1"/>
          </p:cNvSpPr>
          <p:nvPr>
            <p:ph type="ftr" sz="quarter" idx="11"/>
          </p:nvPr>
        </p:nvSpPr>
        <p:spPr>
          <a:xfrm>
            <a:off x="3776136" y="6422856"/>
            <a:ext cx="4279669" cy="365125"/>
          </a:xfr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073049" y="6422856"/>
            <a:ext cx="879759" cy="365125"/>
          </a:xfrm>
        </p:spPr>
        <p:txBody>
          <a:bodyPr/>
          <a:lstStyle/>
          <a:p>
            <a:fld id="{A423A150-BEC2-4E7E-9B28-5B3679FBEE4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194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1/21/2019</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1/21/2019</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1/21/2019</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1/21/2019</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1/21/2019</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47" name="Rectangle 123"/>
          <p:cNvSpPr>
            <a:spLocks noChangeArrowheads="1"/>
          </p:cNvSpPr>
          <p:nvPr/>
        </p:nvSpPr>
        <p:spPr bwMode="auto">
          <a:xfrm>
            <a:off x="0" y="0"/>
            <a:ext cx="387048" cy="4876800"/>
          </a:xfrm>
          <a:prstGeom prst="rect">
            <a:avLst/>
          </a:prstGeom>
          <a:solidFill>
            <a:srgbClr val="99CCFF"/>
          </a:solidFill>
          <a:ln w="9525">
            <a:noFill/>
            <a:miter lim="800000"/>
            <a:headEnd/>
            <a:tailEnd/>
          </a:ln>
          <a:effectLst/>
        </p:spPr>
        <p:txBody>
          <a:bodyPr wrap="none" anchor="ctr"/>
          <a:lstStyle/>
          <a:p>
            <a:pPr algn="ctr" fontAlgn="base">
              <a:spcBef>
                <a:spcPct val="0"/>
              </a:spcBef>
              <a:spcAft>
                <a:spcPct val="0"/>
              </a:spcAft>
              <a:defRPr/>
            </a:pPr>
            <a:endParaRPr lang="en-GB" sz="2400">
              <a:solidFill>
                <a:srgbClr val="000000"/>
              </a:solidFill>
              <a:latin typeface="Times New Roman" pitchFamily="18" charset="0"/>
              <a:cs typeface="Arial" charset="0"/>
            </a:endParaRPr>
          </a:p>
        </p:txBody>
      </p:sp>
      <p:sp>
        <p:nvSpPr>
          <p:cNvPr id="1149" name="Line 125"/>
          <p:cNvSpPr>
            <a:spLocks noChangeShapeType="1"/>
          </p:cNvSpPr>
          <p:nvPr/>
        </p:nvSpPr>
        <p:spPr bwMode="auto">
          <a:xfrm>
            <a:off x="0" y="4876800"/>
            <a:ext cx="387048" cy="0"/>
          </a:xfrm>
          <a:prstGeom prst="line">
            <a:avLst/>
          </a:prstGeom>
          <a:noFill/>
          <a:ln w="44450">
            <a:solidFill>
              <a:srgbClr val="003366"/>
            </a:solidFill>
            <a:round/>
            <a:headEnd/>
            <a:tailEnd/>
          </a:ln>
          <a:effectLst/>
        </p:spPr>
        <p:txBody>
          <a:bodyPr/>
          <a:lstStyle/>
          <a:p>
            <a:pPr algn="ctr" fontAlgn="base">
              <a:spcBef>
                <a:spcPct val="0"/>
              </a:spcBef>
              <a:spcAft>
                <a:spcPct val="0"/>
              </a:spcAft>
              <a:defRPr/>
            </a:pPr>
            <a:endParaRPr lang="en-US" sz="1400">
              <a:solidFill>
                <a:srgbClr val="000000"/>
              </a:solidFill>
              <a:cs typeface="Arial" charset="0"/>
            </a:endParaRPr>
          </a:p>
        </p:txBody>
      </p:sp>
      <p:sp>
        <p:nvSpPr>
          <p:cNvPr id="1170" name="Line 146"/>
          <p:cNvSpPr>
            <a:spLocks noChangeShapeType="1"/>
          </p:cNvSpPr>
          <p:nvPr userDrawn="1"/>
        </p:nvSpPr>
        <p:spPr bwMode="auto">
          <a:xfrm>
            <a:off x="487842" y="1006475"/>
            <a:ext cx="11216317" cy="0"/>
          </a:xfrm>
          <a:prstGeom prst="line">
            <a:avLst/>
          </a:prstGeom>
          <a:noFill/>
          <a:ln w="19050">
            <a:solidFill>
              <a:srgbClr val="003366"/>
            </a:solidFill>
            <a:round/>
            <a:headEnd/>
            <a:tailEnd/>
          </a:ln>
          <a:effectLst/>
        </p:spPr>
        <p:txBody>
          <a:bodyPr/>
          <a:lstStyle/>
          <a:p>
            <a:pPr algn="ctr" fontAlgn="base">
              <a:spcBef>
                <a:spcPct val="0"/>
              </a:spcBef>
              <a:spcAft>
                <a:spcPct val="0"/>
              </a:spcAft>
              <a:defRPr/>
            </a:pPr>
            <a:endParaRPr lang="en-US" sz="1400">
              <a:solidFill>
                <a:srgbClr val="000000"/>
              </a:solidFill>
              <a:cs typeface="Arial" charset="0"/>
            </a:endParaRPr>
          </a:p>
        </p:txBody>
      </p:sp>
    </p:spTree>
    <p:extLst>
      <p:ext uri="{BB962C8B-B14F-4D97-AF65-F5344CB8AC3E}">
        <p14:creationId xmlns:p14="http://schemas.microsoft.com/office/powerpoint/2010/main" val="3321228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bg2"/>
          </a:solidFill>
          <a:latin typeface="Arial" charset="0"/>
          <a:cs typeface="Arial" charset="0"/>
        </a:defRPr>
      </a:lvl2pPr>
      <a:lvl3pPr algn="l" rtl="0" eaLnBrk="0" fontAlgn="base" hangingPunct="0">
        <a:spcBef>
          <a:spcPct val="0"/>
        </a:spcBef>
        <a:spcAft>
          <a:spcPct val="0"/>
        </a:spcAft>
        <a:defRPr sz="2400" b="1">
          <a:solidFill>
            <a:schemeClr val="bg2"/>
          </a:solidFill>
          <a:latin typeface="Arial" charset="0"/>
          <a:cs typeface="Arial" charset="0"/>
        </a:defRPr>
      </a:lvl3pPr>
      <a:lvl4pPr algn="l" rtl="0" eaLnBrk="0" fontAlgn="base" hangingPunct="0">
        <a:spcBef>
          <a:spcPct val="0"/>
        </a:spcBef>
        <a:spcAft>
          <a:spcPct val="0"/>
        </a:spcAft>
        <a:defRPr sz="2400" b="1">
          <a:solidFill>
            <a:schemeClr val="bg2"/>
          </a:solidFill>
          <a:latin typeface="Arial" charset="0"/>
          <a:cs typeface="Arial" charset="0"/>
        </a:defRPr>
      </a:lvl4pPr>
      <a:lvl5pPr algn="l" rtl="0" eaLnBrk="0" fontAlgn="base" hangingPunct="0">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p:titleStyle>
    <p:bodyStyle>
      <a:lvl1pPr marL="179388" indent="-179388" algn="l" rtl="0" eaLnBrk="0" fontAlgn="base" hangingPunct="0">
        <a:spcBef>
          <a:spcPct val="20000"/>
        </a:spcBef>
        <a:spcAft>
          <a:spcPct val="0"/>
        </a:spcAft>
        <a:buClr>
          <a:schemeClr val="tx2"/>
        </a:buClr>
        <a:defRPr sz="1600" b="1">
          <a:solidFill>
            <a:schemeClr val="tx1"/>
          </a:solidFill>
          <a:latin typeface="+mn-lt"/>
          <a:ea typeface="+mn-ea"/>
          <a:cs typeface="+mn-cs"/>
        </a:defRPr>
      </a:lvl1pPr>
      <a:lvl2pPr marL="538163" indent="-179388" algn="l" rtl="0" eaLnBrk="0" fontAlgn="base" hangingPunct="0">
        <a:spcBef>
          <a:spcPct val="20000"/>
        </a:spcBef>
        <a:spcAft>
          <a:spcPct val="0"/>
        </a:spcAft>
        <a:buClr>
          <a:schemeClr val="tx2"/>
        </a:buClr>
        <a:buChar char="•"/>
        <a:defRPr sz="1600">
          <a:solidFill>
            <a:schemeClr val="tx1"/>
          </a:solidFill>
          <a:latin typeface="+mn-lt"/>
          <a:cs typeface="+mn-cs"/>
        </a:defRPr>
      </a:lvl2pPr>
      <a:lvl3pPr marL="896938" indent="-179388" algn="l" rtl="0" eaLnBrk="0" fontAlgn="base" hangingPunct="0">
        <a:spcBef>
          <a:spcPct val="20000"/>
        </a:spcBef>
        <a:spcAft>
          <a:spcPct val="0"/>
        </a:spcAft>
        <a:buClr>
          <a:schemeClr val="tx2"/>
        </a:buClr>
        <a:buChar char="–"/>
        <a:defRPr sz="1600">
          <a:solidFill>
            <a:schemeClr val="tx1"/>
          </a:solidFill>
          <a:latin typeface="+mn-lt"/>
          <a:cs typeface="+mn-cs"/>
        </a:defRPr>
      </a:lvl3pPr>
      <a:lvl4pPr marL="1255713" indent="-179388" algn="l" rtl="0" eaLnBrk="0" fontAlgn="base" hangingPunct="0">
        <a:spcBef>
          <a:spcPct val="20000"/>
        </a:spcBef>
        <a:spcAft>
          <a:spcPct val="0"/>
        </a:spcAft>
        <a:buClr>
          <a:schemeClr val="tx2"/>
        </a:buClr>
        <a:buChar char="•"/>
        <a:defRPr sz="1600">
          <a:solidFill>
            <a:schemeClr val="tx1"/>
          </a:solidFill>
          <a:latin typeface="+mn-lt"/>
          <a:cs typeface="+mn-cs"/>
        </a:defRPr>
      </a:lvl4pPr>
      <a:lvl5pPr marL="1616075" indent="-180975" algn="l" rtl="0" eaLnBrk="0" fontAlgn="base" hangingPunct="0">
        <a:spcBef>
          <a:spcPct val="20000"/>
        </a:spcBef>
        <a:spcAft>
          <a:spcPct val="0"/>
        </a:spcAft>
        <a:buClr>
          <a:schemeClr val="tx2"/>
        </a:buClr>
        <a:buChar char="–"/>
        <a:defRPr sz="1600">
          <a:solidFill>
            <a:schemeClr val="tx1"/>
          </a:solidFill>
          <a:latin typeface="+mn-lt"/>
          <a:cs typeface="+mn-cs"/>
        </a:defRPr>
      </a:lvl5pPr>
      <a:lvl6pPr marL="2073275" indent="-180975" algn="l" rtl="0" fontAlgn="base">
        <a:spcBef>
          <a:spcPct val="20000"/>
        </a:spcBef>
        <a:spcAft>
          <a:spcPct val="0"/>
        </a:spcAft>
        <a:buClr>
          <a:schemeClr val="tx2"/>
        </a:buClr>
        <a:buChar char="–"/>
        <a:defRPr sz="1600">
          <a:solidFill>
            <a:schemeClr val="tx1"/>
          </a:solidFill>
          <a:latin typeface="+mn-lt"/>
          <a:cs typeface="+mn-cs"/>
        </a:defRPr>
      </a:lvl6pPr>
      <a:lvl7pPr marL="2530475" indent="-180975" algn="l" rtl="0" fontAlgn="base">
        <a:spcBef>
          <a:spcPct val="20000"/>
        </a:spcBef>
        <a:spcAft>
          <a:spcPct val="0"/>
        </a:spcAft>
        <a:buClr>
          <a:schemeClr val="tx2"/>
        </a:buClr>
        <a:buChar char="–"/>
        <a:defRPr sz="1600">
          <a:solidFill>
            <a:schemeClr val="tx1"/>
          </a:solidFill>
          <a:latin typeface="+mn-lt"/>
          <a:cs typeface="+mn-cs"/>
        </a:defRPr>
      </a:lvl7pPr>
      <a:lvl8pPr marL="2987675" indent="-180975" algn="l" rtl="0" fontAlgn="base">
        <a:spcBef>
          <a:spcPct val="20000"/>
        </a:spcBef>
        <a:spcAft>
          <a:spcPct val="0"/>
        </a:spcAft>
        <a:buClr>
          <a:schemeClr val="tx2"/>
        </a:buClr>
        <a:buChar char="–"/>
        <a:defRPr sz="1600">
          <a:solidFill>
            <a:schemeClr val="tx1"/>
          </a:solidFill>
          <a:latin typeface="+mn-lt"/>
          <a:cs typeface="+mn-cs"/>
        </a:defRPr>
      </a:lvl8pPr>
      <a:lvl9pPr marL="3444875" indent="-180975" algn="l" rtl="0" fontAlgn="base">
        <a:spcBef>
          <a:spcPct val="20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20"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20"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5" y="6422856"/>
            <a:ext cx="3000894" cy="365125"/>
          </a:xfrm>
          <a:prstGeom prst="rect">
            <a:avLst/>
          </a:prstGeom>
        </p:spPr>
        <p:txBody>
          <a:bodyPr vert="horz" lIns="91440" tIns="45720" rIns="45720" bIns="45720" rtlCol="0" anchor="ctr"/>
          <a:lstStyle>
            <a:lvl1pPr algn="l">
              <a:defRPr sz="827">
                <a:solidFill>
                  <a:schemeClr val="tx1"/>
                </a:solidFill>
              </a:defRPr>
            </a:lvl1pPr>
          </a:lstStyle>
          <a:p>
            <a:pPr fontAlgn="base">
              <a:spcBef>
                <a:spcPct val="0"/>
              </a:spcBef>
              <a:spcAft>
                <a:spcPct val="0"/>
              </a:spcAft>
            </a:pPr>
            <a:fld id="{935B63D2-CB71-4236-806A-7FB09FFE04DD}" type="datetimeFigureOut">
              <a:rPr lang="en-US" smtClean="0">
                <a:solidFill>
                  <a:srgbClr val="FFFFFF"/>
                </a:solidFill>
                <a:latin typeface="Arial" charset="0"/>
                <a:cs typeface="Arial" charset="0"/>
              </a:rPr>
              <a:pPr fontAlgn="base">
                <a:spcBef>
                  <a:spcPct val="0"/>
                </a:spcBef>
                <a:spcAft>
                  <a:spcPct val="0"/>
                </a:spcAft>
              </a:pPr>
              <a:t>1/21/2019</a:t>
            </a:fld>
            <a:endParaRPr lang="en-US">
              <a:solidFill>
                <a:srgbClr val="FFFFFF"/>
              </a:solidFill>
              <a:latin typeface="Arial" charset="0"/>
              <a:cs typeface="Arial" charset="0"/>
            </a:endParaRPr>
          </a:p>
        </p:txBody>
      </p:sp>
      <p:sp>
        <p:nvSpPr>
          <p:cNvPr id="5" name="Footer Placeholder 4"/>
          <p:cNvSpPr>
            <a:spLocks noGrp="1"/>
          </p:cNvSpPr>
          <p:nvPr>
            <p:ph type="ftr" sz="quarter" idx="3"/>
          </p:nvPr>
        </p:nvSpPr>
        <p:spPr>
          <a:xfrm>
            <a:off x="5596472" y="6422856"/>
            <a:ext cx="5044441" cy="365125"/>
          </a:xfrm>
          <a:prstGeom prst="rect">
            <a:avLst/>
          </a:prstGeom>
        </p:spPr>
        <p:txBody>
          <a:bodyPr vert="horz" lIns="91440" tIns="45720" rIns="91440" bIns="45720" rtlCol="0" anchor="ctr"/>
          <a:lstStyle>
            <a:lvl1pPr algn="r">
              <a:defRPr sz="827">
                <a:solidFill>
                  <a:schemeClr val="tx1"/>
                </a:solidFill>
              </a:defRPr>
            </a:lvl1pPr>
          </a:lstStyle>
          <a:p>
            <a:pPr fontAlgn="base">
              <a:spcBef>
                <a:spcPct val="0"/>
              </a:spcBef>
              <a:spcAft>
                <a:spcPct val="0"/>
              </a:spcAft>
            </a:pPr>
            <a:endParaRPr lang="en-US">
              <a:solidFill>
                <a:srgbClr val="FFFFFF"/>
              </a:solidFill>
              <a:latin typeface="Arial" charset="0"/>
              <a:cs typeface="Arial" charset="0"/>
            </a:endParaRPr>
          </a:p>
        </p:txBody>
      </p:sp>
      <p:sp>
        <p:nvSpPr>
          <p:cNvPr id="6" name="Slide Number Placeholder 5"/>
          <p:cNvSpPr>
            <a:spLocks noGrp="1"/>
          </p:cNvSpPr>
          <p:nvPr>
            <p:ph type="sldNum" sz="quarter" idx="4"/>
          </p:nvPr>
        </p:nvSpPr>
        <p:spPr>
          <a:xfrm>
            <a:off x="10658928" y="6422856"/>
            <a:ext cx="946264" cy="365125"/>
          </a:xfrm>
          <a:prstGeom prst="rect">
            <a:avLst/>
          </a:prstGeom>
        </p:spPr>
        <p:txBody>
          <a:bodyPr vert="horz" lIns="45720" tIns="45720" rIns="91440" bIns="45720" rtlCol="0" anchor="ctr"/>
          <a:lstStyle>
            <a:lvl1pPr algn="l">
              <a:defRPr sz="945" b="0">
                <a:solidFill>
                  <a:schemeClr val="tx1"/>
                </a:solidFill>
              </a:defRPr>
            </a:lvl1pPr>
          </a:lstStyle>
          <a:p>
            <a:pPr fontAlgn="base">
              <a:spcBef>
                <a:spcPct val="0"/>
              </a:spcBef>
              <a:spcAft>
                <a:spcPct val="0"/>
              </a:spcAft>
            </a:pPr>
            <a:fld id="{A423A150-BEC2-4E7E-9B28-5B3679FBEE42}" type="slidenum">
              <a:rPr lang="en-US" smtClean="0">
                <a:solidFill>
                  <a:srgbClr val="FFFFFF"/>
                </a:solidFill>
                <a:latin typeface="Arial" charset="0"/>
                <a:cs typeface="Arial" charset="0"/>
              </a:rPr>
              <a:pPr fontAlgn="base">
                <a:spcBef>
                  <a:spcPct val="0"/>
                </a:spcBef>
                <a:spcAft>
                  <a:spcPct val="0"/>
                </a:spcAft>
              </a:pPr>
              <a:t>‹#›</a:t>
            </a:fld>
            <a:endParaRPr lang="en-US">
              <a:solidFill>
                <a:srgbClr val="FFFFFF"/>
              </a:solidFill>
              <a:latin typeface="Arial" charset="0"/>
              <a:cs typeface="Arial" charset="0"/>
            </a:endParaRPr>
          </a:p>
        </p:txBody>
      </p:sp>
    </p:spTree>
    <p:extLst>
      <p:ext uri="{BB962C8B-B14F-4D97-AF65-F5344CB8AC3E}">
        <p14:creationId xmlns:p14="http://schemas.microsoft.com/office/powerpoint/2010/main" val="3218188844"/>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720090" rtl="0" eaLnBrk="1" latinLnBrk="0" hangingPunct="1">
        <a:lnSpc>
          <a:spcPct val="85000"/>
        </a:lnSpc>
        <a:spcBef>
          <a:spcPct val="0"/>
        </a:spcBef>
        <a:buNone/>
        <a:defRPr sz="3150" kern="1200" cap="all" baseline="0">
          <a:solidFill>
            <a:schemeClr val="bg2"/>
          </a:solidFill>
          <a:latin typeface="+mj-lt"/>
          <a:ea typeface="+mj-ea"/>
          <a:cs typeface="+mj-cs"/>
        </a:defRPr>
      </a:lvl1pPr>
    </p:titleStyle>
    <p:bodyStyle>
      <a:lvl1pPr marL="144018" indent="-144018" algn="l" defTabSz="720090" rtl="0" eaLnBrk="1" latinLnBrk="0" hangingPunct="1">
        <a:lnSpc>
          <a:spcPct val="90000"/>
        </a:lnSpc>
        <a:spcBef>
          <a:spcPts val="945"/>
        </a:spcBef>
        <a:spcAft>
          <a:spcPts val="158"/>
        </a:spcAft>
        <a:buClr>
          <a:schemeClr val="tx1"/>
        </a:buClr>
        <a:buFont typeface="Wingdings" pitchFamily="2" charset="2"/>
        <a:buChar char=""/>
        <a:defRPr sz="1733" kern="1200">
          <a:solidFill>
            <a:schemeClr val="tx1"/>
          </a:solidFill>
          <a:latin typeface="+mn-lt"/>
          <a:ea typeface="+mn-ea"/>
          <a:cs typeface="+mn-cs"/>
        </a:defRPr>
      </a:lvl1pPr>
      <a:lvl2pPr marL="324041" indent="-144018" algn="l" defTabSz="720090" rtl="0" eaLnBrk="1" latinLnBrk="0" hangingPunct="1">
        <a:lnSpc>
          <a:spcPct val="90000"/>
        </a:lnSpc>
        <a:spcBef>
          <a:spcPts val="158"/>
        </a:spcBef>
        <a:spcAft>
          <a:spcPts val="315"/>
        </a:spcAft>
        <a:buClr>
          <a:schemeClr val="tx1"/>
        </a:buClr>
        <a:buFont typeface="Wingdings" pitchFamily="2" charset="2"/>
        <a:buChar char=""/>
        <a:defRPr sz="1575" kern="1200">
          <a:solidFill>
            <a:schemeClr val="tx1"/>
          </a:solidFill>
          <a:latin typeface="+mn-lt"/>
          <a:ea typeface="+mn-ea"/>
          <a:cs typeface="+mn-cs"/>
        </a:defRPr>
      </a:lvl2pPr>
      <a:lvl3pPr marL="504063" indent="-144018" algn="l" defTabSz="720090" rtl="0" eaLnBrk="1" latinLnBrk="0" hangingPunct="1">
        <a:lnSpc>
          <a:spcPct val="90000"/>
        </a:lnSpc>
        <a:spcBef>
          <a:spcPts val="158"/>
        </a:spcBef>
        <a:spcAft>
          <a:spcPts val="315"/>
        </a:spcAft>
        <a:buClr>
          <a:schemeClr val="tx1"/>
        </a:buClr>
        <a:buFont typeface="Wingdings" pitchFamily="2" charset="2"/>
        <a:buChar char=""/>
        <a:defRPr sz="1418" kern="1200">
          <a:solidFill>
            <a:schemeClr val="tx1"/>
          </a:solidFill>
          <a:latin typeface="+mn-lt"/>
          <a:ea typeface="+mn-ea"/>
          <a:cs typeface="+mn-cs"/>
        </a:defRPr>
      </a:lvl3pPr>
      <a:lvl4pPr marL="684086" indent="-144018" algn="l" defTabSz="720090" rtl="0" eaLnBrk="1" latinLnBrk="0" hangingPunct="1">
        <a:lnSpc>
          <a:spcPct val="90000"/>
        </a:lnSpc>
        <a:spcBef>
          <a:spcPts val="158"/>
        </a:spcBef>
        <a:spcAft>
          <a:spcPts val="315"/>
        </a:spcAft>
        <a:buClr>
          <a:schemeClr val="tx1"/>
        </a:buClr>
        <a:buFont typeface="Wingdings" pitchFamily="2" charset="2"/>
        <a:buChar char=""/>
        <a:defRPr sz="1260" kern="1200">
          <a:solidFill>
            <a:schemeClr val="tx1"/>
          </a:solidFill>
          <a:latin typeface="+mn-lt"/>
          <a:ea typeface="+mn-ea"/>
          <a:cs typeface="+mn-cs"/>
        </a:defRPr>
      </a:lvl4pPr>
      <a:lvl5pPr marL="864108" indent="-144018" algn="l" defTabSz="720090" rtl="0" eaLnBrk="1" latinLnBrk="0" hangingPunct="1">
        <a:lnSpc>
          <a:spcPct val="90000"/>
        </a:lnSpc>
        <a:spcBef>
          <a:spcPts val="158"/>
        </a:spcBef>
        <a:spcAft>
          <a:spcPts val="315"/>
        </a:spcAft>
        <a:buClr>
          <a:schemeClr val="tx1"/>
        </a:buClr>
        <a:buFont typeface="Wingdings" pitchFamily="2" charset="2"/>
        <a:buChar char=""/>
        <a:defRPr sz="1260" kern="1200">
          <a:solidFill>
            <a:schemeClr val="tx1"/>
          </a:solidFill>
          <a:latin typeface="+mn-lt"/>
          <a:ea typeface="+mn-ea"/>
          <a:cs typeface="+mn-cs"/>
        </a:defRPr>
      </a:lvl5pPr>
      <a:lvl6pPr marL="1011623" indent="-180023" algn="l" defTabSz="720090" rtl="0" eaLnBrk="1" latinLnBrk="0" hangingPunct="1">
        <a:lnSpc>
          <a:spcPct val="90000"/>
        </a:lnSpc>
        <a:spcBef>
          <a:spcPts val="158"/>
        </a:spcBef>
        <a:spcAft>
          <a:spcPts val="315"/>
        </a:spcAft>
        <a:buClr>
          <a:schemeClr val="tx1"/>
        </a:buClr>
        <a:buFont typeface="Wingdings" pitchFamily="2" charset="2"/>
        <a:buChar char=""/>
        <a:defRPr sz="1260" kern="1200">
          <a:solidFill>
            <a:schemeClr val="tx1"/>
          </a:solidFill>
          <a:latin typeface="+mn-lt"/>
          <a:ea typeface="+mn-ea"/>
          <a:cs typeface="+mn-cs"/>
        </a:defRPr>
      </a:lvl6pPr>
      <a:lvl7pPr marL="1159043" indent="-180023" algn="l" defTabSz="720090" rtl="0" eaLnBrk="1" latinLnBrk="0" hangingPunct="1">
        <a:lnSpc>
          <a:spcPct val="90000"/>
        </a:lnSpc>
        <a:spcBef>
          <a:spcPts val="158"/>
        </a:spcBef>
        <a:spcAft>
          <a:spcPts val="315"/>
        </a:spcAft>
        <a:buClr>
          <a:schemeClr val="tx1"/>
        </a:buClr>
        <a:buFont typeface="Wingdings" pitchFamily="2" charset="2"/>
        <a:buChar char=""/>
        <a:defRPr sz="1260" kern="1200">
          <a:solidFill>
            <a:schemeClr val="tx1"/>
          </a:solidFill>
          <a:latin typeface="+mn-lt"/>
          <a:ea typeface="+mn-ea"/>
          <a:cs typeface="+mn-cs"/>
        </a:defRPr>
      </a:lvl7pPr>
      <a:lvl8pPr marL="1282838" indent="-180023" algn="l" defTabSz="720090" rtl="0" eaLnBrk="1" latinLnBrk="0" hangingPunct="1">
        <a:lnSpc>
          <a:spcPct val="90000"/>
        </a:lnSpc>
        <a:spcBef>
          <a:spcPts val="158"/>
        </a:spcBef>
        <a:spcAft>
          <a:spcPts val="315"/>
        </a:spcAft>
        <a:buClr>
          <a:schemeClr val="tx1"/>
        </a:buClr>
        <a:buFont typeface="Wingdings" pitchFamily="2" charset="2"/>
        <a:buChar char=""/>
        <a:defRPr sz="1260" kern="1200">
          <a:solidFill>
            <a:schemeClr val="tx1"/>
          </a:solidFill>
          <a:latin typeface="+mn-lt"/>
          <a:ea typeface="+mn-ea"/>
          <a:cs typeface="+mn-cs"/>
        </a:defRPr>
      </a:lvl8pPr>
      <a:lvl9pPr marL="1422383" indent="-180023" algn="l" defTabSz="720090" rtl="0" eaLnBrk="1" latinLnBrk="0" hangingPunct="1">
        <a:lnSpc>
          <a:spcPct val="90000"/>
        </a:lnSpc>
        <a:spcBef>
          <a:spcPts val="158"/>
        </a:spcBef>
        <a:spcAft>
          <a:spcPts val="315"/>
        </a:spcAft>
        <a:buClr>
          <a:schemeClr val="tx1"/>
        </a:buClr>
        <a:buFont typeface="Wingdings" pitchFamily="2" charset="2"/>
        <a:buChar char=""/>
        <a:defRPr sz="1260"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ajGvq01YS8I&amp;feature=youtu.be"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youtube.com/watch?v=7jkIVVHTfIg&amp;feature=youtu.b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nencpathways.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Health Care Pathway Review</a:t>
            </a:r>
            <a:endParaRPr lang="en-US" dirty="0"/>
          </a:p>
        </p:txBody>
      </p:sp>
      <p:sp>
        <p:nvSpPr>
          <p:cNvPr id="3" name="Subtitle 2"/>
          <p:cNvSpPr>
            <a:spLocks noGrp="1"/>
          </p:cNvSpPr>
          <p:nvPr>
            <p:ph type="subTitle" idx="1"/>
          </p:nvPr>
        </p:nvSpPr>
        <p:spPr>
          <a:xfrm>
            <a:off x="838200" y="5181600"/>
            <a:ext cx="4098175" cy="685800"/>
          </a:xfrm>
        </p:spPr>
        <p:txBody>
          <a:bodyPr/>
          <a:lstStyle/>
          <a:p>
            <a:pPr algn="ctr"/>
            <a:r>
              <a:rPr lang="en-US" dirty="0" smtClean="0"/>
              <a:t>January 22, 2019</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956" y="0"/>
            <a:ext cx="3564775" cy="2865068"/>
          </a:xfrm>
          <a:prstGeom prst="rect">
            <a:avLst/>
          </a:prstGeom>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Scholar Solution</a:t>
            </a:r>
          </a:p>
        </p:txBody>
      </p:sp>
      <p:sp>
        <p:nvSpPr>
          <p:cNvPr id="3" name="Content Placeholder 2"/>
          <p:cNvSpPr>
            <a:spLocks noGrp="1"/>
          </p:cNvSpPr>
          <p:nvPr>
            <p:ph idx="1"/>
          </p:nvPr>
        </p:nvSpPr>
        <p:spPr>
          <a:xfrm>
            <a:off x="1752600" y="1163105"/>
            <a:ext cx="8686800" cy="5223080"/>
          </a:xfrm>
        </p:spPr>
        <p:txBody>
          <a:bodyPr/>
          <a:lstStyle/>
          <a:p>
            <a:pPr marL="0" indent="0"/>
            <a:r>
              <a:rPr lang="en-US" dirty="0" smtClean="0"/>
              <a:t>Nash UNC Health Care Nurse Scholars Program</a:t>
            </a:r>
          </a:p>
          <a:p>
            <a:pPr marL="0" indent="0"/>
            <a:endParaRPr lang="en-US" dirty="0" smtClean="0"/>
          </a:p>
          <a:p>
            <a:pPr marL="285750" indent="-285750">
              <a:buFont typeface="Arial" panose="020B0604020202020204" pitchFamily="34" charset="0"/>
              <a:buChar char="•"/>
            </a:pPr>
            <a:r>
              <a:rPr lang="en-US" dirty="0" smtClean="0"/>
              <a:t>Partnership </a:t>
            </a:r>
            <a:r>
              <a:rPr lang="en-US" dirty="0"/>
              <a:t>between Human </a:t>
            </a:r>
            <a:r>
              <a:rPr lang="en-US" dirty="0" smtClean="0"/>
              <a:t>Resources, Nursing, and our local community colleges </a:t>
            </a:r>
          </a:p>
          <a:p>
            <a:pPr marL="644525" lvl="1" indent="-285750">
              <a:buFont typeface="Arial" panose="020B0604020202020204" pitchFamily="34" charset="0"/>
              <a:buChar char="•"/>
            </a:pPr>
            <a:r>
              <a:rPr lang="en-US" dirty="0" smtClean="0"/>
              <a:t>Nash Community College (2017 – present)</a:t>
            </a:r>
          </a:p>
          <a:p>
            <a:pPr marL="644525" lvl="1" indent="-285750">
              <a:buFont typeface="Arial" panose="020B0604020202020204" pitchFamily="34" charset="0"/>
              <a:buChar char="•"/>
            </a:pPr>
            <a:r>
              <a:rPr lang="en-US" dirty="0" smtClean="0"/>
              <a:t>Edgecombe Community College (2018 – present)</a:t>
            </a:r>
            <a:endParaRPr lang="en-US" dirty="0"/>
          </a:p>
          <a:p>
            <a:endParaRPr lang="en-US" dirty="0" smtClean="0"/>
          </a:p>
          <a:p>
            <a:pPr marL="285750" indent="-285750">
              <a:buFont typeface="Arial" panose="020B0604020202020204" pitchFamily="34" charset="0"/>
              <a:buChar char="•"/>
            </a:pPr>
            <a:r>
              <a:rPr lang="en-US" dirty="0" smtClean="0"/>
              <a:t>We </a:t>
            </a:r>
            <a:r>
              <a:rPr lang="en-US" dirty="0"/>
              <a:t>asked </a:t>
            </a:r>
            <a:r>
              <a:rPr lang="en-US" dirty="0" smtClean="0"/>
              <a:t>ourselves:</a:t>
            </a:r>
          </a:p>
          <a:p>
            <a:pPr marL="644525" lvl="1" indent="-285750">
              <a:buFont typeface="Arial" panose="020B0604020202020204" pitchFamily="34" charset="0"/>
              <a:buChar char="•"/>
            </a:pPr>
            <a:r>
              <a:rPr lang="en-US" dirty="0" smtClean="0"/>
              <a:t>Where </a:t>
            </a:r>
            <a:r>
              <a:rPr lang="en-US" dirty="0"/>
              <a:t>do </a:t>
            </a:r>
            <a:r>
              <a:rPr lang="en-US" dirty="0" smtClean="0"/>
              <a:t>quality hires </a:t>
            </a:r>
            <a:r>
              <a:rPr lang="en-US" dirty="0"/>
              <a:t>come from? </a:t>
            </a:r>
            <a:endParaRPr lang="en-US" dirty="0" smtClean="0"/>
          </a:p>
          <a:p>
            <a:pPr marL="644525" lvl="1" indent="-285750">
              <a:buFont typeface="Arial" panose="020B0604020202020204" pitchFamily="34" charset="0"/>
              <a:buChar char="•"/>
            </a:pPr>
            <a:r>
              <a:rPr lang="en-US" dirty="0" smtClean="0"/>
              <a:t>And </a:t>
            </a:r>
            <a:r>
              <a:rPr lang="en-US" dirty="0"/>
              <a:t>of these hires, who is looking for a </a:t>
            </a:r>
            <a:r>
              <a:rPr lang="en-US" u="sng" dirty="0"/>
              <a:t>career</a:t>
            </a:r>
            <a:r>
              <a:rPr lang="en-US" dirty="0"/>
              <a:t> at </a:t>
            </a:r>
            <a:r>
              <a:rPr lang="en-US" dirty="0" smtClean="0"/>
              <a:t>Nash?</a:t>
            </a:r>
          </a:p>
          <a:p>
            <a:pPr marL="644525" lvl="1" indent="-285750">
              <a:buFont typeface="Arial" panose="020B0604020202020204" pitchFamily="34" charset="0"/>
              <a:buChar char="•"/>
            </a:pPr>
            <a:r>
              <a:rPr lang="en-US" dirty="0" smtClean="0"/>
              <a:t>Where can we invest resources financially for the best expected return?</a:t>
            </a:r>
          </a:p>
          <a:p>
            <a:pPr marL="644525" lvl="1" indent="-285750">
              <a:buFont typeface="Arial" panose="020B0604020202020204" pitchFamily="34" charset="0"/>
              <a:buChar char="•"/>
            </a:pPr>
            <a:r>
              <a:rPr lang="en-US" dirty="0" smtClean="0"/>
              <a:t>What barriers do NCC and ECC face to graduating additional RN students?</a:t>
            </a:r>
          </a:p>
          <a:p>
            <a:pPr marL="644525" lvl="1" indent="-285750">
              <a:buFont typeface="Arial" panose="020B0604020202020204" pitchFamily="34" charset="0"/>
              <a:buChar char="•"/>
            </a:pPr>
            <a:r>
              <a:rPr lang="en-US" dirty="0" smtClean="0"/>
              <a:t>How can we work together to ensure the success of these students? </a:t>
            </a:r>
            <a:endParaRPr lang="en-US" dirty="0"/>
          </a:p>
          <a:p>
            <a:pPr marL="358775" lvl="1" indent="0">
              <a:buNone/>
            </a:pPr>
            <a:endParaRPr lang="en-US" dirty="0" smtClean="0"/>
          </a:p>
          <a:p>
            <a:r>
              <a:rPr lang="en-US" dirty="0" smtClean="0"/>
              <a:t>SOLUTION </a:t>
            </a:r>
            <a:r>
              <a:rPr lang="en-US" dirty="0" smtClean="0">
                <a:sym typeface="Wingdings" panose="05000000000000000000" pitchFamily="2" charset="2"/>
              </a:rPr>
              <a:t> Create a fully funded, locally-focused, interactive scholars program invested in growing and nurturing our own nurses for success at Nash UNC Health Care.</a:t>
            </a:r>
            <a:endParaRPr lang="en-US" dirty="0"/>
          </a:p>
        </p:txBody>
      </p:sp>
    </p:spTree>
    <p:extLst>
      <p:ext uri="{BB962C8B-B14F-4D97-AF65-F5344CB8AC3E}">
        <p14:creationId xmlns:p14="http://schemas.microsoft.com/office/powerpoint/2010/main" val="371868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Scholar </a:t>
            </a:r>
            <a:r>
              <a:rPr lang="en-US" dirty="0" smtClean="0"/>
              <a:t>Solution – Community Partners</a:t>
            </a:r>
            <a:endParaRPr lang="en-US" dirty="0"/>
          </a:p>
        </p:txBody>
      </p:sp>
      <p:sp>
        <p:nvSpPr>
          <p:cNvPr id="3" name="Content Placeholder 2"/>
          <p:cNvSpPr>
            <a:spLocks noGrp="1"/>
          </p:cNvSpPr>
          <p:nvPr>
            <p:ph idx="1"/>
          </p:nvPr>
        </p:nvSpPr>
        <p:spPr>
          <a:xfrm>
            <a:off x="1752600" y="1431941"/>
            <a:ext cx="8686800" cy="3941075"/>
          </a:xfrm>
        </p:spPr>
        <p:txBody>
          <a:bodyPr/>
          <a:lstStyle/>
          <a:p>
            <a:r>
              <a:rPr lang="en-US" dirty="0" smtClean="0"/>
              <a:t>Why partner with Nash &amp; Edgecombe Community Colleges?</a:t>
            </a:r>
          </a:p>
          <a:p>
            <a:endParaRPr lang="en-US" dirty="0" smtClean="0"/>
          </a:p>
          <a:p>
            <a:pPr marL="285750" indent="-285750">
              <a:buFont typeface="Arial" panose="020B0604020202020204" pitchFamily="34" charset="0"/>
              <a:buChar char="•"/>
            </a:pPr>
            <a:r>
              <a:rPr lang="en-US" dirty="0" smtClean="0"/>
              <a:t>Frequency of clinical rotations at Nash UNC Health Care</a:t>
            </a:r>
          </a:p>
          <a:p>
            <a:pPr marL="0" indent="0"/>
            <a:endParaRPr lang="en-US" dirty="0" smtClean="0"/>
          </a:p>
          <a:p>
            <a:pPr marL="285750" indent="-285750">
              <a:buFont typeface="Arial" panose="020B0604020202020204" pitchFamily="34" charset="0"/>
              <a:buChar char="•"/>
            </a:pPr>
            <a:r>
              <a:rPr lang="en-US" dirty="0" smtClean="0"/>
              <a:t>Pool of local candidates, many of whom desire to work in the area</a:t>
            </a:r>
          </a:p>
          <a:p>
            <a:pPr marL="0" indent="0"/>
            <a:endParaRPr lang="en-US" dirty="0" smtClean="0"/>
          </a:p>
          <a:p>
            <a:pPr marL="285750" indent="-285750">
              <a:buFont typeface="Arial" panose="020B0604020202020204" pitchFamily="34" charset="0"/>
              <a:buChar char="•"/>
            </a:pPr>
            <a:r>
              <a:rPr lang="en-US" dirty="0" smtClean="0"/>
              <a:t>Quality of nursing programs offered</a:t>
            </a:r>
          </a:p>
          <a:p>
            <a:pPr marL="644525" lvl="1" indent="-285750">
              <a:buFont typeface="Arial" panose="020B0604020202020204" pitchFamily="34" charset="0"/>
              <a:buChar char="•"/>
            </a:pPr>
            <a:r>
              <a:rPr lang="en-US" dirty="0" smtClean="0"/>
              <a:t>State of the art facilities</a:t>
            </a:r>
          </a:p>
          <a:p>
            <a:pPr marL="644525" lvl="1" indent="-285750">
              <a:buFont typeface="Arial" panose="020B0604020202020204" pitchFamily="34" charset="0"/>
              <a:buChar char="•"/>
            </a:pPr>
            <a:r>
              <a:rPr lang="en-US" dirty="0" smtClean="0"/>
              <a:t>Dedicated, strong faculty</a:t>
            </a:r>
          </a:p>
          <a:p>
            <a:pPr marL="644525" lvl="1" indent="-285750">
              <a:buFont typeface="Arial" panose="020B0604020202020204" pitchFamily="34" charset="0"/>
              <a:buChar char="•"/>
            </a:pPr>
            <a:r>
              <a:rPr lang="en-US" dirty="0" smtClean="0"/>
              <a:t>NCLEX pass rates</a:t>
            </a:r>
          </a:p>
          <a:p>
            <a:pPr marL="0" indent="0"/>
            <a:endParaRPr lang="en-US" dirty="0" smtClean="0"/>
          </a:p>
          <a:p>
            <a:pPr marL="285750" indent="-285750">
              <a:buFont typeface="Arial" panose="020B0604020202020204" pitchFamily="34" charset="0"/>
              <a:buChar char="•"/>
            </a:pPr>
            <a:r>
              <a:rPr lang="en-US" dirty="0" smtClean="0"/>
              <a:t>We are in this together! Win/Win approach</a:t>
            </a:r>
            <a:endParaRPr lang="en-US" dirty="0"/>
          </a:p>
          <a:p>
            <a:endParaRPr lang="en-US" dirty="0"/>
          </a:p>
        </p:txBody>
      </p:sp>
    </p:spTree>
    <p:extLst>
      <p:ext uri="{BB962C8B-B14F-4D97-AF65-F5344CB8AC3E}">
        <p14:creationId xmlns:p14="http://schemas.microsoft.com/office/powerpoint/2010/main" val="20177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Scholar Solution</a:t>
            </a:r>
            <a:endParaRPr lang="en-US" dirty="0"/>
          </a:p>
        </p:txBody>
      </p:sp>
      <p:sp>
        <p:nvSpPr>
          <p:cNvPr id="3" name="Content Placeholder 2"/>
          <p:cNvSpPr>
            <a:spLocks noGrp="1"/>
          </p:cNvSpPr>
          <p:nvPr>
            <p:ph idx="1"/>
          </p:nvPr>
        </p:nvSpPr>
        <p:spPr>
          <a:xfrm>
            <a:off x="1746819" y="1201511"/>
            <a:ext cx="8686800" cy="5107865"/>
          </a:xfrm>
        </p:spPr>
        <p:txBody>
          <a:bodyPr/>
          <a:lstStyle/>
          <a:p>
            <a:r>
              <a:rPr lang="en-US" dirty="0" smtClean="0"/>
              <a:t>Nurse Scholars Program:</a:t>
            </a:r>
          </a:p>
          <a:p>
            <a:pPr marL="285750" indent="-285750">
              <a:buFont typeface="Arial" panose="020B0604020202020204" pitchFamily="34" charset="0"/>
              <a:buChar char="•"/>
            </a:pPr>
            <a:r>
              <a:rPr lang="en-US" dirty="0" smtClean="0"/>
              <a:t>Up to 15 nursing scholarships per year, per school </a:t>
            </a:r>
          </a:p>
          <a:p>
            <a:pPr marL="0" indent="0"/>
            <a:endParaRPr lang="en-US" dirty="0" smtClean="0"/>
          </a:p>
          <a:p>
            <a:pPr marL="0" indent="0"/>
            <a:r>
              <a:rPr lang="en-US" dirty="0" smtClean="0"/>
              <a:t>	</a:t>
            </a:r>
            <a:r>
              <a:rPr lang="en-US" u="sng" dirty="0" smtClean="0"/>
              <a:t>Financial Security</a:t>
            </a:r>
            <a:r>
              <a:rPr lang="en-US" dirty="0" smtClean="0"/>
              <a:t>	</a:t>
            </a:r>
          </a:p>
          <a:p>
            <a:pPr marL="1362075" lvl="3" indent="-285750">
              <a:buFont typeface="Arial" panose="020B0604020202020204" pitchFamily="34" charset="0"/>
              <a:buChar char="•"/>
            </a:pPr>
            <a:r>
              <a:rPr lang="en-US" dirty="0" smtClean="0"/>
              <a:t>Fully funds the cost of education (tuition, books, supplies)</a:t>
            </a:r>
          </a:p>
          <a:p>
            <a:pPr marL="1362075" lvl="3" indent="-285750">
              <a:buFont typeface="Arial" panose="020B0604020202020204" pitchFamily="34" charset="0"/>
              <a:buChar char="•"/>
            </a:pPr>
            <a:r>
              <a:rPr lang="en-US" dirty="0" smtClean="0"/>
              <a:t>Additional $100/month monthly stipend</a:t>
            </a:r>
          </a:p>
          <a:p>
            <a:pPr marL="1362075" lvl="3" indent="-285750">
              <a:buFont typeface="Arial" panose="020B0604020202020204" pitchFamily="34" charset="0"/>
              <a:buChar char="•"/>
            </a:pPr>
            <a:endParaRPr lang="en-US" dirty="0" smtClean="0"/>
          </a:p>
          <a:p>
            <a:pPr marL="0" indent="0"/>
            <a:r>
              <a:rPr lang="en-US" dirty="0"/>
              <a:t>	</a:t>
            </a:r>
            <a:r>
              <a:rPr lang="en-US" u="sng" dirty="0" smtClean="0"/>
              <a:t>Invest in Success</a:t>
            </a:r>
          </a:p>
          <a:p>
            <a:pPr marL="1362075" lvl="3" indent="-285750">
              <a:buFont typeface="Arial" panose="020B0604020202020204" pitchFamily="34" charset="0"/>
              <a:buChar char="•"/>
            </a:pPr>
            <a:r>
              <a:rPr lang="en-US" dirty="0"/>
              <a:t>Participate in quarterly </a:t>
            </a:r>
            <a:r>
              <a:rPr lang="en-US" dirty="0" smtClean="0"/>
              <a:t>mentoring activities</a:t>
            </a:r>
          </a:p>
          <a:p>
            <a:pPr marL="1362075" lvl="3" indent="-285750">
              <a:buFont typeface="Arial" panose="020B0604020202020204" pitchFamily="34" charset="0"/>
              <a:buChar char="•"/>
            </a:pPr>
            <a:r>
              <a:rPr lang="en-US" dirty="0" smtClean="0"/>
              <a:t>Free NCLEX review sessions</a:t>
            </a:r>
          </a:p>
          <a:p>
            <a:pPr marL="1362075" lvl="3" indent="-285750">
              <a:buFont typeface="Arial" panose="020B0604020202020204" pitchFamily="34" charset="0"/>
              <a:buChar char="•"/>
            </a:pPr>
            <a:endParaRPr lang="en-US" u="sng" dirty="0" smtClean="0"/>
          </a:p>
          <a:p>
            <a:pPr marL="0" indent="0"/>
            <a:r>
              <a:rPr lang="en-US" dirty="0"/>
              <a:t>	</a:t>
            </a:r>
            <a:r>
              <a:rPr lang="en-US" u="sng" dirty="0" smtClean="0"/>
              <a:t>Retention From Day 1</a:t>
            </a:r>
            <a:endParaRPr lang="en-US" dirty="0" smtClean="0"/>
          </a:p>
          <a:p>
            <a:pPr marL="1362075" lvl="3" indent="-285750">
              <a:buFont typeface="Arial" panose="020B0604020202020204" pitchFamily="34" charset="0"/>
              <a:buChar char="•"/>
            </a:pPr>
            <a:r>
              <a:rPr lang="en-US" dirty="0" smtClean="0"/>
              <a:t>Scholars agree to a work commitment of up to 3 years post-graduation</a:t>
            </a:r>
          </a:p>
          <a:p>
            <a:pPr marL="1362075" lvl="3" indent="-285750">
              <a:buFont typeface="Arial" panose="020B0604020202020204" pitchFamily="34" charset="0"/>
              <a:buChar char="•"/>
            </a:pPr>
            <a:r>
              <a:rPr lang="en-US" dirty="0" smtClean="0"/>
              <a:t>Participate in quarterly social activities</a:t>
            </a:r>
          </a:p>
          <a:p>
            <a:pPr marL="1362075" lvl="3" indent="-285750">
              <a:buFont typeface="Arial" panose="020B0604020202020204" pitchFamily="34" charset="0"/>
              <a:buChar char="•"/>
            </a:pPr>
            <a:r>
              <a:rPr lang="en-US" dirty="0" smtClean="0"/>
              <a:t>Nash ID badge</a:t>
            </a:r>
          </a:p>
          <a:p>
            <a:pPr marL="1362075" lvl="3" indent="-285750">
              <a:buFont typeface="Arial" panose="020B0604020202020204" pitchFamily="34" charset="0"/>
              <a:buChar char="•"/>
            </a:pPr>
            <a:r>
              <a:rPr lang="en-US" dirty="0" smtClean="0"/>
              <a:t>Interviewing preference – First choice of interviewing </a:t>
            </a:r>
          </a:p>
          <a:p>
            <a:pPr marL="1076325" lvl="3" indent="0">
              <a:buNone/>
            </a:pPr>
            <a:r>
              <a:rPr lang="en-US" dirty="0" smtClean="0"/>
              <a:t>     with desired department(s)</a:t>
            </a:r>
          </a:p>
          <a:p>
            <a:endParaRPr lang="en-US" dirty="0" smtClean="0"/>
          </a:p>
          <a:p>
            <a:endParaRPr lang="en-US" dirty="0"/>
          </a:p>
        </p:txBody>
      </p:sp>
      <p:pic>
        <p:nvPicPr>
          <p:cNvPr id="1026" name="Picture 2" descr="Image result for check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123231"/>
            <a:ext cx="998530" cy="561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heck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275381"/>
            <a:ext cx="998530" cy="561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heck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376" y="4437796"/>
            <a:ext cx="998530" cy="56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 Selection Process </a:t>
            </a:r>
            <a:endParaRPr lang="en-US" dirty="0"/>
          </a:p>
        </p:txBody>
      </p:sp>
      <p:sp>
        <p:nvSpPr>
          <p:cNvPr id="3" name="Content Placeholder 2"/>
          <p:cNvSpPr>
            <a:spLocks noGrp="1"/>
          </p:cNvSpPr>
          <p:nvPr>
            <p:ph idx="1"/>
          </p:nvPr>
        </p:nvSpPr>
        <p:spPr>
          <a:xfrm>
            <a:off x="1679425" y="1047890"/>
            <a:ext cx="8686800" cy="5914370"/>
          </a:xfrm>
        </p:spPr>
        <p:txBody>
          <a:bodyPr/>
          <a:lstStyle/>
          <a:p>
            <a:r>
              <a:rPr lang="en-US" u="sng" dirty="0" smtClean="0"/>
              <a:t>Requirements</a:t>
            </a:r>
          </a:p>
          <a:p>
            <a:endParaRPr lang="en-US" u="sng" dirty="0" smtClean="0"/>
          </a:p>
          <a:p>
            <a:pPr marL="285750" indent="-285750">
              <a:buFont typeface="Arial" panose="020B0604020202020204" pitchFamily="34" charset="0"/>
              <a:buChar char="•"/>
            </a:pPr>
            <a:r>
              <a:rPr lang="en-US" sz="1400" dirty="0"/>
              <a:t>Must be enrolled and accepted into an Associate Degree in Nursing (ADN) program</a:t>
            </a:r>
          </a:p>
          <a:p>
            <a:pPr marL="0" indent="0"/>
            <a:r>
              <a:rPr lang="en-US" sz="1400" dirty="0"/>
              <a:t>	- Nash Community College</a:t>
            </a:r>
          </a:p>
          <a:p>
            <a:pPr marL="0" indent="0"/>
            <a:r>
              <a:rPr lang="en-US" sz="1400" dirty="0"/>
              <a:t>	- Edgecombe Community College</a:t>
            </a:r>
          </a:p>
          <a:p>
            <a:pPr marL="0" indent="0"/>
            <a:endParaRPr lang="en-US" sz="1400" dirty="0"/>
          </a:p>
          <a:p>
            <a:pPr marL="285750" indent="-285750">
              <a:buFont typeface="Arial" panose="020B0604020202020204" pitchFamily="34" charset="0"/>
              <a:buChar char="•"/>
            </a:pPr>
            <a:r>
              <a:rPr lang="en-US" sz="1400" dirty="0"/>
              <a:t>Maintain a 3.0 GPA or higher</a:t>
            </a:r>
          </a:p>
          <a:p>
            <a:pPr marL="0" indent="0"/>
            <a:endParaRPr lang="en-US" sz="1400" dirty="0"/>
          </a:p>
          <a:p>
            <a:pPr marL="285750" indent="-285750">
              <a:buFont typeface="Arial" panose="020B0604020202020204" pitchFamily="34" charset="0"/>
              <a:buChar char="•"/>
            </a:pPr>
            <a:r>
              <a:rPr lang="en-US" sz="1400" dirty="0"/>
              <a:t>Two (2) letters of reference (must be from non-family members)</a:t>
            </a:r>
          </a:p>
          <a:p>
            <a:pPr marL="0" indent="0"/>
            <a:endParaRPr lang="en-US" sz="1400" dirty="0"/>
          </a:p>
          <a:p>
            <a:pPr marL="285750" indent="-285750">
              <a:buFont typeface="Arial" panose="020B0604020202020204" pitchFamily="34" charset="0"/>
              <a:buChar char="•"/>
            </a:pPr>
            <a:r>
              <a:rPr lang="en-US" sz="1400" dirty="0"/>
              <a:t>Application form outlining:</a:t>
            </a:r>
          </a:p>
          <a:p>
            <a:pPr marL="644525" lvl="1" indent="-285750">
              <a:buFont typeface="Arial" panose="020B0604020202020204" pitchFamily="34" charset="0"/>
              <a:buChar char="•"/>
            </a:pPr>
            <a:r>
              <a:rPr lang="en-US" sz="1400" dirty="0"/>
              <a:t>Community or volunteer activities</a:t>
            </a:r>
          </a:p>
          <a:p>
            <a:pPr marL="644525" lvl="1" indent="-285750">
              <a:buFont typeface="Arial" panose="020B0604020202020204" pitchFamily="34" charset="0"/>
              <a:buChar char="•"/>
            </a:pPr>
            <a:r>
              <a:rPr lang="en-US" sz="1400" dirty="0"/>
              <a:t>Personal statement</a:t>
            </a:r>
          </a:p>
          <a:p>
            <a:pPr lvl="2">
              <a:buFont typeface="Wingdings" panose="05000000000000000000" pitchFamily="2" charset="2"/>
              <a:buChar char="Ø"/>
            </a:pPr>
            <a:r>
              <a:rPr lang="en-US" sz="1400" dirty="0"/>
              <a:t>Why do you want to be a nurse?</a:t>
            </a:r>
          </a:p>
          <a:p>
            <a:pPr lvl="2">
              <a:buFont typeface="Wingdings" panose="05000000000000000000" pitchFamily="2" charset="2"/>
              <a:buChar char="Ø"/>
            </a:pPr>
            <a:r>
              <a:rPr lang="en-US" sz="1400" dirty="0"/>
              <a:t>Why do you want to be a nurse </a:t>
            </a:r>
            <a:r>
              <a:rPr lang="en-US" sz="1400" i="1" dirty="0"/>
              <a:t>at Nash UNC Health Care</a:t>
            </a:r>
            <a:endParaRPr lang="en-US" sz="1400" dirty="0"/>
          </a:p>
          <a:p>
            <a:pPr marL="285750" indent="-285750">
              <a:buFont typeface="Arial" panose="020B0604020202020204" pitchFamily="34" charset="0"/>
              <a:buChar char="•"/>
            </a:pPr>
            <a:endParaRPr lang="en-US" sz="1400" dirty="0"/>
          </a:p>
          <a:p>
            <a:pPr lvl="0"/>
            <a:endParaRPr lang="en-US" sz="1400" dirty="0"/>
          </a:p>
          <a:p>
            <a:endParaRPr lang="en-US" sz="1400" dirty="0"/>
          </a:p>
          <a:p>
            <a:endParaRPr lang="en-US" sz="1400" dirty="0"/>
          </a:p>
        </p:txBody>
      </p:sp>
    </p:spTree>
    <p:extLst>
      <p:ext uri="{BB962C8B-B14F-4D97-AF65-F5344CB8AC3E}">
        <p14:creationId xmlns:p14="http://schemas.microsoft.com/office/powerpoint/2010/main" val="55231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 Selection Process </a:t>
            </a:r>
            <a:endParaRPr lang="en-US" dirty="0"/>
          </a:p>
        </p:txBody>
      </p:sp>
      <p:sp>
        <p:nvSpPr>
          <p:cNvPr id="3" name="Content Placeholder 2"/>
          <p:cNvSpPr>
            <a:spLocks noGrp="1"/>
          </p:cNvSpPr>
          <p:nvPr>
            <p:ph idx="1"/>
          </p:nvPr>
        </p:nvSpPr>
        <p:spPr>
          <a:xfrm>
            <a:off x="1679425" y="1047890"/>
            <a:ext cx="8686800" cy="5914370"/>
          </a:xfrm>
        </p:spPr>
        <p:txBody>
          <a:bodyPr/>
          <a:lstStyle/>
          <a:p>
            <a:pPr marL="0" indent="0"/>
            <a:r>
              <a:rPr lang="en-US" u="sng" dirty="0"/>
              <a:t>Selection Committee</a:t>
            </a:r>
          </a:p>
          <a:p>
            <a:pPr marL="644525" lvl="1" indent="-285750">
              <a:buFont typeface="Arial" panose="020B0604020202020204" pitchFamily="34" charset="0"/>
              <a:buChar char="•"/>
            </a:pPr>
            <a:r>
              <a:rPr lang="en-US" b="1" dirty="0" smtClean="0"/>
              <a:t>Nash UNC Nursing</a:t>
            </a:r>
          </a:p>
          <a:p>
            <a:pPr lvl="3">
              <a:buFont typeface="Wingdings" panose="05000000000000000000" pitchFamily="2" charset="2"/>
              <a:buChar char="Ø"/>
            </a:pPr>
            <a:r>
              <a:rPr lang="en-US" dirty="0" smtClean="0"/>
              <a:t>Chief Nursing Officer</a:t>
            </a:r>
          </a:p>
          <a:p>
            <a:pPr lvl="3">
              <a:buFont typeface="Wingdings" panose="05000000000000000000" pitchFamily="2" charset="2"/>
              <a:buChar char="Ø"/>
            </a:pPr>
            <a:r>
              <a:rPr lang="en-US" dirty="0" smtClean="0"/>
              <a:t>Associate Chief Nursing Officer</a:t>
            </a:r>
          </a:p>
          <a:p>
            <a:pPr marL="1076325" lvl="3" indent="0">
              <a:buNone/>
            </a:pPr>
            <a:endParaRPr lang="en-US" dirty="0" smtClean="0"/>
          </a:p>
          <a:p>
            <a:pPr marL="644525" lvl="1" indent="-285750">
              <a:buFont typeface="Arial" panose="020B0604020202020204" pitchFamily="34" charset="0"/>
              <a:buChar char="•"/>
            </a:pPr>
            <a:r>
              <a:rPr lang="en-US" b="1" dirty="0" smtClean="0"/>
              <a:t>Nash Human Resources </a:t>
            </a:r>
          </a:p>
          <a:p>
            <a:pPr lvl="3">
              <a:buFont typeface="Wingdings" panose="05000000000000000000" pitchFamily="2" charset="2"/>
              <a:buChar char="Ø"/>
            </a:pPr>
            <a:r>
              <a:rPr lang="en-US" dirty="0" smtClean="0"/>
              <a:t>HR Executive Director</a:t>
            </a:r>
          </a:p>
          <a:p>
            <a:pPr lvl="3">
              <a:buFont typeface="Wingdings" panose="05000000000000000000" pitchFamily="2" charset="2"/>
              <a:buChar char="Ø"/>
            </a:pPr>
            <a:r>
              <a:rPr lang="en-US" dirty="0" smtClean="0"/>
              <a:t>HR Manager</a:t>
            </a:r>
          </a:p>
          <a:p>
            <a:pPr marL="1003300" lvl="2" indent="-285750">
              <a:buFont typeface="Arial" panose="020B0604020202020204" pitchFamily="34" charset="0"/>
              <a:buChar char="•"/>
            </a:pPr>
            <a:endParaRPr lang="en-US" b="1" dirty="0" smtClean="0"/>
          </a:p>
          <a:p>
            <a:pPr marL="644525" lvl="1" indent="-285750">
              <a:buFont typeface="Arial" panose="020B0604020202020204" pitchFamily="34" charset="0"/>
              <a:buChar char="•"/>
            </a:pPr>
            <a:r>
              <a:rPr lang="en-US" b="1" dirty="0" smtClean="0"/>
              <a:t>Input </a:t>
            </a:r>
            <a:r>
              <a:rPr lang="en-US" b="1" dirty="0"/>
              <a:t>sought from </a:t>
            </a:r>
            <a:r>
              <a:rPr lang="en-US" b="1" dirty="0" smtClean="0"/>
              <a:t>faculty</a:t>
            </a:r>
          </a:p>
          <a:p>
            <a:pPr marL="358775" lvl="1" indent="0">
              <a:buNone/>
            </a:pPr>
            <a:endParaRPr lang="en-US" b="1" dirty="0"/>
          </a:p>
          <a:p>
            <a:pPr marL="644525" lvl="1" indent="-285750">
              <a:buFont typeface="Arial" panose="020B0604020202020204" pitchFamily="34" charset="0"/>
              <a:buChar char="•"/>
            </a:pPr>
            <a:r>
              <a:rPr lang="en-US" b="1" dirty="0"/>
              <a:t>Preference given to local students (Nash, Edgecombe county)</a:t>
            </a:r>
          </a:p>
          <a:p>
            <a:endParaRPr lang="en-US" sz="1400" dirty="0"/>
          </a:p>
          <a:p>
            <a:endParaRPr lang="en-US" sz="1400" dirty="0"/>
          </a:p>
          <a:p>
            <a:r>
              <a:rPr lang="en-US" dirty="0" smtClean="0"/>
              <a:t>After selection </a:t>
            </a:r>
            <a:r>
              <a:rPr lang="en-US" dirty="0" smtClean="0">
                <a:sym typeface="Wingdings" panose="05000000000000000000" pitchFamily="2" charset="2"/>
              </a:rPr>
              <a:t></a:t>
            </a:r>
            <a:endParaRPr lang="en-US" sz="1400" dirty="0"/>
          </a:p>
        </p:txBody>
      </p:sp>
      <p:pic>
        <p:nvPicPr>
          <p:cNvPr id="4" name="Picture 3"/>
          <p:cNvPicPr>
            <a:picLocks noChangeAspect="1"/>
          </p:cNvPicPr>
          <p:nvPr/>
        </p:nvPicPr>
        <p:blipFill>
          <a:blip r:embed="rId2"/>
          <a:stretch>
            <a:fillRect/>
          </a:stretch>
        </p:blipFill>
        <p:spPr>
          <a:xfrm>
            <a:off x="3561270" y="4619555"/>
            <a:ext cx="4152736" cy="1459390"/>
          </a:xfrm>
          <a:prstGeom prst="rect">
            <a:avLst/>
          </a:prstGeom>
        </p:spPr>
      </p:pic>
    </p:spTree>
    <p:extLst>
      <p:ext uri="{BB962C8B-B14F-4D97-AF65-F5344CB8AC3E}">
        <p14:creationId xmlns:p14="http://schemas.microsoft.com/office/powerpoint/2010/main" val="70886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ppt_w</p:attrName>
                                        </p:attrNameLst>
                                      </p:cBhvr>
                                      <p:tavLst>
                                        <p:tav tm="0" fmla="#ppt_w*sin(2.5*pi*$)">
                                          <p:val>
                                            <p:fltVal val="0"/>
                                          </p:val>
                                        </p:tav>
                                        <p:tav tm="100000">
                                          <p:val>
                                            <p:fltVal val="1"/>
                                          </p:val>
                                        </p:tav>
                                      </p:tavLst>
                                    </p:anim>
                                    <p:anim calcmode="lin" valueType="num">
                                      <p:cBhvr>
                                        <p:cTn id="4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0000">
              <a:schemeClr val="bg2">
                <a:lumMod val="40000"/>
                <a:lumOff val="60000"/>
              </a:schemeClr>
            </a:gs>
            <a:gs pos="57000">
              <a:schemeClr val="bg2">
                <a:lumMod val="40000"/>
                <a:lumOff val="60000"/>
              </a:schemeClr>
            </a:gs>
            <a:gs pos="31000">
              <a:schemeClr val="bg2">
                <a:lumMod val="20000"/>
                <a:lumOff val="80000"/>
              </a:schemeClr>
            </a:gs>
            <a:gs pos="89000">
              <a:schemeClr val="bg2">
                <a:lumMod val="60000"/>
                <a:lumOff val="40000"/>
              </a:schemeClr>
            </a:gs>
            <a:gs pos="100000">
              <a:schemeClr val="bg2">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2974" y="2325686"/>
            <a:ext cx="4091141" cy="1441543"/>
          </a:xfrm>
          <a:prstGeom prst="rect">
            <a:avLst/>
          </a:prstGeom>
          <a:ln w="25400">
            <a:solidFill>
              <a:schemeClr val="tx1"/>
            </a:solidFill>
          </a:ln>
        </p:spPr>
      </p:pic>
      <p:sp>
        <p:nvSpPr>
          <p:cNvPr id="4" name="TextBox 3"/>
          <p:cNvSpPr txBox="1"/>
          <p:nvPr/>
        </p:nvSpPr>
        <p:spPr>
          <a:xfrm>
            <a:off x="3802973" y="4713179"/>
            <a:ext cx="4016270" cy="1619739"/>
          </a:xfrm>
          <a:prstGeom prst="rect">
            <a:avLst/>
          </a:prstGeom>
          <a:noFill/>
        </p:spPr>
        <p:txBody>
          <a:bodyPr wrap="square" rtlCol="0">
            <a:spAutoFit/>
          </a:bodyPr>
          <a:lstStyle/>
          <a:p>
            <a:pPr algn="ctr" defTabSz="360045"/>
            <a:r>
              <a:rPr lang="en-US" sz="1418" b="1" dirty="0">
                <a:solidFill>
                  <a:srgbClr val="FFFFFF"/>
                </a:solidFill>
                <a:latin typeface="Calisto MT" panose="02040603050505030304" pitchFamily="18" charset="0"/>
                <a:cs typeface="Arial" charset="0"/>
              </a:rPr>
              <a:t>Wednesday, October 17</a:t>
            </a:r>
            <a:r>
              <a:rPr lang="en-US" sz="1418" b="1" baseline="30000" dirty="0">
                <a:solidFill>
                  <a:srgbClr val="FFFFFF"/>
                </a:solidFill>
                <a:latin typeface="Calisto MT" panose="02040603050505030304" pitchFamily="18" charset="0"/>
                <a:cs typeface="Arial" charset="0"/>
              </a:rPr>
              <a:t>th</a:t>
            </a:r>
            <a:r>
              <a:rPr lang="en-US" sz="1418" b="1" dirty="0">
                <a:solidFill>
                  <a:srgbClr val="FFFFFF"/>
                </a:solidFill>
                <a:latin typeface="Calisto MT" panose="02040603050505030304" pitchFamily="18" charset="0"/>
                <a:cs typeface="Arial" charset="0"/>
              </a:rPr>
              <a:t> </a:t>
            </a:r>
          </a:p>
          <a:p>
            <a:pPr algn="ctr" defTabSz="360045"/>
            <a:r>
              <a:rPr lang="en-US" sz="1418" b="1" dirty="0">
                <a:solidFill>
                  <a:srgbClr val="FFFFFF"/>
                </a:solidFill>
                <a:latin typeface="Calisto MT" panose="02040603050505030304" pitchFamily="18" charset="0"/>
                <a:cs typeface="Arial" charset="0"/>
              </a:rPr>
              <a:t>2:30pm – 4:30pm</a:t>
            </a:r>
          </a:p>
          <a:p>
            <a:pPr algn="ctr" defTabSz="360045"/>
            <a:endParaRPr lang="en-US" sz="1418" b="1" dirty="0">
              <a:solidFill>
                <a:srgbClr val="FFFFFF"/>
              </a:solidFill>
              <a:latin typeface="Calisto MT" panose="02040603050505030304" pitchFamily="18" charset="0"/>
              <a:cs typeface="Arial" charset="0"/>
            </a:endParaRPr>
          </a:p>
          <a:p>
            <a:pPr algn="ctr" defTabSz="360045"/>
            <a:r>
              <a:rPr lang="en-US" sz="1418" b="1" dirty="0">
                <a:solidFill>
                  <a:srgbClr val="FFFFFF"/>
                </a:solidFill>
                <a:latin typeface="Calisto MT" panose="02040603050505030304" pitchFamily="18" charset="0"/>
                <a:cs typeface="Arial" charset="0"/>
              </a:rPr>
              <a:t>Nash General Hospital</a:t>
            </a:r>
          </a:p>
          <a:p>
            <a:pPr algn="ctr" defTabSz="360045"/>
            <a:r>
              <a:rPr lang="en-US" sz="1418" b="1" dirty="0">
                <a:solidFill>
                  <a:srgbClr val="FFFFFF"/>
                </a:solidFill>
                <a:latin typeface="Calisto MT" panose="02040603050505030304" pitchFamily="18" charset="0"/>
                <a:cs typeface="Arial" charset="0"/>
              </a:rPr>
              <a:t>Auditorium</a:t>
            </a:r>
          </a:p>
          <a:p>
            <a:pPr algn="ctr" defTabSz="360045"/>
            <a:r>
              <a:rPr lang="en-US" sz="1418" b="1" dirty="0">
                <a:solidFill>
                  <a:srgbClr val="FFFFFF"/>
                </a:solidFill>
                <a:latin typeface="Calisto MT" panose="02040603050505030304" pitchFamily="18" charset="0"/>
                <a:cs typeface="Arial" charset="0"/>
              </a:rPr>
              <a:t>2460 Curtis Ellis Dr.    Rocky Mount, NC</a:t>
            </a:r>
          </a:p>
          <a:p>
            <a:pPr algn="ctr" defTabSz="360045"/>
            <a:endParaRPr lang="en-US" sz="1418" b="1" dirty="0">
              <a:solidFill>
                <a:srgbClr val="FFFFFF"/>
              </a:solidFill>
              <a:latin typeface="Calisto MT" panose="02040603050505030304" pitchFamily="18" charset="0"/>
              <a:cs typeface="Arial" charset="0"/>
            </a:endParaRPr>
          </a:p>
        </p:txBody>
      </p:sp>
      <p:sp>
        <p:nvSpPr>
          <p:cNvPr id="5" name="TextBox 4"/>
          <p:cNvSpPr txBox="1"/>
          <p:nvPr/>
        </p:nvSpPr>
        <p:spPr>
          <a:xfrm>
            <a:off x="1295400" y="725760"/>
            <a:ext cx="9601200" cy="1183337"/>
          </a:xfrm>
          <a:prstGeom prst="rect">
            <a:avLst/>
          </a:prstGeom>
          <a:solidFill>
            <a:schemeClr val="tx1"/>
          </a:solidFill>
        </p:spPr>
        <p:txBody>
          <a:bodyPr wrap="square" rtlCol="0">
            <a:spAutoFit/>
          </a:bodyPr>
          <a:lstStyle/>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0965" y="836821"/>
            <a:ext cx="2817952" cy="858395"/>
          </a:xfrm>
          <a:prstGeom prst="rect">
            <a:avLst/>
          </a:prstGeom>
          <a:pattFill prst="pct5">
            <a:fgClr>
              <a:schemeClr val="bg2">
                <a:lumMod val="60000"/>
                <a:lumOff val="40000"/>
              </a:schemeClr>
            </a:fgClr>
            <a:bgClr>
              <a:schemeClr val="bg1"/>
            </a:bgClr>
          </a:pattFill>
        </p:spPr>
      </p:pic>
      <p:sp>
        <p:nvSpPr>
          <p:cNvPr id="6" name="TextBox 5"/>
          <p:cNvSpPr txBox="1"/>
          <p:nvPr/>
        </p:nvSpPr>
        <p:spPr>
          <a:xfrm>
            <a:off x="2464856" y="3986055"/>
            <a:ext cx="6767377" cy="746936"/>
          </a:xfrm>
          <a:prstGeom prst="rect">
            <a:avLst/>
          </a:prstGeom>
          <a:noFill/>
        </p:spPr>
        <p:txBody>
          <a:bodyPr wrap="square" rtlCol="0">
            <a:spAutoFit/>
          </a:bodyPr>
          <a:lstStyle/>
          <a:p>
            <a:pPr algn="ctr" defTabSz="360045"/>
            <a:r>
              <a:rPr lang="en-US" sz="1418" b="1" dirty="0">
                <a:solidFill>
                  <a:srgbClr val="FFFFFF"/>
                </a:solidFill>
                <a:latin typeface="Calisto MT" panose="02040603050505030304" pitchFamily="18" charset="0"/>
                <a:cs typeface="Arial" charset="0"/>
              </a:rPr>
              <a:t>Welcome to the Nash UNC Health Care Nurse Scholars Program!</a:t>
            </a:r>
          </a:p>
          <a:p>
            <a:pPr algn="ctr" defTabSz="360045"/>
            <a:r>
              <a:rPr lang="en-US" sz="1418" b="1" dirty="0">
                <a:solidFill>
                  <a:srgbClr val="FFFFFF"/>
                </a:solidFill>
                <a:latin typeface="Calisto MT" panose="02040603050505030304" pitchFamily="18" charset="0"/>
                <a:cs typeface="Arial" charset="0"/>
              </a:rPr>
              <a:t>Please join us as we celebrate your success and commitment to work at Nash </a:t>
            </a:r>
          </a:p>
          <a:p>
            <a:pPr algn="ctr" defTabSz="360045"/>
            <a:r>
              <a:rPr lang="en-US" sz="1418" b="1" dirty="0">
                <a:solidFill>
                  <a:srgbClr val="FFFFFF"/>
                </a:solidFill>
                <a:latin typeface="Calisto MT" panose="02040603050505030304" pitchFamily="18" charset="0"/>
                <a:cs typeface="Arial" charset="0"/>
              </a:rPr>
              <a:t>post-graduation.</a:t>
            </a:r>
          </a:p>
        </p:txBody>
      </p:sp>
    </p:spTree>
    <p:extLst>
      <p:ext uri="{BB962C8B-B14F-4D97-AF65-F5344CB8AC3E}">
        <p14:creationId xmlns:p14="http://schemas.microsoft.com/office/powerpoint/2010/main" val="1774315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Signing Day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260" y="1316725"/>
            <a:ext cx="4147740" cy="276516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316" y="1239915"/>
            <a:ext cx="2688333" cy="4032500"/>
          </a:xfrm>
          <a:prstGeom prst="rect">
            <a:avLst/>
          </a:prstGeom>
        </p:spPr>
      </p:pic>
      <p:pic>
        <p:nvPicPr>
          <p:cNvPr id="5" name="Picture 4"/>
          <p:cNvPicPr>
            <a:picLocks noChangeAspect="1"/>
          </p:cNvPicPr>
          <p:nvPr/>
        </p:nvPicPr>
        <p:blipFill>
          <a:blip r:embed="rId4"/>
          <a:stretch>
            <a:fillRect/>
          </a:stretch>
        </p:blipFill>
        <p:spPr>
          <a:xfrm>
            <a:off x="3062006" y="4417863"/>
            <a:ext cx="3210321" cy="2072643"/>
          </a:xfrm>
          <a:prstGeom prst="rect">
            <a:avLst/>
          </a:prstGeom>
        </p:spPr>
      </p:pic>
    </p:spTree>
    <p:extLst>
      <p:ext uri="{BB962C8B-B14F-4D97-AF65-F5344CB8AC3E}">
        <p14:creationId xmlns:p14="http://schemas.microsoft.com/office/powerpoint/2010/main" val="2304717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0000">
              <a:schemeClr val="bg2">
                <a:lumMod val="40000"/>
                <a:lumOff val="60000"/>
              </a:schemeClr>
            </a:gs>
            <a:gs pos="57000">
              <a:schemeClr val="bg2">
                <a:lumMod val="40000"/>
                <a:lumOff val="60000"/>
              </a:schemeClr>
            </a:gs>
            <a:gs pos="31000">
              <a:schemeClr val="bg2">
                <a:lumMod val="20000"/>
                <a:lumOff val="80000"/>
              </a:schemeClr>
            </a:gs>
            <a:gs pos="89000">
              <a:schemeClr val="bg2">
                <a:lumMod val="60000"/>
                <a:lumOff val="40000"/>
              </a:schemeClr>
            </a:gs>
            <a:gs pos="100000">
              <a:schemeClr val="bg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95400" y="551129"/>
            <a:ext cx="9601200" cy="965136"/>
          </a:xfrm>
          <a:prstGeom prst="rect">
            <a:avLst/>
          </a:prstGeom>
          <a:solidFill>
            <a:schemeClr val="tx1"/>
          </a:solidFill>
        </p:spPr>
        <p:txBody>
          <a:bodyPr wrap="square" rtlCol="0">
            <a:spAutoFit/>
          </a:bodyPr>
          <a:lstStyle/>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211" y="814818"/>
            <a:ext cx="1722558" cy="524720"/>
          </a:xfrm>
          <a:prstGeom prst="rect">
            <a:avLst/>
          </a:prstGeom>
          <a:pattFill prst="pct5">
            <a:fgClr>
              <a:schemeClr val="bg2">
                <a:lumMod val="60000"/>
                <a:lumOff val="40000"/>
              </a:schemeClr>
            </a:fgClr>
            <a:bgClr>
              <a:schemeClr val="bg1"/>
            </a:bgClr>
          </a:pattFill>
        </p:spPr>
      </p:pic>
      <p:sp>
        <p:nvSpPr>
          <p:cNvPr id="9" name="TextBox 8"/>
          <p:cNvSpPr txBox="1"/>
          <p:nvPr/>
        </p:nvSpPr>
        <p:spPr>
          <a:xfrm>
            <a:off x="2677955" y="788638"/>
            <a:ext cx="6458766" cy="577081"/>
          </a:xfrm>
          <a:prstGeom prst="rect">
            <a:avLst/>
          </a:prstGeom>
          <a:noFill/>
        </p:spPr>
        <p:txBody>
          <a:bodyPr wrap="square" rtlCol="0">
            <a:spAutoFit/>
          </a:bodyPr>
          <a:lstStyle/>
          <a:p>
            <a:pPr algn="ctr" defTabSz="360045"/>
            <a:r>
              <a:rPr lang="en-US" sz="3150" dirty="0">
                <a:solidFill>
                  <a:srgbClr val="2C2C2C"/>
                </a:solidFill>
                <a:latin typeface="Calisto MT" panose="02040603050505030304" pitchFamily="18" charset="0"/>
                <a:cs typeface="Arial" charset="0"/>
              </a:rPr>
              <a:t>JAMIE HOGAN</a:t>
            </a:r>
          </a:p>
        </p:txBody>
      </p:sp>
      <p:sp>
        <p:nvSpPr>
          <p:cNvPr id="10" name="TextBox 9"/>
          <p:cNvSpPr txBox="1"/>
          <p:nvPr/>
        </p:nvSpPr>
        <p:spPr>
          <a:xfrm>
            <a:off x="2449445" y="2417217"/>
            <a:ext cx="8875780" cy="2710742"/>
          </a:xfrm>
          <a:prstGeom prst="rect">
            <a:avLst/>
          </a:prstGeom>
          <a:noFill/>
        </p:spPr>
        <p:txBody>
          <a:bodyPr wrap="square" rtlCol="0">
            <a:spAutoFit/>
          </a:bodyPr>
          <a:lstStyle/>
          <a:p>
            <a:pPr defTabSz="360045"/>
            <a:r>
              <a:rPr lang="en-US" sz="1418" b="1" dirty="0">
                <a:solidFill>
                  <a:srgbClr val="2C2C2C"/>
                </a:solidFill>
                <a:latin typeface="Calisto MT" panose="02040603050505030304" pitchFamily="18" charset="0"/>
                <a:cs typeface="Arial" charset="0"/>
              </a:rPr>
              <a:t>School: 				Nash Community College</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Hometown:			Bailey, NC</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Area of Nursing:		CPSU or NICU</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Favorite Food:		Japanese/Sushi</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Favorite Superhero:	Wonder Woman </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I am happiest when…</a:t>
            </a:r>
            <a:r>
              <a:rPr lang="en-US" sz="1418" b="1" dirty="0">
                <a:solidFill>
                  <a:srgbClr val="FFFFFF"/>
                </a:solidFill>
                <a:cs typeface="Arial" charset="0"/>
              </a:rPr>
              <a:t>	 </a:t>
            </a:r>
            <a:r>
              <a:rPr lang="en-US" sz="1418" b="1" dirty="0">
                <a:solidFill>
                  <a:srgbClr val="2C2C2C"/>
                </a:solidFill>
                <a:latin typeface="Calisto MT" panose="02040603050505030304" pitchFamily="18" charset="0"/>
                <a:cs typeface="Arial" charset="0"/>
              </a:rPr>
              <a:t>I’m riding horses</a:t>
            </a:r>
            <a:endParaRPr lang="en-US" sz="1418" b="1" dirty="0">
              <a:solidFill>
                <a:srgbClr val="FFFFFF"/>
              </a:solidFill>
              <a:cs typeface="Arial" charset="0"/>
            </a:endParaRPr>
          </a:p>
          <a:p>
            <a:pPr defTabSz="360045"/>
            <a:endParaRPr lang="en-US" sz="1418" b="1" dirty="0">
              <a:solidFill>
                <a:srgbClr val="2C2C2C"/>
              </a:solidFill>
              <a:latin typeface="Calisto MT" panose="02040603050505030304" pitchFamily="18" charset="0"/>
              <a:cs typeface="Arial" charset="0"/>
            </a:endParaRPr>
          </a:p>
        </p:txBody>
      </p:sp>
      <p:pic>
        <p:nvPicPr>
          <p:cNvPr id="2" name="Picture 1"/>
          <p:cNvPicPr>
            <a:picLocks noChangeAspect="1"/>
          </p:cNvPicPr>
          <p:nvPr/>
        </p:nvPicPr>
        <p:blipFill>
          <a:blip r:embed="rId4"/>
          <a:stretch>
            <a:fillRect/>
          </a:stretch>
        </p:blipFill>
        <p:spPr>
          <a:xfrm>
            <a:off x="2122238" y="2417217"/>
            <a:ext cx="259255" cy="254454"/>
          </a:xfrm>
          <a:prstGeom prst="rect">
            <a:avLst/>
          </a:prstGeom>
        </p:spPr>
      </p:pic>
      <p:pic>
        <p:nvPicPr>
          <p:cNvPr id="3" name="Picture 2"/>
          <p:cNvPicPr>
            <a:picLocks noChangeAspect="1"/>
          </p:cNvPicPr>
          <p:nvPr/>
        </p:nvPicPr>
        <p:blipFill>
          <a:blip r:embed="rId4"/>
          <a:stretch>
            <a:fillRect/>
          </a:stretch>
        </p:blipFill>
        <p:spPr>
          <a:xfrm>
            <a:off x="2122237" y="2878720"/>
            <a:ext cx="259255" cy="254454"/>
          </a:xfrm>
          <a:prstGeom prst="rect">
            <a:avLst/>
          </a:prstGeom>
        </p:spPr>
      </p:pic>
      <p:pic>
        <p:nvPicPr>
          <p:cNvPr id="4" name="Picture 3"/>
          <p:cNvPicPr>
            <a:picLocks noChangeAspect="1"/>
          </p:cNvPicPr>
          <p:nvPr/>
        </p:nvPicPr>
        <p:blipFill>
          <a:blip r:embed="rId4"/>
          <a:stretch>
            <a:fillRect/>
          </a:stretch>
        </p:blipFill>
        <p:spPr>
          <a:xfrm>
            <a:off x="2122237" y="3297735"/>
            <a:ext cx="259255" cy="254454"/>
          </a:xfrm>
          <a:prstGeom prst="rect">
            <a:avLst/>
          </a:prstGeom>
        </p:spPr>
      </p:pic>
      <p:pic>
        <p:nvPicPr>
          <p:cNvPr id="14" name="Picture 13"/>
          <p:cNvPicPr>
            <a:picLocks noChangeAspect="1"/>
          </p:cNvPicPr>
          <p:nvPr/>
        </p:nvPicPr>
        <p:blipFill>
          <a:blip r:embed="rId4"/>
          <a:stretch>
            <a:fillRect/>
          </a:stretch>
        </p:blipFill>
        <p:spPr>
          <a:xfrm>
            <a:off x="2122237" y="3715986"/>
            <a:ext cx="259255" cy="254454"/>
          </a:xfrm>
          <a:prstGeom prst="rect">
            <a:avLst/>
          </a:prstGeom>
        </p:spPr>
      </p:pic>
      <p:pic>
        <p:nvPicPr>
          <p:cNvPr id="15" name="Picture 14"/>
          <p:cNvPicPr>
            <a:picLocks noChangeAspect="1"/>
          </p:cNvPicPr>
          <p:nvPr/>
        </p:nvPicPr>
        <p:blipFill>
          <a:blip r:embed="rId4"/>
          <a:stretch>
            <a:fillRect/>
          </a:stretch>
        </p:blipFill>
        <p:spPr>
          <a:xfrm>
            <a:off x="2122236" y="4584442"/>
            <a:ext cx="259255" cy="254454"/>
          </a:xfrm>
          <a:prstGeom prst="rect">
            <a:avLst/>
          </a:prstGeom>
        </p:spPr>
      </p:pic>
      <p:pic>
        <p:nvPicPr>
          <p:cNvPr id="16" name="Picture 15"/>
          <p:cNvPicPr>
            <a:picLocks noChangeAspect="1"/>
          </p:cNvPicPr>
          <p:nvPr/>
        </p:nvPicPr>
        <p:blipFill>
          <a:blip r:embed="rId4"/>
          <a:stretch>
            <a:fillRect/>
          </a:stretch>
        </p:blipFill>
        <p:spPr>
          <a:xfrm>
            <a:off x="2122236" y="4166191"/>
            <a:ext cx="259255" cy="254454"/>
          </a:xfrm>
          <a:prstGeom prst="rect">
            <a:avLst/>
          </a:prstGeom>
        </p:spPr>
      </p:pic>
    </p:spTree>
    <p:extLst>
      <p:ext uri="{BB962C8B-B14F-4D97-AF65-F5344CB8AC3E}">
        <p14:creationId xmlns:p14="http://schemas.microsoft.com/office/powerpoint/2010/main" val="467864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0000">
              <a:schemeClr val="bg2">
                <a:lumMod val="40000"/>
                <a:lumOff val="60000"/>
              </a:schemeClr>
            </a:gs>
            <a:gs pos="57000">
              <a:schemeClr val="bg2">
                <a:lumMod val="40000"/>
                <a:lumOff val="60000"/>
              </a:schemeClr>
            </a:gs>
            <a:gs pos="31000">
              <a:schemeClr val="bg2">
                <a:lumMod val="20000"/>
                <a:lumOff val="80000"/>
              </a:schemeClr>
            </a:gs>
            <a:gs pos="89000">
              <a:schemeClr val="bg2">
                <a:lumMod val="60000"/>
                <a:lumOff val="40000"/>
              </a:schemeClr>
            </a:gs>
            <a:gs pos="100000">
              <a:schemeClr val="bg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86674" y="622469"/>
            <a:ext cx="9601200" cy="965136"/>
          </a:xfrm>
          <a:prstGeom prst="rect">
            <a:avLst/>
          </a:prstGeom>
          <a:solidFill>
            <a:schemeClr val="tx1"/>
          </a:solidFill>
        </p:spPr>
        <p:txBody>
          <a:bodyPr wrap="square" rtlCol="0">
            <a:spAutoFit/>
          </a:bodyPr>
          <a:lstStyle/>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805" y="896287"/>
            <a:ext cx="1722558" cy="524720"/>
          </a:xfrm>
          <a:prstGeom prst="rect">
            <a:avLst/>
          </a:prstGeom>
          <a:pattFill prst="pct5">
            <a:fgClr>
              <a:schemeClr val="bg2">
                <a:lumMod val="60000"/>
                <a:lumOff val="40000"/>
              </a:schemeClr>
            </a:fgClr>
            <a:bgClr>
              <a:schemeClr val="bg1"/>
            </a:bgClr>
          </a:pattFill>
        </p:spPr>
      </p:pic>
      <p:sp>
        <p:nvSpPr>
          <p:cNvPr id="9" name="TextBox 8"/>
          <p:cNvSpPr txBox="1"/>
          <p:nvPr/>
        </p:nvSpPr>
        <p:spPr>
          <a:xfrm>
            <a:off x="2781670" y="843927"/>
            <a:ext cx="6458766" cy="577081"/>
          </a:xfrm>
          <a:prstGeom prst="rect">
            <a:avLst/>
          </a:prstGeom>
          <a:noFill/>
        </p:spPr>
        <p:txBody>
          <a:bodyPr wrap="square" rtlCol="0">
            <a:spAutoFit/>
          </a:bodyPr>
          <a:lstStyle/>
          <a:p>
            <a:pPr algn="ctr" defTabSz="360045"/>
            <a:r>
              <a:rPr lang="en-US" sz="3150" dirty="0">
                <a:solidFill>
                  <a:srgbClr val="2C2C2C"/>
                </a:solidFill>
                <a:latin typeface="Calisto MT" panose="02040603050505030304" pitchFamily="18" charset="0"/>
                <a:cs typeface="Arial" charset="0"/>
              </a:rPr>
              <a:t>MELISSA JOHNSON</a:t>
            </a:r>
          </a:p>
        </p:txBody>
      </p:sp>
      <p:pic>
        <p:nvPicPr>
          <p:cNvPr id="7" name="Picture 2" descr="Image result for blue ribb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5946" y="831633"/>
            <a:ext cx="596979" cy="7454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23580" y="2393892"/>
            <a:ext cx="8574949" cy="3583545"/>
          </a:xfrm>
          <a:prstGeom prst="rect">
            <a:avLst/>
          </a:prstGeom>
          <a:noFill/>
        </p:spPr>
        <p:txBody>
          <a:bodyPr wrap="square" rtlCol="0">
            <a:spAutoFit/>
          </a:bodyPr>
          <a:lstStyle/>
          <a:p>
            <a:pPr defTabSz="360045"/>
            <a:r>
              <a:rPr lang="en-US" sz="1418" b="1" dirty="0">
                <a:solidFill>
                  <a:srgbClr val="2C2C2C"/>
                </a:solidFill>
                <a:latin typeface="Calisto MT" panose="02040603050505030304" pitchFamily="18" charset="0"/>
                <a:cs typeface="Arial" charset="0"/>
              </a:rPr>
              <a:t>NASH STATS</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Position:			LPN</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Department:		3</a:t>
            </a:r>
            <a:r>
              <a:rPr lang="en-US" sz="1418" b="1" baseline="30000" dirty="0">
                <a:solidFill>
                  <a:srgbClr val="2C2C2C"/>
                </a:solidFill>
                <a:latin typeface="Calisto MT" panose="02040603050505030304" pitchFamily="18" charset="0"/>
                <a:cs typeface="Arial" charset="0"/>
              </a:rPr>
              <a:t>rd</a:t>
            </a:r>
            <a:r>
              <a:rPr lang="en-US" sz="1418" b="1" dirty="0">
                <a:solidFill>
                  <a:srgbClr val="2C2C2C"/>
                </a:solidFill>
                <a:latin typeface="Calisto MT" panose="02040603050505030304" pitchFamily="18" charset="0"/>
                <a:cs typeface="Arial" charset="0"/>
              </a:rPr>
              <a:t> Floor Medicine</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Number:			#8</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Nominated by: 	Dylan Johnson, Don Alston, Elbert Whitehead, &amp; Gary McAninch</a:t>
            </a:r>
            <a:endParaRPr lang="en-US" sz="1418" i="1" dirty="0">
              <a:solidFill>
                <a:srgbClr val="2C2C2C"/>
              </a:solidFill>
              <a:latin typeface="Calisto MT" panose="02040603050505030304" pitchFamily="18" charset="0"/>
              <a:cs typeface="Arial" charset="0"/>
            </a:endParaRPr>
          </a:p>
          <a:p>
            <a:pPr defTabSz="360045"/>
            <a:endParaRPr lang="en-US" sz="1418" dirty="0">
              <a:solidFill>
                <a:srgbClr val="FFFFFF"/>
              </a:solidFill>
              <a:cs typeface="Arial" charset="0"/>
            </a:endParaRPr>
          </a:p>
          <a:p>
            <a:pPr defTabSz="360045"/>
            <a:r>
              <a:rPr lang="en-US" sz="1418" i="1" dirty="0">
                <a:solidFill>
                  <a:srgbClr val="2C2C2C"/>
                </a:solidFill>
                <a:latin typeface="Calisto MT" panose="02040603050505030304" pitchFamily="18" charset="0"/>
                <a:cs typeface="Arial" charset="0"/>
              </a:rPr>
              <a:t>Melissa is a role model and leader in nursing who takes pride in caring for our patients. She shows compassion by reading and understanding the needs and concerns of others.  Melissa is a nurse who always puts her patients and their needs first.  She is a very caring person which shows in her care of those she is entrusted.  Melissa makes a positive impact on her patients and her co-workers.  Kind and selfless are two words that describe Melissa.</a:t>
            </a:r>
          </a:p>
          <a:p>
            <a:pPr defTabSz="360045"/>
            <a:endParaRPr lang="en-US" sz="1418" b="1" dirty="0">
              <a:solidFill>
                <a:srgbClr val="2C2C2C"/>
              </a:solidFill>
              <a:latin typeface="Calisto MT" panose="02040603050505030304" pitchFamily="18" charset="0"/>
              <a:cs typeface="Arial" charset="0"/>
            </a:endParaRPr>
          </a:p>
          <a:p>
            <a:pPr defTabSz="360045"/>
            <a:endParaRPr lang="en-US" sz="1418" b="1" dirty="0">
              <a:solidFill>
                <a:srgbClr val="2C2C2C"/>
              </a:solidFill>
              <a:latin typeface="Calisto MT" panose="02040603050505030304" pitchFamily="18" charset="0"/>
              <a:cs typeface="Arial" charset="0"/>
            </a:endParaRPr>
          </a:p>
        </p:txBody>
      </p:sp>
    </p:spTree>
    <p:extLst>
      <p:ext uri="{BB962C8B-B14F-4D97-AF65-F5344CB8AC3E}">
        <p14:creationId xmlns:p14="http://schemas.microsoft.com/office/powerpoint/2010/main" val="1149039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0000">
              <a:schemeClr val="bg2">
                <a:lumMod val="40000"/>
                <a:lumOff val="60000"/>
              </a:schemeClr>
            </a:gs>
            <a:gs pos="57000">
              <a:schemeClr val="bg2">
                <a:lumMod val="40000"/>
                <a:lumOff val="60000"/>
              </a:schemeClr>
            </a:gs>
            <a:gs pos="31000">
              <a:schemeClr val="bg2">
                <a:lumMod val="20000"/>
                <a:lumOff val="80000"/>
              </a:schemeClr>
            </a:gs>
            <a:gs pos="89000">
              <a:schemeClr val="bg2">
                <a:lumMod val="60000"/>
                <a:lumOff val="40000"/>
              </a:schemeClr>
            </a:gs>
            <a:gs pos="100000">
              <a:schemeClr val="bg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95400" y="646912"/>
            <a:ext cx="9601200" cy="965136"/>
          </a:xfrm>
          <a:prstGeom prst="rect">
            <a:avLst/>
          </a:prstGeom>
          <a:solidFill>
            <a:schemeClr val="tx1"/>
          </a:solidFill>
        </p:spPr>
        <p:txBody>
          <a:bodyPr wrap="square" rtlCol="0">
            <a:spAutoFit/>
          </a:bodyPr>
          <a:lstStyle/>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a:p>
            <a:pPr defTabSz="360045"/>
            <a:endParaRPr lang="en-US" sz="1418" dirty="0">
              <a:solidFill>
                <a:srgbClr val="FFFFFF"/>
              </a:solidFill>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042" y="867120"/>
            <a:ext cx="1722558" cy="524720"/>
          </a:xfrm>
          <a:prstGeom prst="rect">
            <a:avLst/>
          </a:prstGeom>
          <a:pattFill prst="pct5">
            <a:fgClr>
              <a:schemeClr val="bg2">
                <a:lumMod val="60000"/>
                <a:lumOff val="40000"/>
              </a:schemeClr>
            </a:fgClr>
            <a:bgClr>
              <a:schemeClr val="bg1"/>
            </a:bgClr>
          </a:pattFill>
        </p:spPr>
      </p:pic>
      <p:sp>
        <p:nvSpPr>
          <p:cNvPr id="9" name="TextBox 8"/>
          <p:cNvSpPr txBox="1"/>
          <p:nvPr/>
        </p:nvSpPr>
        <p:spPr>
          <a:xfrm>
            <a:off x="3753295" y="867121"/>
            <a:ext cx="6458766" cy="577081"/>
          </a:xfrm>
          <a:prstGeom prst="rect">
            <a:avLst/>
          </a:prstGeom>
          <a:noFill/>
        </p:spPr>
        <p:txBody>
          <a:bodyPr wrap="square" rtlCol="0">
            <a:spAutoFit/>
          </a:bodyPr>
          <a:lstStyle/>
          <a:p>
            <a:pPr algn="ctr" defTabSz="360045"/>
            <a:r>
              <a:rPr lang="en-US" sz="3150" dirty="0">
                <a:solidFill>
                  <a:srgbClr val="2C2C2C"/>
                </a:solidFill>
                <a:latin typeface="Calisto MT" panose="02040603050505030304" pitchFamily="18" charset="0"/>
                <a:cs typeface="Arial" charset="0"/>
              </a:rPr>
              <a:t>SHIRLEY SANDERS</a:t>
            </a:r>
          </a:p>
        </p:txBody>
      </p:sp>
      <p:pic>
        <p:nvPicPr>
          <p:cNvPr id="7" name="Picture 2" descr="Image result for blue ribb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5083" y="756739"/>
            <a:ext cx="596979" cy="7454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09751" y="2359887"/>
            <a:ext cx="8574949" cy="3147144"/>
          </a:xfrm>
          <a:prstGeom prst="rect">
            <a:avLst/>
          </a:prstGeom>
          <a:noFill/>
        </p:spPr>
        <p:txBody>
          <a:bodyPr wrap="square" rtlCol="0">
            <a:spAutoFit/>
          </a:bodyPr>
          <a:lstStyle/>
          <a:p>
            <a:pPr defTabSz="360045"/>
            <a:r>
              <a:rPr lang="en-US" sz="1418" b="1" dirty="0">
                <a:solidFill>
                  <a:srgbClr val="2C2C2C"/>
                </a:solidFill>
                <a:latin typeface="Calisto MT" panose="02040603050505030304" pitchFamily="18" charset="0"/>
                <a:cs typeface="Arial" charset="0"/>
              </a:rPr>
              <a:t>NASH STATS</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Position:			Dietary Coordinator</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Department:		Food &amp; Nutrition Services</a:t>
            </a:r>
          </a:p>
          <a:p>
            <a:pPr defTabSz="360045"/>
            <a:endParaRPr lang="en-US" sz="1418" b="1" dirty="0">
              <a:solidFill>
                <a:srgbClr val="2C2C2C"/>
              </a:solidFill>
              <a:latin typeface="Calisto MT" panose="02040603050505030304" pitchFamily="18" charset="0"/>
              <a:cs typeface="Arial" charset="0"/>
            </a:endParaRPr>
          </a:p>
          <a:p>
            <a:pPr defTabSz="360045"/>
            <a:r>
              <a:rPr lang="en-US" sz="1418" b="1" dirty="0">
                <a:solidFill>
                  <a:srgbClr val="2C2C2C"/>
                </a:solidFill>
                <a:latin typeface="Calisto MT" panose="02040603050505030304" pitchFamily="18" charset="0"/>
                <a:cs typeface="Arial" charset="0"/>
              </a:rPr>
              <a:t>Number:			#32</a:t>
            </a:r>
          </a:p>
          <a:p>
            <a:pPr defTabSz="360045"/>
            <a:r>
              <a:rPr lang="en-US" sz="1418" b="1" dirty="0">
                <a:solidFill>
                  <a:srgbClr val="2C2C2C"/>
                </a:solidFill>
                <a:latin typeface="Calisto MT" panose="02040603050505030304" pitchFamily="18" charset="0"/>
                <a:cs typeface="Arial" charset="0"/>
              </a:rPr>
              <a:t>		</a:t>
            </a:r>
          </a:p>
          <a:p>
            <a:pPr defTabSz="360045"/>
            <a:r>
              <a:rPr lang="en-US" sz="1418" b="1" dirty="0">
                <a:solidFill>
                  <a:srgbClr val="2C2C2C"/>
                </a:solidFill>
                <a:latin typeface="Calisto MT" panose="02040603050505030304" pitchFamily="18" charset="0"/>
                <a:cs typeface="Arial" charset="0"/>
              </a:rPr>
              <a:t>Nominated by:	The Food &amp; Nutrition Services Leadership Team</a:t>
            </a:r>
          </a:p>
          <a:p>
            <a:pPr defTabSz="360045"/>
            <a:endParaRPr lang="en-US" sz="1418" b="1" dirty="0">
              <a:solidFill>
                <a:srgbClr val="2C2C2C"/>
              </a:solidFill>
              <a:latin typeface="Calisto MT" panose="02040603050505030304" pitchFamily="18" charset="0"/>
              <a:cs typeface="Arial" charset="0"/>
            </a:endParaRPr>
          </a:p>
          <a:p>
            <a:pPr defTabSz="360045"/>
            <a:r>
              <a:rPr lang="en-US" sz="1418" i="1" dirty="0">
                <a:solidFill>
                  <a:srgbClr val="2C2C2C"/>
                </a:solidFill>
                <a:latin typeface="Calisto MT" panose="02040603050505030304" pitchFamily="18" charset="0"/>
                <a:cs typeface="Arial" charset="0"/>
              </a:rPr>
              <a:t>Shirley Sanders (1958-2017) was our Dietary Coordinator at Coastal Plain Hospital.  We mourn her loss and admire her optimistic spirit.  Shirley’s nickname was Bee Bop because she was always bouncing around in high gear.  She was quick with a smile and a kind word to brighten your day. Shirley loved life.  Her main focus was on her patients and staff who took care of them.</a:t>
            </a:r>
          </a:p>
        </p:txBody>
      </p:sp>
      <p:pic>
        <p:nvPicPr>
          <p:cNvPr id="10" name="Picture 9"/>
          <p:cNvPicPr>
            <a:picLocks noChangeAspect="1"/>
          </p:cNvPicPr>
          <p:nvPr/>
        </p:nvPicPr>
        <p:blipFill>
          <a:blip r:embed="rId5"/>
          <a:stretch>
            <a:fillRect/>
          </a:stretch>
        </p:blipFill>
        <p:spPr>
          <a:xfrm>
            <a:off x="3522865" y="646912"/>
            <a:ext cx="1314272" cy="974786"/>
          </a:xfrm>
          <a:prstGeom prst="rect">
            <a:avLst/>
          </a:prstGeom>
        </p:spPr>
      </p:pic>
    </p:spTree>
    <p:extLst>
      <p:ext uri="{BB962C8B-B14F-4D97-AF65-F5344CB8AC3E}">
        <p14:creationId xmlns:p14="http://schemas.microsoft.com/office/powerpoint/2010/main" val="303713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dirty="0" smtClean="0"/>
              <a:t>Investing in Home Grown Nurses</a:t>
            </a:r>
            <a:br>
              <a:rPr lang="en-US" dirty="0" smtClean="0"/>
            </a:br>
            <a:endParaRPr lang="en-US" dirty="0"/>
          </a:p>
        </p:txBody>
      </p:sp>
      <p:sp>
        <p:nvSpPr>
          <p:cNvPr id="3" name="Text Placeholder 2"/>
          <p:cNvSpPr>
            <a:spLocks noGrp="1"/>
          </p:cNvSpPr>
          <p:nvPr>
            <p:ph type="body" sz="quarter" idx="10"/>
          </p:nvPr>
        </p:nvSpPr>
        <p:spPr>
          <a:xfrm>
            <a:off x="2016126" y="4663205"/>
            <a:ext cx="4170363" cy="728663"/>
          </a:xfrm>
        </p:spPr>
        <p:txBody>
          <a:bodyPr/>
          <a:lstStyle/>
          <a:p>
            <a:r>
              <a:rPr lang="en-US" dirty="0" smtClean="0"/>
              <a:t>Katie Davison </a:t>
            </a:r>
          </a:p>
          <a:p>
            <a:r>
              <a:rPr lang="en-US" dirty="0" smtClean="0"/>
              <a:t>HR Executive Director</a:t>
            </a:r>
          </a:p>
          <a:p>
            <a:endParaRPr lang="en-US" dirty="0" smtClean="0"/>
          </a:p>
          <a:p>
            <a:r>
              <a:rPr lang="en-US" dirty="0" smtClean="0"/>
              <a:t>January 22</a:t>
            </a:r>
            <a:r>
              <a:rPr lang="en-US" baseline="30000" dirty="0" smtClean="0"/>
              <a:t>nd</a:t>
            </a:r>
            <a:r>
              <a:rPr lang="en-US" dirty="0" smtClean="0"/>
              <a:t>, 2019</a:t>
            </a:r>
          </a:p>
          <a:p>
            <a:endParaRPr lang="en-US" dirty="0"/>
          </a:p>
          <a:p>
            <a:endParaRPr lang="en-US" dirty="0"/>
          </a:p>
        </p:txBody>
      </p:sp>
      <p:sp>
        <p:nvSpPr>
          <p:cNvPr id="4" name="Text Placeholder 3"/>
          <p:cNvSpPr>
            <a:spLocks noGrp="1"/>
          </p:cNvSpPr>
          <p:nvPr>
            <p:ph type="body" sz="quarter" idx="11"/>
          </p:nvPr>
        </p:nvSpPr>
        <p:spPr/>
        <p:txBody>
          <a:bodyPr/>
          <a:lstStyle/>
          <a:p>
            <a:pPr algn="ctr"/>
            <a:r>
              <a:rPr lang="en-US" dirty="0" smtClean="0"/>
              <a:t>Nash UNC Health Care  Nurse Scholars Program</a:t>
            </a:r>
            <a:endParaRPr lang="en-US" dirty="0"/>
          </a:p>
        </p:txBody>
      </p:sp>
    </p:spTree>
    <p:extLst>
      <p:ext uri="{BB962C8B-B14F-4D97-AF65-F5344CB8AC3E}">
        <p14:creationId xmlns:p14="http://schemas.microsoft.com/office/powerpoint/2010/main" val="2407194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Scholars by the Numbers</a:t>
            </a:r>
            <a:endParaRPr lang="en-US" dirty="0"/>
          </a:p>
        </p:txBody>
      </p:sp>
      <p:sp>
        <p:nvSpPr>
          <p:cNvPr id="3" name="Content Placeholder 2"/>
          <p:cNvSpPr>
            <a:spLocks noGrp="1"/>
          </p:cNvSpPr>
          <p:nvPr>
            <p:ph idx="1"/>
          </p:nvPr>
        </p:nvSpPr>
        <p:spPr>
          <a:xfrm>
            <a:off x="1771524" y="1086296"/>
            <a:ext cx="8686800" cy="3941075"/>
          </a:xfrm>
        </p:spPr>
        <p:txBody>
          <a:bodyPr/>
          <a:lstStyle/>
          <a:p>
            <a:pPr marL="285750" indent="-285750">
              <a:buFont typeface="Arial" panose="020B0604020202020204" pitchFamily="34" charset="0"/>
              <a:buChar char="•"/>
            </a:pPr>
            <a:r>
              <a:rPr lang="en-US" dirty="0" smtClean="0"/>
              <a:t>2017 Pilot Year with Nash Community College</a:t>
            </a:r>
          </a:p>
          <a:p>
            <a:pPr lvl="1">
              <a:buFont typeface="Arial" panose="020B0604020202020204" pitchFamily="34" charset="0"/>
              <a:buChar char="•"/>
            </a:pPr>
            <a:r>
              <a:rPr lang="en-US" dirty="0" smtClean="0"/>
              <a:t>12 total scholars</a:t>
            </a:r>
            <a:endParaRPr lang="en-US" dirty="0"/>
          </a:p>
          <a:p>
            <a:pPr marL="1003300" lvl="2" indent="-285750">
              <a:buFontTx/>
              <a:buChar char="-"/>
            </a:pPr>
            <a:r>
              <a:rPr lang="en-US" dirty="0" smtClean="0"/>
              <a:t>5 first year students accepted (anticipated graduation May 2019)</a:t>
            </a:r>
          </a:p>
          <a:p>
            <a:pPr marL="1003300" lvl="2" indent="-285750">
              <a:buFontTx/>
              <a:buChar char="-"/>
            </a:pPr>
            <a:r>
              <a:rPr lang="en-US" dirty="0"/>
              <a:t>7 second year students accepted (graduated May </a:t>
            </a:r>
            <a:r>
              <a:rPr lang="en-US" dirty="0" smtClean="0"/>
              <a:t>2018</a:t>
            </a:r>
            <a:r>
              <a:rPr lang="en-US" dirty="0"/>
              <a:t>)</a:t>
            </a:r>
            <a:endParaRPr lang="en-US" dirty="0" smtClean="0"/>
          </a:p>
          <a:p>
            <a:endParaRPr lang="en-US" dirty="0"/>
          </a:p>
          <a:p>
            <a:pPr marL="285750" indent="-285750">
              <a:buFont typeface="Arial" panose="020B0604020202020204" pitchFamily="34" charset="0"/>
              <a:buChar char="•"/>
            </a:pPr>
            <a:r>
              <a:rPr lang="en-US" dirty="0"/>
              <a:t>7 </a:t>
            </a:r>
            <a:r>
              <a:rPr lang="en-US" dirty="0" smtClean="0"/>
              <a:t>Scholars graduated </a:t>
            </a:r>
            <a:r>
              <a:rPr lang="en-US" dirty="0"/>
              <a:t>May </a:t>
            </a:r>
            <a:r>
              <a:rPr lang="en-US" dirty="0" smtClean="0"/>
              <a:t>2018</a:t>
            </a:r>
          </a:p>
          <a:p>
            <a:pPr marL="644525" lvl="1" indent="-285750">
              <a:buFont typeface="Arial" panose="020B0604020202020204" pitchFamily="34" charset="0"/>
              <a:buChar char="•"/>
            </a:pPr>
            <a:r>
              <a:rPr lang="en-US" dirty="0"/>
              <a:t>T</a:t>
            </a:r>
            <a:r>
              <a:rPr lang="en-US" dirty="0" smtClean="0"/>
              <a:t>wo year work-back commitment to Nash, full-time RN </a:t>
            </a:r>
          </a:p>
          <a:p>
            <a:pPr marL="644525" lvl="1" indent="-285750">
              <a:buFont typeface="Arial" panose="020B0604020202020204" pitchFamily="34" charset="0"/>
              <a:buChar char="•"/>
            </a:pPr>
            <a:r>
              <a:rPr lang="en-US" dirty="0" smtClean="0"/>
              <a:t>Many received their top choice department</a:t>
            </a:r>
          </a:p>
          <a:p>
            <a:pPr marL="717550" lvl="2" indent="0">
              <a:buNone/>
            </a:pPr>
            <a:endParaRPr lang="en-US" dirty="0" smtClean="0"/>
          </a:p>
          <a:p>
            <a:endParaRPr lang="en-US" dirty="0"/>
          </a:p>
          <a:p>
            <a:endParaRPr lang="en-US" dirty="0" smtClean="0"/>
          </a:p>
        </p:txBody>
      </p:sp>
      <p:graphicFrame>
        <p:nvGraphicFramePr>
          <p:cNvPr id="4" name="Table 3"/>
          <p:cNvGraphicFramePr>
            <a:graphicFrameLocks noGrp="1"/>
          </p:cNvGraphicFramePr>
          <p:nvPr>
            <p:extLst/>
          </p:nvPr>
        </p:nvGraphicFramePr>
        <p:xfrm>
          <a:off x="2793170" y="3621025"/>
          <a:ext cx="4915840" cy="2227476"/>
        </p:xfrm>
        <a:graphic>
          <a:graphicData uri="http://schemas.openxmlformats.org/drawingml/2006/table">
            <a:tbl>
              <a:tblPr firstRow="1" bandRow="1">
                <a:tableStyleId>{5C22544A-7EE6-4342-B048-85BDC9FD1C3A}</a:tableStyleId>
              </a:tblPr>
              <a:tblGrid>
                <a:gridCol w="1228959">
                  <a:extLst>
                    <a:ext uri="{9D8B030D-6E8A-4147-A177-3AD203B41FA5}">
                      <a16:colId xmlns:a16="http://schemas.microsoft.com/office/drawing/2014/main" xmlns="" val="4137098265"/>
                    </a:ext>
                  </a:extLst>
                </a:gridCol>
                <a:gridCol w="3686881">
                  <a:extLst>
                    <a:ext uri="{9D8B030D-6E8A-4147-A177-3AD203B41FA5}">
                      <a16:colId xmlns:a16="http://schemas.microsoft.com/office/drawing/2014/main" xmlns="" val="2481976950"/>
                    </a:ext>
                  </a:extLst>
                </a:gridCol>
              </a:tblGrid>
              <a:tr h="371246">
                <a:tc>
                  <a:txBody>
                    <a:bodyPr/>
                    <a:lstStyle/>
                    <a:p>
                      <a:pPr algn="ctr"/>
                      <a:r>
                        <a:rPr lang="en-US" dirty="0" smtClean="0"/>
                        <a:t># of Hires</a:t>
                      </a:r>
                      <a:endParaRPr lang="en-US" dirty="0"/>
                    </a:p>
                  </a:txBody>
                  <a:tcPr/>
                </a:tc>
                <a:tc>
                  <a:txBody>
                    <a:bodyPr/>
                    <a:lstStyle/>
                    <a:p>
                      <a:pPr algn="l"/>
                      <a:r>
                        <a:rPr lang="en-US" dirty="0" smtClean="0"/>
                        <a:t> Department</a:t>
                      </a:r>
                      <a:endParaRPr lang="en-US" dirty="0"/>
                    </a:p>
                  </a:txBody>
                  <a:tcPr/>
                </a:tc>
                <a:extLst>
                  <a:ext uri="{0D108BD9-81ED-4DB2-BD59-A6C34878D82A}">
                    <a16:rowId xmlns:a16="http://schemas.microsoft.com/office/drawing/2014/main" xmlns="" val="3937784379"/>
                  </a:ext>
                </a:extLst>
              </a:tr>
              <a:tr h="371246">
                <a:tc>
                  <a:txBody>
                    <a:bodyPr/>
                    <a:lstStyle/>
                    <a:p>
                      <a:pPr algn="ctr"/>
                      <a:r>
                        <a:rPr lang="en-US" dirty="0" smtClean="0"/>
                        <a:t>2</a:t>
                      </a:r>
                      <a:endParaRPr lang="en-US" dirty="0"/>
                    </a:p>
                  </a:txBody>
                  <a:tcPr/>
                </a:tc>
                <a:tc>
                  <a:txBody>
                    <a:bodyPr/>
                    <a:lstStyle/>
                    <a:p>
                      <a:r>
                        <a:rPr lang="en-US" dirty="0" smtClean="0"/>
                        <a:t>Emergency Room</a:t>
                      </a:r>
                      <a:endParaRPr lang="en-US" dirty="0"/>
                    </a:p>
                  </a:txBody>
                  <a:tcPr/>
                </a:tc>
                <a:extLst>
                  <a:ext uri="{0D108BD9-81ED-4DB2-BD59-A6C34878D82A}">
                    <a16:rowId xmlns:a16="http://schemas.microsoft.com/office/drawing/2014/main" xmlns="" val="3567186257"/>
                  </a:ext>
                </a:extLst>
              </a:tr>
              <a:tr h="371246">
                <a:tc>
                  <a:txBody>
                    <a:bodyPr/>
                    <a:lstStyle/>
                    <a:p>
                      <a:pPr algn="ctr"/>
                      <a:r>
                        <a:rPr lang="en-US" dirty="0" smtClean="0"/>
                        <a:t>2</a:t>
                      </a:r>
                      <a:endParaRPr lang="en-US" dirty="0"/>
                    </a:p>
                  </a:txBody>
                  <a:tcPr/>
                </a:tc>
                <a:tc>
                  <a:txBody>
                    <a:bodyPr/>
                    <a:lstStyle/>
                    <a:p>
                      <a:r>
                        <a:rPr lang="en-US" dirty="0" smtClean="0"/>
                        <a:t>Cardiac Pulmonary</a:t>
                      </a:r>
                      <a:r>
                        <a:rPr lang="en-US" baseline="0" dirty="0" smtClean="0"/>
                        <a:t> Support Unit</a:t>
                      </a:r>
                      <a:endParaRPr lang="en-US" dirty="0"/>
                    </a:p>
                  </a:txBody>
                  <a:tcPr/>
                </a:tc>
                <a:extLst>
                  <a:ext uri="{0D108BD9-81ED-4DB2-BD59-A6C34878D82A}">
                    <a16:rowId xmlns:a16="http://schemas.microsoft.com/office/drawing/2014/main" xmlns="" val="1631645035"/>
                  </a:ext>
                </a:extLst>
              </a:tr>
              <a:tr h="371246">
                <a:tc>
                  <a:txBody>
                    <a:bodyPr/>
                    <a:lstStyle/>
                    <a:p>
                      <a:pPr algn="ctr"/>
                      <a:r>
                        <a:rPr lang="en-US" dirty="0" smtClean="0"/>
                        <a:t>1</a:t>
                      </a:r>
                      <a:endParaRPr lang="en-US" dirty="0"/>
                    </a:p>
                  </a:txBody>
                  <a:tcPr/>
                </a:tc>
                <a:tc>
                  <a:txBody>
                    <a:bodyPr/>
                    <a:lstStyle/>
                    <a:p>
                      <a:r>
                        <a:rPr lang="en-US" dirty="0" smtClean="0"/>
                        <a:t>Surgical Services (OR)</a:t>
                      </a:r>
                      <a:endParaRPr lang="en-US" dirty="0"/>
                    </a:p>
                  </a:txBody>
                  <a:tcPr/>
                </a:tc>
                <a:extLst>
                  <a:ext uri="{0D108BD9-81ED-4DB2-BD59-A6C34878D82A}">
                    <a16:rowId xmlns:a16="http://schemas.microsoft.com/office/drawing/2014/main" xmlns="" val="1479352810"/>
                  </a:ext>
                </a:extLst>
              </a:tr>
              <a:tr h="371246">
                <a:tc>
                  <a:txBody>
                    <a:bodyPr/>
                    <a:lstStyle/>
                    <a:p>
                      <a:pPr algn="ctr"/>
                      <a:r>
                        <a:rPr lang="en-US" dirty="0" smtClean="0"/>
                        <a:t>1</a:t>
                      </a:r>
                      <a:endParaRPr lang="en-US" dirty="0"/>
                    </a:p>
                  </a:txBody>
                  <a:tcPr/>
                </a:tc>
                <a:tc>
                  <a:txBody>
                    <a:bodyPr/>
                    <a:lstStyle/>
                    <a:p>
                      <a:r>
                        <a:rPr lang="en-US" dirty="0" smtClean="0"/>
                        <a:t>Med/Surg</a:t>
                      </a:r>
                      <a:endParaRPr lang="en-US" dirty="0"/>
                    </a:p>
                  </a:txBody>
                  <a:tcPr/>
                </a:tc>
                <a:extLst>
                  <a:ext uri="{0D108BD9-81ED-4DB2-BD59-A6C34878D82A}">
                    <a16:rowId xmlns:a16="http://schemas.microsoft.com/office/drawing/2014/main" xmlns="" val="2713016736"/>
                  </a:ext>
                </a:extLst>
              </a:tr>
              <a:tr h="371246">
                <a:tc>
                  <a:txBody>
                    <a:bodyPr/>
                    <a:lstStyle/>
                    <a:p>
                      <a:pPr algn="ctr"/>
                      <a:r>
                        <a:rPr lang="en-US" dirty="0" smtClean="0"/>
                        <a:t>1</a:t>
                      </a:r>
                      <a:endParaRPr lang="en-US" dirty="0"/>
                    </a:p>
                  </a:txBody>
                  <a:tcPr/>
                </a:tc>
                <a:tc>
                  <a:txBody>
                    <a:bodyPr/>
                    <a:lstStyle/>
                    <a:p>
                      <a:r>
                        <a:rPr lang="en-US" dirty="0" smtClean="0"/>
                        <a:t>Behavioral Health</a:t>
                      </a:r>
                      <a:endParaRPr lang="en-US" dirty="0"/>
                    </a:p>
                  </a:txBody>
                  <a:tcPr/>
                </a:tc>
                <a:extLst>
                  <a:ext uri="{0D108BD9-81ED-4DB2-BD59-A6C34878D82A}">
                    <a16:rowId xmlns:a16="http://schemas.microsoft.com/office/drawing/2014/main" xmlns="" val="1924300136"/>
                  </a:ext>
                </a:extLst>
              </a:tr>
            </a:tbl>
          </a:graphicData>
        </a:graphic>
      </p:graphicFrame>
    </p:spTree>
    <p:extLst>
      <p:ext uri="{BB962C8B-B14F-4D97-AF65-F5344CB8AC3E}">
        <p14:creationId xmlns:p14="http://schemas.microsoft.com/office/powerpoint/2010/main" val="2918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Scholars by the Numbers</a:t>
            </a:r>
            <a:endParaRPr lang="en-US" dirty="0"/>
          </a:p>
        </p:txBody>
      </p:sp>
      <p:sp>
        <p:nvSpPr>
          <p:cNvPr id="3" name="Content Placeholder 2"/>
          <p:cNvSpPr>
            <a:spLocks noGrp="1"/>
          </p:cNvSpPr>
          <p:nvPr>
            <p:ph idx="1"/>
          </p:nvPr>
        </p:nvSpPr>
        <p:spPr>
          <a:xfrm>
            <a:off x="1771524" y="1086295"/>
            <a:ext cx="8686800" cy="4531790"/>
          </a:xfrm>
        </p:spPr>
        <p:txBody>
          <a:bodyPr/>
          <a:lstStyle/>
          <a:p>
            <a:pPr marL="285750" indent="-285750">
              <a:buFont typeface="Arial" panose="020B0604020202020204" pitchFamily="34" charset="0"/>
              <a:buChar char="•"/>
            </a:pPr>
            <a:r>
              <a:rPr lang="en-US" dirty="0" smtClean="0"/>
              <a:t>2018 Pilot Year </a:t>
            </a:r>
            <a:r>
              <a:rPr lang="en-US" dirty="0"/>
              <a:t>with </a:t>
            </a:r>
            <a:r>
              <a:rPr lang="en-US" dirty="0" smtClean="0"/>
              <a:t>Edgecombe Community College</a:t>
            </a:r>
            <a:endParaRPr lang="en-US" dirty="0"/>
          </a:p>
          <a:p>
            <a:pPr marL="644525" lvl="1" indent="-285750">
              <a:buFont typeface="Arial" panose="020B0604020202020204" pitchFamily="34" charset="0"/>
              <a:buChar char="•"/>
            </a:pPr>
            <a:r>
              <a:rPr lang="en-US" dirty="0" smtClean="0"/>
              <a:t>8 total scholars</a:t>
            </a:r>
            <a:endParaRPr lang="en-US" dirty="0"/>
          </a:p>
          <a:p>
            <a:pPr marL="1003300" lvl="2" indent="-285750">
              <a:buFontTx/>
              <a:buChar char="-"/>
            </a:pPr>
            <a:r>
              <a:rPr lang="en-US" dirty="0" smtClean="0"/>
              <a:t>4 </a:t>
            </a:r>
            <a:r>
              <a:rPr lang="en-US" dirty="0"/>
              <a:t>first year students accepted (anticipated graduation May 2019)</a:t>
            </a:r>
          </a:p>
          <a:p>
            <a:pPr marL="1003300" lvl="2" indent="-285750">
              <a:buFontTx/>
              <a:buChar char="-"/>
            </a:pPr>
            <a:r>
              <a:rPr lang="en-US" dirty="0" smtClean="0"/>
              <a:t>4 </a:t>
            </a:r>
            <a:r>
              <a:rPr lang="en-US" dirty="0"/>
              <a:t>second year students accepted </a:t>
            </a:r>
            <a:r>
              <a:rPr lang="en-US" dirty="0" smtClean="0"/>
              <a:t>(anticipated graduation </a:t>
            </a:r>
            <a:r>
              <a:rPr lang="en-US" dirty="0"/>
              <a:t>May </a:t>
            </a:r>
            <a:r>
              <a:rPr lang="en-US" dirty="0" smtClean="0"/>
              <a:t>2020)</a:t>
            </a:r>
          </a:p>
          <a:p>
            <a:pPr marL="1003300" lvl="2" indent="-285750">
              <a:buFontTx/>
              <a:buChar char="-"/>
            </a:pPr>
            <a:endParaRPr lang="en-US" dirty="0"/>
          </a:p>
          <a:p>
            <a:pPr marL="285750" indent="-285750">
              <a:buFont typeface="Arial" panose="020B0604020202020204" pitchFamily="34" charset="0"/>
              <a:buChar char="•"/>
            </a:pPr>
            <a:r>
              <a:rPr lang="en-US" dirty="0"/>
              <a:t>2018 </a:t>
            </a:r>
            <a:r>
              <a:rPr lang="en-US" dirty="0" smtClean="0"/>
              <a:t>Nash </a:t>
            </a:r>
            <a:r>
              <a:rPr lang="en-US" dirty="0"/>
              <a:t>Community </a:t>
            </a:r>
            <a:r>
              <a:rPr lang="en-US" dirty="0" smtClean="0"/>
              <a:t>College</a:t>
            </a:r>
          </a:p>
          <a:p>
            <a:pPr marL="644525" lvl="1" indent="-285750">
              <a:buFont typeface="Arial" panose="020B0604020202020204" pitchFamily="34" charset="0"/>
              <a:buChar char="•"/>
            </a:pPr>
            <a:r>
              <a:rPr lang="en-US" dirty="0" smtClean="0"/>
              <a:t>13 total scholars</a:t>
            </a:r>
          </a:p>
          <a:p>
            <a:pPr lvl="2">
              <a:buFontTx/>
              <a:buChar char="-"/>
            </a:pPr>
            <a:r>
              <a:rPr lang="en-US" dirty="0" smtClean="0"/>
              <a:t>6 first year students accepted (anticipated graduation May 2020)</a:t>
            </a:r>
          </a:p>
          <a:p>
            <a:pPr lvl="2">
              <a:buFontTx/>
              <a:buChar char="-"/>
            </a:pPr>
            <a:r>
              <a:rPr lang="en-US" dirty="0" smtClean="0"/>
              <a:t>3 returning second year Scholars (anticipated graduation May 2019, 3 year work-back)</a:t>
            </a:r>
          </a:p>
          <a:p>
            <a:pPr lvl="2">
              <a:buFontTx/>
              <a:buChar char="-"/>
            </a:pPr>
            <a:r>
              <a:rPr lang="en-US" dirty="0" smtClean="0"/>
              <a:t>4 additional second year students accepted (anticipated graduation May 2019)</a:t>
            </a:r>
          </a:p>
          <a:p>
            <a:endParaRPr lang="en-US" dirty="0"/>
          </a:p>
          <a:p>
            <a:endParaRPr lang="en-US" dirty="0" smtClean="0"/>
          </a:p>
        </p:txBody>
      </p:sp>
    </p:spTree>
    <p:extLst>
      <p:ext uri="{BB962C8B-B14F-4D97-AF65-F5344CB8AC3E}">
        <p14:creationId xmlns:p14="http://schemas.microsoft.com/office/powerpoint/2010/main" val="29111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Workforce</a:t>
            </a:r>
            <a:endParaRPr lang="en-US" dirty="0"/>
          </a:p>
        </p:txBody>
      </p:sp>
      <p:sp>
        <p:nvSpPr>
          <p:cNvPr id="3" name="Content Placeholder 2"/>
          <p:cNvSpPr>
            <a:spLocks noGrp="1"/>
          </p:cNvSpPr>
          <p:nvPr>
            <p:ph idx="1"/>
          </p:nvPr>
        </p:nvSpPr>
        <p:spPr>
          <a:xfrm>
            <a:off x="1752600" y="1239915"/>
            <a:ext cx="8686800" cy="3955716"/>
          </a:xfrm>
        </p:spPr>
        <p:txBody>
          <a:bodyPr/>
          <a:lstStyle/>
          <a:p>
            <a:r>
              <a:rPr lang="en-US" dirty="0" smtClean="0"/>
              <a:t>Beside RN Workforce Projections for Nash UNC Health Care:</a:t>
            </a:r>
          </a:p>
          <a:p>
            <a:endParaRPr lang="en-US" dirty="0"/>
          </a:p>
          <a:p>
            <a:pPr marL="285750" indent="-285750">
              <a:buFont typeface="Arial" panose="020B0604020202020204" pitchFamily="34" charset="0"/>
              <a:buChar char="•"/>
            </a:pPr>
            <a:r>
              <a:rPr lang="en-US" dirty="0" smtClean="0"/>
              <a:t>11 </a:t>
            </a:r>
            <a:r>
              <a:rPr lang="en-US" dirty="0"/>
              <a:t>Scholars will graduate and begin </a:t>
            </a:r>
            <a:r>
              <a:rPr lang="en-US" dirty="0" smtClean="0"/>
              <a:t>work as full-time RNs Summer 2019</a:t>
            </a:r>
          </a:p>
          <a:p>
            <a:pPr lvl="1">
              <a:buFontTx/>
              <a:buChar char="-"/>
            </a:pPr>
            <a:r>
              <a:rPr lang="en-US" dirty="0" smtClean="0"/>
              <a:t>3 Scholars have a three year work-back commitment</a:t>
            </a:r>
          </a:p>
          <a:p>
            <a:pPr lvl="1">
              <a:buFontTx/>
              <a:buChar char="-"/>
            </a:pPr>
            <a:r>
              <a:rPr lang="en-US" dirty="0" smtClean="0"/>
              <a:t>8 Scholars have a two year work-back commitment </a:t>
            </a:r>
          </a:p>
          <a:p>
            <a:pPr marL="358775" lvl="1" indent="0">
              <a:buNone/>
            </a:pPr>
            <a:endParaRPr lang="en-US" dirty="0" smtClean="0"/>
          </a:p>
          <a:p>
            <a:pPr marL="285750" indent="-285750">
              <a:buFont typeface="Arial" panose="020B0604020202020204" pitchFamily="34" charset="0"/>
              <a:buChar char="•"/>
            </a:pPr>
            <a:r>
              <a:rPr lang="en-US" dirty="0" smtClean="0"/>
              <a:t>10 Scholars (possibly more!) to </a:t>
            </a:r>
            <a:r>
              <a:rPr lang="en-US" dirty="0"/>
              <a:t>begin work as full-time RNs Summer </a:t>
            </a:r>
            <a:r>
              <a:rPr lang="en-US" dirty="0" smtClean="0"/>
              <a:t>2020</a:t>
            </a:r>
          </a:p>
          <a:p>
            <a:pPr marL="0" indent="0"/>
            <a:endParaRPr lang="en-US" dirty="0" smtClean="0"/>
          </a:p>
          <a:p>
            <a:pPr marL="285750" indent="-285750">
              <a:buFont typeface="Arial" panose="020B0604020202020204" pitchFamily="34" charset="0"/>
              <a:buChar char="•"/>
            </a:pPr>
            <a:r>
              <a:rPr lang="en-US" dirty="0" smtClean="0"/>
              <a:t>Continue to promote Scholars program every year</a:t>
            </a:r>
          </a:p>
          <a:p>
            <a:pPr marL="0" indent="0"/>
            <a:endParaRPr lang="en-US" dirty="0" smtClean="0"/>
          </a:p>
          <a:p>
            <a:pPr marL="285750" indent="-285750">
              <a:buFont typeface="Arial" panose="020B0604020202020204" pitchFamily="34" charset="0"/>
              <a:buChar char="•"/>
            </a:pPr>
            <a:r>
              <a:rPr lang="en-US" dirty="0" smtClean="0"/>
              <a:t>Goal </a:t>
            </a:r>
            <a:r>
              <a:rPr lang="en-US" dirty="0"/>
              <a:t>30 </a:t>
            </a:r>
            <a:r>
              <a:rPr lang="en-US" dirty="0" smtClean="0"/>
              <a:t>Scholars/new employees every summer </a:t>
            </a:r>
            <a:r>
              <a:rPr lang="en-US" dirty="0"/>
              <a:t>(15 Nash CC, 15 Edgecombe CC)</a:t>
            </a:r>
          </a:p>
          <a:p>
            <a:pPr marL="0" indent="0"/>
            <a:endParaRPr lang="en-US" dirty="0"/>
          </a:p>
          <a:p>
            <a:endParaRPr lang="en-US" dirty="0"/>
          </a:p>
        </p:txBody>
      </p:sp>
    </p:spTree>
    <p:extLst>
      <p:ext uri="{BB962C8B-B14F-4D97-AF65-F5344CB8AC3E}">
        <p14:creationId xmlns:p14="http://schemas.microsoft.com/office/powerpoint/2010/main" val="218328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a:xfrm>
            <a:off x="1740930" y="1163106"/>
            <a:ext cx="8686800" cy="4723815"/>
          </a:xfrm>
        </p:spPr>
        <p:txBody>
          <a:bodyPr/>
          <a:lstStyle/>
          <a:p>
            <a:pPr marL="285750" indent="-285750">
              <a:buFont typeface="Arial" panose="020B0604020202020204" pitchFamily="34" charset="0"/>
              <a:buChar char="•"/>
            </a:pPr>
            <a:r>
              <a:rPr lang="en-US" dirty="0" smtClean="0"/>
              <a:t>Lessons learned</a:t>
            </a:r>
          </a:p>
          <a:p>
            <a:pPr marL="644525" lvl="1" indent="-285750">
              <a:buFont typeface="Arial" panose="020B0604020202020204" pitchFamily="34" charset="0"/>
              <a:buChar char="•"/>
            </a:pPr>
            <a:r>
              <a:rPr lang="en-US" dirty="0" smtClean="0"/>
              <a:t>More focus on recruiting Year 1 students (application interest)</a:t>
            </a:r>
          </a:p>
          <a:p>
            <a:pPr marL="644525" lvl="1" indent="-285750">
              <a:buFont typeface="Arial" panose="020B0604020202020204" pitchFamily="34" charset="0"/>
              <a:buChar char="•"/>
            </a:pPr>
            <a:r>
              <a:rPr lang="en-US" dirty="0" smtClean="0"/>
              <a:t>Better ways to incorporate LPN </a:t>
            </a:r>
            <a:r>
              <a:rPr lang="en-US" dirty="0" smtClean="0">
                <a:sym typeface="Wingdings" panose="05000000000000000000" pitchFamily="2" charset="2"/>
              </a:rPr>
              <a:t> RN students into program</a:t>
            </a:r>
          </a:p>
          <a:p>
            <a:pPr marL="644525" lvl="1" indent="-285750">
              <a:buFont typeface="Arial" panose="020B0604020202020204" pitchFamily="34" charset="0"/>
              <a:buChar char="•"/>
            </a:pPr>
            <a:r>
              <a:rPr lang="en-US" dirty="0" smtClean="0">
                <a:sym typeface="Wingdings" panose="05000000000000000000" pitchFamily="2" charset="2"/>
              </a:rPr>
              <a:t>Revised position recruitment to better align Scholars with top choice department</a:t>
            </a:r>
          </a:p>
          <a:p>
            <a:pPr marL="358775" lvl="1" indent="0">
              <a:buNone/>
            </a:pPr>
            <a:endParaRPr lang="en-US" dirty="0" smtClean="0"/>
          </a:p>
          <a:p>
            <a:pPr marL="285750" indent="-285750">
              <a:buFont typeface="Arial" panose="020B0604020202020204" pitchFamily="34" charset="0"/>
              <a:buChar char="•"/>
            </a:pPr>
            <a:r>
              <a:rPr lang="en-US" dirty="0" smtClean="0"/>
              <a:t>Goal – 30 Scholars every May (15 Nash CC, 15 Edgecombe CC)</a:t>
            </a:r>
          </a:p>
          <a:p>
            <a:pPr marL="0" indent="0"/>
            <a:endParaRPr lang="en-US" dirty="0" smtClean="0"/>
          </a:p>
          <a:p>
            <a:pPr marL="285750" indent="-285750">
              <a:buFont typeface="Arial" panose="020B0604020202020204" pitchFamily="34" charset="0"/>
              <a:buChar char="•"/>
            </a:pPr>
            <a:r>
              <a:rPr lang="en-US" dirty="0" smtClean="0"/>
              <a:t>Nursing program at both colleges is very competitive </a:t>
            </a:r>
          </a:p>
          <a:p>
            <a:pPr marL="644525" lvl="1" indent="-285750">
              <a:buFont typeface="Arial" panose="020B0604020202020204" pitchFamily="34" charset="0"/>
              <a:buChar char="•"/>
            </a:pPr>
            <a:r>
              <a:rPr lang="en-US" dirty="0" smtClean="0"/>
              <a:t>Goal – Increase the number of students that are accepted into nursing programs</a:t>
            </a:r>
          </a:p>
          <a:p>
            <a:pPr marL="644525" lvl="1" indent="-285750">
              <a:buFont typeface="Arial" panose="020B0604020202020204" pitchFamily="34" charset="0"/>
              <a:buChar char="•"/>
            </a:pPr>
            <a:r>
              <a:rPr lang="en-US" dirty="0" smtClean="0"/>
              <a:t>Need more graduates for expected RN shortages in near future</a:t>
            </a:r>
          </a:p>
          <a:p>
            <a:pPr marL="644525"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Elevate our partnership with Nash CC &amp; Edgecombe CC regarding education</a:t>
            </a:r>
          </a:p>
          <a:p>
            <a:pPr marL="644525" lvl="1" indent="-285750">
              <a:buFont typeface="Arial" panose="020B0604020202020204" pitchFamily="34" charset="0"/>
              <a:buChar char="•"/>
            </a:pPr>
            <a:r>
              <a:rPr lang="en-US" dirty="0" smtClean="0"/>
              <a:t>Nash UNC Health Care has employees with MSNs, qualified clinical educators</a:t>
            </a:r>
          </a:p>
          <a:p>
            <a:pPr marL="644525" lvl="1" indent="-285750">
              <a:buFont typeface="Arial" panose="020B0604020202020204" pitchFamily="34" charset="0"/>
              <a:buChar char="•"/>
            </a:pPr>
            <a:r>
              <a:rPr lang="en-US" dirty="0" smtClean="0"/>
              <a:t>Envision job sharing partnership – assist with teaching 1-2 days/week </a:t>
            </a:r>
          </a:p>
          <a:p>
            <a:pPr marL="644525" lvl="1" indent="-285750">
              <a:buFont typeface="Arial" panose="020B0604020202020204" pitchFamily="34" charset="0"/>
              <a:buChar char="•"/>
            </a:pPr>
            <a:r>
              <a:rPr lang="en-US" dirty="0" smtClean="0"/>
              <a:t>Expand capacity of program </a:t>
            </a:r>
          </a:p>
          <a:p>
            <a:endParaRPr lang="en-US" dirty="0"/>
          </a:p>
          <a:p>
            <a:endParaRPr lang="en-US" dirty="0" smtClean="0"/>
          </a:p>
        </p:txBody>
      </p:sp>
    </p:spTree>
    <p:extLst>
      <p:ext uri="{BB962C8B-B14F-4D97-AF65-F5344CB8AC3E}">
        <p14:creationId xmlns:p14="http://schemas.microsoft.com/office/powerpoint/2010/main" val="24973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to our Community Partners!</a:t>
            </a:r>
            <a:endParaRPr lang="en-US" dirty="0"/>
          </a:p>
        </p:txBody>
      </p:sp>
      <p:sp>
        <p:nvSpPr>
          <p:cNvPr id="6" name="Content Placeholder 2"/>
          <p:cNvSpPr txBox="1">
            <a:spLocks/>
          </p:cNvSpPr>
          <p:nvPr/>
        </p:nvSpPr>
        <p:spPr>
          <a:xfrm>
            <a:off x="1525805" y="4005076"/>
            <a:ext cx="8836784" cy="422455"/>
          </a:xfrm>
          <a:prstGeom prst="rect">
            <a:avLst/>
          </a:prstGeom>
        </p:spPr>
        <p:txBody>
          <a:bodyPr/>
          <a:lstStyle>
            <a:lvl1pPr marL="179388" indent="-179388" algn="l" rtl="0" eaLnBrk="0" fontAlgn="base" hangingPunct="0">
              <a:spcBef>
                <a:spcPct val="20000"/>
              </a:spcBef>
              <a:spcAft>
                <a:spcPct val="0"/>
              </a:spcAft>
              <a:buClr>
                <a:schemeClr val="tx2"/>
              </a:buClr>
              <a:defRPr sz="1600" b="1">
                <a:solidFill>
                  <a:schemeClr val="tx1"/>
                </a:solidFill>
                <a:latin typeface="+mn-lt"/>
                <a:ea typeface="+mn-ea"/>
                <a:cs typeface="+mn-cs"/>
              </a:defRPr>
            </a:lvl1pPr>
            <a:lvl2pPr marL="538163" indent="-179388" algn="l" rtl="0" eaLnBrk="0" fontAlgn="base" hangingPunct="0">
              <a:spcBef>
                <a:spcPct val="20000"/>
              </a:spcBef>
              <a:spcAft>
                <a:spcPct val="0"/>
              </a:spcAft>
              <a:buClr>
                <a:schemeClr val="tx2"/>
              </a:buClr>
              <a:buChar char="•"/>
              <a:defRPr sz="1600">
                <a:solidFill>
                  <a:schemeClr val="tx1"/>
                </a:solidFill>
                <a:latin typeface="+mn-lt"/>
                <a:cs typeface="+mn-cs"/>
              </a:defRPr>
            </a:lvl2pPr>
            <a:lvl3pPr marL="896938" indent="-179388" algn="l" rtl="0" eaLnBrk="0" fontAlgn="base" hangingPunct="0">
              <a:spcBef>
                <a:spcPct val="20000"/>
              </a:spcBef>
              <a:spcAft>
                <a:spcPct val="0"/>
              </a:spcAft>
              <a:buClr>
                <a:schemeClr val="tx2"/>
              </a:buClr>
              <a:buChar char="–"/>
              <a:defRPr sz="1600">
                <a:solidFill>
                  <a:schemeClr val="tx1"/>
                </a:solidFill>
                <a:latin typeface="+mn-lt"/>
                <a:cs typeface="+mn-cs"/>
              </a:defRPr>
            </a:lvl3pPr>
            <a:lvl4pPr marL="1255713" indent="-179388" algn="l" rtl="0" eaLnBrk="0" fontAlgn="base" hangingPunct="0">
              <a:spcBef>
                <a:spcPct val="20000"/>
              </a:spcBef>
              <a:spcAft>
                <a:spcPct val="0"/>
              </a:spcAft>
              <a:buClr>
                <a:schemeClr val="tx2"/>
              </a:buClr>
              <a:buChar char="•"/>
              <a:defRPr sz="1600">
                <a:solidFill>
                  <a:schemeClr val="tx1"/>
                </a:solidFill>
                <a:latin typeface="+mn-lt"/>
                <a:cs typeface="+mn-cs"/>
              </a:defRPr>
            </a:lvl4pPr>
            <a:lvl5pPr marL="1616075" indent="-180975" algn="l" rtl="0" eaLnBrk="0" fontAlgn="base" hangingPunct="0">
              <a:spcBef>
                <a:spcPct val="20000"/>
              </a:spcBef>
              <a:spcAft>
                <a:spcPct val="0"/>
              </a:spcAft>
              <a:buClr>
                <a:schemeClr val="tx2"/>
              </a:buClr>
              <a:buChar char="–"/>
              <a:defRPr sz="1600">
                <a:solidFill>
                  <a:schemeClr val="tx1"/>
                </a:solidFill>
                <a:latin typeface="+mn-lt"/>
                <a:cs typeface="+mn-cs"/>
              </a:defRPr>
            </a:lvl5pPr>
            <a:lvl6pPr marL="2073275" indent="-180975" algn="l" rtl="0" fontAlgn="base">
              <a:spcBef>
                <a:spcPct val="20000"/>
              </a:spcBef>
              <a:spcAft>
                <a:spcPct val="0"/>
              </a:spcAft>
              <a:buClr>
                <a:schemeClr val="tx2"/>
              </a:buClr>
              <a:buChar char="–"/>
              <a:defRPr sz="1600">
                <a:solidFill>
                  <a:schemeClr val="tx1"/>
                </a:solidFill>
                <a:latin typeface="+mn-lt"/>
                <a:cs typeface="+mn-cs"/>
              </a:defRPr>
            </a:lvl6pPr>
            <a:lvl7pPr marL="2530475" indent="-180975" algn="l" rtl="0" fontAlgn="base">
              <a:spcBef>
                <a:spcPct val="20000"/>
              </a:spcBef>
              <a:spcAft>
                <a:spcPct val="0"/>
              </a:spcAft>
              <a:buClr>
                <a:schemeClr val="tx2"/>
              </a:buClr>
              <a:buChar char="–"/>
              <a:defRPr sz="1600">
                <a:solidFill>
                  <a:schemeClr val="tx1"/>
                </a:solidFill>
                <a:latin typeface="+mn-lt"/>
                <a:cs typeface="+mn-cs"/>
              </a:defRPr>
            </a:lvl7pPr>
            <a:lvl8pPr marL="2987675" indent="-180975" algn="l" rtl="0" fontAlgn="base">
              <a:spcBef>
                <a:spcPct val="20000"/>
              </a:spcBef>
              <a:spcAft>
                <a:spcPct val="0"/>
              </a:spcAft>
              <a:buClr>
                <a:schemeClr val="tx2"/>
              </a:buClr>
              <a:buChar char="–"/>
              <a:defRPr sz="1600">
                <a:solidFill>
                  <a:schemeClr val="tx1"/>
                </a:solidFill>
                <a:latin typeface="+mn-lt"/>
                <a:cs typeface="+mn-cs"/>
              </a:defRPr>
            </a:lvl8pPr>
            <a:lvl9pPr marL="3444875" indent="-180975" algn="l" rtl="0" fontAlgn="base">
              <a:spcBef>
                <a:spcPct val="20000"/>
              </a:spcBef>
              <a:spcAft>
                <a:spcPct val="0"/>
              </a:spcAft>
              <a:buClr>
                <a:schemeClr val="tx2"/>
              </a:buClr>
              <a:buChar char="–"/>
              <a:defRPr sz="1600">
                <a:solidFill>
                  <a:schemeClr val="tx1"/>
                </a:solidFill>
                <a:latin typeface="+mn-lt"/>
                <a:cs typeface="+mn-cs"/>
              </a:defRPr>
            </a:lvl9pPr>
          </a:lstStyle>
          <a:p>
            <a:pPr algn="ctr">
              <a:buClr>
                <a:srgbClr val="003366"/>
              </a:buClr>
            </a:pPr>
            <a:endParaRPr lang="en-US" kern="0" dirty="0">
              <a:solidFill>
                <a:srgbClr val="000000"/>
              </a:solidFill>
            </a:endParaRPr>
          </a:p>
        </p:txBody>
      </p:sp>
      <p:pic>
        <p:nvPicPr>
          <p:cNvPr id="7"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435" y="1003665"/>
            <a:ext cx="4645566" cy="30894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425" y="3429001"/>
            <a:ext cx="3023740" cy="23310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dgecombe community colle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542" y="3945089"/>
            <a:ext cx="4102777" cy="129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0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 on Success</a:t>
            </a:r>
            <a:endParaRPr lang="en-US" dirty="0"/>
          </a:p>
        </p:txBody>
      </p:sp>
      <p:pic>
        <p:nvPicPr>
          <p:cNvPr id="7" name="Content Placeholder 6"/>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46211" y="1825624"/>
            <a:ext cx="5867400" cy="3538969"/>
          </a:xfrm>
          <a:prstGeom prst="rect">
            <a:avLst/>
          </a:prstGeom>
        </p:spPr>
      </p:pic>
      <p:sp>
        <p:nvSpPr>
          <p:cNvPr id="8" name="Rectangle 7"/>
          <p:cNvSpPr/>
          <p:nvPr/>
        </p:nvSpPr>
        <p:spPr>
          <a:xfrm>
            <a:off x="1219200" y="5562600"/>
            <a:ext cx="9296400" cy="923330"/>
          </a:xfrm>
          <a:prstGeom prst="rect">
            <a:avLst/>
          </a:prstGeom>
        </p:spPr>
        <p:txBody>
          <a:bodyPr wrap="square">
            <a:spAutoFit/>
          </a:bodyPr>
          <a:lstStyle/>
          <a:p>
            <a:pPr algn="ctr">
              <a:spcAft>
                <a:spcPts val="1000"/>
              </a:spcAft>
            </a:pPr>
            <a:r>
              <a:rPr lang="en-US"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a:t>
            </a:r>
            <a:r>
              <a:rPr lang="en-US"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Northeastern High School Health Science II students earn their certification in CPR/AED/First Aid for healthcare professionals.  These students will experience clinical WBL opportunities from various healthcare professionals at Sentara Albemarle Medical Center.</a:t>
            </a:r>
            <a:endParaRPr lang="en-US"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 on Success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905000"/>
            <a:ext cx="5696164" cy="3783273"/>
          </a:xfrm>
          <a:prstGeom prst="rect">
            <a:avLst/>
          </a:prstGeom>
        </p:spPr>
      </p:pic>
      <p:sp>
        <p:nvSpPr>
          <p:cNvPr id="9" name="TextBox 8"/>
          <p:cNvSpPr txBox="1"/>
          <p:nvPr/>
        </p:nvSpPr>
        <p:spPr>
          <a:xfrm>
            <a:off x="1828800" y="5867400"/>
            <a:ext cx="7772400" cy="923330"/>
          </a:xfrm>
          <a:prstGeom prst="rect">
            <a:avLst/>
          </a:prstGeom>
          <a:noFill/>
        </p:spPr>
        <p:txBody>
          <a:bodyPr wrap="square" rtlCol="0">
            <a:spAutoFit/>
          </a:bodyPr>
          <a:lstStyle/>
          <a:p>
            <a:pPr algn="ctr"/>
            <a:r>
              <a:rPr lang="en-US" dirty="0" smtClean="0"/>
              <a:t>Beaufort County Community College </a:t>
            </a:r>
          </a:p>
          <a:p>
            <a:pPr algn="ctr"/>
            <a:r>
              <a:rPr lang="en-US" dirty="0" smtClean="0"/>
              <a:t>Licensed Practical Nurse Pinning Ceremony 07/2018</a:t>
            </a:r>
          </a:p>
          <a:p>
            <a:pPr algn="ctr"/>
            <a:r>
              <a:rPr lang="en-US" b="1" dirty="0" smtClean="0"/>
              <a:t>*Sierra </a:t>
            </a:r>
            <a:r>
              <a:rPr lang="en-US" b="1" dirty="0" err="1" smtClean="0"/>
              <a:t>Hansley</a:t>
            </a:r>
            <a:r>
              <a:rPr lang="en-US" b="1" dirty="0" smtClean="0"/>
              <a:t>*</a:t>
            </a:r>
            <a:endParaRPr lang="en-US" b="1" dirty="0"/>
          </a:p>
        </p:txBody>
      </p:sp>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 on Success</a:t>
            </a:r>
            <a:endParaRPr lang="en-US" dirty="0"/>
          </a:p>
        </p:txBody>
      </p:sp>
      <p:pic>
        <p:nvPicPr>
          <p:cNvPr id="5" name="Content Placeholder 4">
            <a:hlinkClick r:id="rId2"/>
          </p:cNvPr>
          <p:cNvPicPr>
            <a:picLocks noGrp="1" noChangeAspect="1"/>
          </p:cNvPicPr>
          <p:nvPr>
            <p:ph idx="1"/>
          </p:nvPr>
        </p:nvPicPr>
        <p:blipFill rotWithShape="1">
          <a:blip r:embed="rId3"/>
          <a:srcRect l="3748" t="20000" r="36282" b="23333"/>
          <a:stretch/>
        </p:blipFill>
        <p:spPr>
          <a:xfrm>
            <a:off x="6234289" y="3962400"/>
            <a:ext cx="4876800" cy="2590800"/>
          </a:xfrm>
          <a:prstGeom prst="rect">
            <a:avLst/>
          </a:prstGeom>
        </p:spPr>
      </p:pic>
      <p:pic>
        <p:nvPicPr>
          <p:cNvPr id="4" name="Picture 3">
            <a:hlinkClick r:id="rId4"/>
          </p:cNvPr>
          <p:cNvPicPr>
            <a:picLocks noChangeAspect="1"/>
          </p:cNvPicPr>
          <p:nvPr/>
        </p:nvPicPr>
        <p:blipFill rotWithShape="1">
          <a:blip r:embed="rId5"/>
          <a:srcRect l="2500" t="19986" r="35625" b="23320"/>
          <a:stretch/>
        </p:blipFill>
        <p:spPr>
          <a:xfrm>
            <a:off x="685800" y="1859843"/>
            <a:ext cx="4733365" cy="2438400"/>
          </a:xfrm>
          <a:prstGeom prst="rect">
            <a:avLst/>
          </a:prstGeom>
        </p:spPr>
      </p:pic>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981200"/>
            <a:ext cx="5854283" cy="3221736"/>
          </a:xfrm>
          <a:prstGeom prst="rect">
            <a:avLst/>
          </a:prstGeom>
        </p:spPr>
      </p:pic>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7" name="TextBox 6"/>
          <p:cNvSpPr txBox="1"/>
          <p:nvPr/>
        </p:nvSpPr>
        <p:spPr>
          <a:xfrm>
            <a:off x="838200" y="1905000"/>
            <a:ext cx="9296400" cy="4678204"/>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hlinkClick r:id="rId2"/>
              </a:rPr>
              <a:t>Website Updates</a:t>
            </a:r>
            <a:endParaRPr lang="en-US" sz="2800" dirty="0" smtClean="0"/>
          </a:p>
          <a:p>
            <a:pPr marL="285750" indent="-285750">
              <a:buFont typeface="Wingdings" panose="05000000000000000000" pitchFamily="2" charset="2"/>
              <a:buChar char="Ø"/>
            </a:pPr>
            <a:r>
              <a:rPr lang="en-US" sz="2800" dirty="0"/>
              <a:t>Guidance and Direction for </a:t>
            </a:r>
            <a:r>
              <a:rPr lang="en-US" sz="2800" dirty="0" smtClean="0"/>
              <a:t>Jobseekers</a:t>
            </a:r>
          </a:p>
          <a:p>
            <a:pPr marL="285750" indent="-285750">
              <a:buFont typeface="Wingdings" panose="05000000000000000000" pitchFamily="2" charset="2"/>
              <a:buChar char="Ø"/>
            </a:pPr>
            <a:r>
              <a:rPr lang="en-US" sz="2800" dirty="0" smtClean="0"/>
              <a:t>Metrics collection/restructuring</a:t>
            </a:r>
          </a:p>
          <a:p>
            <a:pPr marL="285750" indent="-285750">
              <a:buFont typeface="Wingdings" panose="05000000000000000000" pitchFamily="2" charset="2"/>
              <a:buChar char="Ø"/>
            </a:pPr>
            <a:r>
              <a:rPr lang="en-US" sz="2800" dirty="0" err="1" smtClean="0"/>
              <a:t>Traitify</a:t>
            </a:r>
            <a:r>
              <a:rPr lang="en-US" sz="2800" dirty="0" smtClean="0"/>
              <a:t> personality/career assessment</a:t>
            </a:r>
            <a:endParaRPr lang="en-US" sz="2800" dirty="0"/>
          </a:p>
          <a:p>
            <a:pPr marL="285750" indent="-285750">
              <a:buFont typeface="Wingdings" panose="05000000000000000000" pitchFamily="2" charset="2"/>
              <a:buChar char="Ø"/>
            </a:pPr>
            <a:r>
              <a:rPr lang="en-US" sz="2800" dirty="0" smtClean="0"/>
              <a:t>Career Pathways Week – January 29</a:t>
            </a:r>
            <a:r>
              <a:rPr lang="en-US" sz="2800" baseline="30000" dirty="0" smtClean="0"/>
              <a:t>th</a:t>
            </a:r>
            <a:r>
              <a:rPr lang="en-US" sz="2800" dirty="0" smtClean="0"/>
              <a:t> @ Martin Community College</a:t>
            </a:r>
          </a:p>
          <a:p>
            <a:pPr marL="285750" indent="-285750">
              <a:buFont typeface="Wingdings" panose="05000000000000000000" pitchFamily="2" charset="2"/>
              <a:buChar char="Ø"/>
            </a:pPr>
            <a:r>
              <a:rPr lang="en-US" sz="2800" dirty="0" smtClean="0"/>
              <a:t>Social Media Training with Martin </a:t>
            </a:r>
            <a:r>
              <a:rPr lang="en-US" sz="2800" dirty="0" err="1" smtClean="0"/>
              <a:t>Brossman</a:t>
            </a:r>
            <a:endParaRPr lang="en-US" sz="2800" dirty="0" smtClean="0"/>
          </a:p>
          <a:p>
            <a:pPr marL="285750" indent="-285750">
              <a:buFont typeface="Wingdings" panose="05000000000000000000" pitchFamily="2" charset="2"/>
              <a:buChar char="Ø"/>
            </a:pPr>
            <a:r>
              <a:rPr lang="en-US" sz="2800" dirty="0" smtClean="0"/>
              <a:t>Raising awareness of Career Pathways webinar</a:t>
            </a:r>
          </a:p>
          <a:p>
            <a:pPr marL="285750" indent="-285750">
              <a:buFont typeface="Wingdings" panose="05000000000000000000" pitchFamily="2" charset="2"/>
              <a:buChar char="Ø"/>
            </a:pPr>
            <a:r>
              <a:rPr lang="en-US" sz="2800" dirty="0" smtClean="0"/>
              <a:t>Navigator WBL database</a:t>
            </a:r>
          </a:p>
          <a:p>
            <a:pPr marL="285750" indent="-285750">
              <a:buFont typeface="Wingdings" panose="05000000000000000000" pitchFamily="2" charset="2"/>
              <a:buChar char="Ø"/>
            </a:pPr>
            <a:r>
              <a:rPr lang="en-US" sz="2800" dirty="0" smtClean="0"/>
              <a:t>Conferences – NCETA/SETA, </a:t>
            </a:r>
            <a:r>
              <a:rPr lang="en-US" sz="2800" dirty="0" err="1" smtClean="0"/>
              <a:t>ApprenticeshipNC</a:t>
            </a:r>
            <a:endParaRPr lang="en-US" sz="2800" dirty="0" smtClean="0"/>
          </a:p>
          <a:p>
            <a:pPr marL="285750" indent="-285750">
              <a:buFont typeface="Wingdings" panose="05000000000000000000" pitchFamily="2" charset="2"/>
              <a:buChar char="Ø"/>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657" y="2561378"/>
            <a:ext cx="3123886" cy="2934560"/>
          </a:xfrm>
          <a:prstGeom prst="rect">
            <a:avLst/>
          </a:prstGeom>
        </p:spPr>
      </p:pic>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Nash UNC Health Care</a:t>
            </a:r>
            <a:endParaRPr lang="en-US" dirty="0"/>
          </a:p>
        </p:txBody>
      </p:sp>
      <p:sp>
        <p:nvSpPr>
          <p:cNvPr id="3" name="Content Placeholder 2"/>
          <p:cNvSpPr>
            <a:spLocks noGrp="1"/>
          </p:cNvSpPr>
          <p:nvPr>
            <p:ph idx="1"/>
          </p:nvPr>
        </p:nvSpPr>
        <p:spPr>
          <a:xfrm>
            <a:off x="1752600" y="1316725"/>
            <a:ext cx="8686800" cy="3878906"/>
          </a:xfrm>
        </p:spPr>
        <p:txBody>
          <a:bodyPr/>
          <a:lstStyle/>
          <a:p>
            <a:pPr marL="285750" indent="-285750">
              <a:buFont typeface="Arial" panose="020B0604020202020204" pitchFamily="34" charset="0"/>
              <a:buChar char="•"/>
            </a:pPr>
            <a:r>
              <a:rPr lang="en-US" dirty="0" smtClean="0"/>
              <a:t>Community, nonprofit 345 bed hospital in Rocky Mount</a:t>
            </a:r>
          </a:p>
          <a:p>
            <a:pPr marL="644525" lvl="1" indent="-285750">
              <a:buFont typeface="Arial" panose="020B0604020202020204" pitchFamily="34" charset="0"/>
              <a:buChar char="•"/>
            </a:pPr>
            <a:r>
              <a:rPr lang="en-US" dirty="0" smtClean="0"/>
              <a:t>Twin Counties: Edgecombe and Nash</a:t>
            </a:r>
          </a:p>
          <a:p>
            <a:pPr marL="644525" lvl="1" indent="-285750">
              <a:buFont typeface="Arial" panose="020B0604020202020204" pitchFamily="34" charset="0"/>
              <a:buChar char="•"/>
            </a:pPr>
            <a:r>
              <a:rPr lang="en-US" dirty="0" smtClean="0"/>
              <a:t>60,000 residents</a:t>
            </a:r>
          </a:p>
          <a:p>
            <a:pPr marL="358775" lvl="1" indent="0">
              <a:buNone/>
            </a:pPr>
            <a:endParaRPr lang="en-US" dirty="0" smtClean="0"/>
          </a:p>
          <a:p>
            <a:pPr marL="285750" indent="-285750">
              <a:buFont typeface="Arial" panose="020B0604020202020204" pitchFamily="34" charset="0"/>
              <a:buChar char="•"/>
            </a:pPr>
            <a:r>
              <a:rPr lang="en-US" dirty="0" smtClean="0"/>
              <a:t>Affiliate of University of North Carolina health care system</a:t>
            </a:r>
          </a:p>
          <a:p>
            <a:pPr marL="0" indent="0"/>
            <a:endParaRPr lang="en-US" dirty="0" smtClean="0"/>
          </a:p>
          <a:p>
            <a:pPr marL="285750" indent="-285750">
              <a:buFont typeface="Arial" panose="020B0604020202020204" pitchFamily="34" charset="0"/>
              <a:buChar char="•"/>
            </a:pPr>
            <a:r>
              <a:rPr lang="en-US" dirty="0" smtClean="0"/>
              <a:t>Focus on quality care, close to home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Registered Nurses</a:t>
            </a:r>
          </a:p>
          <a:p>
            <a:pPr marL="644525" lvl="1" indent="-285750">
              <a:buFont typeface="Arial" panose="020B0604020202020204" pitchFamily="34" charset="0"/>
              <a:buChar char="•"/>
            </a:pPr>
            <a:r>
              <a:rPr lang="en-US" dirty="0" smtClean="0"/>
              <a:t>Approximately 400 FT &amp; PT bedside RNs</a:t>
            </a:r>
          </a:p>
          <a:p>
            <a:pPr marL="644525" lvl="1" indent="-285750">
              <a:buFont typeface="Arial" panose="020B0604020202020204" pitchFamily="34" charset="0"/>
              <a:buChar char="•"/>
            </a:pPr>
            <a:r>
              <a:rPr lang="en-US" dirty="0" smtClean="0"/>
              <a:t>Additional 100 PRN RNs</a:t>
            </a:r>
          </a:p>
          <a:p>
            <a:pPr marL="644525" lvl="1" indent="-285750">
              <a:buFont typeface="Arial" panose="020B0604020202020204" pitchFamily="34" charset="0"/>
              <a:buChar char="•"/>
            </a:pPr>
            <a:r>
              <a:rPr lang="en-US" dirty="0" smtClean="0"/>
              <a:t>Equates to 35% of our workforce</a:t>
            </a:r>
          </a:p>
          <a:p>
            <a:pPr marL="644525" lvl="1"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6698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3" name="Picture 2"/>
          <p:cNvPicPr>
            <a:picLocks noChangeAspect="1"/>
          </p:cNvPicPr>
          <p:nvPr/>
        </p:nvPicPr>
        <p:blipFill rotWithShape="1">
          <a:blip r:embed="rId3"/>
          <a:srcRect l="28750" t="16675" r="29375" b="5509"/>
          <a:stretch/>
        </p:blipFill>
        <p:spPr>
          <a:xfrm>
            <a:off x="838200" y="1905000"/>
            <a:ext cx="4448991" cy="464820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4"/>
          <a:srcRect l="28750" t="24433" r="38125" b="7757"/>
          <a:stretch/>
        </p:blipFill>
        <p:spPr>
          <a:xfrm>
            <a:off x="6629400" y="1905000"/>
            <a:ext cx="4343400" cy="4648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1839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3" name="Picture 2"/>
          <p:cNvPicPr>
            <a:picLocks noChangeAspect="1"/>
          </p:cNvPicPr>
          <p:nvPr/>
        </p:nvPicPr>
        <p:blipFill>
          <a:blip r:embed="rId3"/>
          <a:stretch>
            <a:fillRect/>
          </a:stretch>
        </p:blipFill>
        <p:spPr>
          <a:xfrm>
            <a:off x="1539797" y="5334000"/>
            <a:ext cx="8502805" cy="1162050"/>
          </a:xfrm>
          <a:prstGeom prst="rect">
            <a:avLst/>
          </a:prstGeom>
        </p:spPr>
      </p:pic>
      <p:sp>
        <p:nvSpPr>
          <p:cNvPr id="4" name="Rectangle 3"/>
          <p:cNvSpPr/>
          <p:nvPr/>
        </p:nvSpPr>
        <p:spPr>
          <a:xfrm>
            <a:off x="2743200" y="2438400"/>
            <a:ext cx="6096000" cy="2585323"/>
          </a:xfrm>
          <a:prstGeom prst="rect">
            <a:avLst/>
          </a:prstGeom>
        </p:spPr>
        <p:txBody>
          <a:bodyPr>
            <a:spAutoFit/>
          </a:bodyPr>
          <a:lstStyle/>
          <a:p>
            <a:pPr algn="ctr"/>
            <a:r>
              <a:rPr lang="en-US" dirty="0">
                <a:latin typeface="Verdana" panose="020B0604030504040204" pitchFamily="34" charset="0"/>
              </a:rPr>
              <a:t>Halifax Community College (HCC) will begin offering Certified Nursing Assistant (CNA) classes in Scotland Neck on Jan. 28. </a:t>
            </a:r>
            <a:br>
              <a:rPr lang="en-US" dirty="0">
                <a:latin typeface="Verdana" panose="020B0604030504040204" pitchFamily="34" charset="0"/>
              </a:rPr>
            </a:br>
            <a:r>
              <a:rPr lang="en-US" dirty="0">
                <a:latin typeface="Verdana" panose="020B0604030504040204" pitchFamily="34" charset="0"/>
              </a:rPr>
              <a:t/>
            </a:r>
            <a:br>
              <a:rPr lang="en-US" dirty="0">
                <a:latin typeface="Verdana" panose="020B0604030504040204" pitchFamily="34" charset="0"/>
              </a:rPr>
            </a:br>
            <a:r>
              <a:rPr lang="en-US" dirty="0">
                <a:latin typeface="Verdana" panose="020B0604030504040204" pitchFamily="34" charset="0"/>
              </a:rPr>
              <a:t>Classes will be held at the Bryan Health and Rehab Center, with a maximum of 10 students per class. Upon completion of the program, students can go straight into the CNA II classes, which will offer even more professional opportunities. </a:t>
            </a:r>
            <a:endParaRPr lang="en-US" dirty="0"/>
          </a:p>
        </p:txBody>
      </p:sp>
      <p:pic>
        <p:nvPicPr>
          <p:cNvPr id="5" name="Picture 4"/>
          <p:cNvPicPr>
            <a:picLocks noChangeAspect="1"/>
          </p:cNvPicPr>
          <p:nvPr/>
        </p:nvPicPr>
        <p:blipFill>
          <a:blip r:embed="rId4"/>
          <a:stretch>
            <a:fillRect/>
          </a:stretch>
        </p:blipFill>
        <p:spPr>
          <a:xfrm>
            <a:off x="425372" y="2131616"/>
            <a:ext cx="2228850" cy="1247775"/>
          </a:xfrm>
          <a:prstGeom prst="rect">
            <a:avLst/>
          </a:prstGeom>
        </p:spPr>
      </p:pic>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Rectangle 2"/>
          <p:cNvSpPr/>
          <p:nvPr/>
        </p:nvSpPr>
        <p:spPr>
          <a:xfrm>
            <a:off x="5067300" y="2133600"/>
            <a:ext cx="6057900" cy="3416320"/>
          </a:xfrm>
          <a:prstGeom prst="rect">
            <a:avLst/>
          </a:prstGeom>
        </p:spPr>
        <p:txBody>
          <a:bodyPr wrap="square">
            <a:spAutoFit/>
          </a:bodyPr>
          <a:lstStyle/>
          <a:p>
            <a:pPr algn="ctr"/>
            <a:r>
              <a:rPr lang="en-US" dirty="0"/>
              <a:t>Through a collaboration between NC Council on Developmental Disabilities, Project SEARCH, Pitt County Schools, </a:t>
            </a:r>
            <a:r>
              <a:rPr lang="en-US" dirty="0" err="1"/>
              <a:t>Vidant</a:t>
            </a:r>
            <a:r>
              <a:rPr lang="en-US" dirty="0"/>
              <a:t> Medical Center, Vocational Rehabilitation, and RHA Health Services, Pitt County has it's first Project SEARCH site,  which is the first of its kind in the East.  Students with developmental disabilities in Pitt County now have the opportunity to learn transferable skills while working in </a:t>
            </a:r>
            <a:r>
              <a:rPr lang="en-US" dirty="0" err="1"/>
              <a:t>Vidant</a:t>
            </a:r>
            <a:r>
              <a:rPr lang="en-US" dirty="0"/>
              <a:t> Medical Center. Project SEARCH </a:t>
            </a:r>
            <a:r>
              <a:rPr lang="en-US" dirty="0" err="1"/>
              <a:t>Vidant</a:t>
            </a:r>
            <a:r>
              <a:rPr lang="en-US" dirty="0"/>
              <a:t> provides a supportive, welcoming work environment, daily individualized job coaching, daily classroom instruction on employability and life skills, and job placement assistance.</a:t>
            </a:r>
          </a:p>
        </p:txBody>
      </p:sp>
      <p:pic>
        <p:nvPicPr>
          <p:cNvPr id="4" name="Picture 3"/>
          <p:cNvPicPr>
            <a:picLocks noChangeAspect="1"/>
          </p:cNvPicPr>
          <p:nvPr/>
        </p:nvPicPr>
        <p:blipFill>
          <a:blip r:embed="rId3"/>
          <a:stretch>
            <a:fillRect/>
          </a:stretch>
        </p:blipFill>
        <p:spPr>
          <a:xfrm>
            <a:off x="609600" y="1905000"/>
            <a:ext cx="3525394" cy="4695825"/>
          </a:xfrm>
          <a:prstGeom prst="rect">
            <a:avLst/>
          </a:prstGeom>
        </p:spPr>
      </p:pic>
      <p:pic>
        <p:nvPicPr>
          <p:cNvPr id="5" name="Picture 4"/>
          <p:cNvPicPr>
            <a:picLocks noChangeAspect="1"/>
          </p:cNvPicPr>
          <p:nvPr/>
        </p:nvPicPr>
        <p:blipFill>
          <a:blip r:embed="rId4"/>
          <a:stretch>
            <a:fillRect/>
          </a:stretch>
        </p:blipFill>
        <p:spPr>
          <a:xfrm>
            <a:off x="7239000" y="5549920"/>
            <a:ext cx="1962150" cy="1057275"/>
          </a:xfrm>
          <a:prstGeom prst="rect">
            <a:avLst/>
          </a:prstGeom>
        </p:spPr>
      </p:pic>
    </p:spTree>
    <p:extLst>
      <p:ext uri="{BB962C8B-B14F-4D97-AF65-F5344CB8AC3E}">
        <p14:creationId xmlns:p14="http://schemas.microsoft.com/office/powerpoint/2010/main" val="32251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Recertification</a:t>
            </a:r>
            <a:endParaRPr lang="en-US" dirty="0"/>
          </a:p>
        </p:txBody>
      </p:sp>
      <p:pic>
        <p:nvPicPr>
          <p:cNvPr id="3" name="Picture 2"/>
          <p:cNvPicPr>
            <a:picLocks noChangeAspect="1"/>
          </p:cNvPicPr>
          <p:nvPr/>
        </p:nvPicPr>
        <p:blipFill rotWithShape="1">
          <a:blip r:embed="rId2"/>
          <a:srcRect l="20000" t="13315" r="25000" b="17762"/>
          <a:stretch/>
        </p:blipFill>
        <p:spPr>
          <a:xfrm>
            <a:off x="4114800" y="1981200"/>
            <a:ext cx="6705600" cy="4724400"/>
          </a:xfrm>
          <a:prstGeom prst="rect">
            <a:avLst/>
          </a:prstGeom>
        </p:spPr>
      </p:pic>
      <p:pic>
        <p:nvPicPr>
          <p:cNvPr id="4" name="Picture 3"/>
          <p:cNvPicPr>
            <a:picLocks noChangeAspect="1"/>
          </p:cNvPicPr>
          <p:nvPr/>
        </p:nvPicPr>
        <p:blipFill>
          <a:blip r:embed="rId3"/>
          <a:stretch>
            <a:fillRect/>
          </a:stretch>
        </p:blipFill>
        <p:spPr>
          <a:xfrm>
            <a:off x="152400" y="1600200"/>
            <a:ext cx="3500438" cy="2333625"/>
          </a:xfrm>
          <a:prstGeom prst="rect">
            <a:avLst/>
          </a:prstGeom>
        </p:spPr>
      </p:pic>
      <p:sp>
        <p:nvSpPr>
          <p:cNvPr id="5" name="TextBox 4"/>
          <p:cNvSpPr txBox="1"/>
          <p:nvPr/>
        </p:nvSpPr>
        <p:spPr>
          <a:xfrm rot="21065080">
            <a:off x="1080689" y="3082314"/>
            <a:ext cx="2438400" cy="369332"/>
          </a:xfrm>
          <a:prstGeom prst="rect">
            <a:avLst/>
          </a:prstGeom>
          <a:noFill/>
        </p:spPr>
        <p:txBody>
          <a:bodyPr wrap="square" rtlCol="0">
            <a:spAutoFit/>
          </a:bodyPr>
          <a:lstStyle/>
          <a:p>
            <a:r>
              <a:rPr lang="en-US" dirty="0" smtClean="0"/>
              <a:t>FEBRUARY 2016</a:t>
            </a:r>
            <a:endParaRPr lang="en-US" dirty="0"/>
          </a:p>
        </p:txBody>
      </p:sp>
    </p:spTree>
    <p:extLst>
      <p:ext uri="{BB962C8B-B14F-4D97-AF65-F5344CB8AC3E}">
        <p14:creationId xmlns:p14="http://schemas.microsoft.com/office/powerpoint/2010/main" val="8700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14844"/>
            <a:ext cx="11201400" cy="6858000"/>
          </a:xfrm>
          <a:prstGeom prst="rect">
            <a:avLst/>
          </a:prstGeom>
        </p:spPr>
      </p:pic>
    </p:spTree>
    <p:extLst>
      <p:ext uri="{BB962C8B-B14F-4D97-AF65-F5344CB8AC3E}">
        <p14:creationId xmlns:p14="http://schemas.microsoft.com/office/powerpoint/2010/main" val="271577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677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475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pic>
        <p:nvPicPr>
          <p:cNvPr id="3" name="Picture 2"/>
          <p:cNvPicPr>
            <a:picLocks noChangeAspect="1"/>
          </p:cNvPicPr>
          <p:nvPr/>
        </p:nvPicPr>
        <p:blipFill>
          <a:blip r:embed="rId2"/>
          <a:stretch>
            <a:fillRect/>
          </a:stretch>
        </p:blipFill>
        <p:spPr>
          <a:xfrm>
            <a:off x="717369" y="2590800"/>
            <a:ext cx="10757262" cy="3124200"/>
          </a:xfrm>
          <a:prstGeom prst="rect">
            <a:avLst/>
          </a:prstGeom>
        </p:spPr>
      </p:pic>
    </p:spTree>
    <p:extLst>
      <p:ext uri="{BB962C8B-B14F-4D97-AF65-F5344CB8AC3E}">
        <p14:creationId xmlns:p14="http://schemas.microsoft.com/office/powerpoint/2010/main" val="142945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College</a:t>
            </a:r>
            <a:endParaRPr lang="en-US" dirty="0"/>
          </a:p>
        </p:txBody>
      </p:sp>
      <p:pic>
        <p:nvPicPr>
          <p:cNvPr id="3" name="Picture 2"/>
          <p:cNvPicPr>
            <a:picLocks noChangeAspect="1"/>
          </p:cNvPicPr>
          <p:nvPr/>
        </p:nvPicPr>
        <p:blipFill>
          <a:blip r:embed="rId2"/>
          <a:stretch>
            <a:fillRect/>
          </a:stretch>
        </p:blipFill>
        <p:spPr>
          <a:xfrm>
            <a:off x="533400" y="1752600"/>
            <a:ext cx="10480964" cy="4880753"/>
          </a:xfrm>
          <a:prstGeom prst="rect">
            <a:avLst/>
          </a:prstGeom>
        </p:spPr>
      </p:pic>
    </p:spTree>
    <p:extLst>
      <p:ext uri="{BB962C8B-B14F-4D97-AF65-F5344CB8AC3E}">
        <p14:creationId xmlns:p14="http://schemas.microsoft.com/office/powerpoint/2010/main" val="231540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Development Boards</a:t>
            </a:r>
            <a:endParaRPr lang="en-US" dirty="0"/>
          </a:p>
        </p:txBody>
      </p:sp>
      <p:pic>
        <p:nvPicPr>
          <p:cNvPr id="3" name="Picture 2"/>
          <p:cNvPicPr>
            <a:picLocks noChangeAspect="1"/>
          </p:cNvPicPr>
          <p:nvPr/>
        </p:nvPicPr>
        <p:blipFill>
          <a:blip r:embed="rId2"/>
          <a:stretch>
            <a:fillRect/>
          </a:stretch>
        </p:blipFill>
        <p:spPr>
          <a:xfrm>
            <a:off x="799407" y="1733337"/>
            <a:ext cx="9881830" cy="3912594"/>
          </a:xfrm>
          <a:prstGeom prst="rect">
            <a:avLst/>
          </a:prstGeom>
        </p:spPr>
      </p:pic>
      <p:pic>
        <p:nvPicPr>
          <p:cNvPr id="4" name="Picture 3"/>
          <p:cNvPicPr>
            <a:picLocks noChangeAspect="1"/>
          </p:cNvPicPr>
          <p:nvPr/>
        </p:nvPicPr>
        <p:blipFill>
          <a:blip r:embed="rId3"/>
          <a:stretch>
            <a:fillRect/>
          </a:stretch>
        </p:blipFill>
        <p:spPr>
          <a:xfrm>
            <a:off x="799408" y="5617852"/>
            <a:ext cx="9881830" cy="673266"/>
          </a:xfrm>
          <a:prstGeom prst="rect">
            <a:avLst/>
          </a:prstGeom>
        </p:spPr>
      </p:pic>
      <p:pic>
        <p:nvPicPr>
          <p:cNvPr id="5" name="Picture 4"/>
          <p:cNvPicPr>
            <a:picLocks noChangeAspect="1"/>
          </p:cNvPicPr>
          <p:nvPr/>
        </p:nvPicPr>
        <p:blipFill>
          <a:blip r:embed="rId4"/>
          <a:stretch>
            <a:fillRect/>
          </a:stretch>
        </p:blipFill>
        <p:spPr>
          <a:xfrm>
            <a:off x="799407" y="6240813"/>
            <a:ext cx="9881830" cy="839871"/>
          </a:xfrm>
          <a:prstGeom prst="rect">
            <a:avLst/>
          </a:prstGeom>
        </p:spPr>
      </p:pic>
    </p:spTree>
    <p:extLst>
      <p:ext uri="{BB962C8B-B14F-4D97-AF65-F5344CB8AC3E}">
        <p14:creationId xmlns:p14="http://schemas.microsoft.com/office/powerpoint/2010/main" val="324911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Shortage </a:t>
            </a:r>
            <a:endParaRPr lang="en-US" dirty="0"/>
          </a:p>
        </p:txBody>
      </p:sp>
      <p:sp>
        <p:nvSpPr>
          <p:cNvPr id="3" name="Content Placeholder 2"/>
          <p:cNvSpPr>
            <a:spLocks noGrp="1"/>
          </p:cNvSpPr>
          <p:nvPr>
            <p:ph idx="1"/>
          </p:nvPr>
        </p:nvSpPr>
        <p:spPr>
          <a:xfrm>
            <a:off x="1676400" y="1163106"/>
            <a:ext cx="8686800" cy="4286719"/>
          </a:xfrm>
        </p:spPr>
        <p:txBody>
          <a:bodyPr/>
          <a:lstStyle/>
          <a:p>
            <a:pPr marL="285750" indent="-285750">
              <a:buFont typeface="Arial" panose="020B0604020202020204" pitchFamily="34" charset="0"/>
              <a:buChar char="•"/>
            </a:pPr>
            <a:r>
              <a:rPr lang="en-US" dirty="0" smtClean="0"/>
              <a:t>Retirement is top driver for turnover</a:t>
            </a:r>
          </a:p>
          <a:p>
            <a:pPr marL="644525" lvl="1" indent="-285750">
              <a:buFont typeface="Arial" panose="020B0604020202020204" pitchFamily="34" charset="0"/>
              <a:buChar char="•"/>
            </a:pPr>
            <a:r>
              <a:rPr lang="en-US" dirty="0" smtClean="0"/>
              <a:t>As economy improves, American Nurses Association estimates </a:t>
            </a:r>
            <a:r>
              <a:rPr lang="en-US" dirty="0"/>
              <a:t>23% (187,200) RNs will continue to retire over the next 3 </a:t>
            </a:r>
            <a:r>
              <a:rPr lang="en-US" dirty="0" smtClean="0"/>
              <a:t>years</a:t>
            </a:r>
          </a:p>
          <a:p>
            <a:pPr marL="644525" lvl="1" indent="-285750">
              <a:buFont typeface="Arial" panose="020B0604020202020204" pitchFamily="34" charset="0"/>
              <a:buChar char="•"/>
            </a:pPr>
            <a:r>
              <a:rPr lang="en-US" dirty="0" smtClean="0"/>
              <a:t>Over 50% of RNs today are over age 50</a:t>
            </a:r>
          </a:p>
          <a:p>
            <a:pPr marL="644525" lvl="1" indent="-285750">
              <a:buFont typeface="Arial" panose="020B0604020202020204" pitchFamily="34" charset="0"/>
              <a:buChar char="•"/>
            </a:pPr>
            <a:r>
              <a:rPr lang="en-US" dirty="0" smtClean="0"/>
              <a:t>Physical demands of nursing contribute to reduction of hours (part-time, PRN) and/or outmigration from the bedside (schools, primary care offices, public health, etc.)</a:t>
            </a:r>
            <a:endParaRPr lang="en-US" dirty="0"/>
          </a:p>
          <a:p>
            <a:r>
              <a:rPr lang="en-US" dirty="0"/>
              <a:t>	</a:t>
            </a:r>
            <a:endParaRPr lang="en-US" dirty="0" smtClean="0"/>
          </a:p>
          <a:p>
            <a:pPr marL="285750" indent="-285750">
              <a:buFont typeface="Arial" panose="020B0604020202020204" pitchFamily="34" charset="0"/>
              <a:buChar char="•"/>
            </a:pPr>
            <a:r>
              <a:rPr lang="en-US" dirty="0" smtClean="0"/>
              <a:t>Turnover </a:t>
            </a:r>
            <a:r>
              <a:rPr lang="en-US" dirty="0"/>
              <a:t>- National average for bedside RNs (</a:t>
            </a:r>
            <a:r>
              <a:rPr lang="en-US" dirty="0" smtClean="0"/>
              <a:t>2017) </a:t>
            </a:r>
            <a:r>
              <a:rPr lang="en-US" dirty="0"/>
              <a:t>- </a:t>
            </a:r>
            <a:r>
              <a:rPr lang="en-US" dirty="0" smtClean="0"/>
              <a:t>16.8%</a:t>
            </a:r>
          </a:p>
          <a:p>
            <a:pPr marL="644525" lvl="1" indent="-285750">
              <a:buFont typeface="Arial" panose="020B0604020202020204" pitchFamily="34" charset="0"/>
              <a:buChar char="•"/>
            </a:pPr>
            <a:r>
              <a:rPr lang="en-US" dirty="0" smtClean="0"/>
              <a:t>South East region (NC) slightly higher at 16.9%</a:t>
            </a:r>
          </a:p>
          <a:p>
            <a:pPr marL="644525"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Rising need for Advanced Practice Nurses will draw additional 198,000 RN’s from the bedside.</a:t>
            </a:r>
          </a:p>
          <a:p>
            <a:pPr marL="644525" lvl="1" indent="-285750">
              <a:buFont typeface="Arial" panose="020B0604020202020204" pitchFamily="34" charset="0"/>
              <a:buChar char="•"/>
            </a:pPr>
            <a:endParaRPr lang="en-US" dirty="0"/>
          </a:p>
          <a:p>
            <a:endParaRPr lang="en-US" dirty="0"/>
          </a:p>
        </p:txBody>
      </p:sp>
      <p:sp>
        <p:nvSpPr>
          <p:cNvPr id="4" name="TextBox 3"/>
          <p:cNvSpPr txBox="1"/>
          <p:nvPr/>
        </p:nvSpPr>
        <p:spPr>
          <a:xfrm>
            <a:off x="1676400" y="5943601"/>
            <a:ext cx="7315200" cy="600164"/>
          </a:xfrm>
          <a:prstGeom prst="rect">
            <a:avLst/>
          </a:prstGeom>
          <a:noFill/>
        </p:spPr>
        <p:txBody>
          <a:bodyPr wrap="square" rtlCol="0">
            <a:spAutoFit/>
          </a:bodyPr>
          <a:lstStyle/>
          <a:p>
            <a:pPr fontAlgn="base">
              <a:spcBef>
                <a:spcPct val="0"/>
              </a:spcBef>
              <a:spcAft>
                <a:spcPct val="0"/>
              </a:spcAft>
            </a:pPr>
            <a:r>
              <a:rPr lang="en-US" sz="1100" i="1" dirty="0">
                <a:solidFill>
                  <a:srgbClr val="FFFFFF">
                    <a:lumMod val="50000"/>
                  </a:srgbClr>
                </a:solidFill>
                <a:cs typeface="Arial" charset="0"/>
              </a:rPr>
              <a:t>* </a:t>
            </a:r>
            <a:r>
              <a:rPr lang="en-US" sz="1100" i="1" u="sng" dirty="0">
                <a:solidFill>
                  <a:srgbClr val="FFFFFF">
                    <a:lumMod val="50000"/>
                  </a:srgbClr>
                </a:solidFill>
                <a:cs typeface="Arial" charset="0"/>
              </a:rPr>
              <a:t>Sources: </a:t>
            </a:r>
            <a:endParaRPr lang="en-US" sz="1100" i="1" dirty="0">
              <a:solidFill>
                <a:srgbClr val="FFFFFF">
                  <a:lumMod val="50000"/>
                </a:srgbClr>
              </a:solidFill>
              <a:cs typeface="Arial" charset="0"/>
            </a:endParaRPr>
          </a:p>
          <a:p>
            <a:pPr fontAlgn="base">
              <a:spcBef>
                <a:spcPct val="0"/>
              </a:spcBef>
              <a:spcAft>
                <a:spcPct val="0"/>
              </a:spcAft>
            </a:pPr>
            <a:r>
              <a:rPr lang="en-US" sz="1100" i="1" dirty="0">
                <a:solidFill>
                  <a:srgbClr val="FFFFFF">
                    <a:lumMod val="50000"/>
                  </a:srgbClr>
                </a:solidFill>
                <a:cs typeface="Arial" charset="0"/>
              </a:rPr>
              <a:t>2018 Healthcare Staffing Survey Report, Nursing Solutions, </a:t>
            </a:r>
            <a:r>
              <a:rPr lang="en-US" sz="1100" i="1" dirty="0" err="1">
                <a:solidFill>
                  <a:srgbClr val="FFFFFF">
                    <a:lumMod val="50000"/>
                  </a:srgbClr>
                </a:solidFill>
                <a:cs typeface="Arial" charset="0"/>
              </a:rPr>
              <a:t>Inc</a:t>
            </a:r>
            <a:r>
              <a:rPr lang="en-US" sz="1100" i="1" dirty="0">
                <a:solidFill>
                  <a:srgbClr val="FFFFFF">
                    <a:lumMod val="50000"/>
                  </a:srgbClr>
                </a:solidFill>
                <a:cs typeface="Arial" charset="0"/>
              </a:rPr>
              <a:t> </a:t>
            </a:r>
          </a:p>
          <a:p>
            <a:pPr fontAlgn="base">
              <a:spcBef>
                <a:spcPct val="0"/>
              </a:spcBef>
              <a:spcAft>
                <a:spcPct val="0"/>
              </a:spcAft>
            </a:pPr>
            <a:r>
              <a:rPr lang="en-US" sz="1100" i="1" dirty="0">
                <a:solidFill>
                  <a:srgbClr val="FFFFFF">
                    <a:lumMod val="50000"/>
                  </a:srgbClr>
                </a:solidFill>
                <a:cs typeface="Arial" charset="0"/>
              </a:rPr>
              <a:t>2016 March Cost and Benefits of Nursing Turnover: A Business Case for Nurse Retention</a:t>
            </a:r>
          </a:p>
        </p:txBody>
      </p:sp>
    </p:spTree>
    <p:extLst>
      <p:ext uri="{BB962C8B-B14F-4D97-AF65-F5344CB8AC3E}">
        <p14:creationId xmlns:p14="http://schemas.microsoft.com/office/powerpoint/2010/main" val="277020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Education Agencies</a:t>
            </a:r>
            <a:endParaRPr lang="en-US" dirty="0"/>
          </a:p>
        </p:txBody>
      </p:sp>
      <p:pic>
        <p:nvPicPr>
          <p:cNvPr id="3" name="Picture 2"/>
          <p:cNvPicPr>
            <a:picLocks noChangeAspect="1"/>
          </p:cNvPicPr>
          <p:nvPr/>
        </p:nvPicPr>
        <p:blipFill>
          <a:blip r:embed="rId2"/>
          <a:stretch>
            <a:fillRect/>
          </a:stretch>
        </p:blipFill>
        <p:spPr>
          <a:xfrm>
            <a:off x="670971" y="1676400"/>
            <a:ext cx="9390398" cy="2495817"/>
          </a:xfrm>
          <a:prstGeom prst="rect">
            <a:avLst/>
          </a:prstGeom>
        </p:spPr>
      </p:pic>
      <p:pic>
        <p:nvPicPr>
          <p:cNvPr id="4" name="Picture 3"/>
          <p:cNvPicPr>
            <a:picLocks noChangeAspect="1"/>
          </p:cNvPicPr>
          <p:nvPr/>
        </p:nvPicPr>
        <p:blipFill>
          <a:blip r:embed="rId3"/>
          <a:stretch>
            <a:fillRect/>
          </a:stretch>
        </p:blipFill>
        <p:spPr>
          <a:xfrm>
            <a:off x="670971" y="4172217"/>
            <a:ext cx="9390397" cy="2685783"/>
          </a:xfrm>
          <a:prstGeom prst="rect">
            <a:avLst/>
          </a:prstGeom>
        </p:spPr>
      </p:pic>
    </p:spTree>
    <p:extLst>
      <p:ext uri="{BB962C8B-B14F-4D97-AF65-F5344CB8AC3E}">
        <p14:creationId xmlns:p14="http://schemas.microsoft.com/office/powerpoint/2010/main" val="184831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19400" y="1219200"/>
            <a:ext cx="6517638" cy="3055143"/>
          </a:xfrm>
          <a:prstGeom prst="rect">
            <a:avLst/>
          </a:prstGeom>
        </p:spPr>
      </p:pic>
      <p:sp>
        <p:nvSpPr>
          <p:cNvPr id="4" name="Text Placeholder 3"/>
          <p:cNvSpPr>
            <a:spLocks noGrp="1"/>
          </p:cNvSpPr>
          <p:nvPr>
            <p:ph type="body" idx="1"/>
          </p:nvPr>
        </p:nvSpPr>
        <p:spPr>
          <a:xfrm>
            <a:off x="2438400" y="4724400"/>
            <a:ext cx="7772400" cy="1676400"/>
          </a:xfrm>
        </p:spPr>
        <p:txBody>
          <a:bodyPr>
            <a:normAutofit/>
          </a:bodyPr>
          <a:lstStyle/>
          <a:p>
            <a:pPr algn="ctr"/>
            <a:r>
              <a:rPr lang="en-US" sz="4400" dirty="0" smtClean="0"/>
              <a:t>BRUCE PANNETON</a:t>
            </a:r>
          </a:p>
          <a:p>
            <a:pPr algn="ctr"/>
            <a:r>
              <a:rPr lang="en-US" dirty="0" smtClean="0"/>
              <a:t>DEAN OF Health sciences &amp; Public Safety</a:t>
            </a:r>
            <a:endParaRPr lang="en-US" dirty="0"/>
          </a:p>
        </p:txBody>
      </p:sp>
    </p:spTree>
    <p:extLst>
      <p:ext uri="{BB962C8B-B14F-4D97-AF65-F5344CB8AC3E}">
        <p14:creationId xmlns:p14="http://schemas.microsoft.com/office/powerpoint/2010/main" val="10018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Retention</a:t>
            </a:r>
            <a:endParaRPr lang="en-US" dirty="0"/>
          </a:p>
        </p:txBody>
      </p:sp>
      <p:sp>
        <p:nvSpPr>
          <p:cNvPr id="3" name="Content Placeholder 2"/>
          <p:cNvSpPr>
            <a:spLocks noGrp="1"/>
          </p:cNvSpPr>
          <p:nvPr>
            <p:ph idx="1"/>
          </p:nvPr>
        </p:nvSpPr>
        <p:spPr>
          <a:xfrm>
            <a:off x="1752600" y="995364"/>
            <a:ext cx="8686800" cy="3941075"/>
          </a:xfrm>
        </p:spPr>
        <p:txBody>
          <a:bodyPr/>
          <a:lstStyle/>
          <a:p>
            <a:pPr marL="285750" indent="-285750">
              <a:buFont typeface="Arial" panose="020B0604020202020204" pitchFamily="34" charset="0"/>
              <a:buChar char="•"/>
            </a:pPr>
            <a:r>
              <a:rPr lang="en-US" dirty="0" smtClean="0"/>
              <a:t>Nursing shortage – Recruitment is only half the battle</a:t>
            </a:r>
          </a:p>
          <a:p>
            <a:pPr marL="0" indent="0"/>
            <a:endParaRPr lang="en-US" dirty="0" smtClean="0"/>
          </a:p>
          <a:p>
            <a:pPr marL="285750" indent="-285750">
              <a:buFont typeface="Arial" panose="020B0604020202020204" pitchFamily="34" charset="0"/>
              <a:buChar char="•"/>
            </a:pPr>
            <a:r>
              <a:rPr lang="en-US" dirty="0" smtClean="0"/>
              <a:t>Retention, retention, retention</a:t>
            </a:r>
          </a:p>
          <a:p>
            <a:pPr marL="0" indent="0"/>
            <a:endParaRPr lang="en-US" dirty="0"/>
          </a:p>
          <a:p>
            <a:pPr marL="285750" indent="-285750">
              <a:buFont typeface="Arial" panose="020B0604020202020204" pitchFamily="34" charset="0"/>
              <a:buChar char="•"/>
            </a:pPr>
            <a:r>
              <a:rPr lang="en-US" dirty="0" smtClean="0"/>
              <a:t>Early Career RNs among most likely to leave</a:t>
            </a:r>
          </a:p>
          <a:p>
            <a:pPr marL="644525" lvl="1" indent="-285750">
              <a:buFont typeface="Arial" panose="020B0604020202020204" pitchFamily="34" charset="0"/>
              <a:buChar char="•"/>
            </a:pPr>
            <a:r>
              <a:rPr lang="en-US" dirty="0" smtClean="0"/>
              <a:t>Not just a “millennial thing”</a:t>
            </a:r>
          </a:p>
          <a:p>
            <a:pPr marL="1060450" lvl="2" indent="-342900">
              <a:buFont typeface="+mj-lt"/>
              <a:buAutoNum type="arabicPeriod"/>
            </a:pPr>
            <a:r>
              <a:rPr lang="en-US" dirty="0" smtClean="0"/>
              <a:t>More opportunities in non-hospital environments, more appealing hours</a:t>
            </a:r>
          </a:p>
          <a:p>
            <a:pPr marL="1060450" lvl="2" indent="-342900">
              <a:buFont typeface="+mj-lt"/>
              <a:buAutoNum type="arabicPeriod"/>
            </a:pPr>
            <a:r>
              <a:rPr lang="en-US" dirty="0" smtClean="0"/>
              <a:t>Social media and online networking increase exposure to hundreds of job opportunities in minutes</a:t>
            </a:r>
          </a:p>
          <a:p>
            <a:pPr marL="1060450" lvl="2" indent="-342900">
              <a:buFont typeface="+mj-lt"/>
              <a:buAutoNum type="arabicPeriod"/>
            </a:pPr>
            <a:r>
              <a:rPr lang="en-US" dirty="0" smtClean="0"/>
              <a:t>Professional workplace culture has evolved – more common, and accepted, to change jobs at start of career</a:t>
            </a:r>
          </a:p>
          <a:p>
            <a:pPr marL="1060450" lvl="2" indent="-342900">
              <a:buFont typeface="+mj-lt"/>
              <a:buAutoNum type="arabicPeriod"/>
            </a:pPr>
            <a:endParaRPr lang="en-US" dirty="0" smtClean="0"/>
          </a:p>
          <a:p>
            <a:pPr marL="285750" indent="-285750">
              <a:buFont typeface="Arial" panose="020B0604020202020204" pitchFamily="34" charset="0"/>
              <a:buChar char="•"/>
            </a:pPr>
            <a:r>
              <a:rPr lang="en-US" dirty="0" smtClean="0"/>
              <a:t>Nash Workforce Engagement Survey</a:t>
            </a:r>
          </a:p>
          <a:p>
            <a:pPr marL="644525" lvl="1" indent="-285750">
              <a:buFont typeface="Arial" panose="020B0604020202020204" pitchFamily="34" charset="0"/>
              <a:buChar char="•"/>
            </a:pPr>
            <a:r>
              <a:rPr lang="en-US" dirty="0" smtClean="0"/>
              <a:t>Lowest level of engagement: 6 months – 2 years, millennials </a:t>
            </a:r>
            <a:endParaRPr lang="en-US" dirty="0"/>
          </a:p>
          <a:p>
            <a:pPr marL="717550" lvl="2" indent="0">
              <a:buNone/>
            </a:pPr>
            <a:endParaRPr lang="en-US" dirty="0" smtClean="0"/>
          </a:p>
          <a:p>
            <a:endParaRPr lang="en-US" sz="1100" b="0" dirty="0"/>
          </a:p>
        </p:txBody>
      </p:sp>
      <p:sp>
        <p:nvSpPr>
          <p:cNvPr id="4" name="Rectangle 3"/>
          <p:cNvSpPr/>
          <p:nvPr/>
        </p:nvSpPr>
        <p:spPr>
          <a:xfrm>
            <a:off x="1744723" y="5349250"/>
            <a:ext cx="8311700" cy="1369606"/>
          </a:xfrm>
          <a:prstGeom prst="rect">
            <a:avLst/>
          </a:prstGeom>
        </p:spPr>
        <p:txBody>
          <a:bodyPr wrap="square">
            <a:spAutoFit/>
          </a:bodyPr>
          <a:lstStyle/>
          <a:p>
            <a:pPr fontAlgn="base">
              <a:spcBef>
                <a:spcPct val="0"/>
              </a:spcBef>
              <a:spcAft>
                <a:spcPct val="0"/>
              </a:spcAft>
            </a:pPr>
            <a:r>
              <a:rPr lang="en-US" sz="1400" i="1" u="sng" dirty="0">
                <a:solidFill>
                  <a:srgbClr val="FFFFFF">
                    <a:lumMod val="50000"/>
                  </a:srgbClr>
                </a:solidFill>
                <a:cs typeface="Arial" charset="0"/>
              </a:rPr>
              <a:t>Sources:</a:t>
            </a:r>
          </a:p>
          <a:p>
            <a:pPr fontAlgn="base">
              <a:spcBef>
                <a:spcPct val="0"/>
              </a:spcBef>
              <a:spcAft>
                <a:spcPct val="0"/>
              </a:spcAft>
            </a:pPr>
            <a:r>
              <a:rPr lang="en-US" sz="1100" dirty="0">
                <a:solidFill>
                  <a:srgbClr val="000000"/>
                </a:solidFill>
                <a:cs typeface="Arial" charset="0"/>
              </a:rPr>
              <a:t>HR Advancement Center, </a:t>
            </a:r>
            <a:r>
              <a:rPr lang="en-US" sz="1100" i="1" dirty="0">
                <a:solidFill>
                  <a:srgbClr val="000000"/>
                </a:solidFill>
                <a:cs typeface="Arial" charset="0"/>
              </a:rPr>
              <a:t>The Manager’s Guide to Engaging</a:t>
            </a:r>
          </a:p>
          <a:p>
            <a:pPr fontAlgn="base">
              <a:spcBef>
                <a:spcPct val="0"/>
              </a:spcBef>
              <a:spcAft>
                <a:spcPct val="0"/>
              </a:spcAft>
            </a:pPr>
            <a:r>
              <a:rPr lang="en-US" sz="1100" i="1" dirty="0">
                <a:solidFill>
                  <a:srgbClr val="000000"/>
                </a:solidFill>
                <a:cs typeface="Arial" charset="0"/>
              </a:rPr>
              <a:t>Staff, </a:t>
            </a:r>
            <a:r>
              <a:rPr lang="en-US" sz="1100" dirty="0">
                <a:solidFill>
                  <a:srgbClr val="000000"/>
                </a:solidFill>
                <a:cs typeface="Arial" charset="0"/>
              </a:rPr>
              <a:t>Washington, DC: Advisory Board, 2017; Nursing Executive</a:t>
            </a:r>
          </a:p>
          <a:p>
            <a:pPr fontAlgn="base">
              <a:spcBef>
                <a:spcPct val="0"/>
              </a:spcBef>
              <a:spcAft>
                <a:spcPct val="0"/>
              </a:spcAft>
            </a:pPr>
            <a:r>
              <a:rPr lang="en-US" sz="1100" dirty="0">
                <a:solidFill>
                  <a:srgbClr val="000000"/>
                </a:solidFill>
                <a:cs typeface="Arial" charset="0"/>
              </a:rPr>
              <a:t>Center research and analysis.</a:t>
            </a:r>
          </a:p>
          <a:p>
            <a:pPr fontAlgn="base">
              <a:spcBef>
                <a:spcPct val="0"/>
              </a:spcBef>
              <a:spcAft>
                <a:spcPct val="0"/>
              </a:spcAft>
            </a:pPr>
            <a:endParaRPr lang="en-US" sz="1100" i="1" u="sng" dirty="0">
              <a:solidFill>
                <a:srgbClr val="FFFFFF">
                  <a:lumMod val="50000"/>
                </a:srgbClr>
              </a:solidFill>
              <a:cs typeface="Arial" charset="0"/>
            </a:endParaRPr>
          </a:p>
          <a:p>
            <a:pPr fontAlgn="base">
              <a:spcBef>
                <a:spcPct val="0"/>
              </a:spcBef>
              <a:spcAft>
                <a:spcPct val="0"/>
              </a:spcAft>
            </a:pPr>
            <a:r>
              <a:rPr lang="en-US" sz="1100" i="1" u="sng" dirty="0">
                <a:solidFill>
                  <a:srgbClr val="FFFFFF">
                    <a:lumMod val="50000"/>
                  </a:srgbClr>
                </a:solidFill>
                <a:cs typeface="Arial" charset="0"/>
              </a:rPr>
              <a:t>UNC Health Care 2018 Workforce Engagement Survey </a:t>
            </a:r>
          </a:p>
          <a:p>
            <a:pPr fontAlgn="base">
              <a:spcBef>
                <a:spcPct val="0"/>
              </a:spcBef>
              <a:spcAft>
                <a:spcPct val="0"/>
              </a:spcAft>
            </a:pPr>
            <a:endParaRPr lang="en-US" sz="1400" i="1" dirty="0">
              <a:solidFill>
                <a:srgbClr val="FFFFFF">
                  <a:lumMod val="50000"/>
                </a:srgbClr>
              </a:solidFill>
              <a:cs typeface="Arial" charset="0"/>
            </a:endParaRPr>
          </a:p>
        </p:txBody>
      </p:sp>
    </p:spTree>
    <p:extLst>
      <p:ext uri="{BB962C8B-B14F-4D97-AF65-F5344CB8AC3E}">
        <p14:creationId xmlns:p14="http://schemas.microsoft.com/office/powerpoint/2010/main" val="10221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31E60689-16D2-4AFE-A57B-69FE240A4856}"/>
              </a:ext>
            </a:extLst>
          </p:cNvPr>
          <p:cNvCxnSpPr/>
          <p:nvPr/>
        </p:nvCxnSpPr>
        <p:spPr>
          <a:xfrm>
            <a:off x="2133600" y="2429805"/>
            <a:ext cx="8362950" cy="9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xmlns="" id="{E29A1A9B-D559-41EA-BF56-88F1E8D82E47}"/>
              </a:ext>
            </a:extLst>
          </p:cNvPr>
          <p:cNvSpPr>
            <a:spLocks noGrp="1"/>
          </p:cNvSpPr>
          <p:nvPr>
            <p:ph type="title"/>
          </p:nvPr>
        </p:nvSpPr>
        <p:spPr/>
        <p:txBody>
          <a:bodyPr/>
          <a:lstStyle/>
          <a:p>
            <a:r>
              <a:rPr lang="en-US" dirty="0"/>
              <a:t>Engagement by Length of Service</a:t>
            </a:r>
          </a:p>
        </p:txBody>
      </p:sp>
      <p:graphicFrame>
        <p:nvGraphicFramePr>
          <p:cNvPr id="8" name="Chart 7">
            <a:extLst>
              <a:ext uri="{FF2B5EF4-FFF2-40B4-BE49-F238E27FC236}">
                <a16:creationId xmlns:a16="http://schemas.microsoft.com/office/drawing/2014/main" xmlns="" id="{07D2FE05-257C-4952-B2A5-B0FB29A98A63}"/>
              </a:ext>
            </a:extLst>
          </p:cNvPr>
          <p:cNvGraphicFramePr/>
          <p:nvPr>
            <p:extLst/>
          </p:nvPr>
        </p:nvGraphicFramePr>
        <p:xfrm>
          <a:off x="1619534" y="940778"/>
          <a:ext cx="8958314" cy="555317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4">
            <a:extLst>
              <a:ext uri="{FF2B5EF4-FFF2-40B4-BE49-F238E27FC236}">
                <a16:creationId xmlns:a16="http://schemas.microsoft.com/office/drawing/2014/main" xmlns="" id="{071889BC-7E5E-4203-83C2-5D956FBC2D36}"/>
              </a:ext>
            </a:extLst>
          </p:cNvPr>
          <p:cNvSpPr txBox="1">
            <a:spLocks noChangeArrowheads="1"/>
          </p:cNvSpPr>
          <p:nvPr/>
        </p:nvSpPr>
        <p:spPr bwMode="gray">
          <a:xfrm>
            <a:off x="1524002" y="6179173"/>
            <a:ext cx="9143999" cy="276999"/>
          </a:xfrm>
          <a:prstGeom prst="rect">
            <a:avLst/>
          </a:prstGeom>
          <a:solidFill>
            <a:schemeClr val="bg1">
              <a:lumMod val="95000"/>
              <a:alpha val="20000"/>
            </a:schemeClr>
          </a:solidFill>
          <a:ln w="9525">
            <a:noFill/>
            <a:miter lim="800000"/>
            <a:headEnd/>
            <a:tailEnd/>
          </a:ln>
        </p:spPr>
        <p:txBody>
          <a:bodyPr wrap="square">
            <a:spAutoFit/>
          </a:bodyPr>
          <a:lstStyle/>
          <a:p>
            <a:pPr algn="ctr" eaLnBrk="0" fontAlgn="base" hangingPunct="0">
              <a:spcBef>
                <a:spcPct val="0"/>
              </a:spcBef>
              <a:spcAft>
                <a:spcPct val="0"/>
              </a:spcAft>
            </a:pPr>
            <a:r>
              <a:rPr lang="en-US" sz="1200" dirty="0">
                <a:solidFill>
                  <a:srgbClr val="5E6052"/>
                </a:solidFill>
                <a:cs typeface="Arial" panose="020B0604020202020204" pitchFamily="34" charset="0"/>
              </a:rPr>
              <a:t>Line indicates your 2018 Engagement Score of 3.96</a:t>
            </a:r>
          </a:p>
        </p:txBody>
      </p:sp>
      <p:sp>
        <p:nvSpPr>
          <p:cNvPr id="2" name="Down Arrow 1"/>
          <p:cNvSpPr/>
          <p:nvPr/>
        </p:nvSpPr>
        <p:spPr bwMode="auto">
          <a:xfrm>
            <a:off x="3177221" y="1700775"/>
            <a:ext cx="345645" cy="460860"/>
          </a:xfrm>
          <a:prstGeom prst="downArrow">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91440" rIns="91440" bIns="91440" numCol="1" rtlCol="0" anchor="ctr" anchorCtr="0" compatLnSpc="1">
            <a:prstTxWarp prst="textNoShape">
              <a:avLst/>
            </a:prstTxWarp>
          </a:bodyPr>
          <a:lstStyle/>
          <a:p>
            <a:pPr algn="ctr" fontAlgn="base">
              <a:spcBef>
                <a:spcPct val="0"/>
              </a:spcBef>
              <a:spcAft>
                <a:spcPct val="0"/>
              </a:spcAft>
            </a:pPr>
            <a:endParaRPr lang="en-US" sz="1400">
              <a:solidFill>
                <a:srgbClr val="000000"/>
              </a:solidFill>
              <a:cs typeface="Arial" charset="0"/>
            </a:endParaRPr>
          </a:p>
        </p:txBody>
      </p:sp>
      <p:sp>
        <p:nvSpPr>
          <p:cNvPr id="7" name="Down Arrow 6"/>
          <p:cNvSpPr/>
          <p:nvPr/>
        </p:nvSpPr>
        <p:spPr bwMode="auto">
          <a:xfrm>
            <a:off x="4060536" y="1810742"/>
            <a:ext cx="345645" cy="460860"/>
          </a:xfrm>
          <a:prstGeom prst="downArrow">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91440" rIns="91440" bIns="91440" numCol="1" rtlCol="0" anchor="ctr" anchorCtr="0" compatLnSpc="1">
            <a:prstTxWarp prst="textNoShape">
              <a:avLst/>
            </a:prstTxWarp>
          </a:bodyPr>
          <a:lstStyle/>
          <a:p>
            <a:pPr algn="ctr" fontAlgn="base">
              <a:spcBef>
                <a:spcPct val="0"/>
              </a:spcBef>
              <a:spcAft>
                <a:spcPct val="0"/>
              </a:spcAft>
            </a:pPr>
            <a:endParaRPr lang="en-US" sz="1400">
              <a:solidFill>
                <a:srgbClr val="000000"/>
              </a:solidFill>
              <a:cs typeface="Arial" charset="0"/>
            </a:endParaRPr>
          </a:p>
        </p:txBody>
      </p:sp>
    </p:spTree>
    <p:extLst>
      <p:ext uri="{BB962C8B-B14F-4D97-AF65-F5344CB8AC3E}">
        <p14:creationId xmlns:p14="http://schemas.microsoft.com/office/powerpoint/2010/main" val="34204464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31E60689-16D2-4AFE-A57B-69FE240A4856}"/>
              </a:ext>
            </a:extLst>
          </p:cNvPr>
          <p:cNvCxnSpPr/>
          <p:nvPr/>
        </p:nvCxnSpPr>
        <p:spPr>
          <a:xfrm>
            <a:off x="2133600" y="2327132"/>
            <a:ext cx="8362950" cy="9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xmlns="" id="{E29A1A9B-D559-41EA-BF56-88F1E8D82E47}"/>
              </a:ext>
            </a:extLst>
          </p:cNvPr>
          <p:cNvSpPr>
            <a:spLocks noGrp="1"/>
          </p:cNvSpPr>
          <p:nvPr>
            <p:ph type="title"/>
          </p:nvPr>
        </p:nvSpPr>
        <p:spPr/>
        <p:txBody>
          <a:bodyPr/>
          <a:lstStyle/>
          <a:p>
            <a:r>
              <a:rPr lang="en-US" dirty="0"/>
              <a:t>Engagement by Generation</a:t>
            </a:r>
          </a:p>
        </p:txBody>
      </p:sp>
      <p:graphicFrame>
        <p:nvGraphicFramePr>
          <p:cNvPr id="8" name="Chart 7">
            <a:extLst>
              <a:ext uri="{FF2B5EF4-FFF2-40B4-BE49-F238E27FC236}">
                <a16:creationId xmlns:a16="http://schemas.microsoft.com/office/drawing/2014/main" xmlns="" id="{07D2FE05-257C-4952-B2A5-B0FB29A98A63}"/>
              </a:ext>
            </a:extLst>
          </p:cNvPr>
          <p:cNvGraphicFramePr/>
          <p:nvPr>
            <p:extLst/>
          </p:nvPr>
        </p:nvGraphicFramePr>
        <p:xfrm>
          <a:off x="1619534" y="852858"/>
          <a:ext cx="8958314" cy="555317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4">
            <a:extLst>
              <a:ext uri="{FF2B5EF4-FFF2-40B4-BE49-F238E27FC236}">
                <a16:creationId xmlns:a16="http://schemas.microsoft.com/office/drawing/2014/main" xmlns="" id="{071889BC-7E5E-4203-83C2-5D956FBC2D36}"/>
              </a:ext>
            </a:extLst>
          </p:cNvPr>
          <p:cNvSpPr txBox="1">
            <a:spLocks noChangeArrowheads="1"/>
          </p:cNvSpPr>
          <p:nvPr/>
        </p:nvSpPr>
        <p:spPr bwMode="gray">
          <a:xfrm>
            <a:off x="1524002" y="6302261"/>
            <a:ext cx="9143999" cy="276999"/>
          </a:xfrm>
          <a:prstGeom prst="rect">
            <a:avLst/>
          </a:prstGeom>
          <a:solidFill>
            <a:schemeClr val="bg1">
              <a:lumMod val="95000"/>
              <a:alpha val="20000"/>
            </a:schemeClr>
          </a:solidFill>
          <a:ln w="9525">
            <a:noFill/>
            <a:miter lim="800000"/>
            <a:headEnd/>
            <a:tailEnd/>
          </a:ln>
        </p:spPr>
        <p:txBody>
          <a:bodyPr wrap="square">
            <a:spAutoFit/>
          </a:bodyPr>
          <a:lstStyle/>
          <a:p>
            <a:pPr algn="ctr" eaLnBrk="0" fontAlgn="base" hangingPunct="0">
              <a:spcBef>
                <a:spcPct val="0"/>
              </a:spcBef>
              <a:spcAft>
                <a:spcPct val="0"/>
              </a:spcAft>
            </a:pPr>
            <a:r>
              <a:rPr lang="en-US" sz="1200" dirty="0">
                <a:solidFill>
                  <a:srgbClr val="5E6052"/>
                </a:solidFill>
                <a:cs typeface="Arial" panose="020B0604020202020204" pitchFamily="34" charset="0"/>
              </a:rPr>
              <a:t>Line indicates your 2018 NHC Engagement Score of 3.96</a:t>
            </a:r>
          </a:p>
        </p:txBody>
      </p:sp>
    </p:spTree>
    <p:extLst>
      <p:ext uri="{BB962C8B-B14F-4D97-AF65-F5344CB8AC3E}">
        <p14:creationId xmlns:p14="http://schemas.microsoft.com/office/powerpoint/2010/main" val="22610388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Challenge</a:t>
            </a:r>
            <a:endParaRPr lang="en-US" dirty="0"/>
          </a:p>
        </p:txBody>
      </p:sp>
      <p:sp>
        <p:nvSpPr>
          <p:cNvPr id="3" name="Content Placeholder 2"/>
          <p:cNvSpPr>
            <a:spLocks noGrp="1"/>
          </p:cNvSpPr>
          <p:nvPr>
            <p:ph idx="1"/>
          </p:nvPr>
        </p:nvSpPr>
        <p:spPr>
          <a:xfrm>
            <a:off x="1737203" y="1278321"/>
            <a:ext cx="8686800" cy="3941075"/>
          </a:xfrm>
        </p:spPr>
        <p:txBody>
          <a:bodyPr/>
          <a:lstStyle/>
          <a:p>
            <a:pPr algn="ctr"/>
            <a:r>
              <a:rPr lang="en-US" sz="2800" dirty="0"/>
              <a:t>How do we successfully prepare for nursing shortages with regards to recruitment and retention?</a:t>
            </a:r>
          </a:p>
          <a:p>
            <a:pPr algn="ctr"/>
            <a:endParaRPr lang="en-US" sz="2800" dirty="0"/>
          </a:p>
          <a:p>
            <a:pPr algn="ctr"/>
            <a:endParaRPr lang="en-US" sz="2800" dirty="0"/>
          </a:p>
          <a:p>
            <a:pPr algn="ctr"/>
            <a:r>
              <a:rPr lang="en-US" sz="2800" dirty="0">
                <a:effectLst>
                  <a:glow rad="101600">
                    <a:schemeClr val="accent2">
                      <a:satMod val="175000"/>
                      <a:alpha val="40000"/>
                    </a:schemeClr>
                  </a:glow>
                </a:effectLst>
              </a:rPr>
              <a:t>Nash UNC Health Care </a:t>
            </a:r>
          </a:p>
          <a:p>
            <a:pPr algn="ctr"/>
            <a:r>
              <a:rPr lang="en-US" sz="2800" dirty="0">
                <a:effectLst>
                  <a:glow rad="101600">
                    <a:schemeClr val="accent2">
                      <a:satMod val="175000"/>
                      <a:alpha val="40000"/>
                    </a:schemeClr>
                  </a:glow>
                </a:effectLst>
              </a:rPr>
              <a:t>Nurse Scholars Program</a:t>
            </a:r>
          </a:p>
        </p:txBody>
      </p:sp>
      <p:pic>
        <p:nvPicPr>
          <p:cNvPr id="4" name="Picture 3"/>
          <p:cNvPicPr>
            <a:picLocks noChangeAspect="1"/>
          </p:cNvPicPr>
          <p:nvPr/>
        </p:nvPicPr>
        <p:blipFill>
          <a:blip r:embed="rId2"/>
          <a:stretch>
            <a:fillRect/>
          </a:stretch>
        </p:blipFill>
        <p:spPr>
          <a:xfrm>
            <a:off x="8361896" y="3270937"/>
            <a:ext cx="1895475" cy="1752600"/>
          </a:xfrm>
          <a:prstGeom prst="rect">
            <a:avLst/>
          </a:prstGeom>
        </p:spPr>
      </p:pic>
      <p:pic>
        <p:nvPicPr>
          <p:cNvPr id="2052" name="Picture 4" descr="Image result for nur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451" y="3514201"/>
            <a:ext cx="1778407" cy="126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anim calcmode="lin" valueType="num">
                                      <p:cBhvr>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 - The Old Fashioned Way</a:t>
            </a:r>
            <a:endParaRPr lang="en-US" dirty="0"/>
          </a:p>
        </p:txBody>
      </p:sp>
      <p:sp>
        <p:nvSpPr>
          <p:cNvPr id="3" name="Content Placeholder 2"/>
          <p:cNvSpPr>
            <a:spLocks noGrp="1"/>
          </p:cNvSpPr>
          <p:nvPr>
            <p:ph idx="1"/>
          </p:nvPr>
        </p:nvSpPr>
        <p:spPr>
          <a:xfrm>
            <a:off x="1679425" y="1124700"/>
            <a:ext cx="8686800" cy="4915840"/>
          </a:xfrm>
        </p:spPr>
        <p:txBody>
          <a:bodyPr/>
          <a:lstStyle/>
          <a:p>
            <a:pPr marL="0" indent="0"/>
            <a:endParaRPr lang="en-US" dirty="0" smtClean="0"/>
          </a:p>
          <a:p>
            <a:pPr marL="285750" indent="-285750">
              <a:buFont typeface="Arial" panose="020B0604020202020204" pitchFamily="34" charset="0"/>
              <a:buChar char="•"/>
            </a:pPr>
            <a:r>
              <a:rPr lang="en-US" dirty="0" smtClean="0"/>
              <a:t>Prior Scholarship practice at Nash UNC Health Care</a:t>
            </a:r>
          </a:p>
          <a:p>
            <a:pPr marL="644525" lvl="1" indent="-285750">
              <a:buFont typeface="Arial" panose="020B0604020202020204" pitchFamily="34" charset="0"/>
              <a:buChar char="•"/>
            </a:pPr>
            <a:r>
              <a:rPr lang="en-US" dirty="0" smtClean="0"/>
              <a:t>Scholarships ranging from $1,500 - $2,400 per semester</a:t>
            </a:r>
          </a:p>
          <a:p>
            <a:pPr marL="644525" lvl="1" indent="-285750">
              <a:buFont typeface="Arial" panose="020B0604020202020204" pitchFamily="34" charset="0"/>
              <a:buChar char="•"/>
            </a:pPr>
            <a:r>
              <a:rPr lang="en-US" dirty="0" smtClean="0"/>
              <a:t>Limited to internal candidates only, could attend any school</a:t>
            </a:r>
          </a:p>
          <a:p>
            <a:pPr marL="644525" lvl="1" indent="-285750">
              <a:buFont typeface="Arial" panose="020B0604020202020204" pitchFamily="34" charset="0"/>
              <a:buChar char="•"/>
            </a:pPr>
            <a:r>
              <a:rPr lang="en-US" dirty="0" smtClean="0"/>
              <a:t>After application &amp; acceptance, passive process (money </a:t>
            </a:r>
            <a:r>
              <a:rPr lang="en-US" dirty="0" smtClean="0">
                <a:sym typeface="Wingdings" panose="05000000000000000000" pitchFamily="2" charset="2"/>
              </a:rPr>
              <a:t> student)</a:t>
            </a:r>
            <a:endParaRPr lang="en-US" dirty="0" smtClean="0"/>
          </a:p>
          <a:p>
            <a:pPr marL="644525" lvl="1" indent="-285750">
              <a:buFont typeface="Arial" panose="020B0604020202020204" pitchFamily="34" charset="0"/>
              <a:buChar char="•"/>
            </a:pPr>
            <a:r>
              <a:rPr lang="en-US" dirty="0" smtClean="0"/>
              <a:t>Expectation to graduate, work at Nash</a:t>
            </a:r>
          </a:p>
          <a:p>
            <a:pPr marL="358775" lvl="1" indent="0">
              <a:buNone/>
            </a:pPr>
            <a:endParaRPr lang="en-US" dirty="0" smtClean="0"/>
          </a:p>
          <a:p>
            <a:pPr marL="285750" indent="-285750">
              <a:buFont typeface="Arial" panose="020B0604020202020204" pitchFamily="34" charset="0"/>
              <a:buChar char="•"/>
            </a:pPr>
            <a:r>
              <a:rPr lang="en-US" dirty="0" smtClean="0"/>
              <a:t>Challenges</a:t>
            </a:r>
          </a:p>
          <a:p>
            <a:pPr marL="644525" lvl="1" indent="-285750">
              <a:buFont typeface="Arial" panose="020B0604020202020204" pitchFamily="34" charset="0"/>
              <a:buChar char="•"/>
            </a:pPr>
            <a:r>
              <a:rPr lang="en-US" dirty="0" smtClean="0"/>
              <a:t>Internal pool limited (challenge to work &amp; go to school)</a:t>
            </a:r>
          </a:p>
          <a:p>
            <a:pPr marL="644525" lvl="1" indent="-285750">
              <a:buFont typeface="Arial" panose="020B0604020202020204" pitchFamily="34" charset="0"/>
              <a:buChar char="•"/>
            </a:pPr>
            <a:r>
              <a:rPr lang="en-US" dirty="0" smtClean="0"/>
              <a:t>Some scholarship recipients changed their mind, went to work elsewhere</a:t>
            </a:r>
          </a:p>
          <a:p>
            <a:pPr marL="644525" lvl="1" indent="-285750">
              <a:buFont typeface="Arial" panose="020B0604020202020204" pitchFamily="34" charset="0"/>
              <a:buChar char="•"/>
            </a:pPr>
            <a:r>
              <a:rPr lang="en-US" dirty="0" smtClean="0"/>
              <a:t>Some scholarship recipients did not pass, dropped out of nursing program</a:t>
            </a:r>
          </a:p>
          <a:p>
            <a:pPr marL="644525" lvl="1" indent="-285750">
              <a:buFont typeface="Arial" panose="020B0604020202020204" pitchFamily="34" charset="0"/>
              <a:buChar char="•"/>
            </a:pPr>
            <a:r>
              <a:rPr lang="en-US" dirty="0" smtClean="0"/>
              <a:t>Very limited success rate</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8501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UNC-template_Blank">
  <a:themeElements>
    <a:clrScheme name="UNC Healthcare">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99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176</TotalTime>
  <Words>1374</Words>
  <Application>Microsoft Office PowerPoint</Application>
  <PresentationFormat>Widescreen</PresentationFormat>
  <Paragraphs>315</Paragraphs>
  <Slides>41</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Calisto MT</vt:lpstr>
      <vt:lpstr>Corbel</vt:lpstr>
      <vt:lpstr>Franklin Gothic Medium</vt:lpstr>
      <vt:lpstr>Times New Roman</vt:lpstr>
      <vt:lpstr>Verdana</vt:lpstr>
      <vt:lpstr>Wingdings</vt:lpstr>
      <vt:lpstr>Medical Design 16x9</vt:lpstr>
      <vt:lpstr>UNC-template_Blank</vt:lpstr>
      <vt:lpstr>Banded</vt:lpstr>
      <vt:lpstr>Health Care Pathway Review</vt:lpstr>
      <vt:lpstr>Investing in Home Grown Nurses </vt:lpstr>
      <vt:lpstr>Background – Nash UNC Health Care</vt:lpstr>
      <vt:lpstr>Nursing Shortage </vt:lpstr>
      <vt:lpstr>Nurse Retention</vt:lpstr>
      <vt:lpstr>Engagement by Length of Service</vt:lpstr>
      <vt:lpstr>Engagement by Generation</vt:lpstr>
      <vt:lpstr>Our Challenge</vt:lpstr>
      <vt:lpstr>Scholarships - The Old Fashioned Way</vt:lpstr>
      <vt:lpstr>The Scholar Solution</vt:lpstr>
      <vt:lpstr>The Scholar Solution – Community Partners</vt:lpstr>
      <vt:lpstr>The Scholar Solution</vt:lpstr>
      <vt:lpstr>Scholar Selection Process </vt:lpstr>
      <vt:lpstr>Scholar Selection Process </vt:lpstr>
      <vt:lpstr>PowerPoint Presentation</vt:lpstr>
      <vt:lpstr>Signing Day</vt:lpstr>
      <vt:lpstr>PowerPoint Presentation</vt:lpstr>
      <vt:lpstr>PowerPoint Presentation</vt:lpstr>
      <vt:lpstr>PowerPoint Presentation</vt:lpstr>
      <vt:lpstr>Nash Scholars by the Numbers</vt:lpstr>
      <vt:lpstr>Nash Scholars by the Numbers</vt:lpstr>
      <vt:lpstr>Nursing Workforce</vt:lpstr>
      <vt:lpstr>Looking Ahead</vt:lpstr>
      <vt:lpstr>Thank you to our Community Partners!</vt:lpstr>
      <vt:lpstr>Spotlight on Success</vt:lpstr>
      <vt:lpstr>Spotlight on Success</vt:lpstr>
      <vt:lpstr>Spotlight on Success</vt:lpstr>
      <vt:lpstr>PowerPoint Presentation</vt:lpstr>
      <vt:lpstr>Updates</vt:lpstr>
      <vt:lpstr>Best Practices</vt:lpstr>
      <vt:lpstr>Best Practices</vt:lpstr>
      <vt:lpstr>Best Practices</vt:lpstr>
      <vt:lpstr>Recertification</vt:lpstr>
      <vt:lpstr>PowerPoint Presentation</vt:lpstr>
      <vt:lpstr>PowerPoint Presentation</vt:lpstr>
      <vt:lpstr>PowerPoint Presentation</vt:lpstr>
      <vt:lpstr>Evaluation</vt:lpstr>
      <vt:lpstr>Community College</vt:lpstr>
      <vt:lpstr>Workforce Development Boards</vt:lpstr>
      <vt:lpstr>Local Education Agencies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Pathway Review</dc:title>
  <dc:creator>Bragg, Brandi</dc:creator>
  <cp:lastModifiedBy>Bragg, Brandi</cp:lastModifiedBy>
  <cp:revision>15</cp:revision>
  <dcterms:created xsi:type="dcterms:W3CDTF">2019-01-18T14:45:37Z</dcterms:created>
  <dcterms:modified xsi:type="dcterms:W3CDTF">2019-01-21T22:11:10Z</dcterms:modified>
</cp:coreProperties>
</file>