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pptx" ContentType="application/vnd.openxmlformats-officedocument.presentationml.presentation"/>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6" r:id="rId2"/>
    <p:sldId id="257" r:id="rId3"/>
    <p:sldId id="262" r:id="rId4"/>
    <p:sldId id="266" r:id="rId5"/>
    <p:sldId id="267" r:id="rId6"/>
    <p:sldId id="268" r:id="rId7"/>
    <p:sldId id="269" r:id="rId8"/>
    <p:sldId id="270" r:id="rId9"/>
    <p:sldId id="258" r:id="rId10"/>
    <p:sldId id="259" r:id="rId11"/>
    <p:sldId id="271" r:id="rId12"/>
    <p:sldId id="272" r:id="rId13"/>
    <p:sldId id="260" r:id="rId14"/>
    <p:sldId id="261" r:id="rId15"/>
    <p:sldId id="264" r:id="rId16"/>
    <p:sldId id="275" r:id="rId17"/>
    <p:sldId id="276" r:id="rId18"/>
    <p:sldId id="274"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5" autoAdjust="0"/>
    <p:restoredTop sz="94660"/>
  </p:normalViewPr>
  <p:slideViewPr>
    <p:cSldViewPr snapToGrid="0">
      <p:cViewPr varScale="1">
        <p:scale>
          <a:sx n="85" d="100"/>
          <a:sy n="85" d="100"/>
        </p:scale>
        <p:origin x="9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EFCE7F-94BD-4FDC-B1F7-2198D1CAA5BA}" type="datetimeFigureOut">
              <a:rPr lang="en-US" smtClean="0"/>
              <a:t>11/26/2018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786A3F-1648-4513-A072-0D43C81EC69C}" type="slidenum">
              <a:rPr lang="en-US" smtClean="0"/>
              <a:t>‹#›</a:t>
            </a:fld>
            <a:endParaRPr lang="en-US"/>
          </a:p>
        </p:txBody>
      </p:sp>
    </p:spTree>
    <p:extLst>
      <p:ext uri="{BB962C8B-B14F-4D97-AF65-F5344CB8AC3E}">
        <p14:creationId xmlns:p14="http://schemas.microsoft.com/office/powerpoint/2010/main" val="36726053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786A3F-1648-4513-A072-0D43C81EC69C}" type="slidenum">
              <a:rPr lang="en-US" smtClean="0"/>
              <a:t>2</a:t>
            </a:fld>
            <a:endParaRPr lang="en-US"/>
          </a:p>
        </p:txBody>
      </p:sp>
    </p:spTree>
    <p:extLst>
      <p:ext uri="{BB962C8B-B14F-4D97-AF65-F5344CB8AC3E}">
        <p14:creationId xmlns:p14="http://schemas.microsoft.com/office/powerpoint/2010/main" val="21566636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0CDD1AD-CC54-49BE-932B-852A72B04A67}" type="datetimeFigureOut">
              <a:rPr lang="en-US" smtClean="0"/>
              <a:t>11/26/2018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FCD229-6958-40E9-8FAC-629E161F05E3}" type="slidenum">
              <a:rPr lang="en-US" smtClean="0"/>
              <a:t>‹#›</a:t>
            </a:fld>
            <a:endParaRPr lang="en-US"/>
          </a:p>
        </p:txBody>
      </p:sp>
    </p:spTree>
    <p:extLst>
      <p:ext uri="{BB962C8B-B14F-4D97-AF65-F5344CB8AC3E}">
        <p14:creationId xmlns:p14="http://schemas.microsoft.com/office/powerpoint/2010/main" val="13357232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CDD1AD-CC54-49BE-932B-852A72B04A67}" type="datetimeFigureOut">
              <a:rPr lang="en-US" smtClean="0"/>
              <a:t>11/26/2018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FCD229-6958-40E9-8FAC-629E161F05E3}" type="slidenum">
              <a:rPr lang="en-US" smtClean="0"/>
              <a:t>‹#›</a:t>
            </a:fld>
            <a:endParaRPr lang="en-US"/>
          </a:p>
        </p:txBody>
      </p:sp>
    </p:spTree>
    <p:extLst>
      <p:ext uri="{BB962C8B-B14F-4D97-AF65-F5344CB8AC3E}">
        <p14:creationId xmlns:p14="http://schemas.microsoft.com/office/powerpoint/2010/main" val="18047732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CDD1AD-CC54-49BE-932B-852A72B04A67}" type="datetimeFigureOut">
              <a:rPr lang="en-US" smtClean="0"/>
              <a:t>11/26/2018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FCD229-6958-40E9-8FAC-629E161F05E3}" type="slidenum">
              <a:rPr lang="en-US" smtClean="0"/>
              <a:t>‹#›</a:t>
            </a:fld>
            <a:endParaRPr lang="en-US"/>
          </a:p>
        </p:txBody>
      </p:sp>
    </p:spTree>
    <p:extLst>
      <p:ext uri="{BB962C8B-B14F-4D97-AF65-F5344CB8AC3E}">
        <p14:creationId xmlns:p14="http://schemas.microsoft.com/office/powerpoint/2010/main" val="3905679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CDD1AD-CC54-49BE-932B-852A72B04A67}" type="datetimeFigureOut">
              <a:rPr lang="en-US" smtClean="0"/>
              <a:t>11/26/2018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FCD229-6958-40E9-8FAC-629E161F05E3}" type="slidenum">
              <a:rPr lang="en-US" smtClean="0"/>
              <a:t>‹#›</a:t>
            </a:fld>
            <a:endParaRPr lang="en-US"/>
          </a:p>
        </p:txBody>
      </p:sp>
    </p:spTree>
    <p:extLst>
      <p:ext uri="{BB962C8B-B14F-4D97-AF65-F5344CB8AC3E}">
        <p14:creationId xmlns:p14="http://schemas.microsoft.com/office/powerpoint/2010/main" val="7825375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0CDD1AD-CC54-49BE-932B-852A72B04A67}" type="datetimeFigureOut">
              <a:rPr lang="en-US" smtClean="0"/>
              <a:t>11/26/2018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FCD229-6958-40E9-8FAC-629E161F05E3}" type="slidenum">
              <a:rPr lang="en-US" smtClean="0"/>
              <a:t>‹#›</a:t>
            </a:fld>
            <a:endParaRPr lang="en-US"/>
          </a:p>
        </p:txBody>
      </p:sp>
    </p:spTree>
    <p:extLst>
      <p:ext uri="{BB962C8B-B14F-4D97-AF65-F5344CB8AC3E}">
        <p14:creationId xmlns:p14="http://schemas.microsoft.com/office/powerpoint/2010/main" val="34320834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0CDD1AD-CC54-49BE-932B-852A72B04A67}" type="datetimeFigureOut">
              <a:rPr lang="en-US" smtClean="0"/>
              <a:t>11/26/2018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FCD229-6958-40E9-8FAC-629E161F05E3}" type="slidenum">
              <a:rPr lang="en-US" smtClean="0"/>
              <a:t>‹#›</a:t>
            </a:fld>
            <a:endParaRPr lang="en-US"/>
          </a:p>
        </p:txBody>
      </p:sp>
    </p:spTree>
    <p:extLst>
      <p:ext uri="{BB962C8B-B14F-4D97-AF65-F5344CB8AC3E}">
        <p14:creationId xmlns:p14="http://schemas.microsoft.com/office/powerpoint/2010/main" val="34513001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0CDD1AD-CC54-49BE-932B-852A72B04A67}" type="datetimeFigureOut">
              <a:rPr lang="en-US" smtClean="0"/>
              <a:t>11/26/2018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EFCD229-6958-40E9-8FAC-629E161F05E3}" type="slidenum">
              <a:rPr lang="en-US" smtClean="0"/>
              <a:t>‹#›</a:t>
            </a:fld>
            <a:endParaRPr lang="en-US"/>
          </a:p>
        </p:txBody>
      </p:sp>
    </p:spTree>
    <p:extLst>
      <p:ext uri="{BB962C8B-B14F-4D97-AF65-F5344CB8AC3E}">
        <p14:creationId xmlns:p14="http://schemas.microsoft.com/office/powerpoint/2010/main" val="41731444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0CDD1AD-CC54-49BE-932B-852A72B04A67}" type="datetimeFigureOut">
              <a:rPr lang="en-US" smtClean="0"/>
              <a:t>11/26/2018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EFCD229-6958-40E9-8FAC-629E161F05E3}" type="slidenum">
              <a:rPr lang="en-US" smtClean="0"/>
              <a:t>‹#›</a:t>
            </a:fld>
            <a:endParaRPr lang="en-US"/>
          </a:p>
        </p:txBody>
      </p:sp>
    </p:spTree>
    <p:extLst>
      <p:ext uri="{BB962C8B-B14F-4D97-AF65-F5344CB8AC3E}">
        <p14:creationId xmlns:p14="http://schemas.microsoft.com/office/powerpoint/2010/main" val="20515152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CDD1AD-CC54-49BE-932B-852A72B04A67}" type="datetimeFigureOut">
              <a:rPr lang="en-US" smtClean="0"/>
              <a:t>11/26/2018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EFCD229-6958-40E9-8FAC-629E161F05E3}" type="slidenum">
              <a:rPr lang="en-US" smtClean="0"/>
              <a:t>‹#›</a:t>
            </a:fld>
            <a:endParaRPr lang="en-US"/>
          </a:p>
        </p:txBody>
      </p:sp>
    </p:spTree>
    <p:extLst>
      <p:ext uri="{BB962C8B-B14F-4D97-AF65-F5344CB8AC3E}">
        <p14:creationId xmlns:p14="http://schemas.microsoft.com/office/powerpoint/2010/main" val="32355571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0CDD1AD-CC54-49BE-932B-852A72B04A67}" type="datetimeFigureOut">
              <a:rPr lang="en-US" smtClean="0"/>
              <a:t>11/26/2018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FCD229-6958-40E9-8FAC-629E161F05E3}" type="slidenum">
              <a:rPr lang="en-US" smtClean="0"/>
              <a:t>‹#›</a:t>
            </a:fld>
            <a:endParaRPr lang="en-US"/>
          </a:p>
        </p:txBody>
      </p:sp>
    </p:spTree>
    <p:extLst>
      <p:ext uri="{BB962C8B-B14F-4D97-AF65-F5344CB8AC3E}">
        <p14:creationId xmlns:p14="http://schemas.microsoft.com/office/powerpoint/2010/main" val="41894494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0CDD1AD-CC54-49BE-932B-852A72B04A67}" type="datetimeFigureOut">
              <a:rPr lang="en-US" smtClean="0"/>
              <a:t>11/26/2018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FCD229-6958-40E9-8FAC-629E161F05E3}" type="slidenum">
              <a:rPr lang="en-US" smtClean="0"/>
              <a:t>‹#›</a:t>
            </a:fld>
            <a:endParaRPr lang="en-US"/>
          </a:p>
        </p:txBody>
      </p:sp>
    </p:spTree>
    <p:extLst>
      <p:ext uri="{BB962C8B-B14F-4D97-AF65-F5344CB8AC3E}">
        <p14:creationId xmlns:p14="http://schemas.microsoft.com/office/powerpoint/2010/main" val="5670305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CDD1AD-CC54-49BE-932B-852A72B04A67}" type="datetimeFigureOut">
              <a:rPr lang="en-US" smtClean="0"/>
              <a:t>11/26/2018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FCD229-6958-40E9-8FAC-629E161F05E3}" type="slidenum">
              <a:rPr lang="en-US" smtClean="0"/>
              <a:t>‹#›</a:t>
            </a:fld>
            <a:endParaRPr lang="en-US"/>
          </a:p>
        </p:txBody>
      </p:sp>
    </p:spTree>
    <p:extLst>
      <p:ext uri="{BB962C8B-B14F-4D97-AF65-F5344CB8AC3E}">
        <p14:creationId xmlns:p14="http://schemas.microsoft.com/office/powerpoint/2010/main" val="26951993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package" Target="../embeddings/Microsoft_PowerPoint_Presentation1.pptx"/><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25.emf"/></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jpe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hyperlink" Target="http://nencpathways.org/2018/09/21/updated-local-implementation-applications/" TargetMode="External"/><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nencpathways.org/2018/09/21/updated-local-implementation-applications/"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emf"/><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g"/><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5" Type="http://schemas.openxmlformats.org/officeDocument/2006/relationships/image" Target="../media/image18.jp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7.xml"/><Relationship Id="rId4" Type="http://schemas.openxmlformats.org/officeDocument/2006/relationships/image" Target="../media/image21.jpg"/></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2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a:xfrm>
            <a:off x="982133" y="4222927"/>
            <a:ext cx="9144000" cy="1655762"/>
          </a:xfrm>
        </p:spPr>
        <p:txBody>
          <a:bodyPr/>
          <a:lstStyle/>
          <a:p>
            <a:r>
              <a:rPr lang="en-US" dirty="0" smtClean="0"/>
              <a:t>Northeastern NC Career Pathways </a:t>
            </a:r>
          </a:p>
          <a:p>
            <a:r>
              <a:rPr lang="en-US" dirty="0" smtClean="0"/>
              <a:t>College Partnership Meeting</a:t>
            </a:r>
          </a:p>
          <a:p>
            <a:r>
              <a:rPr lang="en-US" dirty="0" smtClean="0"/>
              <a:t>November 26, 2018</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7067" y="62198"/>
            <a:ext cx="5057422" cy="4064733"/>
          </a:xfrm>
          <a:prstGeom prst="rect">
            <a:avLst/>
          </a:prstGeom>
        </p:spPr>
      </p:pic>
    </p:spTree>
    <p:extLst>
      <p:ext uri="{BB962C8B-B14F-4D97-AF65-F5344CB8AC3E}">
        <p14:creationId xmlns:p14="http://schemas.microsoft.com/office/powerpoint/2010/main" val="998410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51911" y="5403952"/>
            <a:ext cx="1603023" cy="1288376"/>
          </a:xfrm>
          <a:prstGeom prst="rect">
            <a:avLst/>
          </a:prstGeom>
        </p:spPr>
      </p:pic>
      <p:sp>
        <p:nvSpPr>
          <p:cNvPr id="2" name="TextBox 1"/>
          <p:cNvSpPr txBox="1"/>
          <p:nvPr/>
        </p:nvSpPr>
        <p:spPr>
          <a:xfrm>
            <a:off x="1365955" y="1444978"/>
            <a:ext cx="8985956" cy="1785104"/>
          </a:xfrm>
          <a:prstGeom prst="rect">
            <a:avLst/>
          </a:prstGeom>
          <a:noFill/>
        </p:spPr>
        <p:txBody>
          <a:bodyPr wrap="square" rtlCol="0">
            <a:spAutoFit/>
          </a:bodyPr>
          <a:lstStyle/>
          <a:p>
            <a:pPr algn="ctr"/>
            <a:r>
              <a:rPr lang="en-US" sz="3600" b="1" dirty="0" smtClean="0"/>
              <a:t>Updates from CTE</a:t>
            </a:r>
          </a:p>
          <a:p>
            <a:pPr algn="ctr"/>
            <a:endParaRPr lang="en-US" dirty="0"/>
          </a:p>
          <a:p>
            <a:pPr algn="ctr"/>
            <a:r>
              <a:rPr lang="en-US" sz="2800" dirty="0" smtClean="0"/>
              <a:t>Christina Harris</a:t>
            </a:r>
          </a:p>
          <a:p>
            <a:pPr algn="ctr"/>
            <a:r>
              <a:rPr lang="en-US" sz="2800" i="1" dirty="0" smtClean="0"/>
              <a:t>Northeastern Regional Coordinator</a:t>
            </a:r>
            <a:endParaRPr lang="en-US" sz="2800" i="1"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9258" y="3964869"/>
            <a:ext cx="2419350" cy="1885950"/>
          </a:xfrm>
          <a:prstGeom prst="rect">
            <a:avLst/>
          </a:prstGeom>
        </p:spPr>
      </p:pic>
    </p:spTree>
    <p:extLst>
      <p:ext uri="{BB962C8B-B14F-4D97-AF65-F5344CB8AC3E}">
        <p14:creationId xmlns:p14="http://schemas.microsoft.com/office/powerpoint/2010/main" val="320291822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hlinkClick r:id="" action="ppaction://ole?verb=0"/>
          </p:cNvPr>
          <p:cNvGraphicFramePr>
            <a:graphicFrameLocks noChangeAspect="1"/>
          </p:cNvGraphicFramePr>
          <p:nvPr>
            <p:extLst>
              <p:ext uri="{D42A27DB-BD31-4B8C-83A1-F6EECF244321}">
                <p14:modId xmlns:p14="http://schemas.microsoft.com/office/powerpoint/2010/main" val="3921860890"/>
              </p:ext>
            </p:extLst>
          </p:nvPr>
        </p:nvGraphicFramePr>
        <p:xfrm>
          <a:off x="1825625" y="100001"/>
          <a:ext cx="9011708" cy="6757999"/>
        </p:xfrm>
        <a:graphic>
          <a:graphicData uri="http://schemas.openxmlformats.org/presentationml/2006/ole">
            <mc:AlternateContent xmlns:mc="http://schemas.openxmlformats.org/markup-compatibility/2006">
              <mc:Choice xmlns:v="urn:schemas-microsoft-com:vml" Requires="v">
                <p:oleObj spid="_x0000_s1034" name="Presentation" r:id="rId3" imgW="4570340" imgH="3427372" progId="PowerPoint.Show.12">
                  <p:embed/>
                </p:oleObj>
              </mc:Choice>
              <mc:Fallback>
                <p:oleObj name="Presentation" r:id="rId3" imgW="4570340" imgH="3427372" progId="PowerPoint.Show.12">
                  <p:embed/>
                  <p:pic>
                    <p:nvPicPr>
                      <p:cNvPr id="0" name=""/>
                      <p:cNvPicPr/>
                      <p:nvPr/>
                    </p:nvPicPr>
                    <p:blipFill>
                      <a:blip r:embed="rId4"/>
                      <a:stretch>
                        <a:fillRect/>
                      </a:stretch>
                    </p:blipFill>
                    <p:spPr>
                      <a:xfrm>
                        <a:off x="1825625" y="100001"/>
                        <a:ext cx="9011708" cy="6757999"/>
                      </a:xfrm>
                      <a:prstGeom prst="rect">
                        <a:avLst/>
                      </a:prstGeom>
                    </p:spPr>
                  </p:pic>
                </p:oleObj>
              </mc:Fallback>
            </mc:AlternateContent>
          </a:graphicData>
        </a:graphic>
      </p:graphicFrame>
    </p:spTree>
    <p:extLst>
      <p:ext uri="{BB962C8B-B14F-4D97-AF65-F5344CB8AC3E}">
        <p14:creationId xmlns:p14="http://schemas.microsoft.com/office/powerpoint/2010/main" val="2512557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Experience More WBL Summit</a:t>
            </a:r>
            <a:endParaRPr lang="en-US" dirty="0"/>
          </a:p>
        </p:txBody>
      </p:sp>
      <p:pic>
        <p:nvPicPr>
          <p:cNvPr id="4" name="Content Placeholder 3"/>
          <p:cNvPicPr>
            <a:picLocks noGrp="1" noChangeAspect="1"/>
          </p:cNvPicPr>
          <p:nvPr>
            <p:ph idx="1"/>
          </p:nvPr>
        </p:nvPicPr>
        <p:blipFill>
          <a:blip r:embed="rId2"/>
          <a:stretch>
            <a:fillRect/>
          </a:stretch>
        </p:blipFill>
        <p:spPr>
          <a:xfrm>
            <a:off x="4846323" y="1466300"/>
            <a:ext cx="7345677" cy="4131944"/>
          </a:xfrm>
          <a:prstGeom prst="rect">
            <a:avLst/>
          </a:prstGeom>
        </p:spPr>
      </p:pic>
      <p:pic>
        <p:nvPicPr>
          <p:cNvPr id="5" name="Picture 4"/>
          <p:cNvPicPr>
            <a:picLocks noChangeAspect="1"/>
          </p:cNvPicPr>
          <p:nvPr/>
        </p:nvPicPr>
        <p:blipFill>
          <a:blip r:embed="rId3"/>
          <a:stretch>
            <a:fillRect/>
          </a:stretch>
        </p:blipFill>
        <p:spPr>
          <a:xfrm>
            <a:off x="52887" y="2014366"/>
            <a:ext cx="5578750" cy="3260200"/>
          </a:xfrm>
          <a:prstGeom prst="rect">
            <a:avLst/>
          </a:prstGeom>
        </p:spPr>
      </p:pic>
      <p:sp>
        <p:nvSpPr>
          <p:cNvPr id="6" name="TextBox 5"/>
          <p:cNvSpPr txBox="1"/>
          <p:nvPr/>
        </p:nvSpPr>
        <p:spPr>
          <a:xfrm>
            <a:off x="8036893" y="744373"/>
            <a:ext cx="3084497" cy="584775"/>
          </a:xfrm>
          <a:prstGeom prst="rect">
            <a:avLst/>
          </a:prstGeom>
          <a:noFill/>
        </p:spPr>
        <p:txBody>
          <a:bodyPr wrap="square" rtlCol="0">
            <a:spAutoFit/>
          </a:bodyPr>
          <a:lstStyle/>
          <a:p>
            <a:r>
              <a:rPr lang="en-US" sz="3200" dirty="0" smtClean="0"/>
              <a:t>www.ncbce.org</a:t>
            </a:r>
            <a:endParaRPr lang="en-US" sz="3200" dirty="0"/>
          </a:p>
        </p:txBody>
      </p:sp>
      <p:sp>
        <p:nvSpPr>
          <p:cNvPr id="3" name="TextBox 2"/>
          <p:cNvSpPr txBox="1"/>
          <p:nvPr/>
        </p:nvSpPr>
        <p:spPr>
          <a:xfrm>
            <a:off x="1792395" y="5653644"/>
            <a:ext cx="8401471" cy="954107"/>
          </a:xfrm>
          <a:prstGeom prst="rect">
            <a:avLst/>
          </a:prstGeom>
          <a:noFill/>
        </p:spPr>
        <p:txBody>
          <a:bodyPr wrap="square" rtlCol="0">
            <a:spAutoFit/>
          </a:bodyPr>
          <a:lstStyle/>
          <a:p>
            <a:pPr algn="ctr"/>
            <a:r>
              <a:rPr lang="en-US" sz="3200" b="1" dirty="0" smtClean="0"/>
              <a:t>DECEMBER 7, 2018 9AM-12NOON </a:t>
            </a:r>
          </a:p>
          <a:p>
            <a:pPr algn="ctr"/>
            <a:r>
              <a:rPr lang="en-US" sz="2400" i="1" dirty="0" smtClean="0"/>
              <a:t>EDGECOMBE COMMUNITY COLLEGE – ROCKY MOUNT CAMPUS</a:t>
            </a:r>
            <a:endParaRPr lang="en-US" sz="2400" i="1"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93866" y="5408916"/>
            <a:ext cx="1605669" cy="1290503"/>
          </a:xfrm>
          <a:prstGeom prst="rect">
            <a:avLst/>
          </a:prstGeom>
        </p:spPr>
      </p:pic>
    </p:spTree>
    <p:extLst>
      <p:ext uri="{BB962C8B-B14F-4D97-AF65-F5344CB8AC3E}">
        <p14:creationId xmlns:p14="http://schemas.microsoft.com/office/powerpoint/2010/main" val="8097781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51911" y="5403952"/>
            <a:ext cx="1603023" cy="1288376"/>
          </a:xfrm>
          <a:prstGeom prst="rect">
            <a:avLst/>
          </a:prstGeom>
        </p:spPr>
      </p:pic>
      <p:sp>
        <p:nvSpPr>
          <p:cNvPr id="2" name="Rectangle 1"/>
          <p:cNvSpPr/>
          <p:nvPr/>
        </p:nvSpPr>
        <p:spPr>
          <a:xfrm>
            <a:off x="327377" y="1259681"/>
            <a:ext cx="7315200" cy="4247317"/>
          </a:xfrm>
          <a:prstGeom prst="rect">
            <a:avLst/>
          </a:prstGeom>
        </p:spPr>
        <p:txBody>
          <a:bodyPr wrap="square">
            <a:spAutoFit/>
          </a:bodyPr>
          <a:lstStyle/>
          <a:p>
            <a:pPr marL="285750" indent="-285750">
              <a:buFont typeface="Wingdings" panose="05000000000000000000" pitchFamily="2" charset="2"/>
              <a:buChar char="v"/>
            </a:pPr>
            <a:r>
              <a:rPr lang="en-US" sz="2800" dirty="0" err="1" smtClean="0"/>
              <a:t>Traitify</a:t>
            </a:r>
            <a:r>
              <a:rPr lang="en-US" sz="2800" dirty="0" smtClean="0"/>
              <a:t> training – </a:t>
            </a:r>
            <a:r>
              <a:rPr lang="en-US" sz="2800" dirty="0" smtClean="0">
                <a:solidFill>
                  <a:srgbClr val="FF0000"/>
                </a:solidFill>
              </a:rPr>
              <a:t>November 27th </a:t>
            </a:r>
            <a:r>
              <a:rPr lang="en-US" sz="2800" dirty="0" smtClean="0"/>
              <a:t>@ BGCS</a:t>
            </a:r>
          </a:p>
          <a:p>
            <a:endParaRPr lang="en-US" sz="2800" dirty="0" smtClean="0"/>
          </a:p>
          <a:p>
            <a:pPr marL="285750" indent="-285750">
              <a:buFont typeface="Wingdings" panose="05000000000000000000" pitchFamily="2" charset="2"/>
              <a:buChar char="v"/>
            </a:pPr>
            <a:r>
              <a:rPr lang="en-US" sz="2800" dirty="0" smtClean="0"/>
              <a:t>5</a:t>
            </a:r>
            <a:r>
              <a:rPr lang="en-US" sz="2800" baseline="30000" dirty="0" smtClean="0"/>
              <a:t>th</a:t>
            </a:r>
            <a:r>
              <a:rPr lang="en-US" sz="2800" dirty="0" smtClean="0"/>
              <a:t> Annual Career Guidance Retreat – GADJ “Guidance and Direction for Jobseekers” </a:t>
            </a:r>
          </a:p>
          <a:p>
            <a:r>
              <a:rPr lang="en-US" sz="2800" dirty="0"/>
              <a:t> </a:t>
            </a:r>
            <a:r>
              <a:rPr lang="en-US" sz="2800" dirty="0" smtClean="0"/>
              <a:t>    - </a:t>
            </a:r>
            <a:r>
              <a:rPr lang="en-US" sz="2800" dirty="0" smtClean="0">
                <a:solidFill>
                  <a:srgbClr val="FF0000"/>
                </a:solidFill>
              </a:rPr>
              <a:t>December 4</a:t>
            </a:r>
            <a:r>
              <a:rPr lang="en-US" sz="2800" baseline="30000" dirty="0" smtClean="0">
                <a:solidFill>
                  <a:srgbClr val="FF0000"/>
                </a:solidFill>
              </a:rPr>
              <a:t>th</a:t>
            </a:r>
            <a:r>
              <a:rPr lang="en-US" sz="2800" dirty="0" smtClean="0">
                <a:solidFill>
                  <a:srgbClr val="FF0000"/>
                </a:solidFill>
              </a:rPr>
              <a:t> </a:t>
            </a:r>
            <a:r>
              <a:rPr lang="en-US" sz="2800" dirty="0" smtClean="0"/>
              <a:t>1pm-4pm (Turning Point)</a:t>
            </a:r>
          </a:p>
          <a:p>
            <a:r>
              <a:rPr lang="en-US" sz="2800" dirty="0"/>
              <a:t> </a:t>
            </a:r>
            <a:r>
              <a:rPr lang="en-US" sz="2800" dirty="0" smtClean="0"/>
              <a:t>    - </a:t>
            </a:r>
            <a:r>
              <a:rPr lang="en-US" sz="2800" dirty="0" smtClean="0">
                <a:solidFill>
                  <a:srgbClr val="FF0000"/>
                </a:solidFill>
              </a:rPr>
              <a:t>December 5</a:t>
            </a:r>
            <a:r>
              <a:rPr lang="en-US" sz="2800" baseline="30000" dirty="0" smtClean="0">
                <a:solidFill>
                  <a:srgbClr val="FF0000"/>
                </a:solidFill>
              </a:rPr>
              <a:t>th</a:t>
            </a:r>
            <a:r>
              <a:rPr lang="en-US" sz="2800" dirty="0" smtClean="0">
                <a:solidFill>
                  <a:srgbClr val="FF0000"/>
                </a:solidFill>
              </a:rPr>
              <a:t> </a:t>
            </a:r>
            <a:r>
              <a:rPr lang="en-US" sz="2800" dirty="0" smtClean="0"/>
              <a:t>1pm-4pm (Region Q)</a:t>
            </a:r>
          </a:p>
          <a:p>
            <a:r>
              <a:rPr lang="en-US" sz="2800" dirty="0"/>
              <a:t> </a:t>
            </a:r>
            <a:r>
              <a:rPr lang="en-US" sz="2800" dirty="0" smtClean="0"/>
              <a:t>    - </a:t>
            </a:r>
            <a:r>
              <a:rPr lang="en-US" sz="2800" dirty="0" smtClean="0">
                <a:solidFill>
                  <a:srgbClr val="FF0000"/>
                </a:solidFill>
              </a:rPr>
              <a:t>February 8</a:t>
            </a:r>
            <a:r>
              <a:rPr lang="en-US" sz="2800" baseline="30000" dirty="0" smtClean="0">
                <a:solidFill>
                  <a:srgbClr val="FF0000"/>
                </a:solidFill>
              </a:rPr>
              <a:t>th</a:t>
            </a:r>
            <a:r>
              <a:rPr lang="en-US" sz="2800" dirty="0" smtClean="0">
                <a:solidFill>
                  <a:srgbClr val="FF0000"/>
                </a:solidFill>
              </a:rPr>
              <a:t> </a:t>
            </a:r>
            <a:r>
              <a:rPr lang="en-US" sz="2800" dirty="0" smtClean="0"/>
              <a:t>9am-12pm (Northeastern)</a:t>
            </a:r>
          </a:p>
          <a:p>
            <a:r>
              <a:rPr lang="en-US" sz="2800" dirty="0"/>
              <a:t> </a:t>
            </a:r>
            <a:r>
              <a:rPr lang="en-US" sz="2800" dirty="0" smtClean="0"/>
              <a:t>     </a:t>
            </a:r>
          </a:p>
          <a:p>
            <a:pPr marL="285750" indent="-285750">
              <a:buFont typeface="Wingdings" panose="05000000000000000000" pitchFamily="2" charset="2"/>
              <a:buChar char="v"/>
            </a:pPr>
            <a:r>
              <a:rPr lang="en-US" sz="2800" dirty="0" smtClean="0"/>
              <a:t>Social Media Training – </a:t>
            </a:r>
            <a:r>
              <a:rPr lang="en-US" sz="2800" dirty="0" smtClean="0">
                <a:solidFill>
                  <a:srgbClr val="FF0000"/>
                </a:solidFill>
              </a:rPr>
              <a:t>Dec. 10th</a:t>
            </a:r>
          </a:p>
          <a:p>
            <a:pPr marL="285750" indent="-285750">
              <a:buFont typeface="Wingdings" panose="05000000000000000000" pitchFamily="2" charset="2"/>
              <a:buChar char="v"/>
            </a:pPr>
            <a:endParaRPr lang="en-US" dirty="0" smtClean="0"/>
          </a:p>
        </p:txBody>
      </p:sp>
      <p:pic>
        <p:nvPicPr>
          <p:cNvPr id="3" name="Picture 2"/>
          <p:cNvPicPr>
            <a:picLocks noChangeAspect="1"/>
          </p:cNvPicPr>
          <p:nvPr/>
        </p:nvPicPr>
        <p:blipFill>
          <a:blip r:embed="rId3"/>
          <a:stretch>
            <a:fillRect/>
          </a:stretch>
        </p:blipFill>
        <p:spPr>
          <a:xfrm>
            <a:off x="7482799" y="1000155"/>
            <a:ext cx="3548180" cy="3548180"/>
          </a:xfrm>
          <a:prstGeom prst="rect">
            <a:avLst/>
          </a:prstGeom>
        </p:spPr>
      </p:pic>
    </p:spTree>
    <p:extLst>
      <p:ext uri="{BB962C8B-B14F-4D97-AF65-F5344CB8AC3E}">
        <p14:creationId xmlns:p14="http://schemas.microsoft.com/office/powerpoint/2010/main" val="315393194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51911" y="5403952"/>
            <a:ext cx="1603023" cy="1288376"/>
          </a:xfrm>
          <a:prstGeom prst="rect">
            <a:avLst/>
          </a:prstGeom>
        </p:spPr>
      </p:pic>
      <p:pic>
        <p:nvPicPr>
          <p:cNvPr id="2" name="Picture 1"/>
          <p:cNvPicPr>
            <a:picLocks noChangeAspect="1"/>
          </p:cNvPicPr>
          <p:nvPr/>
        </p:nvPicPr>
        <p:blipFill>
          <a:blip r:embed="rId3"/>
          <a:stretch>
            <a:fillRect/>
          </a:stretch>
        </p:blipFill>
        <p:spPr>
          <a:xfrm>
            <a:off x="113530" y="349803"/>
            <a:ext cx="4740692" cy="3146327"/>
          </a:xfrm>
          <a:prstGeom prst="rect">
            <a:avLst/>
          </a:prstGeom>
        </p:spPr>
      </p:pic>
      <p:sp>
        <p:nvSpPr>
          <p:cNvPr id="3" name="Rectangle 2"/>
          <p:cNvSpPr/>
          <p:nvPr/>
        </p:nvSpPr>
        <p:spPr>
          <a:xfrm>
            <a:off x="5294489" y="1307413"/>
            <a:ext cx="6096000" cy="1508105"/>
          </a:xfrm>
          <a:prstGeom prst="rect">
            <a:avLst/>
          </a:prstGeom>
        </p:spPr>
        <p:txBody>
          <a:bodyPr>
            <a:spAutoFit/>
          </a:bodyPr>
          <a:lstStyle/>
          <a:p>
            <a:r>
              <a:rPr lang="en-US" sz="2000" b="1" dirty="0" smtClean="0"/>
              <a:t>Future Metrics Questions from survey:</a:t>
            </a:r>
          </a:p>
          <a:p>
            <a:pPr lvl="1"/>
            <a:r>
              <a:rPr lang="en-US" i="1" dirty="0" smtClean="0"/>
              <a:t>“Is Industry Certificates the same as 3rd party credentials. IF not, a list of 3rd party credentials earned”</a:t>
            </a:r>
          </a:p>
          <a:p>
            <a:pPr lvl="1"/>
            <a:r>
              <a:rPr lang="en-US" i="1" dirty="0" smtClean="0"/>
              <a:t>“</a:t>
            </a:r>
            <a:r>
              <a:rPr lang="en-US" i="1" dirty="0" err="1" smtClean="0"/>
              <a:t>SkillsUSA</a:t>
            </a:r>
            <a:r>
              <a:rPr lang="en-US" i="1" dirty="0" smtClean="0"/>
              <a:t> Membership”</a:t>
            </a:r>
          </a:p>
          <a:p>
            <a:pPr lvl="1"/>
            <a:r>
              <a:rPr lang="en-US" i="1" dirty="0" smtClean="0"/>
              <a:t>“Industry specific needed courses”</a:t>
            </a:r>
          </a:p>
        </p:txBody>
      </p:sp>
      <p:sp>
        <p:nvSpPr>
          <p:cNvPr id="5" name="Rectangle 4"/>
          <p:cNvSpPr/>
          <p:nvPr/>
        </p:nvSpPr>
        <p:spPr>
          <a:xfrm>
            <a:off x="2901245" y="3894972"/>
            <a:ext cx="6096000" cy="1754326"/>
          </a:xfrm>
          <a:prstGeom prst="rect">
            <a:avLst/>
          </a:prstGeom>
        </p:spPr>
        <p:txBody>
          <a:bodyPr>
            <a:spAutoFit/>
          </a:bodyPr>
          <a:lstStyle/>
          <a:p>
            <a:r>
              <a:rPr lang="en-US" b="1" dirty="0" smtClean="0">
                <a:effectLst/>
                <a:latin typeface="Calibri,sans-serif"/>
              </a:rPr>
              <a:t>QUESTION: </a:t>
            </a:r>
            <a:r>
              <a:rPr lang="en-US" dirty="0" smtClean="0">
                <a:effectLst/>
                <a:latin typeface="Calibri,sans-serif"/>
              </a:rPr>
              <a:t>For business support services and healthcare, there is some overlap. For example, the healthcare packet includes Healthcare Business Informatics, Healthcare Management Technology, Medical Office Administration, and Medical Billing and Coding. How do we structure this for metrics collection? </a:t>
            </a:r>
            <a:endParaRPr lang="en-US" dirty="0"/>
          </a:p>
        </p:txBody>
      </p:sp>
      <p:sp>
        <p:nvSpPr>
          <p:cNvPr id="6" name="TextBox 5"/>
          <p:cNvSpPr txBox="1"/>
          <p:nvPr/>
        </p:nvSpPr>
        <p:spPr>
          <a:xfrm>
            <a:off x="304800" y="6048140"/>
            <a:ext cx="9079922" cy="461665"/>
          </a:xfrm>
          <a:prstGeom prst="rect">
            <a:avLst/>
          </a:prstGeom>
          <a:noFill/>
        </p:spPr>
        <p:txBody>
          <a:bodyPr wrap="none" rtlCol="0">
            <a:spAutoFit/>
          </a:bodyPr>
          <a:lstStyle/>
          <a:p>
            <a:r>
              <a:rPr lang="en-US" sz="2400" dirty="0" smtClean="0">
                <a:solidFill>
                  <a:srgbClr val="FF0000"/>
                </a:solidFill>
              </a:rPr>
              <a:t>Packets due </a:t>
            </a:r>
            <a:r>
              <a:rPr lang="en-US" sz="2400" b="1" dirty="0" smtClean="0">
                <a:solidFill>
                  <a:srgbClr val="FF0000"/>
                </a:solidFill>
              </a:rPr>
              <a:t>December 31</a:t>
            </a:r>
            <a:r>
              <a:rPr lang="en-US" sz="2400" b="1" baseline="30000" dirty="0" smtClean="0">
                <a:solidFill>
                  <a:srgbClr val="FF0000"/>
                </a:solidFill>
              </a:rPr>
              <a:t>st</a:t>
            </a:r>
            <a:r>
              <a:rPr lang="en-US" sz="2400" b="1" dirty="0" smtClean="0">
                <a:solidFill>
                  <a:srgbClr val="FF0000"/>
                </a:solidFill>
              </a:rPr>
              <a:t> </a:t>
            </a:r>
            <a:r>
              <a:rPr lang="en-US" sz="2400" dirty="0" smtClean="0">
                <a:solidFill>
                  <a:srgbClr val="FF0000"/>
                </a:solidFill>
              </a:rPr>
              <a:t>– Please take the </a:t>
            </a:r>
            <a:r>
              <a:rPr lang="en-US" sz="2400" b="1" dirty="0" smtClean="0">
                <a:solidFill>
                  <a:srgbClr val="FF0000"/>
                </a:solidFill>
              </a:rPr>
              <a:t>survey</a:t>
            </a:r>
            <a:r>
              <a:rPr lang="en-US" sz="2400" dirty="0" smtClean="0">
                <a:solidFill>
                  <a:srgbClr val="FF0000"/>
                </a:solidFill>
              </a:rPr>
              <a:t> once you turn it in!</a:t>
            </a:r>
            <a:endParaRPr lang="en-US" sz="2400" dirty="0">
              <a:solidFill>
                <a:srgbClr val="FF0000"/>
              </a:solidFill>
            </a:endParaRPr>
          </a:p>
        </p:txBody>
      </p:sp>
    </p:spTree>
    <p:extLst>
      <p:ext uri="{BB962C8B-B14F-4D97-AF65-F5344CB8AC3E}">
        <p14:creationId xmlns:p14="http://schemas.microsoft.com/office/powerpoint/2010/main" val="4411375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2018-2019 Projects and Activities</a:t>
            </a:r>
            <a:endParaRPr lang="en-US" dirty="0"/>
          </a:p>
        </p:txBody>
      </p:sp>
      <p:pic>
        <p:nvPicPr>
          <p:cNvPr id="4" name="Content Placeholder 3"/>
          <p:cNvPicPr>
            <a:picLocks noGrp="1" noChangeAspect="1"/>
          </p:cNvPicPr>
          <p:nvPr>
            <p:ph idx="1"/>
          </p:nvPr>
        </p:nvPicPr>
        <p:blipFill>
          <a:blip r:embed="rId2"/>
          <a:stretch>
            <a:fillRect/>
          </a:stretch>
        </p:blipFill>
        <p:spPr>
          <a:xfrm>
            <a:off x="1601631" y="1690688"/>
            <a:ext cx="3789141" cy="4768358"/>
          </a:xfrm>
          <a:prstGeom prst="rect">
            <a:avLst/>
          </a:prstGeom>
        </p:spPr>
      </p:pic>
      <p:sp>
        <p:nvSpPr>
          <p:cNvPr id="5" name="7-Point Star 4"/>
          <p:cNvSpPr/>
          <p:nvPr/>
        </p:nvSpPr>
        <p:spPr>
          <a:xfrm>
            <a:off x="579549" y="1571223"/>
            <a:ext cx="1712890" cy="1481070"/>
          </a:xfrm>
          <a:prstGeom prst="star7">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6" name="TextBox 5"/>
          <p:cNvSpPr txBox="1"/>
          <p:nvPr/>
        </p:nvSpPr>
        <p:spPr>
          <a:xfrm>
            <a:off x="838200" y="1983346"/>
            <a:ext cx="1454239" cy="646331"/>
          </a:xfrm>
          <a:prstGeom prst="rect">
            <a:avLst/>
          </a:prstGeom>
          <a:noFill/>
        </p:spPr>
        <p:txBody>
          <a:bodyPr wrap="square" rtlCol="0">
            <a:spAutoFit/>
          </a:bodyPr>
          <a:lstStyle/>
          <a:p>
            <a:r>
              <a:rPr lang="en-US" dirty="0" smtClean="0"/>
              <a:t>Apply for Certification</a:t>
            </a:r>
            <a:endParaRPr lang="en-US" dirty="0"/>
          </a:p>
        </p:txBody>
      </p:sp>
      <p:pic>
        <p:nvPicPr>
          <p:cNvPr id="7" name="Picture 6"/>
          <p:cNvPicPr>
            <a:picLocks noChangeAspect="1"/>
          </p:cNvPicPr>
          <p:nvPr/>
        </p:nvPicPr>
        <p:blipFill>
          <a:blip r:embed="rId3"/>
          <a:stretch>
            <a:fillRect/>
          </a:stretch>
        </p:blipFill>
        <p:spPr>
          <a:xfrm>
            <a:off x="7991401" y="1690688"/>
            <a:ext cx="2597121" cy="1737511"/>
          </a:xfrm>
          <a:prstGeom prst="rect">
            <a:avLst/>
          </a:prstGeom>
        </p:spPr>
      </p:pic>
      <p:pic>
        <p:nvPicPr>
          <p:cNvPr id="8" name="Picture 7"/>
          <p:cNvPicPr>
            <a:picLocks noChangeAspect="1"/>
          </p:cNvPicPr>
          <p:nvPr/>
        </p:nvPicPr>
        <p:blipFill>
          <a:blip r:embed="rId4"/>
          <a:stretch>
            <a:fillRect/>
          </a:stretch>
        </p:blipFill>
        <p:spPr>
          <a:xfrm>
            <a:off x="7886212" y="3980593"/>
            <a:ext cx="2363644" cy="2266265"/>
          </a:xfrm>
          <a:prstGeom prst="rect">
            <a:avLst/>
          </a:prstGeom>
        </p:spPr>
      </p:pic>
      <p:sp>
        <p:nvSpPr>
          <p:cNvPr id="9" name="7-Point Star 8"/>
          <p:cNvSpPr/>
          <p:nvPr/>
        </p:nvSpPr>
        <p:spPr>
          <a:xfrm>
            <a:off x="7000422" y="5063992"/>
            <a:ext cx="1539789" cy="1504234"/>
          </a:xfrm>
          <a:prstGeom prst="star7">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1600" dirty="0" smtClean="0">
                <a:solidFill>
                  <a:schemeClr val="tx1"/>
                </a:solidFill>
              </a:rPr>
              <a:t>Periodic Review</a:t>
            </a:r>
            <a:endParaRPr lang="en-US" sz="1600" dirty="0">
              <a:solidFill>
                <a:schemeClr val="tx1"/>
              </a:solidFill>
            </a:endParaRPr>
          </a:p>
        </p:txBody>
      </p:sp>
      <p:pic>
        <p:nvPicPr>
          <p:cNvPr id="10" name="Picture 9"/>
          <p:cNvPicPr>
            <a:picLocks noChangeAspect="1"/>
          </p:cNvPicPr>
          <p:nvPr/>
        </p:nvPicPr>
        <p:blipFill>
          <a:blip r:embed="rId5"/>
          <a:stretch>
            <a:fillRect/>
          </a:stretch>
        </p:blipFill>
        <p:spPr>
          <a:xfrm>
            <a:off x="10048974" y="1941608"/>
            <a:ext cx="1572904" cy="1536325"/>
          </a:xfrm>
          <a:prstGeom prst="rect">
            <a:avLst/>
          </a:prstGeom>
        </p:spPr>
      </p:pic>
      <p:sp>
        <p:nvSpPr>
          <p:cNvPr id="11" name="7-Point Star 10"/>
          <p:cNvSpPr/>
          <p:nvPr/>
        </p:nvSpPr>
        <p:spPr>
          <a:xfrm>
            <a:off x="6171123" y="1868444"/>
            <a:ext cx="1820278" cy="1648496"/>
          </a:xfrm>
          <a:prstGeom prst="star7">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smtClean="0">
                <a:solidFill>
                  <a:schemeClr val="tx1"/>
                </a:solidFill>
              </a:rPr>
              <a:t>3 year </a:t>
            </a:r>
            <a:r>
              <a:rPr lang="en-US" sz="1100" dirty="0" smtClean="0">
                <a:solidFill>
                  <a:schemeClr val="tx1"/>
                </a:solidFill>
              </a:rPr>
              <a:t>recertification</a:t>
            </a:r>
            <a:endParaRPr lang="en-US" sz="1100" dirty="0">
              <a:solidFill>
                <a:schemeClr val="tx1"/>
              </a:solidFill>
            </a:endParaRPr>
          </a:p>
        </p:txBody>
      </p:sp>
      <p:pic>
        <p:nvPicPr>
          <p:cNvPr id="3" name="Picture 2"/>
          <p:cNvPicPr>
            <a:picLocks noChangeAspect="1"/>
          </p:cNvPicPr>
          <p:nvPr/>
        </p:nvPicPr>
        <p:blipFill>
          <a:blip r:embed="rId6"/>
          <a:stretch>
            <a:fillRect/>
          </a:stretch>
        </p:blipFill>
        <p:spPr>
          <a:xfrm>
            <a:off x="579549" y="3987507"/>
            <a:ext cx="1572904" cy="1536325"/>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88523" y="5576699"/>
            <a:ext cx="1596334" cy="1283001"/>
          </a:xfrm>
          <a:prstGeom prst="rect">
            <a:avLst/>
          </a:prstGeom>
        </p:spPr>
      </p:pic>
    </p:spTree>
    <p:extLst>
      <p:ext uri="{BB962C8B-B14F-4D97-AF65-F5344CB8AC3E}">
        <p14:creationId xmlns:p14="http://schemas.microsoft.com/office/powerpoint/2010/main" val="4693145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1F27F3A-B3E9-41ED-AF8F-A365F10BB65F}" type="slidenum">
              <a:rPr lang="en-US" smtClean="0"/>
              <a:pPr/>
              <a:t>16</a:t>
            </a:fld>
            <a:endParaRPr lang="en-US" dirty="0"/>
          </a:p>
        </p:txBody>
      </p:sp>
      <p:sp>
        <p:nvSpPr>
          <p:cNvPr id="3" name="Content Placeholder 2"/>
          <p:cNvSpPr>
            <a:spLocks noGrp="1"/>
          </p:cNvSpPr>
          <p:nvPr>
            <p:ph idx="1"/>
          </p:nvPr>
        </p:nvSpPr>
        <p:spPr>
          <a:xfrm>
            <a:off x="104775" y="928255"/>
            <a:ext cx="12087225" cy="4803676"/>
          </a:xfrm>
        </p:spPr>
        <p:txBody>
          <a:bodyPr>
            <a:normAutofit fontScale="85000" lnSpcReduction="20000"/>
          </a:bodyPr>
          <a:lstStyle/>
          <a:p>
            <a:pPr>
              <a:buFont typeface="Wingdings" panose="05000000000000000000" pitchFamily="2" charset="2"/>
              <a:buChar char="Ø"/>
            </a:pPr>
            <a:r>
              <a:rPr lang="en-US" dirty="0">
                <a:solidFill>
                  <a:schemeClr val="tx1"/>
                </a:solidFill>
              </a:rPr>
              <a:t>NCWorks </a:t>
            </a:r>
            <a:r>
              <a:rPr lang="en-US" dirty="0" smtClean="0">
                <a:solidFill>
                  <a:schemeClr val="tx1"/>
                </a:solidFill>
              </a:rPr>
              <a:t>CCs </a:t>
            </a:r>
            <a:r>
              <a:rPr lang="en-US" dirty="0">
                <a:solidFill>
                  <a:schemeClr val="tx1"/>
                </a:solidFill>
              </a:rPr>
              <a:t>are expected to be </a:t>
            </a:r>
            <a:r>
              <a:rPr lang="en-US" dirty="0" smtClean="0">
                <a:solidFill>
                  <a:schemeClr val="tx1"/>
                </a:solidFill>
              </a:rPr>
              <a:t>lead </a:t>
            </a:r>
            <a:r>
              <a:rPr lang="en-US" dirty="0">
                <a:solidFill>
                  <a:schemeClr val="tx1"/>
                </a:solidFill>
              </a:rPr>
              <a:t>agency for promoting and delivering career awareness, career guidance, and employability skills to provide businesses with a skilled workforce.</a:t>
            </a:r>
          </a:p>
          <a:p>
            <a:pPr>
              <a:buFont typeface="Wingdings" panose="05000000000000000000" pitchFamily="2" charset="2"/>
              <a:buChar char="Ø"/>
            </a:pPr>
            <a:r>
              <a:rPr lang="en-US" dirty="0">
                <a:solidFill>
                  <a:schemeClr val="tx1"/>
                </a:solidFill>
              </a:rPr>
              <a:t>W</a:t>
            </a:r>
            <a:r>
              <a:rPr lang="en-US" dirty="0" smtClean="0">
                <a:solidFill>
                  <a:schemeClr val="tx1"/>
                </a:solidFill>
              </a:rPr>
              <a:t>ere </a:t>
            </a:r>
            <a:r>
              <a:rPr lang="en-US" dirty="0">
                <a:solidFill>
                  <a:schemeClr val="tx1"/>
                </a:solidFill>
              </a:rPr>
              <a:t>not awarded local implementation status as part of the </a:t>
            </a:r>
            <a:r>
              <a:rPr lang="en-US" dirty="0" smtClean="0">
                <a:solidFill>
                  <a:schemeClr val="tx1"/>
                </a:solidFill>
              </a:rPr>
              <a:t>initial </a:t>
            </a:r>
            <a:r>
              <a:rPr lang="en-US" dirty="0">
                <a:solidFill>
                  <a:schemeClr val="tx1"/>
                </a:solidFill>
              </a:rPr>
              <a:t>implementation </a:t>
            </a:r>
            <a:r>
              <a:rPr lang="en-US" dirty="0" smtClean="0">
                <a:solidFill>
                  <a:schemeClr val="tx1"/>
                </a:solidFill>
              </a:rPr>
              <a:t>process</a:t>
            </a:r>
          </a:p>
          <a:p>
            <a:pPr>
              <a:buFont typeface="Wingdings" panose="05000000000000000000" pitchFamily="2" charset="2"/>
              <a:buChar char="Ø"/>
            </a:pPr>
            <a:r>
              <a:rPr lang="en-US" dirty="0" smtClean="0">
                <a:solidFill>
                  <a:schemeClr val="tx1"/>
                </a:solidFill>
              </a:rPr>
              <a:t>To </a:t>
            </a:r>
            <a:r>
              <a:rPr lang="en-US" dirty="0">
                <a:solidFill>
                  <a:schemeClr val="tx1"/>
                </a:solidFill>
              </a:rPr>
              <a:t>remedy that, NCWorks </a:t>
            </a:r>
            <a:r>
              <a:rPr lang="en-US" dirty="0" smtClean="0">
                <a:solidFill>
                  <a:schemeClr val="tx1"/>
                </a:solidFill>
              </a:rPr>
              <a:t>CCs </a:t>
            </a:r>
            <a:r>
              <a:rPr lang="en-US" dirty="0">
                <a:solidFill>
                  <a:schemeClr val="tx1"/>
                </a:solidFill>
              </a:rPr>
              <a:t>in areas which have already received local implementation status are invited to apply for implementation. </a:t>
            </a:r>
            <a:endParaRPr lang="en-US" dirty="0" smtClean="0">
              <a:solidFill>
                <a:schemeClr val="tx1"/>
              </a:solidFill>
            </a:endParaRPr>
          </a:p>
          <a:p>
            <a:pPr>
              <a:buFont typeface="Wingdings" panose="05000000000000000000" pitchFamily="2" charset="2"/>
              <a:buChar char="Ø"/>
            </a:pPr>
            <a:r>
              <a:rPr lang="en-US" dirty="0" smtClean="0">
                <a:solidFill>
                  <a:schemeClr val="tx1"/>
                </a:solidFill>
              </a:rPr>
              <a:t>Review </a:t>
            </a:r>
            <a:r>
              <a:rPr lang="en-US" dirty="0">
                <a:solidFill>
                  <a:schemeClr val="tx1"/>
                </a:solidFill>
              </a:rPr>
              <a:t>team </a:t>
            </a:r>
            <a:r>
              <a:rPr lang="en-US" dirty="0" smtClean="0">
                <a:solidFill>
                  <a:schemeClr val="tx1"/>
                </a:solidFill>
              </a:rPr>
              <a:t>consults </a:t>
            </a:r>
            <a:r>
              <a:rPr lang="en-US" dirty="0">
                <a:solidFill>
                  <a:schemeClr val="tx1"/>
                </a:solidFill>
              </a:rPr>
              <a:t>with </a:t>
            </a:r>
            <a:r>
              <a:rPr lang="en-US" dirty="0" smtClean="0">
                <a:solidFill>
                  <a:schemeClr val="tx1"/>
                </a:solidFill>
              </a:rPr>
              <a:t>WDB </a:t>
            </a:r>
            <a:r>
              <a:rPr lang="en-US" dirty="0">
                <a:solidFill>
                  <a:schemeClr val="tx1"/>
                </a:solidFill>
              </a:rPr>
              <a:t>Director and </a:t>
            </a:r>
            <a:r>
              <a:rPr lang="en-US" dirty="0" smtClean="0">
                <a:solidFill>
                  <a:schemeClr val="tx1"/>
                </a:solidFill>
              </a:rPr>
              <a:t>NCWorks </a:t>
            </a:r>
            <a:r>
              <a:rPr lang="en-US" dirty="0">
                <a:solidFill>
                  <a:schemeClr val="tx1"/>
                </a:solidFill>
              </a:rPr>
              <a:t>Regional Operations Director to determine </a:t>
            </a:r>
            <a:r>
              <a:rPr lang="en-US" dirty="0" smtClean="0">
                <a:solidFill>
                  <a:schemeClr val="tx1"/>
                </a:solidFill>
              </a:rPr>
              <a:t>readiness </a:t>
            </a:r>
            <a:r>
              <a:rPr lang="en-US" dirty="0">
                <a:solidFill>
                  <a:schemeClr val="tx1"/>
                </a:solidFill>
              </a:rPr>
              <a:t>of NCWorks </a:t>
            </a:r>
            <a:r>
              <a:rPr lang="en-US" dirty="0" smtClean="0">
                <a:solidFill>
                  <a:schemeClr val="tx1"/>
                </a:solidFill>
              </a:rPr>
              <a:t>CCs </a:t>
            </a:r>
            <a:r>
              <a:rPr lang="en-US" dirty="0">
                <a:solidFill>
                  <a:schemeClr val="tx1"/>
                </a:solidFill>
              </a:rPr>
              <a:t>in the local partnership to receive implementation certification.  </a:t>
            </a:r>
          </a:p>
          <a:p>
            <a:pPr>
              <a:buFont typeface="Wingdings" panose="05000000000000000000" pitchFamily="2" charset="2"/>
              <a:buChar char="Ø"/>
            </a:pPr>
            <a:r>
              <a:rPr lang="en-US" u="sng" dirty="0" smtClean="0">
                <a:solidFill>
                  <a:schemeClr val="tx1"/>
                </a:solidFill>
              </a:rPr>
              <a:t>The following information will be requested / provided</a:t>
            </a:r>
            <a:r>
              <a:rPr lang="en-US" dirty="0" smtClean="0">
                <a:solidFill>
                  <a:schemeClr val="tx1"/>
                </a:solidFill>
              </a:rPr>
              <a:t>:</a:t>
            </a:r>
            <a:endParaRPr lang="en-US" dirty="0">
              <a:solidFill>
                <a:schemeClr val="tx1"/>
              </a:solidFill>
            </a:endParaRPr>
          </a:p>
          <a:p>
            <a:pPr lvl="1">
              <a:buFont typeface="Wingdings" panose="05000000000000000000" pitchFamily="2" charset="2"/>
              <a:buChar char="§"/>
            </a:pPr>
            <a:r>
              <a:rPr lang="en-US" dirty="0" smtClean="0">
                <a:solidFill>
                  <a:schemeClr val="tx1"/>
                </a:solidFill>
              </a:rPr>
              <a:t>1. Provide </a:t>
            </a:r>
            <a:r>
              <a:rPr lang="en-US" dirty="0">
                <a:solidFill>
                  <a:schemeClr val="tx1"/>
                </a:solidFill>
              </a:rPr>
              <a:t>documentation of local implementation meetings attended by M</a:t>
            </a:r>
            <a:r>
              <a:rPr lang="en-US" dirty="0" smtClean="0">
                <a:solidFill>
                  <a:schemeClr val="tx1"/>
                </a:solidFill>
              </a:rPr>
              <a:t>anager </a:t>
            </a:r>
            <a:r>
              <a:rPr lang="en-US" dirty="0">
                <a:solidFill>
                  <a:schemeClr val="tx1"/>
                </a:solidFill>
              </a:rPr>
              <a:t>and/or Champion. Document </a:t>
            </a:r>
            <a:r>
              <a:rPr lang="en-US" dirty="0" smtClean="0">
                <a:solidFill>
                  <a:schemeClr val="tx1"/>
                </a:solidFill>
              </a:rPr>
              <a:t/>
            </a:r>
            <a:br>
              <a:rPr lang="en-US" dirty="0" smtClean="0">
                <a:solidFill>
                  <a:schemeClr val="tx1"/>
                </a:solidFill>
              </a:rPr>
            </a:br>
            <a:r>
              <a:rPr lang="en-US" dirty="0" smtClean="0">
                <a:solidFill>
                  <a:schemeClr val="tx1"/>
                </a:solidFill>
              </a:rPr>
              <a:t>    input </a:t>
            </a:r>
            <a:r>
              <a:rPr lang="en-US" dirty="0">
                <a:solidFill>
                  <a:schemeClr val="tx1"/>
                </a:solidFill>
              </a:rPr>
              <a:t>provided during the planning process and/or since the certification.</a:t>
            </a:r>
          </a:p>
          <a:p>
            <a:pPr marL="457200" lvl="1" indent="0">
              <a:buNone/>
            </a:pPr>
            <a:endParaRPr lang="en-US" sz="1000" dirty="0">
              <a:solidFill>
                <a:schemeClr val="tx1"/>
              </a:solidFill>
            </a:endParaRPr>
          </a:p>
          <a:p>
            <a:pPr lvl="1">
              <a:buFont typeface="Wingdings" panose="05000000000000000000" pitchFamily="2" charset="2"/>
              <a:buChar char="§"/>
            </a:pPr>
            <a:r>
              <a:rPr lang="en-US" dirty="0" smtClean="0">
                <a:solidFill>
                  <a:schemeClr val="tx1"/>
                </a:solidFill>
              </a:rPr>
              <a:t>2. Document </a:t>
            </a:r>
            <a:r>
              <a:rPr lang="en-US" dirty="0">
                <a:solidFill>
                  <a:schemeClr val="tx1"/>
                </a:solidFill>
              </a:rPr>
              <a:t>meetings/training provided by manager and/or Champion to staff, specific to pathway. </a:t>
            </a:r>
          </a:p>
          <a:p>
            <a:pPr marL="457200" lvl="1" indent="0">
              <a:buNone/>
            </a:pPr>
            <a:endParaRPr lang="en-US" sz="1000" dirty="0">
              <a:solidFill>
                <a:schemeClr val="tx1"/>
              </a:solidFill>
            </a:endParaRPr>
          </a:p>
          <a:p>
            <a:pPr lvl="1">
              <a:buFont typeface="Wingdings" panose="05000000000000000000" pitchFamily="2" charset="2"/>
              <a:buChar char="§"/>
            </a:pPr>
            <a:r>
              <a:rPr lang="en-US" dirty="0" smtClean="0">
                <a:solidFill>
                  <a:schemeClr val="tx1"/>
                </a:solidFill>
              </a:rPr>
              <a:t>3. Provide </a:t>
            </a:r>
            <a:r>
              <a:rPr lang="en-US" dirty="0">
                <a:solidFill>
                  <a:schemeClr val="tx1"/>
                </a:solidFill>
              </a:rPr>
              <a:t>documentation of collaboration with local implementation partners specific to the pathway.</a:t>
            </a:r>
          </a:p>
          <a:p>
            <a:pPr>
              <a:buFont typeface="Wingdings" panose="05000000000000000000" pitchFamily="2" charset="2"/>
              <a:buChar char="Ø"/>
            </a:pPr>
            <a:endParaRPr lang="en-US" dirty="0" smtClean="0">
              <a:solidFill>
                <a:schemeClr val="tx1"/>
              </a:solidFill>
            </a:endParaRPr>
          </a:p>
          <a:p>
            <a:pPr marL="0" indent="0">
              <a:buNone/>
            </a:pPr>
            <a:endParaRPr lang="en-US" dirty="0">
              <a:solidFill>
                <a:schemeClr val="tx1"/>
              </a:solidFill>
            </a:endParaRPr>
          </a:p>
          <a:p>
            <a:endParaRPr lang="en-US" dirty="0"/>
          </a:p>
        </p:txBody>
      </p:sp>
      <p:sp>
        <p:nvSpPr>
          <p:cNvPr id="6" name="Title 5"/>
          <p:cNvSpPr>
            <a:spLocks noGrp="1"/>
          </p:cNvSpPr>
          <p:nvPr>
            <p:ph type="title"/>
          </p:nvPr>
        </p:nvSpPr>
        <p:spPr>
          <a:xfrm>
            <a:off x="512618" y="110449"/>
            <a:ext cx="11249891" cy="596133"/>
          </a:xfrm>
          <a:solidFill>
            <a:schemeClr val="accent6"/>
          </a:solidFill>
        </p:spPr>
        <p:txBody>
          <a:bodyPr>
            <a:normAutofit/>
          </a:bodyPr>
          <a:lstStyle/>
          <a:p>
            <a:r>
              <a:rPr lang="en-US" sz="3600" b="1" i="0" dirty="0" smtClean="0">
                <a:solidFill>
                  <a:schemeClr val="tx2"/>
                </a:solidFill>
              </a:rPr>
              <a:t>Career Centers &amp; Local Pathway Implementation Certification</a:t>
            </a:r>
            <a:endParaRPr lang="en-US" sz="3600" b="1" i="0" dirty="0">
              <a:solidFill>
                <a:schemeClr val="tx2"/>
              </a:solidFill>
            </a:endParaRPr>
          </a:p>
        </p:txBody>
      </p:sp>
      <p:pic>
        <p:nvPicPr>
          <p:cNvPr id="2" name="Picture 1"/>
          <p:cNvPicPr>
            <a:picLocks noChangeAspect="1"/>
          </p:cNvPicPr>
          <p:nvPr/>
        </p:nvPicPr>
        <p:blipFill>
          <a:blip r:embed="rId2"/>
          <a:stretch>
            <a:fillRect/>
          </a:stretch>
        </p:blipFill>
        <p:spPr>
          <a:xfrm>
            <a:off x="9988038" y="5638800"/>
            <a:ext cx="2092026" cy="932930"/>
          </a:xfrm>
          <a:prstGeom prst="rect">
            <a:avLst/>
          </a:prstGeom>
        </p:spPr>
      </p:pic>
      <p:sp>
        <p:nvSpPr>
          <p:cNvPr id="5" name="TextBox 4"/>
          <p:cNvSpPr txBox="1"/>
          <p:nvPr/>
        </p:nvSpPr>
        <p:spPr>
          <a:xfrm>
            <a:off x="325769" y="5822048"/>
            <a:ext cx="8377881" cy="369332"/>
          </a:xfrm>
          <a:prstGeom prst="rect">
            <a:avLst/>
          </a:prstGeom>
          <a:solidFill>
            <a:schemeClr val="bg1">
              <a:lumMod val="85000"/>
            </a:schemeClr>
          </a:solidFill>
        </p:spPr>
        <p:txBody>
          <a:bodyPr wrap="square" rtlCol="0">
            <a:spAutoFit/>
          </a:bodyPr>
          <a:lstStyle/>
          <a:p>
            <a:r>
              <a:rPr lang="en-US" dirty="0">
                <a:hlinkClick r:id="rId3"/>
              </a:rPr>
              <a:t>http://nencpathways.org/2018/09/21/updated-local-implementation-applications</a:t>
            </a:r>
            <a:r>
              <a:rPr lang="en-US" dirty="0" smtClean="0">
                <a:hlinkClick r:id="rId3"/>
              </a:rPr>
              <a:t>/</a:t>
            </a:r>
            <a:r>
              <a:rPr lang="en-US" dirty="0" smtClean="0"/>
              <a:t> </a:t>
            </a:r>
            <a:endParaRPr lang="en-US" dirty="0"/>
          </a:p>
        </p:txBody>
      </p:sp>
    </p:spTree>
    <p:extLst>
      <p:ext uri="{BB962C8B-B14F-4D97-AF65-F5344CB8AC3E}">
        <p14:creationId xmlns:p14="http://schemas.microsoft.com/office/powerpoint/2010/main" val="56248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1F27F3A-B3E9-41ED-AF8F-A365F10BB65F}" type="slidenum">
              <a:rPr lang="en-US" smtClean="0"/>
              <a:pPr/>
              <a:t>17</a:t>
            </a:fld>
            <a:endParaRPr lang="en-US"/>
          </a:p>
        </p:txBody>
      </p:sp>
      <p:pic>
        <p:nvPicPr>
          <p:cNvPr id="7" name="Content Placeholder 6">
            <a:hlinkClick r:id="rId2"/>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0288" y="170237"/>
            <a:ext cx="11793894" cy="6255277"/>
          </a:xfrm>
        </p:spPr>
      </p:pic>
    </p:spTree>
    <p:extLst>
      <p:ext uri="{BB962C8B-B14F-4D97-AF65-F5344CB8AC3E}">
        <p14:creationId xmlns:p14="http://schemas.microsoft.com/office/powerpoint/2010/main" val="220306717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51911" y="5403952"/>
            <a:ext cx="1603023" cy="1288376"/>
          </a:xfrm>
          <a:prstGeom prst="rect">
            <a:avLst/>
          </a:prstGeom>
        </p:spPr>
      </p:pic>
      <p:sp>
        <p:nvSpPr>
          <p:cNvPr id="2" name="TextBox 1"/>
          <p:cNvSpPr txBox="1"/>
          <p:nvPr/>
        </p:nvSpPr>
        <p:spPr>
          <a:xfrm>
            <a:off x="1354666" y="1885244"/>
            <a:ext cx="9381067" cy="3416320"/>
          </a:xfrm>
          <a:prstGeom prst="rect">
            <a:avLst/>
          </a:prstGeom>
          <a:noFill/>
        </p:spPr>
        <p:txBody>
          <a:bodyPr wrap="square" rtlCol="0">
            <a:spAutoFit/>
          </a:bodyPr>
          <a:lstStyle/>
          <a:p>
            <a:pPr marL="342900" indent="-342900">
              <a:buAutoNum type="arabicPeriod"/>
            </a:pPr>
            <a:r>
              <a:rPr lang="en-US" sz="3600" dirty="0" smtClean="0"/>
              <a:t>What will full implementation look like? How will we know it has been achieved?</a:t>
            </a:r>
          </a:p>
          <a:p>
            <a:pPr marL="342900" indent="-342900">
              <a:buAutoNum type="arabicPeriod"/>
            </a:pPr>
            <a:endParaRPr lang="en-US" sz="3600" dirty="0"/>
          </a:p>
          <a:p>
            <a:endParaRPr lang="en-US" sz="3600" dirty="0" smtClean="0"/>
          </a:p>
          <a:p>
            <a:r>
              <a:rPr lang="en-US" sz="3600" dirty="0" smtClean="0"/>
              <a:t>2. What steps can we take to get to full implementation from where we are now?</a:t>
            </a:r>
            <a:endParaRPr lang="en-US" sz="3600" dirty="0"/>
          </a:p>
        </p:txBody>
      </p:sp>
    </p:spTree>
    <p:extLst>
      <p:ext uri="{BB962C8B-B14F-4D97-AF65-F5344CB8AC3E}">
        <p14:creationId xmlns:p14="http://schemas.microsoft.com/office/powerpoint/2010/main" val="36351638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51911" y="5403952"/>
            <a:ext cx="1603023" cy="1288376"/>
          </a:xfrm>
          <a:prstGeom prst="rect">
            <a:avLst/>
          </a:prstGeom>
        </p:spPr>
      </p:pic>
      <p:sp>
        <p:nvSpPr>
          <p:cNvPr id="5" name="TextBox 4"/>
          <p:cNvSpPr txBox="1"/>
          <p:nvPr/>
        </p:nvSpPr>
        <p:spPr>
          <a:xfrm>
            <a:off x="383822" y="541867"/>
            <a:ext cx="9448800" cy="6155531"/>
          </a:xfrm>
          <a:prstGeom prst="rect">
            <a:avLst/>
          </a:prstGeom>
          <a:noFill/>
        </p:spPr>
        <p:txBody>
          <a:bodyPr wrap="square" rtlCol="0">
            <a:spAutoFit/>
          </a:bodyPr>
          <a:lstStyle/>
          <a:p>
            <a:r>
              <a:rPr lang="en-US" sz="4000" u="sng" dirty="0" smtClean="0"/>
              <a:t>UPDATES</a:t>
            </a:r>
          </a:p>
          <a:p>
            <a:pPr marL="457200" indent="-457200">
              <a:buFont typeface="Arial" panose="020B0604020202020204" pitchFamily="34" charset="0"/>
              <a:buChar char="•"/>
            </a:pPr>
            <a:r>
              <a:rPr lang="en-US" sz="3200" dirty="0" smtClean="0"/>
              <a:t>2018-2019 Projects/Calendar</a:t>
            </a:r>
          </a:p>
          <a:p>
            <a:pPr marL="457200" indent="-457200">
              <a:buFont typeface="Arial" panose="020B0604020202020204" pitchFamily="34" charset="0"/>
              <a:buChar char="•"/>
            </a:pPr>
            <a:r>
              <a:rPr lang="en-US" sz="3200" dirty="0" smtClean="0"/>
              <a:t>Pathways Impact Report</a:t>
            </a:r>
          </a:p>
          <a:p>
            <a:r>
              <a:rPr lang="en-US" sz="3200" dirty="0"/>
              <a:t>	</a:t>
            </a:r>
            <a:endParaRPr lang="en-US" sz="3200" dirty="0" smtClean="0"/>
          </a:p>
          <a:p>
            <a:endParaRPr lang="en-US" sz="3200" dirty="0"/>
          </a:p>
          <a:p>
            <a:endParaRPr lang="en-US" sz="3200" dirty="0" smtClean="0"/>
          </a:p>
          <a:p>
            <a:endParaRPr lang="en-US" sz="3200" dirty="0" smtClean="0"/>
          </a:p>
          <a:p>
            <a:endParaRPr lang="en-US" sz="3200" dirty="0" smtClean="0"/>
          </a:p>
          <a:p>
            <a:pPr marL="457200" indent="-457200">
              <a:buFont typeface="Arial" panose="020B0604020202020204" pitchFamily="34" charset="0"/>
              <a:buChar char="•"/>
            </a:pPr>
            <a:r>
              <a:rPr lang="en-US" sz="3200" dirty="0" smtClean="0"/>
              <a:t>Marketing Updates</a:t>
            </a:r>
          </a:p>
          <a:p>
            <a:pPr marL="457200" indent="-457200">
              <a:buFont typeface="Arial" panose="020B0604020202020204" pitchFamily="34" charset="0"/>
              <a:buChar char="•"/>
            </a:pPr>
            <a:r>
              <a:rPr lang="en-US" sz="3200" dirty="0" smtClean="0"/>
              <a:t>Partner Updates</a:t>
            </a:r>
          </a:p>
          <a:p>
            <a:endParaRPr lang="en-US" sz="2400" dirty="0" smtClean="0"/>
          </a:p>
          <a:p>
            <a:pPr marL="457200" indent="-457200">
              <a:buFont typeface="Arial" panose="020B0604020202020204" pitchFamily="34" charset="0"/>
              <a:buChar char="•"/>
            </a:pPr>
            <a:endParaRPr lang="en-US" sz="2400" dirty="0" smtClean="0"/>
          </a:p>
          <a:p>
            <a:endParaRPr lang="en-US" dirty="0"/>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31987" t="5107" r="32435" b="2532"/>
          <a:stretch/>
        </p:blipFill>
        <p:spPr>
          <a:xfrm>
            <a:off x="6694311" y="410836"/>
            <a:ext cx="4086578" cy="5079216"/>
          </a:xfrm>
          <a:prstGeom prst="rect">
            <a:avLst/>
          </a:prstGeom>
        </p:spPr>
      </p:pic>
      <p:pic>
        <p:nvPicPr>
          <p:cNvPr id="7" name="Picture 6"/>
          <p:cNvPicPr>
            <a:picLocks noChangeAspect="1"/>
          </p:cNvPicPr>
          <p:nvPr/>
        </p:nvPicPr>
        <p:blipFill>
          <a:blip r:embed="rId5"/>
          <a:stretch>
            <a:fillRect/>
          </a:stretch>
        </p:blipFill>
        <p:spPr>
          <a:xfrm>
            <a:off x="383822" y="2284230"/>
            <a:ext cx="6254868" cy="2430166"/>
          </a:xfrm>
          <a:prstGeom prst="rect">
            <a:avLst/>
          </a:prstGeom>
        </p:spPr>
      </p:pic>
    </p:spTree>
    <p:extLst>
      <p:ext uri="{BB962C8B-B14F-4D97-AF65-F5344CB8AC3E}">
        <p14:creationId xmlns:p14="http://schemas.microsoft.com/office/powerpoint/2010/main" val="39226122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51911" y="5403952"/>
            <a:ext cx="1603023" cy="1288376"/>
          </a:xfrm>
          <a:prstGeom prst="rect">
            <a:avLst/>
          </a:prstGeom>
        </p:spPr>
      </p:pic>
      <p:sp>
        <p:nvSpPr>
          <p:cNvPr id="3" name="TextBox 2"/>
          <p:cNvSpPr txBox="1"/>
          <p:nvPr/>
        </p:nvSpPr>
        <p:spPr>
          <a:xfrm>
            <a:off x="293511" y="259644"/>
            <a:ext cx="11525956" cy="6586418"/>
          </a:xfrm>
          <a:prstGeom prst="rect">
            <a:avLst/>
          </a:prstGeom>
          <a:noFill/>
        </p:spPr>
        <p:txBody>
          <a:bodyPr wrap="square" rtlCol="0">
            <a:spAutoFit/>
          </a:bodyPr>
          <a:lstStyle/>
          <a:p>
            <a:r>
              <a:rPr lang="en-US" sz="2400" b="1" dirty="0" smtClean="0"/>
              <a:t>College Partnership Survey Results</a:t>
            </a:r>
          </a:p>
          <a:p>
            <a:endParaRPr lang="en-US" sz="2400" b="1" dirty="0"/>
          </a:p>
          <a:p>
            <a:pPr marL="342900" indent="-342900">
              <a:buFont typeface="Wingdings" panose="05000000000000000000" pitchFamily="2" charset="2"/>
              <a:buChar char="ü"/>
            </a:pPr>
            <a:r>
              <a:rPr lang="en-US" dirty="0" smtClean="0"/>
              <a:t>Professionally beneficial</a:t>
            </a:r>
          </a:p>
          <a:p>
            <a:pPr marL="342900" indent="-342900">
              <a:buFont typeface="Wingdings" panose="05000000000000000000" pitchFamily="2" charset="2"/>
              <a:buChar char="ü"/>
            </a:pPr>
            <a:r>
              <a:rPr lang="en-US" dirty="0"/>
              <a:t>P</a:t>
            </a:r>
            <a:r>
              <a:rPr lang="en-US" dirty="0" smtClean="0"/>
              <a:t>roviding and sharing information, discovering </a:t>
            </a:r>
            <a:r>
              <a:rPr lang="en-US" dirty="0" smtClean="0"/>
              <a:t>resources, </a:t>
            </a:r>
            <a:r>
              <a:rPr lang="en-US" dirty="0" smtClean="0"/>
              <a:t>networking, sharing best practices</a:t>
            </a:r>
          </a:p>
          <a:p>
            <a:pPr marL="342900" indent="-342900">
              <a:buFont typeface="Wingdings" panose="05000000000000000000" pitchFamily="2" charset="2"/>
              <a:buChar char="ü"/>
            </a:pPr>
            <a:r>
              <a:rPr lang="en-US" dirty="0" smtClean="0"/>
              <a:t>Universities should contribute to metrics, networking, host events, participate in local implementations and provide representatives on leadership team</a:t>
            </a:r>
          </a:p>
          <a:p>
            <a:r>
              <a:rPr lang="en-US" dirty="0"/>
              <a:t> </a:t>
            </a:r>
            <a:r>
              <a:rPr lang="en-US" dirty="0" smtClean="0"/>
              <a:t>           </a:t>
            </a:r>
            <a:r>
              <a:rPr lang="en-US" sz="1400" i="1" dirty="0" smtClean="0"/>
              <a:t>“We found that we needed 4 years universities to help ease parent concerns and wishes for a 4-year degree.”</a:t>
            </a:r>
          </a:p>
          <a:p>
            <a:pPr marL="285750" indent="-285750">
              <a:buFont typeface="Wingdings" panose="05000000000000000000" pitchFamily="2" charset="2"/>
              <a:buChar char="ü"/>
            </a:pPr>
            <a:r>
              <a:rPr lang="en-US" dirty="0" smtClean="0"/>
              <a:t>Topics should include Employer perspectives, WBD and CTE updates, sharing of best practices</a:t>
            </a:r>
          </a:p>
          <a:p>
            <a:pPr marL="285750" indent="-285750">
              <a:buFont typeface="Wingdings" panose="05000000000000000000" pitchFamily="2" charset="2"/>
              <a:buChar char="ü"/>
            </a:pPr>
            <a:r>
              <a:rPr lang="en-US" dirty="0" smtClean="0"/>
              <a:t>Most attend 4-6 Pathways meetings per year</a:t>
            </a:r>
          </a:p>
          <a:p>
            <a:pPr marL="342900" indent="-342900">
              <a:buFont typeface="Wingdings" panose="05000000000000000000" pitchFamily="2" charset="2"/>
              <a:buChar char="ü"/>
            </a:pPr>
            <a:r>
              <a:rPr lang="en-US" dirty="0" smtClean="0"/>
              <a:t>Receive information from pathways via Meetings, Newsletters/Emails….some social media</a:t>
            </a:r>
          </a:p>
          <a:p>
            <a:pPr marL="342900" indent="-342900">
              <a:buFont typeface="Wingdings" panose="05000000000000000000" pitchFamily="2" charset="2"/>
              <a:buChar char="ü"/>
            </a:pPr>
            <a:r>
              <a:rPr lang="en-US" dirty="0" smtClean="0"/>
              <a:t>Share pathways information via staff meetings &amp; emails, some word of mouth</a:t>
            </a:r>
          </a:p>
          <a:p>
            <a:pPr marL="342900" indent="-342900">
              <a:buFont typeface="Wingdings" panose="05000000000000000000" pitchFamily="2" charset="2"/>
              <a:buChar char="ü"/>
            </a:pPr>
            <a:r>
              <a:rPr lang="en-US" dirty="0" smtClean="0"/>
              <a:t>Most have received a local implementation certification or are working towards it</a:t>
            </a:r>
          </a:p>
          <a:p>
            <a:r>
              <a:rPr lang="en-US" dirty="0"/>
              <a:t> </a:t>
            </a:r>
            <a:r>
              <a:rPr lang="en-US" dirty="0" smtClean="0"/>
              <a:t>             </a:t>
            </a:r>
            <a:r>
              <a:rPr lang="en-US" sz="1600" u="sng" dirty="0" smtClean="0"/>
              <a:t>Supports needed for local implementation: </a:t>
            </a:r>
          </a:p>
          <a:p>
            <a:pPr lvl="1"/>
            <a:r>
              <a:rPr lang="en-US" sz="1400" i="1" dirty="0" smtClean="0"/>
              <a:t>“On-campus implementation process training.”</a:t>
            </a:r>
          </a:p>
          <a:p>
            <a:pPr lvl="1"/>
            <a:r>
              <a:rPr lang="en-US" sz="1400" i="1" dirty="0" smtClean="0"/>
              <a:t>“More employers saying they need pathways but also provide pathway elements of guest speakers, job shadowing internships, apprenticeships, tours etc.”</a:t>
            </a:r>
          </a:p>
          <a:p>
            <a:pPr lvl="1"/>
            <a:r>
              <a:rPr lang="en-US" sz="1400" i="1" dirty="0" smtClean="0"/>
              <a:t>“Collaboration with a community college that has implemented certification”</a:t>
            </a:r>
          </a:p>
          <a:p>
            <a:pPr marL="285750" indent="-285750">
              <a:buFont typeface="Wingdings" panose="05000000000000000000" pitchFamily="2" charset="2"/>
              <a:buChar char="ü"/>
            </a:pPr>
            <a:r>
              <a:rPr lang="en-US" dirty="0" smtClean="0"/>
              <a:t>Future Metrics Questions</a:t>
            </a:r>
          </a:p>
          <a:p>
            <a:pPr lvl="1"/>
            <a:r>
              <a:rPr lang="en-US" sz="1400" i="1" dirty="0" smtClean="0"/>
              <a:t>“Is Industry Certificates the same as 3rd party credentials. IF not, a list of 3rd party credentials earned”</a:t>
            </a:r>
          </a:p>
          <a:p>
            <a:pPr lvl="1"/>
            <a:r>
              <a:rPr lang="en-US" sz="1400" i="1" dirty="0" smtClean="0"/>
              <a:t>“</a:t>
            </a:r>
            <a:r>
              <a:rPr lang="en-US" sz="1400" i="1" dirty="0" err="1" smtClean="0"/>
              <a:t>SkillsUSA</a:t>
            </a:r>
            <a:r>
              <a:rPr lang="en-US" sz="1400" i="1" dirty="0" smtClean="0"/>
              <a:t> Membership”</a:t>
            </a:r>
          </a:p>
          <a:p>
            <a:pPr lvl="1"/>
            <a:r>
              <a:rPr lang="en-US" sz="1400" i="1" dirty="0" smtClean="0"/>
              <a:t>“Industry specific needed courses”</a:t>
            </a:r>
          </a:p>
          <a:p>
            <a:pPr marL="285750" indent="-285750">
              <a:buFont typeface="Wingdings" panose="05000000000000000000" pitchFamily="2" charset="2"/>
              <a:buChar char="ü"/>
            </a:pPr>
            <a:r>
              <a:rPr lang="en-US" dirty="0" smtClean="0"/>
              <a:t>Suggestions for the future</a:t>
            </a:r>
          </a:p>
          <a:p>
            <a:pPr lvl="1"/>
            <a:r>
              <a:rPr lang="en-US" sz="1400" i="1" dirty="0" smtClean="0"/>
              <a:t>“an industry certification database or something to track industry certs.”</a:t>
            </a:r>
          </a:p>
          <a:p>
            <a:pPr lvl="1"/>
            <a:r>
              <a:rPr lang="en-US" sz="1400" i="1" dirty="0" smtClean="0"/>
              <a:t>“Collaboration on regional specific Continuing Education class/ program offerings. (Needs from regional business and industry)”</a:t>
            </a:r>
          </a:p>
        </p:txBody>
      </p:sp>
    </p:spTree>
    <p:extLst>
      <p:ext uri="{BB962C8B-B14F-4D97-AF65-F5344CB8AC3E}">
        <p14:creationId xmlns:p14="http://schemas.microsoft.com/office/powerpoint/2010/main" val="1023305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600" y="-200810"/>
            <a:ext cx="5906686" cy="4121554"/>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50000" y="559308"/>
            <a:ext cx="5486400" cy="3910584"/>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8779" y="3836077"/>
            <a:ext cx="5486400" cy="3651504"/>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0" y="3629829"/>
            <a:ext cx="3048000" cy="4064000"/>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17446" y="3221432"/>
            <a:ext cx="2564554" cy="3853253"/>
          </a:xfrm>
          <a:prstGeom prst="rect">
            <a:avLst/>
          </a:prstGeom>
        </p:spPr>
      </p:pic>
      <p:sp>
        <p:nvSpPr>
          <p:cNvPr id="2" name="TextBox 1"/>
          <p:cNvSpPr txBox="1"/>
          <p:nvPr/>
        </p:nvSpPr>
        <p:spPr>
          <a:xfrm>
            <a:off x="-43010" y="3239184"/>
            <a:ext cx="7086600" cy="461665"/>
          </a:xfrm>
          <a:prstGeom prst="rect">
            <a:avLst/>
          </a:prstGeom>
          <a:noFill/>
        </p:spPr>
        <p:txBody>
          <a:bodyPr wrap="square" rtlCol="0">
            <a:spAutoFit/>
          </a:bodyPr>
          <a:lstStyle/>
          <a:p>
            <a:r>
              <a:rPr lang="en-US" sz="2400" b="1" dirty="0" smtClean="0">
                <a:solidFill>
                  <a:schemeClr val="bg1"/>
                </a:solidFill>
              </a:rPr>
              <a:t>COA - Advanced Manufacturing Day in Currituck</a:t>
            </a:r>
            <a:endParaRPr lang="en-US" sz="2400" b="1" dirty="0">
              <a:solidFill>
                <a:schemeClr val="bg1"/>
              </a:solidFill>
            </a:endParaRPr>
          </a:p>
        </p:txBody>
      </p:sp>
    </p:spTree>
    <p:extLst>
      <p:ext uri="{BB962C8B-B14F-4D97-AF65-F5344CB8AC3E}">
        <p14:creationId xmlns:p14="http://schemas.microsoft.com/office/powerpoint/2010/main" val="38782307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21745" y="67808"/>
            <a:ext cx="5486400" cy="3651504"/>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71067" y="1975781"/>
            <a:ext cx="5486400" cy="3651504"/>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667" y="3175677"/>
            <a:ext cx="5486400" cy="3651504"/>
          </a:xfrm>
          <a:prstGeom prst="rect">
            <a:avLst/>
          </a:prstGeom>
        </p:spPr>
      </p:pic>
      <p:sp>
        <p:nvSpPr>
          <p:cNvPr id="6" name="AutoShape 4" descr="Computer Aided Drafting Technology progra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Rectangle 4"/>
          <p:cNvSpPr/>
          <p:nvPr/>
        </p:nvSpPr>
        <p:spPr>
          <a:xfrm>
            <a:off x="1919207" y="2970536"/>
            <a:ext cx="4470399" cy="830997"/>
          </a:xfrm>
          <a:prstGeom prst="rect">
            <a:avLst/>
          </a:prstGeom>
        </p:spPr>
        <p:txBody>
          <a:bodyPr wrap="square">
            <a:spAutoFit/>
          </a:bodyPr>
          <a:lstStyle/>
          <a:p>
            <a:r>
              <a:rPr lang="en-US" sz="2400" b="1" dirty="0">
                <a:solidFill>
                  <a:schemeClr val="bg1"/>
                </a:solidFill>
              </a:rPr>
              <a:t>Advanced Manufacturing Day </a:t>
            </a:r>
            <a:endParaRPr lang="en-US" sz="2400" b="1" dirty="0" smtClean="0">
              <a:solidFill>
                <a:schemeClr val="bg1"/>
              </a:solidFill>
            </a:endParaRPr>
          </a:p>
          <a:p>
            <a:r>
              <a:rPr lang="en-US" sz="2400" b="1" dirty="0">
                <a:solidFill>
                  <a:schemeClr val="bg1"/>
                </a:solidFill>
              </a:rPr>
              <a:t>i</a:t>
            </a:r>
            <a:r>
              <a:rPr lang="en-US" sz="2400" b="1" dirty="0" smtClean="0">
                <a:solidFill>
                  <a:schemeClr val="bg1"/>
                </a:solidFill>
              </a:rPr>
              <a:t>n </a:t>
            </a:r>
            <a:r>
              <a:rPr lang="en-US" sz="2400" b="1" dirty="0">
                <a:solidFill>
                  <a:schemeClr val="bg1"/>
                </a:solidFill>
              </a:rPr>
              <a:t>Currituck</a:t>
            </a:r>
          </a:p>
        </p:txBody>
      </p:sp>
    </p:spTree>
    <p:extLst>
      <p:ext uri="{BB962C8B-B14F-4D97-AF65-F5344CB8AC3E}">
        <p14:creationId xmlns:p14="http://schemas.microsoft.com/office/powerpoint/2010/main" val="20814514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8800" y="144780"/>
            <a:ext cx="5486400" cy="367284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3800" y="2667847"/>
            <a:ext cx="5486400" cy="3672840"/>
          </a:xfrm>
          <a:prstGeom prst="rect">
            <a:avLst/>
          </a:prstGeom>
        </p:spPr>
      </p:pic>
      <p:sp>
        <p:nvSpPr>
          <p:cNvPr id="4" name="Rectangle 3"/>
          <p:cNvSpPr/>
          <p:nvPr/>
        </p:nvSpPr>
        <p:spPr>
          <a:xfrm>
            <a:off x="1097030" y="3252801"/>
            <a:ext cx="4128566" cy="400110"/>
          </a:xfrm>
          <a:prstGeom prst="rect">
            <a:avLst/>
          </a:prstGeom>
        </p:spPr>
        <p:txBody>
          <a:bodyPr wrap="none">
            <a:spAutoFit/>
          </a:bodyPr>
          <a:lstStyle/>
          <a:p>
            <a:r>
              <a:rPr lang="en-US" sz="2000" b="1" dirty="0" smtClean="0">
                <a:solidFill>
                  <a:schemeClr val="bg1"/>
                </a:solidFill>
              </a:rPr>
              <a:t>COA - Culinary Boot Camp in Chowan</a:t>
            </a:r>
            <a:endParaRPr lang="en-US" sz="2000" b="1" dirty="0">
              <a:solidFill>
                <a:schemeClr val="bg1"/>
              </a:solidFill>
            </a:endParaRPr>
          </a:p>
        </p:txBody>
      </p:sp>
    </p:spTree>
    <p:extLst>
      <p:ext uri="{BB962C8B-B14F-4D97-AF65-F5344CB8AC3E}">
        <p14:creationId xmlns:p14="http://schemas.microsoft.com/office/powerpoint/2010/main" val="11924236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6307" y="246379"/>
            <a:ext cx="5486400" cy="367284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99213" y="389467"/>
            <a:ext cx="5486400" cy="367284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97600" y="3383643"/>
            <a:ext cx="5486400" cy="3672840"/>
          </a:xfrm>
          <a:prstGeom prst="rect">
            <a:avLst/>
          </a:prstGeom>
        </p:spPr>
      </p:pic>
      <p:sp>
        <p:nvSpPr>
          <p:cNvPr id="5" name="Rectangle 4"/>
          <p:cNvSpPr/>
          <p:nvPr/>
        </p:nvSpPr>
        <p:spPr>
          <a:xfrm>
            <a:off x="3156013" y="3383643"/>
            <a:ext cx="5264839" cy="400110"/>
          </a:xfrm>
          <a:prstGeom prst="rect">
            <a:avLst/>
          </a:prstGeom>
        </p:spPr>
        <p:txBody>
          <a:bodyPr wrap="none">
            <a:spAutoFit/>
          </a:bodyPr>
          <a:lstStyle/>
          <a:p>
            <a:r>
              <a:rPr lang="en-US" sz="2000" b="1" dirty="0" smtClean="0">
                <a:solidFill>
                  <a:schemeClr val="bg1"/>
                </a:solidFill>
              </a:rPr>
              <a:t>COA – Health Occupations Boot Camp – Eliz City</a:t>
            </a:r>
            <a:endParaRPr lang="en-US" sz="2000" b="1" dirty="0">
              <a:solidFill>
                <a:schemeClr val="bg1"/>
              </a:solidFill>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9800" y="3783753"/>
            <a:ext cx="5486400" cy="3953256"/>
          </a:xfrm>
          <a:prstGeom prst="rect">
            <a:avLst/>
          </a:prstGeom>
        </p:spPr>
      </p:pic>
    </p:spTree>
    <p:extLst>
      <p:ext uri="{BB962C8B-B14F-4D97-AF65-F5344CB8AC3E}">
        <p14:creationId xmlns:p14="http://schemas.microsoft.com/office/powerpoint/2010/main" val="41149057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5534" y="-264499"/>
            <a:ext cx="5486400" cy="3651504"/>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16600" y="553381"/>
            <a:ext cx="5486400" cy="3651504"/>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6933" y="3465914"/>
            <a:ext cx="5486400" cy="3651504"/>
          </a:xfrm>
          <a:prstGeom prst="rect">
            <a:avLst/>
          </a:prstGeom>
        </p:spPr>
      </p:pic>
      <p:sp>
        <p:nvSpPr>
          <p:cNvPr id="6" name="Rectangle 5"/>
          <p:cNvSpPr/>
          <p:nvPr/>
        </p:nvSpPr>
        <p:spPr>
          <a:xfrm>
            <a:off x="4088921" y="2837964"/>
            <a:ext cx="4673331" cy="461665"/>
          </a:xfrm>
          <a:prstGeom prst="rect">
            <a:avLst/>
          </a:prstGeom>
        </p:spPr>
        <p:txBody>
          <a:bodyPr wrap="none">
            <a:spAutoFit/>
          </a:bodyPr>
          <a:lstStyle/>
          <a:p>
            <a:r>
              <a:rPr lang="en-US" sz="2400" b="1" dirty="0">
                <a:solidFill>
                  <a:schemeClr val="bg1"/>
                </a:solidFill>
              </a:rPr>
              <a:t>COA – </a:t>
            </a:r>
            <a:r>
              <a:rPr lang="en-US" sz="2400" b="1" dirty="0" smtClean="0">
                <a:solidFill>
                  <a:schemeClr val="bg1"/>
                </a:solidFill>
              </a:rPr>
              <a:t>Public Services Day– </a:t>
            </a:r>
            <a:r>
              <a:rPr lang="en-US" sz="2400" b="1" dirty="0">
                <a:solidFill>
                  <a:schemeClr val="bg1"/>
                </a:solidFill>
              </a:rPr>
              <a:t>Eliz City</a:t>
            </a:r>
          </a:p>
        </p:txBody>
      </p:sp>
    </p:spTree>
    <p:extLst>
      <p:ext uri="{BB962C8B-B14F-4D97-AF65-F5344CB8AC3E}">
        <p14:creationId xmlns:p14="http://schemas.microsoft.com/office/powerpoint/2010/main" val="42374517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51911" y="5403952"/>
            <a:ext cx="1603023" cy="1288376"/>
          </a:xfrm>
          <a:prstGeom prst="rect">
            <a:avLst/>
          </a:prstGeom>
        </p:spPr>
      </p:pic>
      <p:sp>
        <p:nvSpPr>
          <p:cNvPr id="2" name="TextBox 1"/>
          <p:cNvSpPr txBox="1"/>
          <p:nvPr/>
        </p:nvSpPr>
        <p:spPr>
          <a:xfrm>
            <a:off x="1693333" y="1016000"/>
            <a:ext cx="8895645" cy="2769989"/>
          </a:xfrm>
          <a:prstGeom prst="rect">
            <a:avLst/>
          </a:prstGeom>
          <a:noFill/>
        </p:spPr>
        <p:txBody>
          <a:bodyPr wrap="square" rtlCol="0">
            <a:spAutoFit/>
          </a:bodyPr>
          <a:lstStyle/>
          <a:p>
            <a:pPr algn="ctr"/>
            <a:r>
              <a:rPr lang="en-US" sz="3600" b="1" dirty="0" smtClean="0"/>
              <a:t>Regional Focus on Advanced Manufacturing</a:t>
            </a:r>
          </a:p>
          <a:p>
            <a:pPr algn="ctr"/>
            <a:endParaRPr lang="en-US" dirty="0"/>
          </a:p>
          <a:p>
            <a:pPr algn="ctr"/>
            <a:r>
              <a:rPr lang="en-US" sz="2400" dirty="0" smtClean="0"/>
              <a:t>Jennie Bowen </a:t>
            </a:r>
          </a:p>
          <a:p>
            <a:pPr algn="ctr"/>
            <a:r>
              <a:rPr lang="en-US" sz="2400" i="1" dirty="0" smtClean="0"/>
              <a:t>Region Q Workforce Development Board Director</a:t>
            </a:r>
          </a:p>
          <a:p>
            <a:pPr algn="ctr"/>
            <a:endParaRPr lang="en-US" sz="2400" dirty="0"/>
          </a:p>
          <a:p>
            <a:pPr algn="ctr"/>
            <a:r>
              <a:rPr lang="en-US" sz="2400" dirty="0" smtClean="0"/>
              <a:t>Michael Williams</a:t>
            </a:r>
          </a:p>
          <a:p>
            <a:pPr algn="ctr"/>
            <a:r>
              <a:rPr lang="en-US" sz="2400" i="1" dirty="0" smtClean="0"/>
              <a:t>Turning Point Workforce Development Board Director</a:t>
            </a:r>
            <a:endParaRPr lang="en-US" sz="2400" i="1"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34681" y="4605867"/>
            <a:ext cx="2243948" cy="1755422"/>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1172" y="4613730"/>
            <a:ext cx="3120227" cy="1998493"/>
          </a:xfrm>
          <a:prstGeom prst="rect">
            <a:avLst/>
          </a:prstGeom>
        </p:spPr>
      </p:pic>
    </p:spTree>
    <p:extLst>
      <p:ext uri="{BB962C8B-B14F-4D97-AF65-F5344CB8AC3E}">
        <p14:creationId xmlns:p14="http://schemas.microsoft.com/office/powerpoint/2010/main" val="55823699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1171</TotalTime>
  <Words>670</Words>
  <Application>Microsoft Office PowerPoint</Application>
  <PresentationFormat>Widescreen</PresentationFormat>
  <Paragraphs>95</Paragraphs>
  <Slides>18</Slides>
  <Notes>1</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18</vt:i4>
      </vt:variant>
    </vt:vector>
  </HeadingPairs>
  <TitlesOfParts>
    <vt:vector size="25" baseType="lpstr">
      <vt:lpstr>Arial</vt:lpstr>
      <vt:lpstr>Calibri</vt:lpstr>
      <vt:lpstr>Calibri Light</vt:lpstr>
      <vt:lpstr>Calibri,sans-serif</vt:lpstr>
      <vt:lpstr>Wingdings</vt:lpstr>
      <vt:lpstr>Office Theme</vt:lpstr>
      <vt:lpstr>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Experience More WBL Summit</vt:lpstr>
      <vt:lpstr>PowerPoint Presentation</vt:lpstr>
      <vt:lpstr>PowerPoint Presentation</vt:lpstr>
      <vt:lpstr>2018-2019 Projects and Activities</vt:lpstr>
      <vt:lpstr>Career Centers &amp; Local Pathway Implementation Certification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Bragg, Brandi</dc:creator>
  <cp:lastModifiedBy>Bragg, Brandi</cp:lastModifiedBy>
  <cp:revision>14</cp:revision>
  <dcterms:created xsi:type="dcterms:W3CDTF">2018-11-20T19:15:46Z</dcterms:created>
  <dcterms:modified xsi:type="dcterms:W3CDTF">2018-11-26T11:46:19Z</dcterms:modified>
</cp:coreProperties>
</file>