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 id="2147483700" r:id="rId2"/>
  </p:sldMasterIdLst>
  <p:notesMasterIdLst>
    <p:notesMasterId r:id="rId16"/>
  </p:notesMasterIdLst>
  <p:handoutMasterIdLst>
    <p:handoutMasterId r:id="rId17"/>
  </p:handoutMasterIdLst>
  <p:sldIdLst>
    <p:sldId id="438" r:id="rId3"/>
    <p:sldId id="439" r:id="rId4"/>
    <p:sldId id="459" r:id="rId5"/>
    <p:sldId id="457" r:id="rId6"/>
    <p:sldId id="460" r:id="rId7"/>
    <p:sldId id="469" r:id="rId8"/>
    <p:sldId id="470" r:id="rId9"/>
    <p:sldId id="471" r:id="rId10"/>
    <p:sldId id="467" r:id="rId11"/>
    <p:sldId id="472" r:id="rId12"/>
    <p:sldId id="473" r:id="rId13"/>
    <p:sldId id="474" r:id="rId14"/>
    <p:sldId id="405" r:id="rId15"/>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DC2"/>
    <a:srgbClr val="5F762F"/>
    <a:srgbClr val="3A4248"/>
    <a:srgbClr val="7F888E"/>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2" autoAdjust="0"/>
    <p:restoredTop sz="86962" autoAdjust="0"/>
  </p:normalViewPr>
  <p:slideViewPr>
    <p:cSldViewPr snapToGrid="0">
      <p:cViewPr varScale="1">
        <p:scale>
          <a:sx n="85" d="100"/>
          <a:sy n="85" d="100"/>
        </p:scale>
        <p:origin x="87" y="18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198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14082" cy="466417"/>
          </a:xfrm>
          <a:prstGeom prst="rect">
            <a:avLst/>
          </a:prstGeom>
        </p:spPr>
        <p:txBody>
          <a:bodyPr vert="horz" lIns="92048" tIns="46024" rIns="92048" bIns="46024" rtlCol="0"/>
          <a:lstStyle>
            <a:lvl1pPr algn="l">
              <a:defRPr sz="1200"/>
            </a:lvl1pPr>
          </a:lstStyle>
          <a:p>
            <a:endParaRPr lang="en-US"/>
          </a:p>
        </p:txBody>
      </p:sp>
      <p:sp>
        <p:nvSpPr>
          <p:cNvPr id="3" name="Date Placeholder 2"/>
          <p:cNvSpPr>
            <a:spLocks noGrp="1"/>
          </p:cNvSpPr>
          <p:nvPr>
            <p:ph type="dt" sz="quarter" idx="1"/>
          </p:nvPr>
        </p:nvSpPr>
        <p:spPr>
          <a:xfrm>
            <a:off x="3939164" y="3"/>
            <a:ext cx="3014082" cy="466417"/>
          </a:xfrm>
          <a:prstGeom prst="rect">
            <a:avLst/>
          </a:prstGeom>
        </p:spPr>
        <p:txBody>
          <a:bodyPr vert="horz" lIns="92048" tIns="46024" rIns="92048" bIns="46024" rtlCol="0"/>
          <a:lstStyle>
            <a:lvl1pPr algn="r">
              <a:defRPr sz="1200"/>
            </a:lvl1pPr>
          </a:lstStyle>
          <a:p>
            <a:fld id="{3E5768C0-C5E1-44FB-BB43-CB493AAF27BB}" type="datetimeFigureOut">
              <a:rPr lang="en-US" smtClean="0"/>
              <a:t>11/26/2018</a:t>
            </a:fld>
            <a:endParaRPr lang="en-US"/>
          </a:p>
        </p:txBody>
      </p:sp>
      <p:sp>
        <p:nvSpPr>
          <p:cNvPr id="4" name="Footer Placeholder 3"/>
          <p:cNvSpPr>
            <a:spLocks noGrp="1"/>
          </p:cNvSpPr>
          <p:nvPr>
            <p:ph type="ftr" sz="quarter" idx="2"/>
          </p:nvPr>
        </p:nvSpPr>
        <p:spPr>
          <a:xfrm>
            <a:off x="1" y="8842685"/>
            <a:ext cx="3014082" cy="466416"/>
          </a:xfrm>
          <a:prstGeom prst="rect">
            <a:avLst/>
          </a:prstGeom>
        </p:spPr>
        <p:txBody>
          <a:bodyPr vert="horz" lIns="92048" tIns="46024" rIns="92048" bIns="46024" rtlCol="0" anchor="b"/>
          <a:lstStyle>
            <a:lvl1pPr algn="l">
              <a:defRPr sz="1200"/>
            </a:lvl1pPr>
          </a:lstStyle>
          <a:p>
            <a:endParaRPr lang="en-US"/>
          </a:p>
        </p:txBody>
      </p:sp>
      <p:sp>
        <p:nvSpPr>
          <p:cNvPr id="5" name="Slide Number Placeholder 4"/>
          <p:cNvSpPr>
            <a:spLocks noGrp="1"/>
          </p:cNvSpPr>
          <p:nvPr>
            <p:ph type="sldNum" sz="quarter" idx="3"/>
          </p:nvPr>
        </p:nvSpPr>
        <p:spPr>
          <a:xfrm>
            <a:off x="3939164" y="8842685"/>
            <a:ext cx="3014082" cy="466416"/>
          </a:xfrm>
          <a:prstGeom prst="rect">
            <a:avLst/>
          </a:prstGeom>
        </p:spPr>
        <p:txBody>
          <a:bodyPr vert="horz" lIns="92048" tIns="46024" rIns="92048" bIns="46024" rtlCol="0" anchor="b"/>
          <a:lstStyle>
            <a:lvl1pPr algn="r">
              <a:defRPr sz="1200"/>
            </a:lvl1pPr>
          </a:lstStyle>
          <a:p>
            <a:fld id="{4F06C4DD-D43F-4083-A284-7C8D322ADEC2}" type="slidenum">
              <a:rPr lang="en-US" smtClean="0"/>
              <a:t>‹#›</a:t>
            </a:fld>
            <a:endParaRPr lang="en-US"/>
          </a:p>
        </p:txBody>
      </p:sp>
    </p:spTree>
    <p:extLst>
      <p:ext uri="{BB962C8B-B14F-4D97-AF65-F5344CB8AC3E}">
        <p14:creationId xmlns:p14="http://schemas.microsoft.com/office/powerpoint/2010/main" val="694374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3763" cy="467072"/>
          </a:xfrm>
          <a:prstGeom prst="rect">
            <a:avLst/>
          </a:prstGeom>
        </p:spPr>
        <p:txBody>
          <a:bodyPr vert="horz" lIns="92923" tIns="46461" rIns="92923" bIns="46461" rtlCol="0"/>
          <a:lstStyle>
            <a:lvl1pPr algn="l">
              <a:defRPr sz="1200"/>
            </a:lvl1pPr>
          </a:lstStyle>
          <a:p>
            <a:endParaRPr lang="en-US"/>
          </a:p>
        </p:txBody>
      </p:sp>
      <p:sp>
        <p:nvSpPr>
          <p:cNvPr id="3" name="Date Placeholder 2"/>
          <p:cNvSpPr>
            <a:spLocks noGrp="1"/>
          </p:cNvSpPr>
          <p:nvPr>
            <p:ph type="dt" idx="1"/>
          </p:nvPr>
        </p:nvSpPr>
        <p:spPr>
          <a:xfrm>
            <a:off x="3939466" y="1"/>
            <a:ext cx="3013763" cy="467072"/>
          </a:xfrm>
          <a:prstGeom prst="rect">
            <a:avLst/>
          </a:prstGeom>
        </p:spPr>
        <p:txBody>
          <a:bodyPr vert="horz" lIns="92923" tIns="46461" rIns="92923" bIns="46461" rtlCol="0"/>
          <a:lstStyle>
            <a:lvl1pPr algn="r">
              <a:defRPr sz="1200"/>
            </a:lvl1pPr>
          </a:lstStyle>
          <a:p>
            <a:fld id="{C586D9D0-2E9B-4F2F-924A-B3B3E9CFCAEC}" type="datetimeFigureOut">
              <a:rPr lang="en-US" smtClean="0"/>
              <a:t>11/26/2018</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23" tIns="46461" rIns="92923" bIns="46461" rtlCol="0" anchor="ctr"/>
          <a:lstStyle/>
          <a:p>
            <a:endParaRPr lang="en-US"/>
          </a:p>
        </p:txBody>
      </p:sp>
      <p:sp>
        <p:nvSpPr>
          <p:cNvPr id="5" name="Notes Placeholder 4"/>
          <p:cNvSpPr>
            <a:spLocks noGrp="1"/>
          </p:cNvSpPr>
          <p:nvPr>
            <p:ph type="body" sz="quarter" idx="3"/>
          </p:nvPr>
        </p:nvSpPr>
        <p:spPr>
          <a:xfrm>
            <a:off x="695485" y="4480004"/>
            <a:ext cx="5563870" cy="3665458"/>
          </a:xfrm>
          <a:prstGeom prst="rect">
            <a:avLst/>
          </a:prstGeom>
        </p:spPr>
        <p:txBody>
          <a:bodyPr vert="horz" lIns="92923" tIns="46461" rIns="92923" bIns="4646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32"/>
            <a:ext cx="3013763" cy="467071"/>
          </a:xfrm>
          <a:prstGeom prst="rect">
            <a:avLst/>
          </a:prstGeom>
        </p:spPr>
        <p:txBody>
          <a:bodyPr vert="horz" lIns="92923" tIns="46461" rIns="92923" bIns="46461"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2"/>
            <a:ext cx="3013763" cy="467071"/>
          </a:xfrm>
          <a:prstGeom prst="rect">
            <a:avLst/>
          </a:prstGeom>
        </p:spPr>
        <p:txBody>
          <a:bodyPr vert="horz" lIns="92923" tIns="46461" rIns="92923" bIns="46461"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1</a:t>
            </a:fld>
            <a:endParaRPr lang="en-US"/>
          </a:p>
        </p:txBody>
      </p:sp>
    </p:spTree>
    <p:extLst>
      <p:ext uri="{BB962C8B-B14F-4D97-AF65-F5344CB8AC3E}">
        <p14:creationId xmlns:p14="http://schemas.microsoft.com/office/powerpoint/2010/main" val="386998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defTabSz="918768">
              <a:defRPr/>
            </a:pPr>
            <a:r>
              <a:rPr lang="en-US" b="1" dirty="0" smtClean="0">
                <a:solidFill>
                  <a:srgbClr val="7030A0"/>
                </a:solidFill>
                <a:latin typeface="Arial Black" panose="020B0A04020102020204" pitchFamily="34" charset="0"/>
              </a:rPr>
              <a:t>Workforce Innovation and Opportunity Act of 2014. </a:t>
            </a:r>
            <a:r>
              <a:rPr lang="en-US" b="1" dirty="0" smtClean="0"/>
              <a:t>*Public Law 113-128  July 22, 2014*    </a:t>
            </a:r>
            <a:r>
              <a:rPr lang="en-US" b="1" dirty="0" smtClean="0">
                <a:latin typeface="Arial Black" panose="020B0A04020102020204" pitchFamily="34" charset="0"/>
              </a:rPr>
              <a:t> It became effective in PY2015 (July 1, 2015), with full implementation slated for July 1, 2016.</a:t>
            </a:r>
            <a:endParaRPr lang="en-US" dirty="0"/>
          </a:p>
        </p:txBody>
      </p:sp>
      <p:sp>
        <p:nvSpPr>
          <p:cNvPr id="4" name="Slide Number Placeholder 3"/>
          <p:cNvSpPr>
            <a:spLocks noGrp="1"/>
          </p:cNvSpPr>
          <p:nvPr>
            <p:ph type="sldNum" sz="quarter" idx="10"/>
          </p:nvPr>
        </p:nvSpPr>
        <p:spPr/>
        <p:txBody>
          <a:bodyPr/>
          <a:lstStyle/>
          <a:p>
            <a:fld id="{8A387843-67E7-CD44-842C-ED63CE26C8A6}" type="slidenum">
              <a:rPr lang="en-US" smtClean="0"/>
              <a:t>2</a:t>
            </a:fld>
            <a:endParaRPr lang="en-US"/>
          </a:p>
        </p:txBody>
      </p:sp>
    </p:spTree>
    <p:extLst>
      <p:ext uri="{BB962C8B-B14F-4D97-AF65-F5344CB8AC3E}">
        <p14:creationId xmlns:p14="http://schemas.microsoft.com/office/powerpoint/2010/main" val="147571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 Works is a one-stop online resource for job seekers and employers in North Carolina. Job seekers can search for jobs, create resumes, and find education and training. </a:t>
            </a:r>
          </a:p>
          <a:p>
            <a:r>
              <a:rPr lang="en-US" dirty="0"/>
              <a:t>Employers can find candidates, post jobs, and search labor market information.</a:t>
            </a:r>
          </a:p>
          <a:p>
            <a:r>
              <a:rPr lang="en-US" dirty="0"/>
              <a:t>Other Resources and Services:  </a:t>
            </a:r>
          </a:p>
          <a:p>
            <a:r>
              <a:rPr lang="en-US" dirty="0"/>
              <a:t>1. </a:t>
            </a:r>
            <a:r>
              <a:rPr lang="en-US" b="1" dirty="0"/>
              <a:t>Veterans</a:t>
            </a:r>
            <a:r>
              <a:rPr lang="en-US" dirty="0"/>
              <a:t>- </a:t>
            </a:r>
            <a:r>
              <a:rPr lang="en-US" dirty="0" smtClean="0">
                <a:effectLst/>
              </a:rPr>
              <a:t>provides job seeker services for veterans, transitioning service members, and eligible spouses- </a:t>
            </a:r>
            <a:r>
              <a:rPr lang="en-US" dirty="0"/>
              <a:t>can crosswalk service codes to civilian job codes – Vet receive priority of services – new job are placed on Vet hold. </a:t>
            </a:r>
          </a:p>
          <a:p>
            <a:r>
              <a:rPr lang="en-US" dirty="0"/>
              <a:t>2</a:t>
            </a:r>
            <a:r>
              <a:rPr lang="en-US" b="1" dirty="0"/>
              <a:t>. Youth Services </a:t>
            </a:r>
            <a:r>
              <a:rPr lang="en-US" dirty="0"/>
              <a:t>- </a:t>
            </a:r>
            <a:r>
              <a:rPr lang="en-US" dirty="0" smtClean="0">
                <a:effectLst/>
              </a:rPr>
              <a:t>information that is of interest to youth who are looking for a job, or interested in continuing their education after high school. If you are looking for a job, you can access a variety of websites that have job postings and helpful information specifically geared to people in your age group. You will also find information about career exploration, military service, financial aid for education, and other opportunities.</a:t>
            </a:r>
          </a:p>
          <a:p>
            <a:r>
              <a:rPr lang="en-US" b="1" dirty="0" smtClean="0">
                <a:effectLst/>
              </a:rPr>
              <a:t>3. UI: </a:t>
            </a:r>
            <a:r>
              <a:rPr lang="en-US" dirty="0" smtClean="0">
                <a:effectLst/>
              </a:rPr>
              <a:t>Begin Filing a Claim, Successful Filing Tips, Report Fraud, FAQs, Additional Links, Hours. Employers can either speak with someone or expect to receive a call the same business day about the following </a:t>
            </a:r>
            <a:r>
              <a:rPr lang="en-US" dirty="0" err="1" smtClean="0">
                <a:effectLst/>
              </a:rPr>
              <a:t>topics:UI</a:t>
            </a:r>
            <a:r>
              <a:rPr lang="en-US" dirty="0" smtClean="0">
                <a:effectLst/>
              </a:rPr>
              <a:t> Laws, Applying for a New Tax Account Number</a:t>
            </a:r>
          </a:p>
          <a:p>
            <a:r>
              <a:rPr lang="en-US" dirty="0" smtClean="0">
                <a:effectLst/>
              </a:rPr>
              <a:t>Questions about Rates,  Liability Questions,  Questions about Tax Bills</a:t>
            </a:r>
          </a:p>
          <a:p>
            <a:r>
              <a:rPr lang="en-US" dirty="0" smtClean="0">
                <a:effectLst/>
              </a:rPr>
              <a:t>4. </a:t>
            </a:r>
            <a:r>
              <a:rPr lang="en-US" b="1" dirty="0" smtClean="0">
                <a:effectLst/>
              </a:rPr>
              <a:t>Workforce Transition and Community Assistance :</a:t>
            </a:r>
            <a:r>
              <a:rPr lang="en-US" b="1" baseline="0" dirty="0" smtClean="0">
                <a:effectLst/>
              </a:rPr>
              <a:t> </a:t>
            </a:r>
            <a:r>
              <a:rPr lang="en-US" dirty="0" smtClean="0">
                <a:effectLst/>
              </a:rPr>
              <a:t>This page contains links to resources to assist during your transition from employment to unemployment or retirement, or unemployment to re-employment.   It includes other community or social service programs. Topics include health, families and children, temporary assistance programs, legal issues, government benefits, caregiver resources, and more.</a:t>
            </a:r>
          </a:p>
          <a:p>
            <a:r>
              <a:rPr lang="en-US" dirty="0" smtClean="0">
                <a:effectLst/>
              </a:rPr>
              <a:t>5. </a:t>
            </a:r>
            <a:r>
              <a:rPr lang="en-US" b="1" dirty="0" smtClean="0">
                <a:effectLst/>
              </a:rPr>
              <a:t>Eligible Training Provider List</a:t>
            </a:r>
          </a:p>
          <a:p>
            <a:r>
              <a:rPr lang="en-US" dirty="0"/>
              <a:t>The Workforce Innovation and Opportunity Act (WIOA) requires training providers to apply to the State Workforce Agency (NC Division of Workforce Solutions) and to be approved by at least one Local Workforce Development Board for eligibility to receive WIOA funds. The publicly accessible Statewide List of Eligible Training Providers includes all training programs that are currently approved by one or more boards. Training Providers must complete initial or continuing eligibility requirements in order to be added to or maintain their status on the list.</a:t>
            </a:r>
          </a:p>
          <a:p>
            <a:r>
              <a:rPr lang="en-US" dirty="0"/>
              <a:t>6</a:t>
            </a:r>
            <a:r>
              <a:rPr lang="en-US" b="1" dirty="0"/>
              <a:t>. </a:t>
            </a:r>
            <a:r>
              <a:rPr lang="en-US" b="1" dirty="0" smtClean="0">
                <a:effectLst/>
              </a:rPr>
              <a:t>Menu of Business Services  </a:t>
            </a:r>
            <a:r>
              <a:rPr lang="en-US" b="0" dirty="0" smtClean="0">
                <a:effectLst/>
              </a:rPr>
              <a:t>to help businesses</a:t>
            </a:r>
            <a:r>
              <a:rPr lang="en-US" b="0" baseline="0" dirty="0" smtClean="0">
                <a:effectLst/>
              </a:rPr>
              <a:t> grow, via recruitment and scree</a:t>
            </a:r>
          </a:p>
          <a:p>
            <a:r>
              <a:rPr lang="en-US" b="1" dirty="0"/>
              <a:t>We provide training for new hires and existing employees through classroom, online, and on-the-job training solutions and support services:</a:t>
            </a:r>
            <a:endParaRPr lang="en-US" b="1" dirty="0" smtClean="0">
              <a:effectLst/>
            </a:endParaRPr>
          </a:p>
          <a:p>
            <a:r>
              <a:rPr lang="en-US" dirty="0"/>
              <a:t>On-the-job training resources to train qualifying employees using company instructors</a:t>
            </a:r>
            <a:endParaRPr lang="en-US" dirty="0" smtClean="0">
              <a:effectLst/>
            </a:endParaRPr>
          </a:p>
          <a:p>
            <a:r>
              <a:rPr lang="en-US" dirty="0"/>
              <a:t>Customized training for your growing business</a:t>
            </a:r>
            <a:endParaRPr lang="en-US" dirty="0" smtClean="0">
              <a:effectLst/>
            </a:endParaRPr>
          </a:p>
          <a:p>
            <a:r>
              <a:rPr lang="en-US" dirty="0"/>
              <a:t>Apprenticeships that combine on-the-job learning with related classroom instruction</a:t>
            </a:r>
            <a:endParaRPr lang="en-US" dirty="0" smtClean="0">
              <a:effectLst/>
            </a:endParaRPr>
          </a:p>
          <a:p>
            <a:r>
              <a:rPr lang="en-US" dirty="0"/>
              <a:t>Courses to upgrade employees’ job-related skills or provide a recognized industry or national credential (licensure, certification, renewal, registry listing)</a:t>
            </a:r>
            <a:endParaRPr lang="en-US" dirty="0" smtClean="0">
              <a:effectLst/>
            </a:endParaRPr>
          </a:p>
          <a:p>
            <a:r>
              <a:rPr lang="en-US" b="0" baseline="0" dirty="0" err="1" smtClean="0">
                <a:effectLst/>
              </a:rPr>
              <a:t>ning</a:t>
            </a:r>
            <a:r>
              <a:rPr lang="en-US" b="0" baseline="0" dirty="0" smtClean="0">
                <a:effectLst/>
              </a:rPr>
              <a:t> - </a:t>
            </a:r>
            <a:r>
              <a:rPr lang="en-US" dirty="0"/>
              <a:t>Job postings and applicant tracking on NCWorks.gov</a:t>
            </a:r>
            <a:endParaRPr lang="en-US" dirty="0" smtClean="0">
              <a:effectLst/>
            </a:endParaRPr>
          </a:p>
          <a:p>
            <a:r>
              <a:rPr lang="en-US" dirty="0"/>
              <a:t>Individualized screening by career professionals</a:t>
            </a:r>
            <a:endParaRPr lang="en-US" dirty="0" smtClean="0">
              <a:effectLst/>
            </a:endParaRPr>
          </a:p>
          <a:p>
            <a:r>
              <a:rPr lang="en-US" dirty="0"/>
              <a:t>Validated skill assessments, including the nationally-recognized ACT Career Readiness Certificate</a:t>
            </a:r>
            <a:endParaRPr lang="en-US" dirty="0" smtClean="0">
              <a:effectLst/>
            </a:endParaRPr>
          </a:p>
          <a:p>
            <a:r>
              <a:rPr lang="en-US" dirty="0"/>
              <a:t>Job profiling</a:t>
            </a:r>
            <a:endParaRPr lang="en-US" dirty="0" smtClean="0">
              <a:effectLst/>
            </a:endParaRPr>
          </a:p>
          <a:p>
            <a:r>
              <a:rPr lang="en-US" dirty="0"/>
              <a:t>Coordination of job fairs</a:t>
            </a:r>
            <a:endParaRPr lang="en-US" dirty="0" smtClean="0">
              <a:effectLst/>
            </a:endParaRPr>
          </a:p>
          <a:p>
            <a:r>
              <a:rPr lang="en-US" dirty="0"/>
              <a:t>Interview, meeting, and training space</a:t>
            </a:r>
            <a:endParaRPr lang="en-US" dirty="0" smtClean="0">
              <a:effectLst/>
            </a:endParaRPr>
          </a:p>
          <a:p>
            <a:r>
              <a:rPr lang="en-US" dirty="0"/>
              <a:t>Labor market information, including local wage data</a:t>
            </a:r>
            <a:endParaRPr lang="en-US" dirty="0" smtClean="0">
              <a:effectLst/>
            </a:endParaRPr>
          </a:p>
          <a:p>
            <a:r>
              <a:rPr lang="en-US" dirty="0"/>
              <a:t>Job accommodations to assist workers with disabilities including workplace modifications, assistive technology, and job coaches</a:t>
            </a:r>
            <a:endParaRPr lang="en-US" dirty="0" smtClean="0">
              <a:effectLst/>
            </a:endParaRPr>
          </a:p>
          <a:p>
            <a:r>
              <a:rPr lang="en-US" b="1" dirty="0" smtClean="0">
                <a:effectLst/>
              </a:rPr>
              <a:t>Pipeline : </a:t>
            </a:r>
            <a:r>
              <a:rPr lang="en-US" b="1" dirty="0"/>
              <a:t>We help you develop a sustainable pipeline of future talent by connecting you with the following opportunities:</a:t>
            </a:r>
            <a:endParaRPr lang="en-US" b="1" dirty="0" smtClean="0">
              <a:effectLst/>
            </a:endParaRPr>
          </a:p>
          <a:p>
            <a:r>
              <a:rPr lang="en-US" dirty="0" smtClean="0">
                <a:effectLst/>
              </a:rPr>
              <a:t/>
            </a:r>
            <a:br>
              <a:rPr lang="en-US" dirty="0" smtClean="0">
                <a:effectLst/>
              </a:rPr>
            </a:br>
            <a:r>
              <a:rPr lang="en-US" dirty="0" smtClean="0">
                <a:effectLst/>
              </a:rPr>
              <a:t> </a:t>
            </a:r>
          </a:p>
          <a:p>
            <a:r>
              <a:rPr lang="en-US" sz="1000" dirty="0"/>
              <a:t>                                          </a:t>
            </a:r>
            <a:r>
              <a:rPr lang="en-US" dirty="0"/>
              <a:t>Working collaboratively with regional education and workforce partners to develop NCWorks Certified Career</a:t>
            </a:r>
            <a:r>
              <a:rPr lang="en-US" dirty="0" smtClean="0">
                <a:effectLst/>
              </a:rPr>
              <a:t> </a:t>
            </a:r>
          </a:p>
          <a:p>
            <a:pPr lvl="1"/>
            <a:r>
              <a:rPr lang="en-US" dirty="0"/>
              <a:t>Pathways to prepare students for a career in your industry sector</a:t>
            </a:r>
            <a:endParaRPr lang="en-US" dirty="0" smtClean="0">
              <a:effectLst/>
            </a:endParaRPr>
          </a:p>
          <a:p>
            <a:r>
              <a:rPr lang="en-US" dirty="0"/>
              <a:t>Connecting with youth and adults through internships, pre-apprenticeships, co-ops, job shadowing, mentoring, and facility tours</a:t>
            </a:r>
            <a:endParaRPr lang="en-US" dirty="0" smtClean="0">
              <a:effectLst/>
            </a:endParaRPr>
          </a:p>
          <a:p>
            <a:r>
              <a:rPr lang="en-US" dirty="0"/>
              <a:t>Utilizing local funding opportunities to provide paid work experience to eligible candidates</a:t>
            </a:r>
            <a:endParaRPr lang="en-US" dirty="0" smtClean="0">
              <a:effectLst/>
            </a:endParaRPr>
          </a:p>
          <a:p>
            <a:r>
              <a:rPr lang="en-US" dirty="0"/>
              <a:t>Educating local teachers and career coaches on your industry’s workforce opportunities and needs</a:t>
            </a:r>
            <a:endParaRPr lang="en-US" dirty="0" smtClean="0">
              <a:effectLst/>
            </a:endParaRPr>
          </a:p>
          <a:p>
            <a:r>
              <a:rPr lang="en-US" b="1" dirty="0" smtClean="0">
                <a:effectLst/>
              </a:rPr>
              <a:t>Transition Services:  </a:t>
            </a:r>
            <a:r>
              <a:rPr lang="en-US" b="1" dirty="0"/>
              <a:t>We provide on-site outplacement services to assist companies impacted by downsizing to find other employment for their workers:</a:t>
            </a:r>
            <a:endParaRPr lang="en-US" b="1" dirty="0" smtClean="0">
              <a:effectLst/>
            </a:endParaRPr>
          </a:p>
          <a:p>
            <a:r>
              <a:rPr lang="en-US" dirty="0"/>
              <a:t> </a:t>
            </a:r>
            <a:r>
              <a:rPr lang="en-US" dirty="0" smtClean="0">
                <a:effectLst/>
              </a:rPr>
              <a:t> </a:t>
            </a:r>
            <a:r>
              <a:rPr lang="en-US" dirty="0"/>
              <a:t>Developing outplacement transition plans for companies</a:t>
            </a:r>
            <a:endParaRPr lang="en-US" dirty="0" smtClean="0">
              <a:effectLst/>
            </a:endParaRPr>
          </a:p>
          <a:p>
            <a:r>
              <a:rPr lang="en-US" dirty="0"/>
              <a:t>Analyzing regional career opportunities</a:t>
            </a:r>
            <a:endParaRPr lang="en-US" dirty="0" smtClean="0">
              <a:effectLst/>
            </a:endParaRPr>
          </a:p>
          <a:p>
            <a:r>
              <a:rPr lang="en-US" dirty="0"/>
              <a:t>Providing specialized assistance to employees, such as resume development, interview preparation, computer access, financial planning workshops, skill assessments, and connection to training opportunities</a:t>
            </a:r>
            <a:endParaRPr lang="en-US" dirty="0" smtClean="0">
              <a:effectLst/>
            </a:endParaRPr>
          </a:p>
          <a:p>
            <a:r>
              <a:rPr lang="en-US" dirty="0"/>
              <a:t>Designing comprehensive re-employment services for workers negatively impacted by foreign trade</a:t>
            </a:r>
            <a:r>
              <a:rPr lang="en-US" dirty="0" smtClean="0">
                <a:effectLst/>
              </a:rPr>
              <a:t> </a:t>
            </a:r>
          </a:p>
          <a:p>
            <a:endParaRPr lang="en-US" b="1" dirty="0" smtClean="0">
              <a:effectLst/>
            </a:endParaRPr>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9</a:t>
            </a:fld>
            <a:endParaRPr lang="en-US"/>
          </a:p>
        </p:txBody>
      </p:sp>
    </p:spTree>
    <p:extLst>
      <p:ext uri="{BB962C8B-B14F-4D97-AF65-F5344CB8AC3E}">
        <p14:creationId xmlns:p14="http://schemas.microsoft.com/office/powerpoint/2010/main" val="96448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387843-67E7-CD44-842C-ED63CE26C8A6}" type="slidenum">
              <a:rPr lang="en-US" smtClean="0"/>
              <a:t>12</a:t>
            </a:fld>
            <a:endParaRPr lang="en-US"/>
          </a:p>
        </p:txBody>
      </p:sp>
    </p:spTree>
    <p:extLst>
      <p:ext uri="{BB962C8B-B14F-4D97-AF65-F5344CB8AC3E}">
        <p14:creationId xmlns:p14="http://schemas.microsoft.com/office/powerpoint/2010/main" val="2183335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13</a:t>
            </a:fld>
            <a:endParaRPr lang="en-US"/>
          </a:p>
        </p:txBody>
      </p:sp>
    </p:spTree>
    <p:extLst>
      <p:ext uri="{BB962C8B-B14F-4D97-AF65-F5344CB8AC3E}">
        <p14:creationId xmlns:p14="http://schemas.microsoft.com/office/powerpoint/2010/main" val="1634734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5" y="3235766"/>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010494" y="2928378"/>
            <a:ext cx="4489143"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Master subtitle style (date)</a:t>
            </a:r>
            <a:endParaRPr lang="en-US" dirty="0"/>
          </a:p>
        </p:txBody>
      </p:sp>
    </p:spTree>
    <p:extLst>
      <p:ext uri="{BB962C8B-B14F-4D97-AF65-F5344CB8AC3E}">
        <p14:creationId xmlns:p14="http://schemas.microsoft.com/office/powerpoint/2010/main" val="26328875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633348"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8" y="517745"/>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8880943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228731"/>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smtClean="0"/>
              <a:t>Text slide – long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2109426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smtClean="0"/>
              <a:t>Small Chart</a:t>
            </a:r>
            <a:endParaRPr lang="en-US" dirty="0"/>
          </a:p>
        </p:txBody>
      </p:sp>
    </p:spTree>
    <p:extLst>
      <p:ext uri="{BB962C8B-B14F-4D97-AF65-F5344CB8AC3E}">
        <p14:creationId xmlns:p14="http://schemas.microsoft.com/office/powerpoint/2010/main" val="32615641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30"/>
            <a:ext cx="10515600" cy="5172073"/>
          </a:xfrm>
        </p:spPr>
        <p:txBody>
          <a:bodyPr/>
          <a:lstStyle>
            <a:lvl1pPr>
              <a:defRPr>
                <a:solidFill>
                  <a:srgbClr val="778591"/>
                </a:solidFill>
              </a:defRPr>
            </a:lvl1pPr>
          </a:lstStyle>
          <a:p>
            <a:r>
              <a:rPr lang="en-US" dirty="0" smtClean="0"/>
              <a:t>Large Chart</a:t>
            </a:r>
            <a:endParaRPr lang="en-US" dirty="0"/>
          </a:p>
        </p:txBody>
      </p:sp>
    </p:spTree>
    <p:extLst>
      <p:ext uri="{BB962C8B-B14F-4D97-AF65-F5344CB8AC3E}">
        <p14:creationId xmlns:p14="http://schemas.microsoft.com/office/powerpoint/2010/main" val="37712672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4"/>
            <a:ext cx="10515600" cy="4189413"/>
          </a:xfrm>
        </p:spPr>
        <p:txBody>
          <a:bodyPr/>
          <a:lstStyle>
            <a:lvl1pPr>
              <a:defRPr>
                <a:solidFill>
                  <a:srgbClr val="728591"/>
                </a:solidFill>
              </a:defRPr>
            </a:lvl1pPr>
          </a:lstStyle>
          <a:p>
            <a:r>
              <a:rPr lang="en-US" dirty="0" smtClean="0"/>
              <a:t>Small SmartArt Graphic</a:t>
            </a:r>
            <a:endParaRPr lang="en-US" dirty="0"/>
          </a:p>
        </p:txBody>
      </p:sp>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66340108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9"/>
            <a:ext cx="10515600" cy="5172075"/>
          </a:xfrm>
        </p:spPr>
        <p:txBody>
          <a:bodyPr/>
          <a:lstStyle>
            <a:lvl1pPr>
              <a:defRPr>
                <a:solidFill>
                  <a:srgbClr val="728591"/>
                </a:solidFill>
              </a:defRPr>
            </a:lvl1pPr>
          </a:lstStyle>
          <a:p>
            <a:r>
              <a:rPr lang="en-US" dirty="0" smtClean="0"/>
              <a:t>Large SmartArt Graphic</a:t>
            </a:r>
            <a:endParaRPr lang="en-US" dirty="0"/>
          </a:p>
        </p:txBody>
      </p:sp>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64121524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Tree>
    <p:extLst>
      <p:ext uri="{BB962C8B-B14F-4D97-AF65-F5344CB8AC3E}">
        <p14:creationId xmlns:p14="http://schemas.microsoft.com/office/powerpoint/2010/main" val="14981700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4" y="1775339"/>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8" name="Content Placeholder 2"/>
          <p:cNvSpPr>
            <a:spLocks noGrp="1"/>
          </p:cNvSpPr>
          <p:nvPr>
            <p:ph idx="1" hasCustomPrompt="1"/>
          </p:nvPr>
        </p:nvSpPr>
        <p:spPr>
          <a:xfrm>
            <a:off x="5539667" y="1281613"/>
            <a:ext cx="6395159"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233452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89" y="1896631"/>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8" name="Content Placeholder 2"/>
          <p:cNvSpPr>
            <a:spLocks noGrp="1"/>
          </p:cNvSpPr>
          <p:nvPr>
            <p:ph idx="1" hasCustomPrompt="1"/>
          </p:nvPr>
        </p:nvSpPr>
        <p:spPr>
          <a:xfrm>
            <a:off x="177555" y="1360900"/>
            <a:ext cx="6395159"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777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30"/>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7218668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228731"/>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5012620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7" y="1290869"/>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Content Placeholder 2"/>
          <p:cNvSpPr>
            <a:spLocks noGrp="1"/>
          </p:cNvSpPr>
          <p:nvPr>
            <p:ph idx="1" hasCustomPrompt="1"/>
          </p:nvPr>
        </p:nvSpPr>
        <p:spPr>
          <a:xfrm>
            <a:off x="5370993"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0370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5" y="1311318"/>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Content Placeholder 2"/>
          <p:cNvSpPr>
            <a:spLocks noGrp="1"/>
          </p:cNvSpPr>
          <p:nvPr>
            <p:ph idx="1" hasCustomPrompt="1"/>
          </p:nvPr>
        </p:nvSpPr>
        <p:spPr>
          <a:xfrm>
            <a:off x="177556"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041418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1200" smtClean="0"/>
              <a:pPr/>
              <a:t>‹#›</a:t>
            </a:fld>
            <a:endParaRPr lang="en-US" sz="120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Large Image</a:t>
            </a:r>
            <a:endParaRPr lang="en-US" dirty="0"/>
          </a:p>
        </p:txBody>
      </p:sp>
      <p:sp>
        <p:nvSpPr>
          <p:cNvPr id="5"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Tree>
    <p:extLst>
      <p:ext uri="{BB962C8B-B14F-4D97-AF65-F5344CB8AC3E}">
        <p14:creationId xmlns:p14="http://schemas.microsoft.com/office/powerpoint/2010/main" val="413695198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No Image</a:t>
            </a:r>
            <a:endParaRPr lang="en-US" dirty="0"/>
          </a:p>
        </p:txBody>
      </p:sp>
    </p:spTree>
    <p:extLst>
      <p:ext uri="{BB962C8B-B14F-4D97-AF65-F5344CB8AC3E}">
        <p14:creationId xmlns:p14="http://schemas.microsoft.com/office/powerpoint/2010/main" val="23012000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Image</a:t>
            </a:r>
            <a:endParaRPr lang="en-US" dirty="0"/>
          </a:p>
        </p:txBody>
      </p:sp>
      <p:sp>
        <p:nvSpPr>
          <p:cNvPr id="11" name="Picture Placeholder 3"/>
          <p:cNvSpPr>
            <a:spLocks noGrp="1"/>
          </p:cNvSpPr>
          <p:nvPr>
            <p:ph type="pic" sz="quarter" idx="13"/>
          </p:nvPr>
        </p:nvSpPr>
        <p:spPr>
          <a:xfrm>
            <a:off x="0" y="1574010"/>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spTree>
    <p:extLst>
      <p:ext uri="{BB962C8B-B14F-4D97-AF65-F5344CB8AC3E}">
        <p14:creationId xmlns:p14="http://schemas.microsoft.com/office/powerpoint/2010/main" val="24085058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6F903C-9587-4DCB-839A-23EE2E559DAB}" type="datetimeFigureOut">
              <a:rPr lang="en-US" smtClean="0"/>
              <a:t>11/26/2018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FE7E67-4D07-460E-ADEC-F3F59A12633D}" type="slidenum">
              <a:rPr lang="en-US" smtClean="0"/>
              <a:t>‹#›</a:t>
            </a:fld>
            <a:endParaRPr lang="en-US"/>
          </a:p>
        </p:txBody>
      </p:sp>
    </p:spTree>
    <p:extLst>
      <p:ext uri="{BB962C8B-B14F-4D97-AF65-F5344CB8AC3E}">
        <p14:creationId xmlns:p14="http://schemas.microsoft.com/office/powerpoint/2010/main" val="1107152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November 26,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355739542"/>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5" y="3235766"/>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010494" y="2928378"/>
            <a:ext cx="4489143"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Master subtitle style (date)</a:t>
            </a:r>
            <a:endParaRPr lang="en-US" dirty="0"/>
          </a:p>
        </p:txBody>
      </p:sp>
    </p:spTree>
    <p:extLst>
      <p:ext uri="{BB962C8B-B14F-4D97-AF65-F5344CB8AC3E}">
        <p14:creationId xmlns:p14="http://schemas.microsoft.com/office/powerpoint/2010/main" val="166892638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228731"/>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41628072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1" y="229937"/>
            <a:ext cx="73723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238251" y="577603"/>
            <a:ext cx="73723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6199990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1" y="229937"/>
            <a:ext cx="73723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1" y="577603"/>
            <a:ext cx="73723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54493866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514477" y="201362"/>
            <a:ext cx="70675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514477" y="549028"/>
            <a:ext cx="70675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424069230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7" y="205234"/>
            <a:ext cx="6029327"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057276" y="563465"/>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25473927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199323" y="205234"/>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199326" y="563465"/>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68683423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6" y="205234"/>
            <a:ext cx="62674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057276" y="563465"/>
            <a:ext cx="62674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38457707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057276" y="205234"/>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057276" y="563465"/>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34632383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221869" y="205234"/>
            <a:ext cx="64499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221869" y="563465"/>
            <a:ext cx="64499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84068720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633348"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10" name="Subtitle 2"/>
          <p:cNvSpPr>
            <a:spLocks noGrp="1"/>
          </p:cNvSpPr>
          <p:nvPr>
            <p:ph type="subTitle" idx="13"/>
          </p:nvPr>
        </p:nvSpPr>
        <p:spPr>
          <a:xfrm>
            <a:off x="1633348" y="517745"/>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55929107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228731"/>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smtClean="0"/>
              <a:t>Text slide – long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74293375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smtClean="0"/>
              <a:t>Small Chart</a:t>
            </a:r>
            <a:endParaRPr lang="en-US" dirty="0"/>
          </a:p>
        </p:txBody>
      </p:sp>
    </p:spTree>
    <p:extLst>
      <p:ext uri="{BB962C8B-B14F-4D97-AF65-F5344CB8AC3E}">
        <p14:creationId xmlns:p14="http://schemas.microsoft.com/office/powerpoint/2010/main" val="297038870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9" name="Chart Placeholder 4"/>
          <p:cNvSpPr>
            <a:spLocks noGrp="1"/>
          </p:cNvSpPr>
          <p:nvPr>
            <p:ph type="chart" sz="quarter" idx="13" hasCustomPrompt="1"/>
          </p:nvPr>
        </p:nvSpPr>
        <p:spPr>
          <a:xfrm>
            <a:off x="838200" y="1228730"/>
            <a:ext cx="10515600" cy="5172073"/>
          </a:xfrm>
        </p:spPr>
        <p:txBody>
          <a:bodyPr/>
          <a:lstStyle>
            <a:lvl1pPr>
              <a:defRPr>
                <a:solidFill>
                  <a:srgbClr val="778591"/>
                </a:solidFill>
              </a:defRPr>
            </a:lvl1pPr>
          </a:lstStyle>
          <a:p>
            <a:r>
              <a:rPr lang="en-US" dirty="0" smtClean="0"/>
              <a:t>Large Chart</a:t>
            </a:r>
            <a:endParaRPr lang="en-US" dirty="0"/>
          </a:p>
        </p:txBody>
      </p:sp>
    </p:spTree>
    <p:extLst>
      <p:ext uri="{BB962C8B-B14F-4D97-AF65-F5344CB8AC3E}">
        <p14:creationId xmlns:p14="http://schemas.microsoft.com/office/powerpoint/2010/main" val="6167974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514477" y="201362"/>
            <a:ext cx="70675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7" y="549028"/>
            <a:ext cx="70675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11693525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4"/>
            <a:ext cx="10515600" cy="4189413"/>
          </a:xfrm>
        </p:spPr>
        <p:txBody>
          <a:bodyPr/>
          <a:lstStyle>
            <a:lvl1pPr>
              <a:defRPr>
                <a:solidFill>
                  <a:srgbClr val="728591"/>
                </a:solidFill>
              </a:defRPr>
            </a:lvl1pPr>
          </a:lstStyle>
          <a:p>
            <a:r>
              <a:rPr lang="en-US" dirty="0" smtClean="0"/>
              <a:t>Small SmartArt Graphic</a:t>
            </a:r>
            <a:endParaRPr lang="en-US" dirty="0"/>
          </a:p>
        </p:txBody>
      </p:sp>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24104658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9"/>
            <a:ext cx="10515600" cy="5172075"/>
          </a:xfrm>
        </p:spPr>
        <p:txBody>
          <a:bodyPr/>
          <a:lstStyle>
            <a:lvl1pPr>
              <a:defRPr>
                <a:solidFill>
                  <a:srgbClr val="728591"/>
                </a:solidFill>
              </a:defRPr>
            </a:lvl1pPr>
          </a:lstStyle>
          <a:p>
            <a:r>
              <a:rPr lang="en-US" dirty="0" smtClean="0"/>
              <a:t>Large SmartArt Graphic</a:t>
            </a:r>
            <a:endParaRPr lang="en-US" dirty="0"/>
          </a:p>
        </p:txBody>
      </p:sp>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417201842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Tree>
    <p:extLst>
      <p:ext uri="{BB962C8B-B14F-4D97-AF65-F5344CB8AC3E}">
        <p14:creationId xmlns:p14="http://schemas.microsoft.com/office/powerpoint/2010/main" val="44025629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186524" y="1775339"/>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8" name="Content Placeholder 2"/>
          <p:cNvSpPr>
            <a:spLocks noGrp="1"/>
          </p:cNvSpPr>
          <p:nvPr>
            <p:ph idx="1" hasCustomPrompt="1"/>
          </p:nvPr>
        </p:nvSpPr>
        <p:spPr>
          <a:xfrm>
            <a:off x="5539667" y="1281613"/>
            <a:ext cx="6395159"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0298958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6776989" y="1896631"/>
            <a:ext cx="515783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8" name="Content Placeholder 2"/>
          <p:cNvSpPr>
            <a:spLocks noGrp="1"/>
          </p:cNvSpPr>
          <p:nvPr>
            <p:ph idx="1" hasCustomPrompt="1"/>
          </p:nvPr>
        </p:nvSpPr>
        <p:spPr>
          <a:xfrm>
            <a:off x="177555" y="1360900"/>
            <a:ext cx="6395159"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131388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838200" y="1228730"/>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Tree>
    <p:extLst>
      <p:ext uri="{BB962C8B-B14F-4D97-AF65-F5344CB8AC3E}">
        <p14:creationId xmlns:p14="http://schemas.microsoft.com/office/powerpoint/2010/main" val="365346884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208717" y="1290869"/>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Content Placeholder 2"/>
          <p:cNvSpPr>
            <a:spLocks noGrp="1"/>
          </p:cNvSpPr>
          <p:nvPr>
            <p:ph idx="1" hasCustomPrompt="1"/>
          </p:nvPr>
        </p:nvSpPr>
        <p:spPr>
          <a:xfrm>
            <a:off x="5370993"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12945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7035645" y="1311318"/>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Content Placeholder 2"/>
          <p:cNvSpPr>
            <a:spLocks noGrp="1"/>
          </p:cNvSpPr>
          <p:nvPr>
            <p:ph idx="1" hasCustomPrompt="1"/>
          </p:nvPr>
        </p:nvSpPr>
        <p:spPr>
          <a:xfrm>
            <a:off x="177556"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606358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solidFill>
                  <a:srgbClr val="1F497D"/>
                </a:solidFill>
              </a:rPr>
              <a:pPr/>
              <a:t>‹#›</a:t>
            </a:fld>
            <a:endParaRPr lang="en-US">
              <a:solidFill>
                <a:srgbClr val="1F497D"/>
              </a:solidFill>
            </a:endParaRPr>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Large Image</a:t>
            </a:r>
            <a:endParaRPr lang="en-US" dirty="0"/>
          </a:p>
        </p:txBody>
      </p:sp>
      <p:sp>
        <p:nvSpPr>
          <p:cNvPr id="5" name="Title 1"/>
          <p:cNvSpPr>
            <a:spLocks noGrp="1"/>
          </p:cNvSpPr>
          <p:nvPr>
            <p:ph type="title"/>
          </p:nvPr>
        </p:nvSpPr>
        <p:spPr>
          <a:xfrm>
            <a:off x="838200" y="98430"/>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Tree>
    <p:extLst>
      <p:ext uri="{BB962C8B-B14F-4D97-AF65-F5344CB8AC3E}">
        <p14:creationId xmlns:p14="http://schemas.microsoft.com/office/powerpoint/2010/main" val="120018851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No Image</a:t>
            </a:r>
            <a:endParaRPr lang="en-US" dirty="0"/>
          </a:p>
        </p:txBody>
      </p:sp>
    </p:spTree>
    <p:extLst>
      <p:ext uri="{BB962C8B-B14F-4D97-AF65-F5344CB8AC3E}">
        <p14:creationId xmlns:p14="http://schemas.microsoft.com/office/powerpoint/2010/main" val="7304057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7" y="205234"/>
            <a:ext cx="6029327"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6" y="563465"/>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66447919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Image</a:t>
            </a:r>
            <a:endParaRPr lang="en-US" dirty="0"/>
          </a:p>
        </p:txBody>
      </p:sp>
      <p:sp>
        <p:nvSpPr>
          <p:cNvPr id="11" name="Picture Placeholder 3"/>
          <p:cNvSpPr>
            <a:spLocks noGrp="1"/>
          </p:cNvSpPr>
          <p:nvPr>
            <p:ph type="pic" sz="quarter" idx="13"/>
          </p:nvPr>
        </p:nvSpPr>
        <p:spPr>
          <a:xfrm>
            <a:off x="0" y="1574010"/>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spTree>
    <p:extLst>
      <p:ext uri="{BB962C8B-B14F-4D97-AF65-F5344CB8AC3E}">
        <p14:creationId xmlns:p14="http://schemas.microsoft.com/office/powerpoint/2010/main" val="51323839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6F903C-9587-4DCB-839A-23EE2E559DAB}" type="datetimeFigureOut">
              <a:rPr lang="en-US" smtClean="0">
                <a:solidFill>
                  <a:prstClr val="black">
                    <a:tint val="75000"/>
                  </a:prstClr>
                </a:solidFill>
              </a:rPr>
              <a:pPr/>
              <a:t>11/26/2018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FE7E67-4D07-460E-ADEC-F3F59A126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64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199323" y="205234"/>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6" y="563465"/>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7658898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6" y="205234"/>
            <a:ext cx="62674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6" y="563465"/>
            <a:ext cx="62674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1074409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057276" y="205234"/>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6" y="563465"/>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8617420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6"/>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28414" y="5687777"/>
            <a:ext cx="1006412" cy="698380"/>
          </a:xfrm>
          <a:prstGeom prst="rect">
            <a:avLst/>
          </a:prstGeom>
        </p:spPr>
      </p:pic>
      <p:sp>
        <p:nvSpPr>
          <p:cNvPr id="2" name="Title 1"/>
          <p:cNvSpPr>
            <a:spLocks noGrp="1"/>
          </p:cNvSpPr>
          <p:nvPr>
            <p:ph type="title"/>
          </p:nvPr>
        </p:nvSpPr>
        <p:spPr>
          <a:xfrm>
            <a:off x="1221869" y="205234"/>
            <a:ext cx="6449951"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838200" y="1493047"/>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9" y="563465"/>
            <a:ext cx="6449951"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792615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 id="2147483699" r:id="rId25"/>
    <p:sldLayoutId id="2147483726" r:id="rId26"/>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4096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ncworks.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28322" y="3168033"/>
            <a:ext cx="5417368" cy="713497"/>
          </a:xfrm>
        </p:spPr>
        <p:txBody>
          <a:bodyPr>
            <a:normAutofit fontScale="90000"/>
          </a:bodyPr>
          <a:lstStyle/>
          <a:p>
            <a:pPr algn="ctr"/>
            <a:r>
              <a:rPr lang="en-US" sz="4000" dirty="0" smtClean="0">
                <a:latin typeface="Chalkboard" charset="0"/>
                <a:ea typeface="Chalkboard" charset="0"/>
                <a:cs typeface="Chalkboard" charset="0"/>
              </a:rPr>
              <a:t>Northeastern NC </a:t>
            </a:r>
            <a:br>
              <a:rPr lang="en-US" sz="4000" dirty="0" smtClean="0">
                <a:latin typeface="Chalkboard" charset="0"/>
                <a:ea typeface="Chalkboard" charset="0"/>
                <a:cs typeface="Chalkboard" charset="0"/>
              </a:rPr>
            </a:br>
            <a:r>
              <a:rPr lang="en-US" sz="4000" dirty="0" smtClean="0">
                <a:latin typeface="Chalkboard" charset="0"/>
                <a:ea typeface="Chalkboard" charset="0"/>
                <a:cs typeface="Chalkboard" charset="0"/>
              </a:rPr>
              <a:t>Career Pathways</a:t>
            </a:r>
            <a:r>
              <a:rPr lang="en-US" sz="4000" dirty="0" smtClean="0">
                <a:latin typeface="Chalkboard" charset="0"/>
                <a:ea typeface="Chalkboard" charset="0"/>
                <a:cs typeface="Chalkboard" charset="0"/>
              </a:rPr>
              <a:t/>
            </a:r>
            <a:br>
              <a:rPr lang="en-US" sz="4000" dirty="0" smtClean="0">
                <a:latin typeface="Chalkboard" charset="0"/>
                <a:ea typeface="Chalkboard" charset="0"/>
                <a:cs typeface="Chalkboard" charset="0"/>
              </a:rPr>
            </a:br>
            <a:r>
              <a:rPr lang="en-US" sz="2700" dirty="0" smtClean="0">
                <a:latin typeface="Chalkboard" charset="0"/>
                <a:ea typeface="Chalkboard" charset="0"/>
                <a:cs typeface="Chalkboard" charset="0"/>
              </a:rPr>
              <a:t>(RAMP-East Pilot)</a:t>
            </a:r>
            <a:endParaRPr lang="en-US" sz="2700" dirty="0">
              <a:latin typeface="Chalkboard" charset="0"/>
              <a:ea typeface="Chalkboard" charset="0"/>
              <a:cs typeface="Chalkboard" charset="0"/>
            </a:endParaRPr>
          </a:p>
        </p:txBody>
      </p:sp>
      <p:sp>
        <p:nvSpPr>
          <p:cNvPr id="5" name="Subtitle 4"/>
          <p:cNvSpPr>
            <a:spLocks noGrp="1"/>
          </p:cNvSpPr>
          <p:nvPr>
            <p:ph type="subTitle" idx="1"/>
          </p:nvPr>
        </p:nvSpPr>
        <p:spPr/>
        <p:txBody>
          <a:bodyPr>
            <a:normAutofit fontScale="85000" lnSpcReduction="20000"/>
          </a:bodyPr>
          <a:lstStyle/>
          <a:p>
            <a:r>
              <a:rPr lang="en-US" dirty="0" smtClean="0">
                <a:latin typeface="Chalkboard" charset="0"/>
                <a:ea typeface="Chalkboard" charset="0"/>
                <a:cs typeface="Chalkboard" charset="0"/>
              </a:rPr>
              <a:t>Region Q / Turning Point </a:t>
            </a:r>
          </a:p>
          <a:p>
            <a:r>
              <a:rPr lang="en-US" dirty="0" smtClean="0">
                <a:latin typeface="Chalkboard" charset="0"/>
                <a:ea typeface="Chalkboard" charset="0"/>
                <a:cs typeface="Chalkboard" charset="0"/>
              </a:rPr>
              <a:t>Workforce Development Boards</a:t>
            </a:r>
            <a:endParaRPr lang="en-US" dirty="0">
              <a:latin typeface="Chalkboard" charset="0"/>
              <a:ea typeface="Chalkboard" charset="0"/>
              <a:cs typeface="Chalkboard" charset="0"/>
            </a:endParaRPr>
          </a:p>
        </p:txBody>
      </p:sp>
    </p:spTree>
    <p:extLst>
      <p:ext uri="{BB962C8B-B14F-4D97-AF65-F5344CB8AC3E}">
        <p14:creationId xmlns:p14="http://schemas.microsoft.com/office/powerpoint/2010/main" val="32638409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14" y="0"/>
            <a:ext cx="10515600" cy="1061245"/>
          </a:xfrm>
        </p:spPr>
        <p:txBody>
          <a:bodyPr>
            <a:normAutofit/>
          </a:bodyPr>
          <a:lstStyle/>
          <a:p>
            <a:pPr algn="l"/>
            <a:r>
              <a:rPr lang="en-US" dirty="0" smtClean="0"/>
              <a:t>Identified issues/opportunities…..</a:t>
            </a:r>
            <a:endParaRPr lang="en-US" dirty="0"/>
          </a:p>
        </p:txBody>
      </p:sp>
      <p:sp>
        <p:nvSpPr>
          <p:cNvPr id="3" name="Content Placeholder 2"/>
          <p:cNvSpPr>
            <a:spLocks noGrp="1"/>
          </p:cNvSpPr>
          <p:nvPr>
            <p:ph idx="1"/>
          </p:nvPr>
        </p:nvSpPr>
        <p:spPr>
          <a:xfrm>
            <a:off x="813486" y="963827"/>
            <a:ext cx="10480589" cy="5383431"/>
          </a:xfrm>
        </p:spPr>
        <p:txBody>
          <a:bodyPr>
            <a:normAutofit/>
          </a:bodyPr>
          <a:lstStyle/>
          <a:p>
            <a:pPr marL="0" indent="0" algn="just">
              <a:buNone/>
            </a:pPr>
            <a:r>
              <a:rPr lang="en-US" dirty="0">
                <a:solidFill>
                  <a:schemeClr val="tx1"/>
                </a:solidFill>
              </a:rPr>
              <a:t>Employers have indicated a desire to engage with the </a:t>
            </a:r>
            <a:r>
              <a:rPr lang="en-US" dirty="0" err="1">
                <a:solidFill>
                  <a:schemeClr val="tx1"/>
                </a:solidFill>
              </a:rPr>
              <a:t>NCWorks</a:t>
            </a:r>
            <a:r>
              <a:rPr lang="en-US" dirty="0">
                <a:solidFill>
                  <a:schemeClr val="tx1"/>
                </a:solidFill>
              </a:rPr>
              <a:t> System, but have expressed frustration and concern when attempting to recruit candidates for entry and mid-level positions. The addition of this recruiter role will enhance existing services by focusing on real-time business needs to recruit, train and retain a skilled workforce.  </a:t>
            </a:r>
            <a:r>
              <a:rPr lang="en-US" i="1" dirty="0">
                <a:solidFill>
                  <a:schemeClr val="tx1"/>
                </a:solidFill>
              </a:rPr>
              <a:t>RAMP-East</a:t>
            </a:r>
            <a:r>
              <a:rPr lang="en-US" dirty="0">
                <a:solidFill>
                  <a:schemeClr val="tx1"/>
                </a:solidFill>
              </a:rPr>
              <a:t> recruiters will review current resumes on </a:t>
            </a:r>
            <a:r>
              <a:rPr lang="en-US" u="sng" dirty="0">
                <a:solidFill>
                  <a:schemeClr val="tx1"/>
                </a:solidFill>
                <a:hlinkClick r:id="rId2"/>
              </a:rPr>
              <a:t>www.NCWorks.gov</a:t>
            </a:r>
            <a:r>
              <a:rPr lang="en-US" dirty="0">
                <a:solidFill>
                  <a:schemeClr val="tx1"/>
                </a:solidFill>
              </a:rPr>
              <a:t> online to identify skills of potential jobseekers for possible career matches in the advanced manufacturing sector. Recruiters will also review current and newly posted job descriptions to ensure appropriate information is provided to jobseekers.  Due to the fact many postings are transferred from other online portals, there is often incorrect, misleading or outdated information which cause jobseekers to ignore certain postings</a:t>
            </a:r>
            <a:r>
              <a:rPr lang="en-US" dirty="0" smtClean="0">
                <a:solidFill>
                  <a:schemeClr val="tx1"/>
                </a:solidFill>
              </a:rPr>
              <a:t>. </a:t>
            </a:r>
            <a:r>
              <a:rPr lang="en-US" i="1" dirty="0">
                <a:solidFill>
                  <a:schemeClr val="tx1"/>
                </a:solidFill>
              </a:rPr>
              <a:t>RAMP-East</a:t>
            </a:r>
            <a:r>
              <a:rPr lang="en-US" dirty="0">
                <a:solidFill>
                  <a:schemeClr val="tx1"/>
                </a:solidFill>
              </a:rPr>
              <a:t> recruiters’ relationships with local businesses along with partner agencies such as community colleges, K-12, economic development representatives and career advisors will keep the talent pipeline active.  One demonstration of appropriateness is the series of career fairs exposing the existing and emerging workforce to advanced manufacturing careers. During these events there are identified jobseekers being notified of career opportunities that align with their stated goals and objectives. Participating employers are able to be proactive in recruiting candidates while developing their connection to this valuable talent pipeline available through the </a:t>
            </a:r>
            <a:r>
              <a:rPr lang="en-US" dirty="0" err="1">
                <a:solidFill>
                  <a:schemeClr val="tx1"/>
                </a:solidFill>
              </a:rPr>
              <a:t>NCWorks</a:t>
            </a:r>
            <a:r>
              <a:rPr lang="en-US" dirty="0">
                <a:solidFill>
                  <a:schemeClr val="tx1"/>
                </a:solidFill>
              </a:rPr>
              <a:t> Career Center portal. </a:t>
            </a:r>
          </a:p>
          <a:p>
            <a:pPr lvl="0"/>
            <a:endParaRPr lang="en-US" dirty="0">
              <a:solidFill>
                <a:schemeClr val="tx1"/>
              </a:solidFill>
            </a:endParaRPr>
          </a:p>
        </p:txBody>
      </p:sp>
      <p:sp>
        <p:nvSpPr>
          <p:cNvPr id="4" name="Slide Number Placeholder 3"/>
          <p:cNvSpPr>
            <a:spLocks noGrp="1"/>
          </p:cNvSpPr>
          <p:nvPr>
            <p:ph type="sldNum" sz="quarter" idx="12"/>
          </p:nvPr>
        </p:nvSpPr>
        <p:spPr/>
        <p:txBody>
          <a:bodyPr/>
          <a:lstStyle/>
          <a:p>
            <a:fld id="{11F27F3A-B3E9-41ED-AF8F-A365F10BB65F}" type="slidenum">
              <a:rPr lang="en-US" smtClean="0"/>
              <a:pPr/>
              <a:t>10</a:t>
            </a:fld>
            <a:endParaRPr lang="en-US"/>
          </a:p>
        </p:txBody>
      </p:sp>
    </p:spTree>
    <p:extLst>
      <p:ext uri="{BB962C8B-B14F-4D97-AF65-F5344CB8AC3E}">
        <p14:creationId xmlns:p14="http://schemas.microsoft.com/office/powerpoint/2010/main" val="35630086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RAMP-East Recruiters solution(s)….</a:t>
            </a:r>
            <a:endParaRPr lang="en-US" dirty="0"/>
          </a:p>
        </p:txBody>
      </p:sp>
      <p:sp>
        <p:nvSpPr>
          <p:cNvPr id="3" name="Content Placeholder 2"/>
          <p:cNvSpPr>
            <a:spLocks noGrp="1"/>
          </p:cNvSpPr>
          <p:nvPr>
            <p:ph idx="1"/>
          </p:nvPr>
        </p:nvSpPr>
        <p:spPr>
          <a:xfrm>
            <a:off x="788773" y="1087394"/>
            <a:ext cx="10480589" cy="5383431"/>
          </a:xfrm>
        </p:spPr>
        <p:txBody>
          <a:bodyPr>
            <a:normAutofit/>
          </a:bodyPr>
          <a:lstStyle/>
          <a:p>
            <a:pPr marL="0" lvl="0" indent="0" algn="just">
              <a:buNone/>
            </a:pPr>
            <a:r>
              <a:rPr lang="en-US" dirty="0">
                <a:solidFill>
                  <a:schemeClr val="tx1"/>
                </a:solidFill>
              </a:rPr>
              <a:t>This grant will provide solutions by funding recruiters to strategically focus efforts to better connect with employers who have available and upcoming advanced manufacturing career opportunities.  RAMP-East recruiters will work in conjunction with Business Services, Community College, K-12, </a:t>
            </a:r>
            <a:r>
              <a:rPr lang="en-US" dirty="0" err="1">
                <a:solidFill>
                  <a:schemeClr val="tx1"/>
                </a:solidFill>
              </a:rPr>
              <a:t>NCWorks</a:t>
            </a:r>
            <a:r>
              <a:rPr lang="en-US" dirty="0">
                <a:solidFill>
                  <a:schemeClr val="tx1"/>
                </a:solidFill>
              </a:rPr>
              <a:t> Career Centers and Economic Development representatives.  The funding requested will be utilized for outreach and recruitment efforts, industry specific career fairs and tours, outreach materials and advertising.  Our goal is to be at the forefront by combating the above problems and challenges through a regional collaborative recruitment effort that will show employers the creation of a talent pipeline of new and existing trained workers to meet their current and future hiring needs. </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11</a:t>
            </a:fld>
            <a:endParaRPr lang="en-US"/>
          </a:p>
        </p:txBody>
      </p:sp>
    </p:spTree>
    <p:extLst>
      <p:ext uri="{BB962C8B-B14F-4D97-AF65-F5344CB8AC3E}">
        <p14:creationId xmlns:p14="http://schemas.microsoft.com/office/powerpoint/2010/main" val="2825044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16169"/>
            <a:ext cx="10972800" cy="1143000"/>
          </a:xfrm>
        </p:spPr>
        <p:txBody>
          <a:bodyPr>
            <a:normAutofit fontScale="90000"/>
          </a:bodyPr>
          <a:lstStyle/>
          <a:p>
            <a:pPr algn="ctr"/>
            <a:r>
              <a:rPr lang="en-US" sz="4400" dirty="0"/>
              <a:t/>
            </a:r>
            <a:br>
              <a:rPr lang="en-US" sz="4400" dirty="0"/>
            </a:br>
            <a:endParaRPr lang="en-US" dirty="0"/>
          </a:p>
        </p:txBody>
      </p:sp>
      <p:sp>
        <p:nvSpPr>
          <p:cNvPr id="6" name="Rectangle 1"/>
          <p:cNvSpPr>
            <a:spLocks noChangeArrowheads="1"/>
          </p:cNvSpPr>
          <p:nvPr/>
        </p:nvSpPr>
        <p:spPr bwMode="auto">
          <a:xfrm>
            <a:off x="2852738" y="1222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457200" algn="l"/>
              </a:tabLst>
              <a:defRPr>
                <a:solidFill>
                  <a:schemeClr val="tx1"/>
                </a:solidFill>
                <a:latin typeface="Arial" pitchFamily="34" charset="0"/>
                <a:cs typeface="Arial" pitchFamily="34" charset="0"/>
              </a:defRPr>
            </a:lvl1pPr>
            <a:lvl2pPr fontAlgn="base">
              <a:spcBef>
                <a:spcPct val="0"/>
              </a:spcBef>
              <a:spcAft>
                <a:spcPct val="0"/>
              </a:spcAft>
              <a:tabLst>
                <a:tab pos="457200" algn="l"/>
              </a:tabLst>
              <a:defRPr>
                <a:solidFill>
                  <a:schemeClr val="tx1"/>
                </a:solidFill>
                <a:latin typeface="Arial" pitchFamily="34" charset="0"/>
                <a:cs typeface="Arial" pitchFamily="34" charset="0"/>
              </a:defRPr>
            </a:lvl2pPr>
            <a:lvl3pPr fontAlgn="base">
              <a:spcBef>
                <a:spcPct val="0"/>
              </a:spcBef>
              <a:spcAft>
                <a:spcPct val="0"/>
              </a:spcAft>
              <a:tabLst>
                <a:tab pos="457200" algn="l"/>
              </a:tabLst>
              <a:defRPr>
                <a:solidFill>
                  <a:schemeClr val="tx1"/>
                </a:solidFill>
                <a:latin typeface="Arial" pitchFamily="34" charset="0"/>
                <a:cs typeface="Arial" pitchFamily="34" charset="0"/>
              </a:defRPr>
            </a:lvl3pPr>
            <a:lvl4pPr fontAlgn="base">
              <a:spcBef>
                <a:spcPct val="0"/>
              </a:spcBef>
              <a:spcAft>
                <a:spcPct val="0"/>
              </a:spcAft>
              <a:tabLst>
                <a:tab pos="457200" algn="l"/>
              </a:tabLst>
              <a:defRPr>
                <a:solidFill>
                  <a:schemeClr val="tx1"/>
                </a:solidFill>
                <a:latin typeface="Arial" pitchFamily="34" charset="0"/>
                <a:cs typeface="Arial" pitchFamily="34" charset="0"/>
              </a:defRPr>
            </a:lvl4pPr>
            <a:lvl5pPr fontAlgn="base">
              <a:spcBef>
                <a:spcPct val="0"/>
              </a:spcBef>
              <a:spcAft>
                <a:spcPct val="0"/>
              </a:spcAft>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alt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WIOA Program Enhancement Grant</a:t>
            </a:r>
            <a:endParaRPr kumimoji="0" lang="en-US" alt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Application Budget</a:t>
            </a:r>
            <a:endParaRPr kumimoji="0" lang="en-US" alt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67426164"/>
              </p:ext>
            </p:extLst>
          </p:nvPr>
        </p:nvGraphicFramePr>
        <p:xfrm>
          <a:off x="1458099" y="172994"/>
          <a:ext cx="8872149" cy="6376087"/>
        </p:xfrm>
        <a:graphic>
          <a:graphicData uri="http://schemas.openxmlformats.org/drawingml/2006/table">
            <a:tbl>
              <a:tblPr/>
              <a:tblGrid>
                <a:gridCol w="3523564">
                  <a:extLst>
                    <a:ext uri="{9D8B030D-6E8A-4147-A177-3AD203B41FA5}">
                      <a16:colId xmlns:a16="http://schemas.microsoft.com/office/drawing/2014/main" val="20000"/>
                    </a:ext>
                  </a:extLst>
                </a:gridCol>
                <a:gridCol w="1219804">
                  <a:extLst>
                    <a:ext uri="{9D8B030D-6E8A-4147-A177-3AD203B41FA5}">
                      <a16:colId xmlns:a16="http://schemas.microsoft.com/office/drawing/2014/main" val="20001"/>
                    </a:ext>
                  </a:extLst>
                </a:gridCol>
                <a:gridCol w="1211372">
                  <a:extLst>
                    <a:ext uri="{9D8B030D-6E8A-4147-A177-3AD203B41FA5}">
                      <a16:colId xmlns:a16="http://schemas.microsoft.com/office/drawing/2014/main" val="20002"/>
                    </a:ext>
                  </a:extLst>
                </a:gridCol>
                <a:gridCol w="1607593">
                  <a:extLst>
                    <a:ext uri="{9D8B030D-6E8A-4147-A177-3AD203B41FA5}">
                      <a16:colId xmlns:a16="http://schemas.microsoft.com/office/drawing/2014/main" val="20003"/>
                    </a:ext>
                  </a:extLst>
                </a:gridCol>
                <a:gridCol w="1309816">
                  <a:extLst>
                    <a:ext uri="{9D8B030D-6E8A-4147-A177-3AD203B41FA5}">
                      <a16:colId xmlns:a16="http://schemas.microsoft.com/office/drawing/2014/main" val="20004"/>
                    </a:ext>
                  </a:extLst>
                </a:gridCol>
              </a:tblGrid>
              <a:tr h="1025266">
                <a:tc>
                  <a:txBody>
                    <a:bodyPr/>
                    <a:lstStyle/>
                    <a:p>
                      <a:pPr marL="0" marR="0" algn="just">
                        <a:lnSpc>
                          <a:spcPct val="115000"/>
                        </a:lnSpc>
                        <a:spcBef>
                          <a:spcPts val="0"/>
                        </a:spcBef>
                        <a:spcAft>
                          <a:spcPts val="600"/>
                        </a:spcAft>
                      </a:pPr>
                      <a:r>
                        <a:rPr lang="en-US" sz="1000" b="1" dirty="0">
                          <a:effectLst/>
                          <a:latin typeface="Times New Roman"/>
                          <a:ea typeface="Calibri"/>
                          <a:cs typeface="Times New Roman"/>
                        </a:rPr>
                        <a:t>Category</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Bef>
                          <a:spcPts val="0"/>
                        </a:spcBef>
                        <a:spcAft>
                          <a:spcPts val="600"/>
                        </a:spcAft>
                      </a:pPr>
                      <a:r>
                        <a:rPr lang="en-US" sz="1000" b="1">
                          <a:effectLst/>
                          <a:latin typeface="Times New Roman"/>
                          <a:ea typeface="Calibri"/>
                          <a:cs typeface="Times New Roman"/>
                        </a:rPr>
                        <a:t>Grant Funds</a:t>
                      </a:r>
                      <a:endParaRPr lang="en-US" sz="1100">
                        <a:effectLst/>
                        <a:latin typeface="Calibri"/>
                        <a:ea typeface="Calibri"/>
                        <a:cs typeface="Times New Roman"/>
                      </a:endParaRPr>
                    </a:p>
                    <a:p>
                      <a:pPr marL="0" marR="0" algn="just">
                        <a:lnSpc>
                          <a:spcPct val="115000"/>
                        </a:lnSpc>
                        <a:spcBef>
                          <a:spcPts val="0"/>
                        </a:spcBef>
                        <a:spcAft>
                          <a:spcPts val="600"/>
                        </a:spcAft>
                      </a:pPr>
                      <a:r>
                        <a:rPr lang="en-US" sz="1000" b="1">
                          <a:effectLst/>
                          <a:latin typeface="Times New Roman"/>
                          <a:ea typeface="Calibri"/>
                          <a:cs typeface="Times New Roman"/>
                        </a:rPr>
                        <a:t>Requested</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Bef>
                          <a:spcPts val="0"/>
                        </a:spcBef>
                        <a:spcAft>
                          <a:spcPts val="600"/>
                        </a:spcAft>
                      </a:pPr>
                      <a:r>
                        <a:rPr lang="en-US" sz="1000" b="1">
                          <a:effectLst/>
                          <a:latin typeface="Times New Roman"/>
                          <a:ea typeface="Calibri"/>
                          <a:cs typeface="Times New Roman"/>
                        </a:rPr>
                        <a:t>Leveraged Resources</a:t>
                      </a:r>
                      <a:r>
                        <a:rPr lang="en-US" sz="1000" b="1" baseline="30000">
                          <a:effectLst/>
                          <a:latin typeface="Times New Roman"/>
                          <a:ea typeface="Calibri"/>
                          <a:cs typeface="Times New Roman"/>
                        </a:rPr>
                        <a:t>+</a:t>
                      </a:r>
                      <a:endParaRPr lang="en-US" sz="1100">
                        <a:effectLst/>
                        <a:latin typeface="Calibri"/>
                        <a:ea typeface="Calibri"/>
                        <a:cs typeface="Times New Roman"/>
                      </a:endParaRPr>
                    </a:p>
                    <a:p>
                      <a:pPr marL="0" marR="0" algn="just">
                        <a:lnSpc>
                          <a:spcPct val="115000"/>
                        </a:lnSpc>
                        <a:spcBef>
                          <a:spcPts val="0"/>
                        </a:spcBef>
                        <a:spcAft>
                          <a:spcPts val="600"/>
                        </a:spcAft>
                      </a:pPr>
                      <a:r>
                        <a:rPr lang="en-US" sz="1000" b="1">
                          <a:effectLst/>
                          <a:latin typeface="Times New Roman"/>
                          <a:ea typeface="Calibri"/>
                          <a:cs typeface="Times New Roman"/>
                        </a:rPr>
                        <a:t>(specify)</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Bef>
                          <a:spcPts val="0"/>
                        </a:spcBef>
                        <a:spcAft>
                          <a:spcPts val="600"/>
                        </a:spcAft>
                      </a:pPr>
                      <a:r>
                        <a:rPr lang="en-US" sz="1000" b="1">
                          <a:effectLst/>
                          <a:latin typeface="Times New Roman"/>
                          <a:ea typeface="Calibri"/>
                          <a:cs typeface="Times New Roman"/>
                        </a:rPr>
                        <a:t>Other Resources: </a:t>
                      </a:r>
                      <a:endParaRPr lang="en-US" sz="1100">
                        <a:effectLst/>
                        <a:latin typeface="Calibri"/>
                        <a:ea typeface="Calibri"/>
                        <a:cs typeface="Times New Roman"/>
                      </a:endParaRPr>
                    </a:p>
                    <a:p>
                      <a:pPr marL="0" marR="0" algn="just">
                        <a:lnSpc>
                          <a:spcPct val="115000"/>
                        </a:lnSpc>
                        <a:spcBef>
                          <a:spcPts val="0"/>
                        </a:spcBef>
                        <a:spcAft>
                          <a:spcPts val="600"/>
                        </a:spcAft>
                      </a:pPr>
                      <a:r>
                        <a:rPr lang="en-US" sz="1000" b="1">
                          <a:effectLst/>
                          <a:latin typeface="Times New Roman"/>
                          <a:ea typeface="Calibri"/>
                          <a:cs typeface="Times New Roman"/>
                        </a:rPr>
                        <a:t>in-kind or cash (specify)</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600"/>
                        </a:spcAft>
                      </a:pPr>
                      <a:r>
                        <a:rPr lang="en-US" sz="1000" b="1">
                          <a:effectLst/>
                          <a:latin typeface="Times New Roman"/>
                          <a:ea typeface="Calibri"/>
                          <a:cs typeface="Times New Roman"/>
                        </a:rPr>
                        <a:t>TOTAL</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271531">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Contracted Services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(2) RAMP-East Recruiters </a:t>
                      </a:r>
                      <a:endParaRPr lang="en-US" sz="1100">
                        <a:effectLst/>
                        <a:latin typeface="Calibri"/>
                        <a:ea typeface="Calibri"/>
                        <a:cs typeface="Times New Roman"/>
                      </a:endParaRPr>
                    </a:p>
                    <a:p>
                      <a:pPr marL="0" marR="0">
                        <a:lnSpc>
                          <a:spcPct val="115000"/>
                        </a:lnSpc>
                        <a:spcBef>
                          <a:spcPts val="0"/>
                        </a:spcBef>
                        <a:spcAft>
                          <a:spcPts val="600"/>
                        </a:spcAft>
                      </a:pPr>
                      <a:r>
                        <a:rPr lang="en-US" sz="1100" i="1">
                          <a:effectLst/>
                          <a:latin typeface="Times New Roman"/>
                          <a:ea typeface="Calibri"/>
                          <a:cs typeface="Times New Roman"/>
                        </a:rPr>
                        <a:t>$267,300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Professional Development/ Training (details in narrative)</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$267,300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407929">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Staff Salaries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407929">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Staff Fringe Benefits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407929">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Travel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$6,000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dirty="0">
                          <a:effectLst/>
                          <a:latin typeface="Times New Roman"/>
                          <a:ea typeface="Calibri"/>
                          <a:cs typeface="Times New Roman"/>
                        </a:rPr>
                        <a:t>$6,000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407929">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Materials, Supplies and Website</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$12,700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$12,700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407929">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Local Area Administrative Fee*</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$14,000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$14,000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6"/>
                  </a:ext>
                </a:extLst>
              </a:tr>
              <a:tr h="407929">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Supportive Services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7"/>
                  </a:ext>
                </a:extLst>
              </a:tr>
              <a:tr h="407929">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Training Components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8"/>
                  </a:ext>
                </a:extLst>
              </a:tr>
              <a:tr h="407929">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Direct Participant Expenses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9"/>
                  </a:ext>
                </a:extLst>
              </a:tr>
              <a:tr h="407929">
                <a:tc>
                  <a:txBody>
                    <a:bodyPr/>
                    <a:lstStyle/>
                    <a:p>
                      <a:pPr marL="0" marR="0" lvl="0" indent="0" algn="just">
                        <a:lnSpc>
                          <a:spcPct val="115000"/>
                        </a:lnSpc>
                        <a:spcBef>
                          <a:spcPts val="0"/>
                        </a:spcBef>
                        <a:spcAft>
                          <a:spcPts val="400"/>
                        </a:spcAft>
                        <a:buSzPts val="1000"/>
                        <a:buFont typeface="Times New Roman"/>
                        <a:buNone/>
                        <a:tabLst>
                          <a:tab pos="457200" algn="l"/>
                        </a:tabLst>
                      </a:pPr>
                      <a:r>
                        <a:rPr lang="en-US" sz="1000" dirty="0">
                          <a:effectLst/>
                          <a:latin typeface="Times New Roman"/>
                          <a:ea typeface="Calibri"/>
                          <a:cs typeface="Times New Roman"/>
                        </a:rPr>
                        <a:t>Other Expenses – please specify</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0"/>
                  </a:ext>
                </a:extLst>
              </a:tr>
              <a:tr h="407929">
                <a:tc>
                  <a:txBody>
                    <a:bodyPr/>
                    <a:lstStyle/>
                    <a:p>
                      <a:pPr marL="0" marR="0" algn="just">
                        <a:lnSpc>
                          <a:spcPct val="115000"/>
                        </a:lnSpc>
                        <a:spcBef>
                          <a:spcPts val="0"/>
                        </a:spcBef>
                        <a:spcAft>
                          <a:spcPts val="600"/>
                        </a:spcAft>
                      </a:pPr>
                      <a:r>
                        <a:rPr lang="en-US" sz="1000" b="1">
                          <a:effectLst/>
                          <a:latin typeface="Times New Roman"/>
                          <a:ea typeface="Calibri"/>
                          <a:cs typeface="Times New Roman"/>
                        </a:rPr>
                        <a:t>TOTAL</a:t>
                      </a:r>
                      <a:endParaRPr lang="en-US" sz="11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$300,000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600"/>
                        </a:spcAft>
                      </a:pPr>
                      <a:r>
                        <a:rPr lang="en-US" sz="1100" i="1">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600"/>
                        </a:spcAft>
                      </a:pPr>
                      <a:r>
                        <a:rPr lang="en-US" sz="1100" i="1" dirty="0">
                          <a:effectLst/>
                          <a:latin typeface="Times New Roman"/>
                          <a:ea typeface="Calibri"/>
                          <a:cs typeface="Times New Roman"/>
                        </a:rPr>
                        <a:t>$300,000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1"/>
                  </a:ext>
                </a:extLst>
              </a:tr>
            </a:tbl>
          </a:graphicData>
        </a:graphic>
      </p:graphicFrame>
      <p:sp>
        <p:nvSpPr>
          <p:cNvPr id="9" name="Rectangle 2"/>
          <p:cNvSpPr>
            <a:spLocks noChangeArrowheads="1"/>
          </p:cNvSpPr>
          <p:nvPr/>
        </p:nvSpPr>
        <p:spPr bwMode="auto">
          <a:xfrm>
            <a:off x="1482897" y="53099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457200" algn="l"/>
              </a:tabLst>
              <a:defRPr>
                <a:solidFill>
                  <a:schemeClr val="tx1"/>
                </a:solidFill>
                <a:latin typeface="Arial" pitchFamily="34" charset="0"/>
                <a:cs typeface="Arial" pitchFamily="34" charset="0"/>
              </a:defRPr>
            </a:lvl1pPr>
            <a:lvl2pPr fontAlgn="base">
              <a:spcBef>
                <a:spcPct val="0"/>
              </a:spcBef>
              <a:spcAft>
                <a:spcPct val="0"/>
              </a:spcAft>
              <a:tabLst>
                <a:tab pos="457200" algn="l"/>
              </a:tabLst>
              <a:defRPr>
                <a:solidFill>
                  <a:schemeClr val="tx1"/>
                </a:solidFill>
                <a:latin typeface="Arial" pitchFamily="34" charset="0"/>
                <a:cs typeface="Arial" pitchFamily="34" charset="0"/>
              </a:defRPr>
            </a:lvl2pPr>
            <a:lvl3pPr fontAlgn="base">
              <a:spcBef>
                <a:spcPct val="0"/>
              </a:spcBef>
              <a:spcAft>
                <a:spcPct val="0"/>
              </a:spcAft>
              <a:tabLst>
                <a:tab pos="457200" algn="l"/>
              </a:tabLst>
              <a:defRPr>
                <a:solidFill>
                  <a:schemeClr val="tx1"/>
                </a:solidFill>
                <a:latin typeface="Arial" pitchFamily="34" charset="0"/>
                <a:cs typeface="Arial" pitchFamily="34" charset="0"/>
              </a:defRPr>
            </a:lvl3pPr>
            <a:lvl4pPr fontAlgn="base">
              <a:spcBef>
                <a:spcPct val="0"/>
              </a:spcBef>
              <a:spcAft>
                <a:spcPct val="0"/>
              </a:spcAft>
              <a:tabLst>
                <a:tab pos="457200" algn="l"/>
              </a:tabLst>
              <a:defRPr>
                <a:solidFill>
                  <a:schemeClr val="tx1"/>
                </a:solidFill>
                <a:latin typeface="Arial" pitchFamily="34" charset="0"/>
                <a:cs typeface="Arial" pitchFamily="34" charset="0"/>
              </a:defRPr>
            </a:lvl4pPr>
            <a:lvl5pPr fontAlgn="base">
              <a:spcBef>
                <a:spcPct val="0"/>
              </a:spcBef>
              <a:spcAft>
                <a:spcPct val="0"/>
              </a:spcAft>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alt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WIOA Program Enhancement Grant</a:t>
            </a:r>
            <a:endParaRPr kumimoji="0" lang="en-US" alt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Application Budget</a:t>
            </a:r>
            <a:endParaRPr kumimoji="0" lang="en-US" alt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02135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13</a:t>
            </a:fld>
            <a:endParaRPr lang="en-US"/>
          </a:p>
        </p:txBody>
      </p:sp>
      <p:sp>
        <p:nvSpPr>
          <p:cNvPr id="3" name="Title 2"/>
          <p:cNvSpPr>
            <a:spLocks noGrp="1"/>
          </p:cNvSpPr>
          <p:nvPr>
            <p:ph type="ctrTitle"/>
          </p:nvPr>
        </p:nvSpPr>
        <p:spPr/>
        <p:txBody>
          <a:bodyPr>
            <a:noAutofit/>
          </a:bodyPr>
          <a:lstStyle/>
          <a:p>
            <a:r>
              <a:rPr lang="en-US" sz="6000" dirty="0" smtClean="0"/>
              <a:t>Questions?</a:t>
            </a:r>
            <a:endParaRPr lang="en-US" sz="6000" dirty="0"/>
          </a:p>
        </p:txBody>
      </p:sp>
      <p:pic>
        <p:nvPicPr>
          <p:cNvPr id="2" name="Picture Placeholder 1"/>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26123" b="26123"/>
          <a:stretch>
            <a:fillRect/>
          </a:stretch>
        </p:blipFill>
        <p:spPr>
          <a:xfrm>
            <a:off x="0" y="1574800"/>
            <a:ext cx="12192000" cy="3827463"/>
          </a:xfrm>
        </p:spPr>
      </p:pic>
      <p:sp>
        <p:nvSpPr>
          <p:cNvPr id="5" name="Subtitle 7"/>
          <p:cNvSpPr txBox="1">
            <a:spLocks/>
          </p:cNvSpPr>
          <p:nvPr/>
        </p:nvSpPr>
        <p:spPr>
          <a:xfrm>
            <a:off x="577403" y="2696817"/>
            <a:ext cx="5301129" cy="1961322"/>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7859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9178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767" y="25400"/>
            <a:ext cx="10363200" cy="1270000"/>
          </a:xfrm>
        </p:spPr>
        <p:txBody>
          <a:bodyPr>
            <a:normAutofit/>
          </a:bodyPr>
          <a:lstStyle/>
          <a:p>
            <a:pPr algn="ctr"/>
            <a:r>
              <a:rPr lang="en-US" sz="4000" dirty="0">
                <a:effectLst/>
                <a:latin typeface="Calibri"/>
              </a:rPr>
              <a:t>The Workforce Innovation and Opportunity Act   Public Law 113-128</a:t>
            </a:r>
            <a:endParaRPr lang="en-US" dirty="0"/>
          </a:p>
        </p:txBody>
      </p:sp>
      <p:pic>
        <p:nvPicPr>
          <p:cNvPr id="4" name="Shape 76"/>
          <p:cNvPicPr preferRelativeResize="0"/>
          <p:nvPr/>
        </p:nvPicPr>
        <p:blipFill>
          <a:blip r:embed="rId3">
            <a:alphaModFix/>
          </a:blip>
          <a:stretch>
            <a:fillRect/>
          </a:stretch>
        </p:blipFill>
        <p:spPr>
          <a:xfrm>
            <a:off x="1320800" y="1295400"/>
            <a:ext cx="10106781" cy="4648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49588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89D540-1C4E-4046-96C1-C92C360F3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3706" y="2258363"/>
            <a:ext cx="3342489" cy="2356455"/>
          </a:xfrm>
          <a:prstGeom prst="rect">
            <a:avLst/>
          </a:prstGeom>
        </p:spPr>
      </p:pic>
      <p:sp>
        <p:nvSpPr>
          <p:cNvPr id="4" name="Rectangle 3"/>
          <p:cNvSpPr/>
          <p:nvPr/>
        </p:nvSpPr>
        <p:spPr>
          <a:xfrm>
            <a:off x="259080" y="289501"/>
            <a:ext cx="11898086" cy="6001643"/>
          </a:xfrm>
          <a:prstGeom prst="rect">
            <a:avLst/>
          </a:prstGeom>
        </p:spPr>
        <p:txBody>
          <a:bodyPr wrap="square">
            <a:spAutoFit/>
          </a:bodyPr>
          <a:lstStyle/>
          <a:p>
            <a:endParaRPr lang="en-US" sz="3200" b="0" i="0" u="none" strike="noStrike" baseline="0" dirty="0">
              <a:solidFill>
                <a:srgbClr val="000000"/>
              </a:solidFill>
              <a:latin typeface="Times New Roman" panose="02020603050405020304" pitchFamily="18" charset="0"/>
            </a:endParaRPr>
          </a:p>
          <a:p>
            <a:endParaRPr lang="en-US" sz="3200" b="0" i="0" u="none" strike="noStrike" baseline="0" dirty="0">
              <a:solidFill>
                <a:srgbClr val="000000"/>
              </a:solidFill>
              <a:latin typeface="Times New Roman" panose="02020603050405020304" pitchFamily="18" charset="0"/>
            </a:endParaRPr>
          </a:p>
          <a:p>
            <a:r>
              <a:rPr lang="en-US" sz="3200" b="1" i="0" u="none" strike="noStrike" baseline="0" dirty="0">
                <a:solidFill>
                  <a:srgbClr val="000066"/>
                </a:solidFill>
                <a:latin typeface="Arial Narrow" panose="020B0606020202030204" pitchFamily="34" charset="0"/>
              </a:rPr>
              <a:t>WIOA brings together federal investments in skill development </a:t>
            </a:r>
            <a:endParaRPr lang="en-US" sz="3200" b="0" i="0" u="none" strike="noStrike" baseline="0" dirty="0">
              <a:solidFill>
                <a:srgbClr val="000066"/>
              </a:solidFill>
              <a:latin typeface="Arial Narrow" panose="020B0606020202030204" pitchFamily="34" charset="0"/>
            </a:endParaRPr>
          </a:p>
          <a:p>
            <a:r>
              <a:rPr lang="en-US" sz="3200" b="0" i="0" u="none" strike="noStrike" baseline="0" dirty="0">
                <a:solidFill>
                  <a:schemeClr val="accent2">
                    <a:lumMod val="75000"/>
                  </a:schemeClr>
                </a:solidFill>
                <a:latin typeface="Arial Narrow" panose="020B0606020202030204" pitchFamily="34" charset="0"/>
              </a:rPr>
              <a:t>	</a:t>
            </a:r>
            <a:r>
              <a:rPr lang="en-US" sz="3200" b="0" i="0" u="none" strike="noStrike" baseline="0" dirty="0">
                <a:solidFill>
                  <a:srgbClr val="000066"/>
                </a:solidFill>
                <a:latin typeface="Arial Narrow" panose="020B0606020202030204" pitchFamily="34" charset="0"/>
              </a:rPr>
              <a:t>Employment and training services </a:t>
            </a:r>
          </a:p>
          <a:p>
            <a:pPr marL="914400" lvl="1" indent="-457200">
              <a:buClr>
                <a:srgbClr val="000066"/>
              </a:buClr>
              <a:buFont typeface="Wingdings" panose="05000000000000000000" pitchFamily="2" charset="2"/>
              <a:buChar char="v"/>
            </a:pPr>
            <a:r>
              <a:rPr lang="en-US" sz="3200" b="0" i="0" u="none" strike="noStrike" baseline="0" dirty="0">
                <a:solidFill>
                  <a:srgbClr val="000066"/>
                </a:solidFill>
                <a:latin typeface="Arial Narrow" panose="020B0606020202030204" pitchFamily="34" charset="0"/>
              </a:rPr>
              <a:t>Title 1 - Adult, Dislocated Worker, Youth (Commerce) </a:t>
            </a:r>
            <a:endParaRPr lang="en-US" sz="3200" dirty="0">
              <a:solidFill>
                <a:srgbClr val="000066"/>
              </a:solidFill>
              <a:latin typeface="Arial Narrow" panose="020B0606020202030204" pitchFamily="34" charset="0"/>
            </a:endParaRPr>
          </a:p>
          <a:p>
            <a:pPr marL="914400" lvl="1" indent="-457200">
              <a:buClr>
                <a:srgbClr val="000066"/>
              </a:buClr>
              <a:buFont typeface="Wingdings" panose="05000000000000000000" pitchFamily="2" charset="2"/>
              <a:buChar char="v"/>
            </a:pPr>
            <a:r>
              <a:rPr lang="en-US" sz="3200" b="0" i="0" u="none" strike="noStrike" baseline="0" dirty="0">
                <a:solidFill>
                  <a:srgbClr val="000066"/>
                </a:solidFill>
                <a:latin typeface="Arial Narrow" panose="020B0606020202030204" pitchFamily="34" charset="0"/>
              </a:rPr>
              <a:t>Title 3 - Wagner-</a:t>
            </a:r>
            <a:r>
              <a:rPr lang="en-US" sz="3200" b="0" i="0" u="none" strike="noStrike" baseline="0" dirty="0" err="1">
                <a:solidFill>
                  <a:srgbClr val="000066"/>
                </a:solidFill>
                <a:latin typeface="Arial Narrow" panose="020B0606020202030204" pitchFamily="34" charset="0"/>
              </a:rPr>
              <a:t>Peyser</a:t>
            </a:r>
            <a:r>
              <a:rPr lang="en-US" sz="3200" b="0" i="0" u="none" strike="noStrike" baseline="0" dirty="0">
                <a:solidFill>
                  <a:srgbClr val="000066"/>
                </a:solidFill>
                <a:latin typeface="Arial Narrow" panose="020B0606020202030204" pitchFamily="34" charset="0"/>
              </a:rPr>
              <a:t> (Commerce) </a:t>
            </a:r>
          </a:p>
          <a:p>
            <a:endParaRPr lang="en-US" sz="3200" b="0" i="0" u="none" strike="noStrike" baseline="0" dirty="0">
              <a:solidFill>
                <a:srgbClr val="7E7E7E"/>
              </a:solidFill>
              <a:latin typeface="Arial Narrow" panose="020B0606020202030204" pitchFamily="34" charset="0"/>
            </a:endParaRPr>
          </a:p>
          <a:p>
            <a:r>
              <a:rPr lang="en-US" sz="3200" b="1" i="0" u="none" strike="noStrike" baseline="0" dirty="0">
                <a:solidFill>
                  <a:srgbClr val="000066"/>
                </a:solidFill>
                <a:latin typeface="Arial Narrow" panose="020B0606020202030204" pitchFamily="34" charset="0"/>
              </a:rPr>
              <a:t>Adult education and literacy programs </a:t>
            </a:r>
          </a:p>
          <a:p>
            <a:pPr marL="914400" lvl="1" indent="-457200">
              <a:buClr>
                <a:srgbClr val="000066"/>
              </a:buClr>
              <a:buFont typeface="Wingdings" panose="05000000000000000000" pitchFamily="2" charset="2"/>
              <a:buChar char="v"/>
            </a:pPr>
            <a:r>
              <a:rPr lang="en-US" sz="3200" b="0" i="0" u="none" strike="noStrike" baseline="0" dirty="0">
                <a:solidFill>
                  <a:srgbClr val="000066"/>
                </a:solidFill>
                <a:latin typeface="Arial Narrow" panose="020B0606020202030204" pitchFamily="34" charset="0"/>
              </a:rPr>
              <a:t>Title 2 - Adult Education and Literacy (Community Colleges) </a:t>
            </a:r>
          </a:p>
          <a:p>
            <a:pPr lvl="1">
              <a:buClr>
                <a:srgbClr val="006600"/>
              </a:buClr>
            </a:pPr>
            <a:endParaRPr lang="en-US" sz="3200" b="0" i="0" u="none" strike="noStrike" baseline="0" dirty="0">
              <a:solidFill>
                <a:srgbClr val="000066"/>
              </a:solidFill>
              <a:latin typeface="Arial Narrow" panose="020B0606020202030204" pitchFamily="34" charset="0"/>
            </a:endParaRPr>
          </a:p>
          <a:p>
            <a:r>
              <a:rPr lang="en-US" sz="3200" b="1" i="0" u="none" strike="noStrike" baseline="0" dirty="0">
                <a:solidFill>
                  <a:srgbClr val="000066"/>
                </a:solidFill>
                <a:latin typeface="Arial Narrow" panose="020B0606020202030204" pitchFamily="34" charset="0"/>
              </a:rPr>
              <a:t>Programs that assist persons with disabilities obtain employment </a:t>
            </a:r>
          </a:p>
          <a:p>
            <a:pPr marL="914400" lvl="1" indent="-457200">
              <a:buClr>
                <a:srgbClr val="000066"/>
              </a:buClr>
              <a:buFont typeface="Wingdings" panose="05000000000000000000" pitchFamily="2" charset="2"/>
              <a:buChar char="v"/>
            </a:pPr>
            <a:r>
              <a:rPr lang="en-US" sz="3200" b="0" i="0" u="none" strike="noStrike" baseline="0" dirty="0">
                <a:solidFill>
                  <a:srgbClr val="000066"/>
                </a:solidFill>
                <a:latin typeface="Arial Narrow" panose="020B0606020202030204" pitchFamily="34" charset="0"/>
              </a:rPr>
              <a:t>Title 4 - Vocational Rehabilitation (Health &amp;Human Services) </a:t>
            </a:r>
          </a:p>
        </p:txBody>
      </p:sp>
      <p:sp>
        <p:nvSpPr>
          <p:cNvPr id="2" name="Title 1"/>
          <p:cNvSpPr>
            <a:spLocks noGrp="1"/>
          </p:cNvSpPr>
          <p:nvPr>
            <p:ph type="title"/>
          </p:nvPr>
        </p:nvSpPr>
        <p:spPr>
          <a:xfrm>
            <a:off x="259080" y="289501"/>
            <a:ext cx="9965871" cy="1065242"/>
          </a:xfrm>
          <a:effectLst>
            <a:outerShdw blurRad="50800" dist="38100" dir="5400000" algn="t" rotWithShape="0">
              <a:schemeClr val="accent6">
                <a:alpha val="75000"/>
              </a:schemeClr>
            </a:outerShdw>
          </a:effectLst>
        </p:spPr>
        <p:txBody>
          <a:bodyPr>
            <a:normAutofit fontScale="90000"/>
          </a:bodyPr>
          <a:lstStyle/>
          <a:p>
            <a:r>
              <a:rPr lang="en-US" sz="1200" b="0" i="0" u="none" strike="noStrike" baseline="0" dirty="0">
                <a:solidFill>
                  <a:srgbClr val="000000"/>
                </a:solidFill>
                <a:latin typeface="Times New Roman" panose="02020603050405020304" pitchFamily="18" charset="0"/>
              </a:rPr>
              <a:t/>
            </a:r>
            <a:br>
              <a:rPr lang="en-US" sz="1200" b="0" i="0" u="none" strike="noStrike" baseline="0" dirty="0">
                <a:solidFill>
                  <a:srgbClr val="000000"/>
                </a:solidFill>
                <a:latin typeface="Times New Roman" panose="02020603050405020304" pitchFamily="18" charset="0"/>
              </a:rPr>
            </a:br>
            <a:r>
              <a:rPr lang="en-US" sz="4900" b="0" u="none" strike="noStrike" baseline="0" dirty="0">
                <a:solidFill>
                  <a:srgbClr val="000066"/>
                </a:solidFill>
                <a:latin typeface="Franklin Gothic Demi Cond" panose="020B0706030402020204" pitchFamily="34" charset="0"/>
              </a:rPr>
              <a:t>WIOA Overview – Core Programs </a:t>
            </a:r>
            <a:r>
              <a:rPr lang="en-US" dirty="0">
                <a:solidFill>
                  <a:srgbClr val="000066"/>
                </a:solidFill>
              </a:rPr>
              <a:t/>
            </a:r>
            <a:br>
              <a:rPr lang="en-US" dirty="0">
                <a:solidFill>
                  <a:srgbClr val="000066"/>
                </a:solidFill>
              </a:rPr>
            </a:br>
            <a:endParaRPr lang="en-US" dirty="0">
              <a:solidFill>
                <a:srgbClr val="000066"/>
              </a:solidFill>
            </a:endParaRPr>
          </a:p>
        </p:txBody>
      </p:sp>
      <p:sp>
        <p:nvSpPr>
          <p:cNvPr id="3" name="Rectangle 2">
            <a:extLst>
              <a:ext uri="{FF2B5EF4-FFF2-40B4-BE49-F238E27FC236}">
                <a16:creationId xmlns:a16="http://schemas.microsoft.com/office/drawing/2014/main" id="{9716868E-ABDA-437D-BD0F-DF73B2FE6B3C}"/>
              </a:ext>
            </a:extLst>
          </p:cNvPr>
          <p:cNvSpPr/>
          <p:nvPr/>
        </p:nvSpPr>
        <p:spPr>
          <a:xfrm>
            <a:off x="0" y="0"/>
            <a:ext cx="12157166" cy="2895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3BBB67-BCEA-4263-9546-CC0332857F18}"/>
              </a:ext>
            </a:extLst>
          </p:cNvPr>
          <p:cNvSpPr/>
          <p:nvPr/>
        </p:nvSpPr>
        <p:spPr>
          <a:xfrm>
            <a:off x="0" y="6583680"/>
            <a:ext cx="12192000" cy="2743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600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032" y="378997"/>
            <a:ext cx="10515600" cy="836613"/>
          </a:xfrm>
        </p:spPr>
        <p:txBody>
          <a:bodyPr>
            <a:normAutofit fontScale="90000"/>
          </a:bodyPr>
          <a:lstStyle/>
          <a:p>
            <a:pPr algn="ctr"/>
            <a:r>
              <a:rPr lang="en-US" sz="5300" spc="600" dirty="0">
                <a:solidFill>
                  <a:schemeClr val="tx1"/>
                </a:solidFill>
                <a:latin typeface="Franklin Gothic Demi Cond" panose="020B0706030402020204" pitchFamily="34" charset="0"/>
              </a:rPr>
              <a:t>NCWorks System </a:t>
            </a:r>
            <a:r>
              <a:rPr lang="en-US" dirty="0"/>
              <a:t/>
            </a:r>
            <a:br>
              <a:rPr lang="en-US" dirty="0"/>
            </a:br>
            <a:r>
              <a:rPr lang="en-US" sz="1200" b="0" i="0" u="none" strike="noStrike" baseline="0" dirty="0">
                <a:solidFill>
                  <a:srgbClr val="000000"/>
                </a:solidFill>
                <a:latin typeface="Times New Roman" panose="02020603050405020304" pitchFamily="18" charset="0"/>
              </a:rPr>
              <a:t/>
            </a:r>
            <a:br>
              <a:rPr lang="en-US" sz="1200" b="0" i="0" u="none" strike="noStrike" baseline="0" dirty="0">
                <a:solidFill>
                  <a:srgbClr val="000000"/>
                </a:solidFill>
                <a:latin typeface="Times New Roman" panose="02020603050405020304" pitchFamily="18" charset="0"/>
              </a:rPr>
            </a:br>
            <a:endParaRPr lang="en-US" dirty="0"/>
          </a:p>
        </p:txBody>
      </p:sp>
      <p:sp>
        <p:nvSpPr>
          <p:cNvPr id="3" name="Content Placeholder 2"/>
          <p:cNvSpPr>
            <a:spLocks noGrp="1"/>
          </p:cNvSpPr>
          <p:nvPr>
            <p:ph idx="1"/>
          </p:nvPr>
        </p:nvSpPr>
        <p:spPr>
          <a:xfrm>
            <a:off x="5824033" y="1292225"/>
            <a:ext cx="4980038" cy="4351338"/>
          </a:xfrm>
        </p:spPr>
        <p:txBody>
          <a:bodyPr/>
          <a:lstStyle/>
          <a:p>
            <a:endParaRPr lang="en-US" sz="1200" b="0" i="0" u="none" strike="noStrike" baseline="0" dirty="0">
              <a:solidFill>
                <a:srgbClr val="000000"/>
              </a:solidFill>
              <a:latin typeface="Arial" panose="020B0604020202020204" pitchFamily="34" charset="0"/>
            </a:endParaRPr>
          </a:p>
          <a:p>
            <a:endParaRPr lang="en-US" sz="800" b="0" i="0" u="none" strike="noStrike" baseline="0" dirty="0">
              <a:solidFill>
                <a:srgbClr val="000000"/>
              </a:solidFill>
              <a:latin typeface="Times New Roman" panose="02020603050405020304" pitchFamily="18" charset="0"/>
            </a:endParaRPr>
          </a:p>
          <a:p>
            <a:endParaRPr lang="en-US" sz="900" b="0" i="0" u="none" strike="noStrike" baseline="0" dirty="0">
              <a:solidFill>
                <a:srgbClr val="000000"/>
              </a:solidFill>
              <a:latin typeface="Times New Roman" panose="02020603050405020304" pitchFamily="18" charset="0"/>
            </a:endParaRPr>
          </a:p>
        </p:txBody>
      </p:sp>
      <p:sp>
        <p:nvSpPr>
          <p:cNvPr id="4" name="TextBox 3">
            <a:extLst>
              <a:ext uri="{FF2B5EF4-FFF2-40B4-BE49-F238E27FC236}">
                <a16:creationId xmlns:a16="http://schemas.microsoft.com/office/drawing/2014/main" id="{3F7E9316-47FB-4A52-999E-91E6BA69200C}"/>
              </a:ext>
            </a:extLst>
          </p:cNvPr>
          <p:cNvSpPr txBox="1"/>
          <p:nvPr/>
        </p:nvSpPr>
        <p:spPr>
          <a:xfrm>
            <a:off x="819911" y="877164"/>
            <a:ext cx="2218944" cy="1323439"/>
          </a:xfrm>
          <a:prstGeom prst="rect">
            <a:avLst/>
          </a:prstGeom>
          <a:noFill/>
        </p:spPr>
        <p:txBody>
          <a:bodyPr wrap="square" rtlCol="0">
            <a:spAutoFit/>
          </a:bodyPr>
          <a:lstStyle/>
          <a:p>
            <a:r>
              <a:rPr lang="en-US" sz="2000" b="1" dirty="0">
                <a:latin typeface="Arial Narrow" panose="020B0606020202030204" pitchFamily="34" charset="0"/>
              </a:rPr>
              <a:t>Education &amp; Training for adults (focus on 4-year degrees)</a:t>
            </a:r>
          </a:p>
        </p:txBody>
      </p:sp>
      <p:pic>
        <p:nvPicPr>
          <p:cNvPr id="6" name="Picture 5">
            <a:extLst>
              <a:ext uri="{FF2B5EF4-FFF2-40B4-BE49-F238E27FC236}">
                <a16:creationId xmlns:a16="http://schemas.microsoft.com/office/drawing/2014/main" id="{42AA6C9A-E4EE-47C0-A9C6-E1D9C45A93AD}"/>
              </a:ext>
            </a:extLst>
          </p:cNvPr>
          <p:cNvPicPr>
            <a:picLocks noChangeAspect="1"/>
          </p:cNvPicPr>
          <p:nvPr/>
        </p:nvPicPr>
        <p:blipFill rotWithShape="1">
          <a:blip r:embed="rId2"/>
          <a:srcRect l="4603" t="2667" r="6031" b="4304"/>
          <a:stretch/>
        </p:blipFill>
        <p:spPr>
          <a:xfrm>
            <a:off x="3038855" y="903639"/>
            <a:ext cx="6114289" cy="5634723"/>
          </a:xfrm>
          <a:prstGeom prst="rect">
            <a:avLst/>
          </a:prstGeom>
          <a:ln w="127000">
            <a:solidFill>
              <a:schemeClr val="accent6">
                <a:lumMod val="60000"/>
                <a:lumOff val="40000"/>
              </a:schemeClr>
            </a:solidFill>
          </a:ln>
        </p:spPr>
      </p:pic>
      <p:cxnSp>
        <p:nvCxnSpPr>
          <p:cNvPr id="8" name="Straight Arrow Connector 7">
            <a:extLst>
              <a:ext uri="{FF2B5EF4-FFF2-40B4-BE49-F238E27FC236}">
                <a16:creationId xmlns:a16="http://schemas.microsoft.com/office/drawing/2014/main" id="{98872DE2-2C61-46E4-A357-B3A0DC75CB7D}"/>
              </a:ext>
            </a:extLst>
          </p:cNvPr>
          <p:cNvCxnSpPr>
            <a:cxnSpLocks/>
          </p:cNvCxnSpPr>
          <p:nvPr/>
        </p:nvCxnSpPr>
        <p:spPr>
          <a:xfrm flipH="1" flipV="1">
            <a:off x="2602494" y="1677167"/>
            <a:ext cx="2486535" cy="447079"/>
          </a:xfrm>
          <a:prstGeom prst="straightConnector1">
            <a:avLst/>
          </a:prstGeom>
          <a:ln w="63500">
            <a:solidFill>
              <a:srgbClr val="F9972B"/>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019C490-EDF6-47A9-8937-82439D1FB5F7}"/>
              </a:ext>
            </a:extLst>
          </p:cNvPr>
          <p:cNvCxnSpPr>
            <a:cxnSpLocks/>
          </p:cNvCxnSpPr>
          <p:nvPr/>
        </p:nvCxnSpPr>
        <p:spPr>
          <a:xfrm flipH="1">
            <a:off x="2145792" y="3633360"/>
            <a:ext cx="2027314" cy="175282"/>
          </a:xfrm>
          <a:prstGeom prst="straightConnector1">
            <a:avLst/>
          </a:prstGeom>
          <a:ln w="635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6CFB8C-2BAB-46FB-A3CA-726A9E1FCAE1}"/>
              </a:ext>
            </a:extLst>
          </p:cNvPr>
          <p:cNvSpPr txBox="1"/>
          <p:nvPr/>
        </p:nvSpPr>
        <p:spPr>
          <a:xfrm>
            <a:off x="373380" y="3467894"/>
            <a:ext cx="2218944" cy="1015663"/>
          </a:xfrm>
          <a:prstGeom prst="rect">
            <a:avLst/>
          </a:prstGeom>
          <a:noFill/>
        </p:spPr>
        <p:txBody>
          <a:bodyPr wrap="square" rtlCol="0">
            <a:spAutoFit/>
          </a:bodyPr>
          <a:lstStyle/>
          <a:p>
            <a:r>
              <a:rPr lang="en-US" sz="2000" b="1" dirty="0">
                <a:latin typeface="Arial Narrow" panose="020B0606020202030204" pitchFamily="34" charset="0"/>
              </a:rPr>
              <a:t>Education &amp; Training for K-12 students</a:t>
            </a:r>
          </a:p>
        </p:txBody>
      </p:sp>
      <p:sp>
        <p:nvSpPr>
          <p:cNvPr id="13" name="TextBox 12">
            <a:extLst>
              <a:ext uri="{FF2B5EF4-FFF2-40B4-BE49-F238E27FC236}">
                <a16:creationId xmlns:a16="http://schemas.microsoft.com/office/drawing/2014/main" id="{8AC7556B-5976-4C35-8ADF-9940AFABB677}"/>
              </a:ext>
            </a:extLst>
          </p:cNvPr>
          <p:cNvSpPr txBox="1"/>
          <p:nvPr/>
        </p:nvSpPr>
        <p:spPr>
          <a:xfrm>
            <a:off x="185187" y="4981843"/>
            <a:ext cx="2773680" cy="1323439"/>
          </a:xfrm>
          <a:prstGeom prst="rect">
            <a:avLst/>
          </a:prstGeom>
          <a:noFill/>
        </p:spPr>
        <p:txBody>
          <a:bodyPr wrap="square" rtlCol="0">
            <a:spAutoFit/>
          </a:bodyPr>
          <a:lstStyle/>
          <a:p>
            <a:r>
              <a:rPr lang="en-US" sz="2000" b="1" dirty="0">
                <a:latin typeface="Arial Narrow" panose="020B0606020202030204" pitchFamily="34" charset="0"/>
              </a:rPr>
              <a:t>Education, training, retraining for workforce (focus on short-term and 2-year degrees)</a:t>
            </a:r>
          </a:p>
        </p:txBody>
      </p:sp>
      <p:cxnSp>
        <p:nvCxnSpPr>
          <p:cNvPr id="14" name="Straight Arrow Connector 13">
            <a:extLst>
              <a:ext uri="{FF2B5EF4-FFF2-40B4-BE49-F238E27FC236}">
                <a16:creationId xmlns:a16="http://schemas.microsoft.com/office/drawing/2014/main" id="{3C0BD9E7-E3CA-4BD6-B098-EBFB8A6B10CE}"/>
              </a:ext>
            </a:extLst>
          </p:cNvPr>
          <p:cNvCxnSpPr>
            <a:cxnSpLocks/>
          </p:cNvCxnSpPr>
          <p:nvPr/>
        </p:nvCxnSpPr>
        <p:spPr>
          <a:xfrm flipH="1">
            <a:off x="2355689" y="4769045"/>
            <a:ext cx="2273528" cy="498071"/>
          </a:xfrm>
          <a:prstGeom prst="straightConnector1">
            <a:avLst/>
          </a:prstGeom>
          <a:ln w="63500">
            <a:solidFill>
              <a:srgbClr val="00CC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E64DDD1-08CC-4BBC-AFD8-DE22C1FA6D9F}"/>
              </a:ext>
            </a:extLst>
          </p:cNvPr>
          <p:cNvCxnSpPr>
            <a:cxnSpLocks/>
          </p:cNvCxnSpPr>
          <p:nvPr/>
        </p:nvCxnSpPr>
        <p:spPr>
          <a:xfrm flipV="1">
            <a:off x="7874207" y="2069085"/>
            <a:ext cx="1905736" cy="75511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F6833A-9F67-4CA3-A690-8569EA8FD687}"/>
              </a:ext>
            </a:extLst>
          </p:cNvPr>
          <p:cNvSpPr txBox="1"/>
          <p:nvPr/>
        </p:nvSpPr>
        <p:spPr>
          <a:xfrm>
            <a:off x="9779943" y="1512075"/>
            <a:ext cx="2218944" cy="1015663"/>
          </a:xfrm>
          <a:prstGeom prst="rect">
            <a:avLst/>
          </a:prstGeom>
          <a:noFill/>
        </p:spPr>
        <p:txBody>
          <a:bodyPr wrap="square" rtlCol="0">
            <a:spAutoFit/>
          </a:bodyPr>
          <a:lstStyle/>
          <a:p>
            <a:r>
              <a:rPr lang="en-US" sz="2000" b="1" dirty="0">
                <a:latin typeface="Arial Narrow" panose="020B0606020202030204" pitchFamily="34" charset="0"/>
              </a:rPr>
              <a:t>Assist individuals with disabilities obtain employment</a:t>
            </a:r>
          </a:p>
        </p:txBody>
      </p:sp>
      <p:sp>
        <p:nvSpPr>
          <p:cNvPr id="21" name="TextBox 20">
            <a:extLst>
              <a:ext uri="{FF2B5EF4-FFF2-40B4-BE49-F238E27FC236}">
                <a16:creationId xmlns:a16="http://schemas.microsoft.com/office/drawing/2014/main" id="{EDF8BC33-A748-4289-A19B-E626ED56B248}"/>
              </a:ext>
            </a:extLst>
          </p:cNvPr>
          <p:cNvSpPr txBox="1"/>
          <p:nvPr/>
        </p:nvSpPr>
        <p:spPr>
          <a:xfrm>
            <a:off x="9599675" y="4297089"/>
            <a:ext cx="2399212" cy="1323439"/>
          </a:xfrm>
          <a:prstGeom prst="rect">
            <a:avLst/>
          </a:prstGeom>
          <a:noFill/>
        </p:spPr>
        <p:txBody>
          <a:bodyPr wrap="square" rtlCol="0">
            <a:spAutoFit/>
          </a:bodyPr>
          <a:lstStyle/>
          <a:p>
            <a:r>
              <a:rPr lang="en-US" sz="2000" b="1" dirty="0">
                <a:latin typeface="Arial Narrow" panose="020B0606020202030204" pitchFamily="34" charset="0"/>
              </a:rPr>
              <a:t>Assist individuals obtain employment and businesses find qualified workforce </a:t>
            </a:r>
          </a:p>
        </p:txBody>
      </p:sp>
      <p:cxnSp>
        <p:nvCxnSpPr>
          <p:cNvPr id="22" name="Straight Arrow Connector 21">
            <a:extLst>
              <a:ext uri="{FF2B5EF4-FFF2-40B4-BE49-F238E27FC236}">
                <a16:creationId xmlns:a16="http://schemas.microsoft.com/office/drawing/2014/main" id="{D1404508-E100-4A95-B782-FB61BC03DB75}"/>
              </a:ext>
            </a:extLst>
          </p:cNvPr>
          <p:cNvCxnSpPr>
            <a:cxnSpLocks/>
            <a:endCxn id="21" idx="1"/>
          </p:cNvCxnSpPr>
          <p:nvPr/>
        </p:nvCxnSpPr>
        <p:spPr>
          <a:xfrm>
            <a:off x="7562525" y="4090377"/>
            <a:ext cx="2037150" cy="868432"/>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787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NC Commerce Division of Workforce Solutions (DWS)</a:t>
            </a:r>
            <a:br>
              <a:rPr lang="en-US" dirty="0" smtClean="0"/>
            </a:br>
            <a:r>
              <a:rPr lang="en-US" dirty="0" smtClean="0"/>
              <a:t>Enhancement Grant</a:t>
            </a:r>
            <a:endParaRPr lang="en-US" dirty="0"/>
          </a:p>
        </p:txBody>
      </p:sp>
      <p:sp>
        <p:nvSpPr>
          <p:cNvPr id="3" name="Content Placeholder 2"/>
          <p:cNvSpPr>
            <a:spLocks noGrp="1"/>
          </p:cNvSpPr>
          <p:nvPr>
            <p:ph idx="1"/>
          </p:nvPr>
        </p:nvSpPr>
        <p:spPr/>
        <p:txBody>
          <a:bodyPr/>
          <a:lstStyle/>
          <a:p>
            <a:pPr marL="0" indent="0" algn="just">
              <a:buNone/>
            </a:pPr>
            <a:r>
              <a:rPr lang="en-US" sz="2800" dirty="0" smtClean="0">
                <a:solidFill>
                  <a:schemeClr val="tx1"/>
                </a:solidFill>
              </a:rPr>
              <a:t>The Division of Workforce Solutions (DWS) support system design and service delivery program initiatives that endeavor to address the workforce needs of businesses, to expand education and training opportunities for citizens, and assist disadvantaged, unemployed, and under-employed adults and youth make connections to employment in growth sectors of the economy.</a:t>
            </a:r>
          </a:p>
          <a:p>
            <a:pPr marL="0" indent="0">
              <a:buNone/>
            </a:pPr>
            <a:endParaRPr lang="en-US" sz="2800" dirty="0">
              <a:solidFill>
                <a:schemeClr val="tx1"/>
              </a:solidFill>
            </a:endParaRPr>
          </a:p>
          <a:p>
            <a:pPr marL="0" indent="0" algn="just">
              <a:buNone/>
            </a:pPr>
            <a:r>
              <a:rPr lang="en-US" sz="2800" dirty="0" smtClean="0">
                <a:solidFill>
                  <a:schemeClr val="tx1"/>
                </a:solidFill>
              </a:rPr>
              <a:t>The Enhancement Grant provides an opportunity for local Workforce Development Boards to apply for funding, build capacity, create systemic change within their workforce system, and improve career development access and workforce services to individuals and businesses.</a:t>
            </a:r>
          </a:p>
          <a:p>
            <a:pPr marL="0" indent="0">
              <a:buNone/>
            </a:pPr>
            <a:endParaRPr lang="en-US" dirty="0" smtClean="0"/>
          </a:p>
        </p:txBody>
      </p:sp>
      <p:sp>
        <p:nvSpPr>
          <p:cNvPr id="4" name="Slide Number Placeholder 3"/>
          <p:cNvSpPr>
            <a:spLocks noGrp="1"/>
          </p:cNvSpPr>
          <p:nvPr>
            <p:ph type="sldNum" sz="quarter" idx="12"/>
          </p:nvPr>
        </p:nvSpPr>
        <p:spPr/>
        <p:txBody>
          <a:bodyPr/>
          <a:lstStyle/>
          <a:p>
            <a:fld id="{11F27F3A-B3E9-41ED-AF8F-A365F10BB65F}" type="slidenum">
              <a:rPr lang="en-US" smtClean="0"/>
              <a:pPr/>
              <a:t>5</a:t>
            </a:fld>
            <a:endParaRPr lang="en-US"/>
          </a:p>
        </p:txBody>
      </p:sp>
    </p:spTree>
    <p:extLst>
      <p:ext uri="{BB962C8B-B14F-4D97-AF65-F5344CB8AC3E}">
        <p14:creationId xmlns:p14="http://schemas.microsoft.com/office/powerpoint/2010/main" val="3699751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Regional Advanced Manufacturing Pipeline-East (RAMP-East)</a:t>
            </a:r>
            <a:endParaRPr lang="en-US" dirty="0"/>
          </a:p>
        </p:txBody>
      </p:sp>
      <p:sp>
        <p:nvSpPr>
          <p:cNvPr id="3" name="Content Placeholder 2"/>
          <p:cNvSpPr>
            <a:spLocks noGrp="1"/>
          </p:cNvSpPr>
          <p:nvPr>
            <p:ph idx="1"/>
          </p:nvPr>
        </p:nvSpPr>
        <p:spPr/>
        <p:txBody>
          <a:bodyPr/>
          <a:lstStyle/>
          <a:p>
            <a:pPr lvl="0"/>
            <a:r>
              <a:rPr lang="en-US" b="1" dirty="0">
                <a:solidFill>
                  <a:schemeClr val="tx1"/>
                </a:solidFill>
              </a:rPr>
              <a:t>Area Served (Counties/Cities/Region):</a:t>
            </a:r>
            <a:r>
              <a:rPr lang="en-US" dirty="0">
                <a:solidFill>
                  <a:schemeClr val="tx1"/>
                </a:solidFill>
              </a:rPr>
              <a:t> </a:t>
            </a:r>
            <a:r>
              <a:rPr lang="en-US" i="1" dirty="0">
                <a:solidFill>
                  <a:schemeClr val="tx1"/>
                </a:solidFill>
              </a:rPr>
              <a:t>East of I95 Corridor – </a:t>
            </a:r>
            <a:r>
              <a:rPr lang="en-US" i="1" dirty="0" smtClean="0">
                <a:solidFill>
                  <a:schemeClr val="tx1"/>
                </a:solidFill>
              </a:rPr>
              <a:t>(Beaufort, Bertie, Edgecombe</a:t>
            </a:r>
            <a:r>
              <a:rPr lang="en-US" i="1" dirty="0">
                <a:solidFill>
                  <a:schemeClr val="tx1"/>
                </a:solidFill>
              </a:rPr>
              <a:t>, Halifax, </a:t>
            </a:r>
            <a:r>
              <a:rPr lang="en-US" i="1" dirty="0" smtClean="0">
                <a:solidFill>
                  <a:schemeClr val="tx1"/>
                </a:solidFill>
              </a:rPr>
              <a:t>Hertford, Martin, Nash</a:t>
            </a:r>
            <a:r>
              <a:rPr lang="en-US" i="1" dirty="0">
                <a:solidFill>
                  <a:schemeClr val="tx1"/>
                </a:solidFill>
              </a:rPr>
              <a:t>, Northampton, </a:t>
            </a:r>
            <a:r>
              <a:rPr lang="en-US" i="1" dirty="0" smtClean="0">
                <a:solidFill>
                  <a:schemeClr val="tx1"/>
                </a:solidFill>
              </a:rPr>
              <a:t>Pitt and Wilson </a:t>
            </a:r>
            <a:r>
              <a:rPr lang="en-US" i="1" dirty="0">
                <a:solidFill>
                  <a:schemeClr val="tx1"/>
                </a:solidFill>
              </a:rPr>
              <a:t>Counties)</a:t>
            </a:r>
            <a:endParaRPr lang="en-US" dirty="0">
              <a:solidFill>
                <a:schemeClr val="tx1"/>
              </a:solidFill>
            </a:endParaRPr>
          </a:p>
          <a:p>
            <a:endParaRPr lang="en-US" dirty="0">
              <a:solidFill>
                <a:schemeClr val="tx1"/>
              </a:solidFill>
            </a:endParaRPr>
          </a:p>
          <a:p>
            <a:pPr lvl="0"/>
            <a:r>
              <a:rPr lang="en-US" b="1" dirty="0">
                <a:solidFill>
                  <a:schemeClr val="tx1"/>
                </a:solidFill>
              </a:rPr>
              <a:t>Requested Duration of the Grant:</a:t>
            </a:r>
            <a:r>
              <a:rPr lang="en-US" dirty="0">
                <a:solidFill>
                  <a:schemeClr val="tx1"/>
                </a:solidFill>
              </a:rPr>
              <a:t>  </a:t>
            </a:r>
            <a:r>
              <a:rPr lang="en-US" i="1" dirty="0">
                <a:solidFill>
                  <a:schemeClr val="tx1"/>
                </a:solidFill>
              </a:rPr>
              <a:t> 24 months</a:t>
            </a:r>
            <a:endParaRPr lang="en-US" dirty="0">
              <a:solidFill>
                <a:schemeClr val="tx1"/>
              </a:solidFill>
            </a:endParaRPr>
          </a:p>
          <a:p>
            <a:endParaRPr lang="en-US" dirty="0">
              <a:solidFill>
                <a:schemeClr val="tx1"/>
              </a:solidFill>
            </a:endParaRPr>
          </a:p>
          <a:p>
            <a:pPr lvl="0" algn="just"/>
            <a:r>
              <a:rPr lang="en-US" b="1" dirty="0">
                <a:solidFill>
                  <a:schemeClr val="tx1"/>
                </a:solidFill>
              </a:rPr>
              <a:t>Brief Description of the Project:</a:t>
            </a:r>
            <a:r>
              <a:rPr lang="en-US" dirty="0">
                <a:solidFill>
                  <a:schemeClr val="tx1"/>
                </a:solidFill>
              </a:rPr>
              <a:t> Regional partnership between Region Q WDB, Turning Point WDB, regional community colleges and economic development partnerships to enhance recruitment efforts in the Advanced Manufacturing sector.  The intent of the grant is to fund a proactive approach for recruiting under-served populations of the 10 counties building a pipeline of potential candidates for immediate and future advanced manufacturing jobs.</a:t>
            </a:r>
            <a:r>
              <a:rPr lang="en-US" b="1" dirty="0">
                <a:solidFill>
                  <a:schemeClr val="tx1"/>
                </a:solidFill>
              </a:rPr>
              <a:t>  </a:t>
            </a:r>
            <a:r>
              <a:rPr lang="en-US" dirty="0" smtClean="0">
                <a:solidFill>
                  <a:schemeClr val="tx1"/>
                </a:solidFill>
              </a:rPr>
              <a:t>Funding for </a:t>
            </a:r>
            <a:r>
              <a:rPr lang="en-US" dirty="0">
                <a:solidFill>
                  <a:schemeClr val="tx1"/>
                </a:solidFill>
              </a:rPr>
              <a:t>outreach to individuals to inform them about the opportunities that exist and to point them in the right direction, whether that be to obtain a certain skill to meet the industry requirements or to provide soft skills training (i.e. resume clean-up, interview practice, etc.) to have them work ready for the interview process.</a:t>
            </a: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6</a:t>
            </a:fld>
            <a:endParaRPr lang="en-US"/>
          </a:p>
        </p:txBody>
      </p:sp>
    </p:spTree>
    <p:extLst>
      <p:ext uri="{BB962C8B-B14F-4D97-AF65-F5344CB8AC3E}">
        <p14:creationId xmlns:p14="http://schemas.microsoft.com/office/powerpoint/2010/main" val="3787640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RAMP-East</a:t>
            </a:r>
            <a:r>
              <a:rPr lang="en-US" dirty="0"/>
              <a:t> </a:t>
            </a:r>
            <a:r>
              <a:rPr lang="en-US" dirty="0" smtClean="0"/>
              <a:t>region data </a:t>
            </a:r>
            <a:r>
              <a:rPr lang="en-US" i="0" dirty="0" smtClean="0"/>
              <a:t>(10 County Make Up…..)</a:t>
            </a:r>
            <a:endParaRPr lang="en-US" i="0" dirty="0"/>
          </a:p>
        </p:txBody>
      </p:sp>
      <p:sp>
        <p:nvSpPr>
          <p:cNvPr id="3" name="Content Placeholder 2"/>
          <p:cNvSpPr>
            <a:spLocks noGrp="1"/>
          </p:cNvSpPr>
          <p:nvPr>
            <p:ph idx="1"/>
          </p:nvPr>
        </p:nvSpPr>
        <p:spPr/>
        <p:txBody>
          <a:bodyPr>
            <a:normAutofit fontScale="92500" lnSpcReduction="20000"/>
          </a:bodyPr>
          <a:lstStyle/>
          <a:p>
            <a:pPr lvl="0"/>
            <a:r>
              <a:rPr lang="en-US" b="1" i="1" dirty="0" smtClean="0">
                <a:solidFill>
                  <a:schemeClr val="tx1"/>
                </a:solidFill>
              </a:rPr>
              <a:t>RAMP-East</a:t>
            </a:r>
            <a:r>
              <a:rPr lang="en-US" b="1" dirty="0" smtClean="0">
                <a:solidFill>
                  <a:schemeClr val="tx1"/>
                </a:solidFill>
              </a:rPr>
              <a:t> Region population – 594,930</a:t>
            </a:r>
          </a:p>
          <a:p>
            <a:pPr lvl="0"/>
            <a:endParaRPr lang="en-US" b="1" dirty="0" smtClean="0">
              <a:solidFill>
                <a:schemeClr val="tx1"/>
              </a:solidFill>
            </a:endParaRPr>
          </a:p>
          <a:p>
            <a:pPr lvl="0"/>
            <a:r>
              <a:rPr lang="en-US" b="1" dirty="0" smtClean="0">
                <a:solidFill>
                  <a:schemeClr val="tx1"/>
                </a:solidFill>
              </a:rPr>
              <a:t>Civilian Workforce – 281,313  / Labor participation rate 58.8% which is lower than the National average 62.70%.</a:t>
            </a:r>
          </a:p>
          <a:p>
            <a:pPr lvl="0"/>
            <a:endParaRPr lang="en-US" b="1" dirty="0" smtClean="0">
              <a:solidFill>
                <a:schemeClr val="tx1"/>
              </a:solidFill>
            </a:endParaRPr>
          </a:p>
          <a:p>
            <a:pPr lvl="0"/>
            <a:r>
              <a:rPr lang="en-US" b="1" dirty="0" smtClean="0">
                <a:solidFill>
                  <a:schemeClr val="tx1"/>
                </a:solidFill>
              </a:rPr>
              <a:t>Individuals ages 25-64 – 20.5% have a bachelor’s degree or higher which compares with 31.8% in the nation.</a:t>
            </a:r>
          </a:p>
          <a:p>
            <a:pPr lvl="0"/>
            <a:endParaRPr lang="en-US" b="1" dirty="0" smtClean="0">
              <a:solidFill>
                <a:schemeClr val="tx1"/>
              </a:solidFill>
            </a:endParaRPr>
          </a:p>
          <a:p>
            <a:pPr lvl="0"/>
            <a:r>
              <a:rPr lang="en-US" b="1" dirty="0" smtClean="0">
                <a:solidFill>
                  <a:schemeClr val="tx1"/>
                </a:solidFill>
              </a:rPr>
              <a:t>Unemployment rate for July 2018 was 4.9% in comparison to the national unemployment rate of 3.9%.</a:t>
            </a:r>
          </a:p>
          <a:p>
            <a:pPr lvl="0"/>
            <a:endParaRPr lang="en-US" b="1" dirty="0" smtClean="0">
              <a:solidFill>
                <a:schemeClr val="tx1"/>
              </a:solidFill>
            </a:endParaRPr>
          </a:p>
          <a:p>
            <a:pPr lvl="0"/>
            <a:r>
              <a:rPr lang="en-US" b="1" dirty="0" smtClean="0">
                <a:solidFill>
                  <a:schemeClr val="tx1"/>
                </a:solidFill>
              </a:rPr>
              <a:t>The poverty level for the RAMP-East region is 22.7% with 130,805 individuals living in poverty.</a:t>
            </a:r>
          </a:p>
          <a:p>
            <a:pPr lvl="0"/>
            <a:endParaRPr lang="en-US" b="1" dirty="0" smtClean="0">
              <a:solidFill>
                <a:schemeClr val="tx1"/>
              </a:solidFill>
            </a:endParaRPr>
          </a:p>
          <a:p>
            <a:pPr lvl="0"/>
            <a:r>
              <a:rPr lang="en-US" b="1" dirty="0" smtClean="0">
                <a:solidFill>
                  <a:schemeClr val="tx1"/>
                </a:solidFill>
              </a:rPr>
              <a:t>According to data provided by </a:t>
            </a:r>
            <a:r>
              <a:rPr lang="en-US" b="1" dirty="0" err="1" smtClean="0">
                <a:solidFill>
                  <a:schemeClr val="tx1"/>
                </a:solidFill>
              </a:rPr>
              <a:t>AccessNC</a:t>
            </a:r>
            <a:r>
              <a:rPr lang="en-US" b="1" dirty="0" smtClean="0">
                <a:solidFill>
                  <a:schemeClr val="tx1"/>
                </a:solidFill>
              </a:rPr>
              <a:t> 26.75% work outside their county or residence and 51.25% travel up to 19 minutes one-way to work.</a:t>
            </a:r>
          </a:p>
          <a:p>
            <a:pPr lvl="0"/>
            <a:endParaRPr lang="en-US" dirty="0">
              <a:solidFill>
                <a:schemeClr val="tx1"/>
              </a:solidFill>
            </a:endParaRPr>
          </a:p>
          <a:p>
            <a:endParaRPr lang="en-US"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7</a:t>
            </a:fld>
            <a:endParaRPr lang="en-US"/>
          </a:p>
        </p:txBody>
      </p:sp>
    </p:spTree>
    <p:extLst>
      <p:ext uri="{BB962C8B-B14F-4D97-AF65-F5344CB8AC3E}">
        <p14:creationId xmlns:p14="http://schemas.microsoft.com/office/powerpoint/2010/main" val="787386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RAMP-East</a:t>
            </a:r>
            <a:r>
              <a:rPr lang="en-US" dirty="0"/>
              <a:t> </a:t>
            </a:r>
            <a:r>
              <a:rPr lang="en-US" dirty="0" smtClean="0"/>
              <a:t> </a:t>
            </a:r>
            <a:r>
              <a:rPr lang="en-US" i="0" dirty="0" smtClean="0"/>
              <a:t>Economic Impact (GDP)</a:t>
            </a:r>
            <a:endParaRPr lang="en-US" i="0" dirty="0"/>
          </a:p>
        </p:txBody>
      </p:sp>
      <p:sp>
        <p:nvSpPr>
          <p:cNvPr id="3" name="Content Placeholder 2"/>
          <p:cNvSpPr>
            <a:spLocks noGrp="1"/>
          </p:cNvSpPr>
          <p:nvPr>
            <p:ph idx="1"/>
          </p:nvPr>
        </p:nvSpPr>
        <p:spPr>
          <a:xfrm>
            <a:off x="0" y="457200"/>
            <a:ext cx="11689492" cy="5791205"/>
          </a:xfrm>
        </p:spPr>
        <p:txBody>
          <a:bodyPr>
            <a:normAutofit/>
          </a:bodyPr>
          <a:lstStyle/>
          <a:p>
            <a:pPr marL="0" lvl="0" indent="0">
              <a:buNone/>
            </a:pPr>
            <a:endParaRPr lang="en-US" b="1" dirty="0" smtClean="0">
              <a:solidFill>
                <a:schemeClr val="tx1"/>
              </a:solidFill>
            </a:endParaRPr>
          </a:p>
          <a:p>
            <a:pPr lvl="0"/>
            <a:endParaRPr lang="en-US" dirty="0">
              <a:solidFill>
                <a:schemeClr val="tx1"/>
              </a:solidFill>
            </a:endParaRPr>
          </a:p>
          <a:p>
            <a:endParaRPr lang="en-US"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8</a:t>
            </a:fld>
            <a:endParaRPr lang="en-US"/>
          </a:p>
        </p:txBody>
      </p:sp>
      <p:sp>
        <p:nvSpPr>
          <p:cNvPr id="5"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172995" y="1134413"/>
            <a:ext cx="10181968" cy="526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609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431"/>
            <a:ext cx="10515600" cy="477302"/>
          </a:xfrm>
        </p:spPr>
        <p:txBody>
          <a:bodyPr>
            <a:normAutofit fontScale="90000"/>
          </a:bodyPr>
          <a:lstStyle/>
          <a:p>
            <a:r>
              <a:rPr lang="en-US" b="1" dirty="0" smtClean="0"/>
              <a:t>NCWorks.gov…</a:t>
            </a:r>
            <a:endParaRPr lang="en-US" b="1" dirty="0"/>
          </a:p>
        </p:txBody>
      </p:sp>
      <p:sp>
        <p:nvSpPr>
          <p:cNvPr id="4" name="Slide Number Placeholder 3"/>
          <p:cNvSpPr>
            <a:spLocks noGrp="1"/>
          </p:cNvSpPr>
          <p:nvPr>
            <p:ph type="sldNum" sz="quarter" idx="12"/>
          </p:nvPr>
        </p:nvSpPr>
        <p:spPr/>
        <p:txBody>
          <a:bodyPr/>
          <a:lstStyle/>
          <a:p>
            <a:fld id="{11F27F3A-B3E9-41ED-AF8F-A365F10BB65F}" type="slidenum">
              <a:rPr lang="en-US" smtClean="0"/>
              <a:pPr/>
              <a:t>9</a:t>
            </a:fld>
            <a:endParaRPr lang="en-US"/>
          </a:p>
        </p:txBody>
      </p:sp>
      <p:pic>
        <p:nvPicPr>
          <p:cNvPr id="5" name="Content Placeholder 4"/>
          <p:cNvPicPr>
            <a:picLocks noGrp="1"/>
          </p:cNvPicPr>
          <p:nvPr>
            <p:ph idx="1"/>
          </p:nvPr>
        </p:nvPicPr>
        <p:blipFill rotWithShape="1">
          <a:blip r:embed="rId3"/>
          <a:srcRect l="32866" t="10257" r="32887" b="13769"/>
          <a:stretch/>
        </p:blipFill>
        <p:spPr bwMode="auto">
          <a:xfrm>
            <a:off x="959555" y="530578"/>
            <a:ext cx="9776177" cy="60734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2660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17476</TotalTime>
  <Words>1253</Words>
  <Application>Microsoft Office PowerPoint</Application>
  <PresentationFormat>Widescreen</PresentationFormat>
  <Paragraphs>175</Paragraphs>
  <Slides>13</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Arial Black</vt:lpstr>
      <vt:lpstr>Arial Narrow</vt:lpstr>
      <vt:lpstr>Calibri</vt:lpstr>
      <vt:lpstr>Chalkboard</vt:lpstr>
      <vt:lpstr>Franklin Gothic Demi Cond</vt:lpstr>
      <vt:lpstr>Times New Roman</vt:lpstr>
      <vt:lpstr>Wingdings</vt:lpstr>
      <vt:lpstr>2_Office Theme</vt:lpstr>
      <vt:lpstr>3_Office Theme</vt:lpstr>
      <vt:lpstr>Northeastern NC  Career Pathways (RAMP-East Pilot)</vt:lpstr>
      <vt:lpstr>The Workforce Innovation and Opportunity Act   Public Law 113-128</vt:lpstr>
      <vt:lpstr> WIOA Overview – Core Programs  </vt:lpstr>
      <vt:lpstr>NCWorks System   </vt:lpstr>
      <vt:lpstr>NC Commerce Division of Workforce Solutions (DWS) Enhancement Grant</vt:lpstr>
      <vt:lpstr>Regional Advanced Manufacturing Pipeline-East (RAMP-East)</vt:lpstr>
      <vt:lpstr>RAMP-East region data (10 County Make Up…..)</vt:lpstr>
      <vt:lpstr>RAMP-East  Economic Impact (GDP)</vt:lpstr>
      <vt:lpstr>NCWorks.gov…</vt:lpstr>
      <vt:lpstr>Identified issues/opportunities…..</vt:lpstr>
      <vt:lpstr>RAMP-East Recruiters solution(s)….</vt:lpstr>
      <vt:lpstr>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Michael Williams</cp:lastModifiedBy>
  <cp:revision>501</cp:revision>
  <cp:lastPrinted>2018-11-02T18:54:45Z</cp:lastPrinted>
  <dcterms:created xsi:type="dcterms:W3CDTF">2015-06-24T15:01:50Z</dcterms:created>
  <dcterms:modified xsi:type="dcterms:W3CDTF">2018-11-26T11:41:51Z</dcterms:modified>
</cp:coreProperties>
</file>