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1" r:id="rId3"/>
    <p:sldId id="259" r:id="rId4"/>
    <p:sldId id="258" r:id="rId5"/>
    <p:sldId id="265" r:id="rId6"/>
    <p:sldId id="260" r:id="rId7"/>
    <p:sldId id="261" r:id="rId8"/>
    <p:sldId id="269" r:id="rId9"/>
    <p:sldId id="270" r:id="rId10"/>
    <p:sldId id="271" r:id="rId11"/>
    <p:sldId id="272" r:id="rId12"/>
    <p:sldId id="273" r:id="rId13"/>
    <p:sldId id="282" r:id="rId14"/>
    <p:sldId id="274" r:id="rId15"/>
    <p:sldId id="275" r:id="rId16"/>
    <p:sldId id="276" r:id="rId17"/>
    <p:sldId id="277" r:id="rId18"/>
    <p:sldId id="278" r:id="rId19"/>
    <p:sldId id="263" r:id="rId20"/>
    <p:sldId id="279" r:id="rId21"/>
    <p:sldId id="284" r:id="rId22"/>
    <p:sldId id="285" r:id="rId23"/>
    <p:sldId id="286" r:id="rId24"/>
    <p:sldId id="287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2279364-1148-421C-8B09-CC95B97BC4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93B794-93A4-4666-A9D8-220FEB5A44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997BB-193D-4EC1-B92A-8CB22B50093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369C1DC-7D97-491E-AB3A-10226861E2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41A27BD-6F40-4713-81B2-7D37E8BB1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29470A-BB12-42D3-9030-1FF99980EE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DF92E-D0B1-4550-9180-5DDF42A75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88CB4-9383-46D6-862A-96748662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1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25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A7212-D1A5-4352-A4BE-EEF8F3A01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A227F8-8BEA-4F90-B9F1-27AB67C26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2FB6D-7356-471A-B590-450A01EF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9B9EEC-27B6-4C69-AE19-CC7D1EBD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984B4-1B0B-4597-9431-4D37A273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B3256-CEFD-424D-9CAE-C5A71E45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F367F2-8FE3-4F08-A6EF-71F63D997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B2E6E-B68D-4AC8-A4D3-3D7231FB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50E7C-0AA3-4AFD-B898-1C2E830D6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4D453C-5604-4B93-AEAB-692B6D2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5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098A7D5-E1F9-45B0-90F5-60BDEB9B7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BEC6AD-0A12-4D61-9DE3-E1E0B7DE4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4CDB4E-E13C-4E20-A54C-F8DE75BE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4C695B-9960-4DED-997D-A16DA0EA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1BFC78-0FB4-4FCD-A27B-96C13B52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5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9B597-3918-430F-9A83-55CEDE21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609182-07AA-4268-9ED1-488FAE5D8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C4BC43-DED2-42B6-BC3F-F164B48F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CAFA88-F0F3-4925-B07C-5617BD43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6B917-538A-4433-8A2F-81F7B1F6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0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D268E-CA9F-499C-B1A3-C19617DD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D01E5E-9C92-4AC4-881A-62D01AE93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7D86-AB36-465F-9954-B847A1E6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5B60A-B7A7-4D5E-AFB1-3D6970C8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EE801-56D8-413D-A99F-36563C9E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1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B66AA-7CDE-4454-9787-F0EF8FD0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F7903A-F459-4ABF-BA7B-DC7BEE88A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6DEA0-C31E-4B6D-9C27-68DE14260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ADF66-D856-46A5-BCFD-D0BE82D5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08C08F-461E-4332-8950-F31E2C5B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C2D251-B2E8-4E90-A1BD-9EDD2C47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0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EA183-E021-4E73-9091-1C2C3A3E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1FBD2A-E09A-47BB-9BC1-CB76F5CEC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58D0BB-E3CF-4157-A1D0-D1BC494EE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AEF196-C4CA-4739-8FF4-A91AA21F5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C3030E-DB7B-490F-8CAF-3C5DC2381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4288C5-91AB-4B9A-9849-976AFD1E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1B89108-B600-405C-951F-F305DB23D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CF8867-2FAB-4618-A2E1-D370FD99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ECCA5-B5F7-492D-83C5-6D360CEB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998968-5BEB-4225-98CA-59E1E0F2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07179F-A6CF-489D-B6DF-85D75BFBF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21C085-2C5B-4CD7-90E0-AA8C0F96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8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B4DDC1-1ED7-40BA-8FFC-110A3AF7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AB658C-2DCC-4E82-B0A0-64B58FD8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935841-7C6D-4FCD-8C89-C1A11067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FC4362-A433-46AC-B25C-BD5AAFF6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B637A-519A-40C2-BF99-740CC80C5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A0BD73-515D-4FF3-9284-9C2C37D95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D5AA6-76C0-4CD0-8BFD-9F96B2A1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CE0542-9765-454C-A4F6-78654196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1CDAA5-1CB2-4898-BD19-D2E593B61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3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550761-9C16-4A16-AB84-281E7554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E52182-8942-468A-B209-C21365AAE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F3E8BA-8DEE-4105-A7B4-2928D54D7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2481E8-A8EE-4745-A248-26127F5E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0B8AA8-6E3B-480E-ABEE-50490C25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F932F3-2B28-4570-B640-A49C1163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8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588BBF-485D-461F-A879-45A002FD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3D8EA-B2E3-4D57-A6F1-301E2EDC0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DAE0E-FB05-49F4-8DA9-352398857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B79E-7223-4187-AA4C-F39B26915C8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667E31-990C-446D-BC22-860C6C04F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A9215-1143-412A-98F3-51416B32E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7EF4A-9186-4605-8BF8-1B04B04E9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standafere@nccommunitycolleges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pprenticeshipnc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257994-BD97-4691-8B89-198A6D2BAB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106C0A76-035B-4E8B-A379-F15B55DC0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04"/>
          <a:stretch/>
        </p:blipFill>
        <p:spPr>
          <a:xfrm>
            <a:off x="1434355" y="532184"/>
            <a:ext cx="9566031" cy="4013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5EE2A3-58AA-42A7-8018-8A9BC759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92" y="5331656"/>
            <a:ext cx="9352558" cy="1153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67A570-E498-4234-B98B-B938E73AA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5" y="3362179"/>
            <a:ext cx="4604259" cy="13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9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275A1E-42A3-4DA7-97D5-6855BC14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789" y="2980199"/>
            <a:ext cx="183096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860" y="667417"/>
            <a:ext cx="8761413" cy="70696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Return on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2603499"/>
            <a:ext cx="6673932" cy="3892303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“Youth have or can easily obtain the pre-requisite skills you want to bring into your company.”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Math skills and pre-requisites</a:t>
            </a:r>
          </a:p>
          <a:p>
            <a:r>
              <a:rPr lang="en-US" dirty="0"/>
              <a:t>Industry Certifications</a:t>
            </a:r>
          </a:p>
          <a:p>
            <a:r>
              <a:rPr lang="en-US" dirty="0"/>
              <a:t>Credentials</a:t>
            </a:r>
          </a:p>
          <a:p>
            <a:r>
              <a:rPr lang="en-US" dirty="0"/>
              <a:t>Safety &amp; Training</a:t>
            </a:r>
          </a:p>
          <a:p>
            <a:endParaRPr lang="en-US" b="1" dirty="0"/>
          </a:p>
          <a:p>
            <a:r>
              <a:rPr lang="en-US" dirty="0"/>
              <a:t>Students are eligible for </a:t>
            </a:r>
            <a:r>
              <a:rPr lang="en-US" b="1" dirty="0"/>
              <a:t>a community college tuition waiver </a:t>
            </a:r>
            <a:r>
              <a:rPr lang="en-US" dirty="0"/>
              <a:t>when youth are registered as a pre-apprentice or apprentice before graduation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1F27F3A-B3E9-41ED-AF8F-A365F10BB65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2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23" y="815718"/>
            <a:ext cx="9917663" cy="70696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Promoting the Benefits of Apprenticeship to Parents and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ACE21E08-AB06-4743-B056-BB03C06D8C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9463" y="2646363"/>
            <a:ext cx="6389963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Students can earn while they learn</a:t>
            </a:r>
          </a:p>
          <a:p>
            <a:r>
              <a:rPr lang="en-US" dirty="0"/>
              <a:t>No college debt</a:t>
            </a:r>
          </a:p>
          <a:p>
            <a:r>
              <a:rPr lang="en-US" dirty="0"/>
              <a:t>Guaranteed or preferential job placement </a:t>
            </a:r>
          </a:p>
          <a:p>
            <a:r>
              <a:rPr lang="en-US" dirty="0"/>
              <a:t>Nationally recognized and stackable credentials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61DDCA-5AB4-4568-973E-753D953A1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470" y="2860392"/>
            <a:ext cx="1900328" cy="30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5B069-E9B2-4D44-B267-93FD3172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943"/>
            <a:ext cx="9962147" cy="706964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Promoting the Benefits of Apprenticeship to Community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922907-F232-42C4-8B35-749919A63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Companies can partner with youth serving organizations who can pay for on-the-job learning for eligible students (example: WIOA)</a:t>
            </a:r>
          </a:p>
          <a:p>
            <a:endParaRPr lang="en-US" dirty="0"/>
          </a:p>
          <a:p>
            <a:r>
              <a:rPr lang="en-US" dirty="0"/>
              <a:t>Some chambers of commerce serve as fiduciary partners to apprenticeship programs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Goodwill often hosts related education programs</a:t>
            </a:r>
          </a:p>
          <a:p>
            <a:endParaRPr lang="en-US" dirty="0"/>
          </a:p>
          <a:p>
            <a:r>
              <a:rPr lang="en-US" dirty="0"/>
              <a:t>Vocational Rehabilitation can provide paid internships to graduates that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7CC3A4-2DF2-4527-B28D-A64B1CC5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53FD1D-BED1-4045-B389-B6EFF95E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129" y="2603500"/>
            <a:ext cx="1816391" cy="30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3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A67FCC-171C-4E95-9952-D6332FE5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Youth Recruitment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8E7602D-33C4-4E2F-A9B9-C7742E5E7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48" y="1825625"/>
            <a:ext cx="5827903" cy="4351338"/>
          </a:xfrm>
        </p:spPr>
      </p:pic>
    </p:spTree>
    <p:extLst>
      <p:ext uri="{BB962C8B-B14F-4D97-AF65-F5344CB8AC3E}">
        <p14:creationId xmlns:p14="http://schemas.microsoft.com/office/powerpoint/2010/main" val="50644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Recruitment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167507"/>
            <a:ext cx="8761412" cy="34163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Plant tours on a Saturday (Open House)</a:t>
            </a:r>
          </a:p>
          <a:p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Students and parent or guardian must attend plant tour</a:t>
            </a:r>
          </a:p>
          <a:p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High School campus visits and presentations by industry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71" y="4670453"/>
            <a:ext cx="4146697" cy="2100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817" y="4582086"/>
            <a:ext cx="3886553" cy="21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9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Applicant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526" y="2590621"/>
            <a:ext cx="11118611" cy="3416300"/>
          </a:xfrm>
        </p:spPr>
        <p:txBody>
          <a:bodyPr>
            <a:normAutofit/>
          </a:bodyPr>
          <a:lstStyle/>
          <a:p>
            <a:r>
              <a:rPr lang="en-US" sz="2400" dirty="0"/>
              <a:t>Created and distributed to schools by the company or consortium and used to select students for the orientation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009" y="3497885"/>
            <a:ext cx="7626931" cy="30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9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Orientation/Testing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797" y="1773531"/>
            <a:ext cx="5341864" cy="26052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815" y="1778760"/>
            <a:ext cx="5544655" cy="2463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810" y="2555454"/>
            <a:ext cx="4014363" cy="1532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44" y="4242347"/>
            <a:ext cx="5266771" cy="2537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729" y="4730978"/>
            <a:ext cx="2263112" cy="1489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815" y="4242348"/>
            <a:ext cx="5544656" cy="2537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936" y="5327421"/>
            <a:ext cx="2749803" cy="12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Ranking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2065" y="2327286"/>
            <a:ext cx="8761412" cy="3416300"/>
          </a:xfrm>
        </p:spPr>
        <p:txBody>
          <a:bodyPr/>
          <a:lstStyle/>
          <a:p>
            <a:r>
              <a:rPr lang="en-US" sz="2400" dirty="0"/>
              <a:t>The apprenticeship committee convenes to rank students and determine who will be invited to participate in a pre apprenticeship.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65" y="3678279"/>
            <a:ext cx="4386924" cy="2926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98" y="3783766"/>
            <a:ext cx="3968840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15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Pre-Apprenticeship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20" y="1785282"/>
            <a:ext cx="8761412" cy="3416300"/>
          </a:xfrm>
        </p:spPr>
        <p:txBody>
          <a:bodyPr>
            <a:noAutofit/>
          </a:bodyPr>
          <a:lstStyle/>
          <a:p>
            <a:r>
              <a:rPr lang="en-US" sz="2400" dirty="0"/>
              <a:t>6 Week long summer experience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2 Classes at Community College</a:t>
            </a:r>
          </a:p>
          <a:p>
            <a:pPr marL="0" indent="0">
              <a:buNone/>
            </a:pPr>
            <a:r>
              <a:rPr lang="en-US" sz="2400" dirty="0"/>
              <a:t>	 Industry Safety (30 hour OSHA)</a:t>
            </a:r>
          </a:p>
          <a:p>
            <a:pPr marL="0" indent="0">
              <a:buNone/>
            </a:pPr>
            <a:r>
              <a:rPr lang="en-US" sz="2400" dirty="0"/>
              <a:t>       Intro Course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Employer placement for on-the-job learning through out the company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36" y="1690688"/>
            <a:ext cx="5006476" cy="27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2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Tuition Waiver: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8955" y="2315338"/>
            <a:ext cx="5275174" cy="383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 to HS graduation, students must be registered in either a Pre-Apprenticeship or Registered Apprenticeship program…and…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120 days of HS graduation, student must be enrolled in their community college coursework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xmlns="" id="{A990D5D1-B9BA-4785-9A87-55336D9FF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29" y="2005459"/>
            <a:ext cx="6688137" cy="4458758"/>
          </a:xfrm>
        </p:spPr>
      </p:pic>
    </p:spTree>
    <p:extLst>
      <p:ext uri="{BB962C8B-B14F-4D97-AF65-F5344CB8AC3E}">
        <p14:creationId xmlns:p14="http://schemas.microsoft.com/office/powerpoint/2010/main" val="52361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197587" cy="706964"/>
          </a:xfrm>
        </p:spPr>
        <p:txBody>
          <a:bodyPr/>
          <a:lstStyle/>
          <a:p>
            <a:r>
              <a:rPr lang="en-US" dirty="0" err="1"/>
              <a:t>ApprenticeshipNC</a:t>
            </a:r>
            <a:r>
              <a:rPr lang="en-US" dirty="0"/>
              <a:t> Registration 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603500"/>
            <a:ext cx="11153103" cy="34163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The N.C. Community College System, ApprenticeshipNC, is the </a:t>
            </a:r>
            <a:r>
              <a:rPr lang="en-US" sz="2000" b="1" dirty="0"/>
              <a:t>State Agency to register programs for Federal purposes. </a:t>
            </a:r>
          </a:p>
          <a:p>
            <a:r>
              <a:rPr lang="en-US" sz="2000" b="1" dirty="0"/>
              <a:t>Guarantor of Quality </a:t>
            </a:r>
            <a:r>
              <a:rPr lang="en-US" sz="2000" dirty="0"/>
              <a:t>for apprenticeship programs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 err="1"/>
              <a:t>ApprenticeshipNC</a:t>
            </a:r>
            <a:r>
              <a:rPr lang="en-US" sz="2000" b="1" dirty="0"/>
              <a:t> promotes, develops, registers and assists </a:t>
            </a:r>
            <a:r>
              <a:rPr lang="en-US" sz="2000" dirty="0"/>
              <a:t>in the operation of registered Apprenticeship and other training programs throughout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2</a:t>
            </a:fld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FA0C4BD3-2EDE-449D-9951-95C326660126}"/>
              </a:ext>
            </a:extLst>
          </p:cNvPr>
          <p:cNvSpPr/>
          <p:nvPr/>
        </p:nvSpPr>
        <p:spPr>
          <a:xfrm>
            <a:off x="1590261" y="4041912"/>
            <a:ext cx="596348" cy="861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87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Signing Ceremony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Sponsors host a signing ceremony</a:t>
            </a:r>
          </a:p>
          <a:p>
            <a:r>
              <a:rPr lang="en-US" sz="2400" dirty="0"/>
              <a:t>Parents and dignitaries are invited</a:t>
            </a:r>
          </a:p>
          <a:p>
            <a:r>
              <a:rPr lang="en-US" sz="2400" dirty="0"/>
              <a:t>Students sign a letter of commitment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7699"/>
          <a:stretch/>
        </p:blipFill>
        <p:spPr>
          <a:xfrm>
            <a:off x="2113752" y="4456090"/>
            <a:ext cx="7693819" cy="20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3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Registered Apprenticeship?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34" y="2323664"/>
            <a:ext cx="11217536" cy="3416300"/>
          </a:xfrm>
        </p:spPr>
        <p:txBody>
          <a:bodyPr/>
          <a:lstStyle/>
          <a:p>
            <a:r>
              <a:rPr lang="en-US" sz="2400" dirty="0"/>
              <a:t>Apprenticeship is a system of work based learning designed to meet the needs of the employer by providing the employee with structured on-the-job learning and job related education.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758" y="4031814"/>
            <a:ext cx="4042687" cy="2727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07" y="4031814"/>
            <a:ext cx="4215908" cy="26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3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71" y="896394"/>
            <a:ext cx="10200068" cy="706964"/>
          </a:xfrm>
        </p:spPr>
        <p:txBody>
          <a:bodyPr>
            <a:normAutofit fontScale="90000"/>
          </a:bodyPr>
          <a:lstStyle/>
          <a:p>
            <a:r>
              <a:rPr lang="en-US" dirty="0"/>
              <a:t>Four Components of a Registered Apprenticeship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568" y="2386710"/>
            <a:ext cx="1982099" cy="14445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22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37635" y="2321681"/>
            <a:ext cx="2069844" cy="1435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52" y="2333413"/>
            <a:ext cx="1969548" cy="14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032" y="2268597"/>
            <a:ext cx="1982098" cy="144458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321571" y="2875398"/>
            <a:ext cx="1252905" cy="36060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145" y="2829067"/>
            <a:ext cx="1280271" cy="42066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8796814" y="2889118"/>
            <a:ext cx="1252905" cy="36060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3190" y="2785836"/>
            <a:ext cx="174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the Job Learning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1999" y="2732536"/>
            <a:ext cx="151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Job-related Education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1821" y="2716232"/>
            <a:ext cx="175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Progressive wage scale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83185" y="2746256"/>
            <a:ext cx="198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Apprenticeship 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1F643E-3960-4296-91DC-BF7D222252E5}"/>
              </a:ext>
            </a:extLst>
          </p:cNvPr>
          <p:cNvSpPr txBox="1"/>
          <p:nvPr/>
        </p:nvSpPr>
        <p:spPr>
          <a:xfrm>
            <a:off x="7826926" y="3941732"/>
            <a:ext cx="4328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1. Organized written plan of the terms and conditions of employment</a:t>
            </a:r>
          </a:p>
          <a:p>
            <a:pPr algn="r"/>
            <a:r>
              <a:rPr lang="en-US" sz="1400" b="1" dirty="0"/>
              <a:t> of the apprentice. </a:t>
            </a:r>
          </a:p>
          <a:p>
            <a:pPr algn="r"/>
            <a:endParaRPr lang="en-US" sz="1400" b="1" dirty="0"/>
          </a:p>
          <a:p>
            <a:pPr algn="r"/>
            <a:r>
              <a:rPr lang="en-US" sz="1400" b="1" dirty="0"/>
              <a:t>2. Determines the occupation</a:t>
            </a:r>
          </a:p>
          <a:p>
            <a:pPr algn="r"/>
            <a:endParaRPr lang="en-US" sz="1400" b="1" dirty="0"/>
          </a:p>
          <a:p>
            <a:pPr algn="r"/>
            <a:r>
              <a:rPr lang="en-US" sz="1400" b="1" dirty="0"/>
              <a:t>3. The length of time</a:t>
            </a:r>
          </a:p>
          <a:p>
            <a:pPr algn="r"/>
            <a:endParaRPr lang="en-US" sz="1400" b="1" dirty="0"/>
          </a:p>
          <a:p>
            <a:pPr algn="r"/>
            <a:r>
              <a:rPr lang="en-US" sz="1400" b="1" dirty="0"/>
              <a:t>4. Type of training</a:t>
            </a:r>
          </a:p>
          <a:p>
            <a:pPr algn="r"/>
            <a:r>
              <a:rPr lang="en-US" sz="1400" b="1" dirty="0"/>
              <a:t> (time-based, </a:t>
            </a:r>
          </a:p>
          <a:p>
            <a:pPr algn="r"/>
            <a:r>
              <a:rPr lang="en-US" sz="1400" b="1" dirty="0"/>
              <a:t>competency-based, </a:t>
            </a:r>
          </a:p>
          <a:p>
            <a:pPr algn="r"/>
            <a:r>
              <a:rPr lang="en-US" sz="1400" b="1" dirty="0"/>
              <a:t>or hybrid approach</a:t>
            </a:r>
            <a:r>
              <a:rPr lang="en-US" sz="1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673E5F-4D52-4E85-A19A-7B907B871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228781" y="3305601"/>
            <a:ext cx="721179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7B4F75-7A07-437A-8BFC-F4B85D319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5154" y="-969818"/>
            <a:ext cx="6594763" cy="85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81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martArt Placeholder 4"/>
          <p:cNvPicPr>
            <a:picLocks noGrp="1" noChangeAspect="1"/>
          </p:cNvPicPr>
          <p:nvPr>
            <p:ph type="dgm" sz="quarter" idx="15"/>
          </p:nvPr>
        </p:nvPicPr>
        <p:blipFill>
          <a:blip r:embed="rId2"/>
          <a:stretch>
            <a:fillRect/>
          </a:stretch>
        </p:blipFill>
        <p:spPr>
          <a:xfrm>
            <a:off x="2238233" y="245661"/>
            <a:ext cx="8161361" cy="61551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854" y="4337048"/>
            <a:ext cx="10689463" cy="1651627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Dr. Elizabeth Standafer, ApprenticeshipNC Youth Coordinator</a:t>
            </a:r>
            <a:br>
              <a:rPr lang="en-US" sz="2400" b="1" dirty="0"/>
            </a:br>
            <a:r>
              <a:rPr lang="en-US" sz="2400" b="1" dirty="0">
                <a:hlinkClick r:id="rId2"/>
              </a:rPr>
              <a:t>standafere@nccommunitycolleges.edu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919-414-5948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27" y="1635618"/>
            <a:ext cx="7865821" cy="22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6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A8FCB-FD30-4FFD-AD26-DC268FB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0B2A7E-65D6-40CE-B6BC-A49C3DD6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xmlns="" id="{3791F330-F74B-4D88-8690-F0EF703916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895499"/>
              </p:ext>
            </p:extLst>
          </p:nvPr>
        </p:nvGraphicFramePr>
        <p:xfrm>
          <a:off x="0" y="0"/>
          <a:ext cx="12192000" cy="685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resentation" r:id="rId3" imgW="1366895" imgH="1024128" progId="PowerPoint.Show.12">
                  <p:embed/>
                </p:oleObj>
              </mc:Choice>
              <mc:Fallback>
                <p:oleObj name="Presentation" r:id="rId3" imgW="1366895" imgH="1024128" progId="PowerPoint.Show.12">
                  <p:embed/>
                  <p:pic>
                    <p:nvPicPr>
                      <p:cNvPr id="3" name="Object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xmlns="" id="{0E708714-10AD-4053-A0D2-E6949E82C5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908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8984F-C2D3-4829-A76F-B1683EF8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High School Pre-apprenticeship to Apprenticeship  Model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98CD7E-6FAF-44BA-9623-F7146D706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model is unique to North Carolina 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dirty="0"/>
              <a:t>Developed in the 1980-90’s by European Executives</a:t>
            </a:r>
          </a:p>
          <a:p>
            <a:endParaRPr lang="en-US" dirty="0"/>
          </a:p>
          <a:p>
            <a:r>
              <a:rPr lang="en-US" dirty="0"/>
              <a:t>“Apprenticeship2000” first apprenticeship consortium</a:t>
            </a:r>
          </a:p>
          <a:p>
            <a:endParaRPr lang="en-US" dirty="0"/>
          </a:p>
          <a:p>
            <a:r>
              <a:rPr lang="en-US" dirty="0"/>
              <a:t>Spread rapidly across the state in the past 3 years </a:t>
            </a:r>
          </a:p>
          <a:p>
            <a:pPr lvl="1"/>
            <a:r>
              <a:rPr lang="en-US" dirty="0"/>
              <a:t>15 established consortia</a:t>
            </a:r>
          </a:p>
          <a:p>
            <a:pPr lvl="1"/>
            <a:r>
              <a:rPr lang="en-US" dirty="0"/>
              <a:t>13 forming consortia</a:t>
            </a:r>
          </a:p>
          <a:p>
            <a:pPr lvl="1"/>
            <a:r>
              <a:rPr lang="en-US" dirty="0"/>
              <a:t>8 large independent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09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B041A-3F0E-4AC4-A57A-17B29D36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759" y="775392"/>
            <a:ext cx="8761413" cy="706964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http://www.apprenticeshipnc.com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1A897E3-C10D-4567-9A79-A73EE7DA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028" y="1482356"/>
            <a:ext cx="10765733" cy="4770249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xmlns="" id="{C873C26A-96A6-4EFC-86C2-69F296D0C487}"/>
              </a:ext>
            </a:extLst>
          </p:cNvPr>
          <p:cNvSpPr/>
          <p:nvPr/>
        </p:nvSpPr>
        <p:spPr>
          <a:xfrm rot="20439077">
            <a:off x="2978437" y="1467285"/>
            <a:ext cx="1093772" cy="3069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7A55D5-10C6-48A7-AE71-39912C69E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11" y="1453255"/>
            <a:ext cx="2617176" cy="2086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57A45-8284-44F9-AC2E-765A5ABD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a Consortium Apprenticeship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A89116-B3CC-4E33-A876-6766981A7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Industry Sector Partnership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Workforce Development Partnership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7F796A-6F67-4493-A4B1-F206658C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7" y="400129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8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57A45-8284-44F9-AC2E-765A5ABD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an Independent Model?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04856800-F851-436C-901E-C93ED0AC5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7" t="-1413" b="46910"/>
          <a:stretch/>
        </p:blipFill>
        <p:spPr>
          <a:xfrm>
            <a:off x="3171038" y="1690688"/>
            <a:ext cx="4979697" cy="4200406"/>
          </a:xfrm>
        </p:spPr>
      </p:pic>
    </p:spTree>
    <p:extLst>
      <p:ext uri="{BB962C8B-B14F-4D97-AF65-F5344CB8AC3E}">
        <p14:creationId xmlns:p14="http://schemas.microsoft.com/office/powerpoint/2010/main" val="400432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5B069-E9B2-4D44-B267-93FD3172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08" y="614322"/>
            <a:ext cx="11208131" cy="706964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Connecting Apprenticeship to Local Stakeholders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41FB5186-376F-4080-9D56-5BAB0D56DE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467728"/>
              </p:ext>
            </p:extLst>
          </p:nvPr>
        </p:nvGraphicFramePr>
        <p:xfrm>
          <a:off x="1915951" y="1321287"/>
          <a:ext cx="9962695" cy="531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239">
                  <a:extLst>
                    <a:ext uri="{9D8B030D-6E8A-4147-A177-3AD203B41FA5}">
                      <a16:colId xmlns:a16="http://schemas.microsoft.com/office/drawing/2014/main" xmlns="" val="3312847637"/>
                    </a:ext>
                  </a:extLst>
                </a:gridCol>
                <a:gridCol w="1084876">
                  <a:extLst>
                    <a:ext uri="{9D8B030D-6E8A-4147-A177-3AD203B41FA5}">
                      <a16:colId xmlns:a16="http://schemas.microsoft.com/office/drawing/2014/main" xmlns="" val="1211882835"/>
                    </a:ext>
                  </a:extLst>
                </a:gridCol>
                <a:gridCol w="1057697">
                  <a:extLst>
                    <a:ext uri="{9D8B030D-6E8A-4147-A177-3AD203B41FA5}">
                      <a16:colId xmlns:a16="http://schemas.microsoft.com/office/drawing/2014/main" xmlns="" val="4227274434"/>
                    </a:ext>
                  </a:extLst>
                </a:gridCol>
                <a:gridCol w="1093419">
                  <a:extLst>
                    <a:ext uri="{9D8B030D-6E8A-4147-A177-3AD203B41FA5}">
                      <a16:colId xmlns:a16="http://schemas.microsoft.com/office/drawing/2014/main" xmlns="" val="1620805792"/>
                    </a:ext>
                  </a:extLst>
                </a:gridCol>
                <a:gridCol w="1093419">
                  <a:extLst>
                    <a:ext uri="{9D8B030D-6E8A-4147-A177-3AD203B41FA5}">
                      <a16:colId xmlns:a16="http://schemas.microsoft.com/office/drawing/2014/main" xmlns="" val="1101133255"/>
                    </a:ext>
                  </a:extLst>
                </a:gridCol>
                <a:gridCol w="1063908">
                  <a:extLst>
                    <a:ext uri="{9D8B030D-6E8A-4147-A177-3AD203B41FA5}">
                      <a16:colId xmlns:a16="http://schemas.microsoft.com/office/drawing/2014/main" xmlns="" val="680078916"/>
                    </a:ext>
                  </a:extLst>
                </a:gridCol>
                <a:gridCol w="1212236">
                  <a:extLst>
                    <a:ext uri="{9D8B030D-6E8A-4147-A177-3AD203B41FA5}">
                      <a16:colId xmlns:a16="http://schemas.microsoft.com/office/drawing/2014/main" xmlns="" val="2987442132"/>
                    </a:ext>
                  </a:extLst>
                </a:gridCol>
                <a:gridCol w="1078665">
                  <a:extLst>
                    <a:ext uri="{9D8B030D-6E8A-4147-A177-3AD203B41FA5}">
                      <a16:colId xmlns:a16="http://schemas.microsoft.com/office/drawing/2014/main" xmlns="" val="3391841118"/>
                    </a:ext>
                  </a:extLst>
                </a:gridCol>
                <a:gridCol w="1212236">
                  <a:extLst>
                    <a:ext uri="{9D8B030D-6E8A-4147-A177-3AD203B41FA5}">
                      <a16:colId xmlns:a16="http://schemas.microsoft.com/office/drawing/2014/main" xmlns="" val="2591171484"/>
                    </a:ext>
                  </a:extLst>
                </a:gridCol>
              </a:tblGrid>
              <a:tr h="623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September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October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November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January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February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March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April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May-June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August-February</a:t>
                      </a:r>
                    </a:p>
                  </a:txBody>
                  <a:tcPr marL="65756" marR="65756" marT="0" marB="0"/>
                </a:tc>
                <a:extLst>
                  <a:ext uri="{0D108BD9-81ED-4DB2-BD59-A6C34878D82A}">
                    <a16:rowId xmlns:a16="http://schemas.microsoft.com/office/drawing/2014/main" xmlns="" val="4108376966"/>
                  </a:ext>
                </a:extLst>
              </a:tr>
              <a:tr h="469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70C0"/>
                          </a:solidFill>
                          <a:effectLst/>
                        </a:rPr>
                        <a:t>Awarenes</a:t>
                      </a:r>
                      <a:r>
                        <a:rPr lang="en-US" sz="1100" dirty="0">
                          <a:effectLst/>
                        </a:rPr>
                        <a:t> Business Advisory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K-12 and Community College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Chamber Meetings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Industry Associations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Groups</a:t>
                      </a: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Send out surveys to determine interest in a second meeting</a:t>
                      </a: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Convene a summit with interested companies and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ApprenticeshipNC</a:t>
                      </a: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Representatives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Organize attendees by Industry Sector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 Commitment Cards and share them with </a:t>
                      </a:r>
                      <a:r>
                        <a:rPr lang="en-US" sz="1100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ApprenticeshipNC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Convene a 2</a:t>
                      </a:r>
                      <a:r>
                        <a:rPr lang="en-US" sz="10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meeting with interested companies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Determine if there will be a consortium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Determine if there will be independent programs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 an Industry Champion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 Future Meeting Dates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Begin creating local apprenticeship guidelines and program plans for recruiting and marketing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Begin working with the community college on related education</a:t>
                      </a:r>
                    </a:p>
                  </a:txBody>
                  <a:tcPr marL="65756" marR="657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Begin registering programs with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ApprenticeshipNC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Create a Marketing materials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marketing plan</a:t>
                      </a:r>
                    </a:p>
                  </a:txBody>
                  <a:tcPr marL="65756" marR="65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Deploy Marketing to K-12 teachers, support staff students, and parents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extLst>
                  <a:ext uri="{0D108BD9-81ED-4DB2-BD59-A6C34878D82A}">
                    <a16:rowId xmlns:a16="http://schemas.microsoft.com/office/drawing/2014/main" xmlns="" val="237736889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7CC3A4-2DF2-4527-B28D-A64B1CC5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8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229F64E-465E-48F1-8716-6087ED8F56F8}"/>
              </a:ext>
            </a:extLst>
          </p:cNvPr>
          <p:cNvSpPr/>
          <p:nvPr/>
        </p:nvSpPr>
        <p:spPr>
          <a:xfrm>
            <a:off x="2412012" y="1924554"/>
            <a:ext cx="827773" cy="3176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F56FCDB-3B0F-44B2-B39B-F0237E1BF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89085"/>
              </p:ext>
            </p:extLst>
          </p:nvPr>
        </p:nvGraphicFramePr>
        <p:xfrm>
          <a:off x="366830" y="1321286"/>
          <a:ext cx="1549121" cy="5317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9121">
                  <a:extLst>
                    <a:ext uri="{9D8B030D-6E8A-4147-A177-3AD203B41FA5}">
                      <a16:colId xmlns:a16="http://schemas.microsoft.com/office/drawing/2014/main" xmlns="" val="1016236014"/>
                    </a:ext>
                  </a:extLst>
                </a:gridCol>
              </a:tblGrid>
              <a:tr h="6363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August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56" marR="65756" marT="0" marB="0"/>
                </a:tc>
                <a:extLst>
                  <a:ext uri="{0D108BD9-81ED-4DB2-BD59-A6C34878D82A}">
                    <a16:rowId xmlns:a16="http://schemas.microsoft.com/office/drawing/2014/main" xmlns="" val="492261649"/>
                  </a:ext>
                </a:extLst>
              </a:tr>
              <a:tr h="4681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Begin working with your local economic partners like the EDC, Chamber of Commerce  or Economic Development at your Community College to gain local </a:t>
                      </a:r>
                      <a:r>
                        <a:rPr lang="en-US" sz="1100" u="sng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supporters 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apprenticeship.</a:t>
                      </a:r>
                    </a:p>
                  </a:txBody>
                  <a:tcPr marL="65756" marR="65756" marT="0" marB="0"/>
                </a:tc>
                <a:extLst>
                  <a:ext uri="{0D108BD9-81ED-4DB2-BD59-A6C34878D82A}">
                    <a16:rowId xmlns:a16="http://schemas.microsoft.com/office/drawing/2014/main" xmlns="" val="3237956863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BD1AF02D-83C4-4326-BB3C-1FE01FAB3DEC}"/>
              </a:ext>
            </a:extLst>
          </p:cNvPr>
          <p:cNvSpPr/>
          <p:nvPr/>
        </p:nvSpPr>
        <p:spPr>
          <a:xfrm>
            <a:off x="8054741" y="3780413"/>
            <a:ext cx="827773" cy="3176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9182D57F-956A-4D63-AA37-68A8AB9E2862}"/>
              </a:ext>
            </a:extLst>
          </p:cNvPr>
          <p:cNvSpPr/>
          <p:nvPr/>
        </p:nvSpPr>
        <p:spPr>
          <a:xfrm>
            <a:off x="7147555" y="5482480"/>
            <a:ext cx="827773" cy="3176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BF08A6-0C49-4061-A84D-7F47D3935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677" y="4145750"/>
            <a:ext cx="3720180" cy="2712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5B069-E9B2-4D44-B267-93FD3172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556852"/>
            <a:ext cx="10584680" cy="70696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Promoting the Benefits of Apprenticeship to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922907-F232-42C4-8B35-749919A63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28" y="2670876"/>
            <a:ext cx="11829525" cy="3989805"/>
          </a:xfrm>
        </p:spPr>
        <p:txBody>
          <a:bodyPr/>
          <a:lstStyle/>
          <a:p>
            <a:r>
              <a:rPr lang="en-US" b="1" u="sng" dirty="0"/>
              <a:t>Increased retention </a:t>
            </a:r>
            <a:r>
              <a:rPr lang="en-US" b="1" dirty="0"/>
              <a:t>and low turn over for the duration of the apprenticeship and beyond decreases company training costs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</a:t>
            </a:r>
            <a:endParaRPr lang="en-US" sz="9600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7CC3A4-2DF2-4527-B28D-A64B1CC5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59E87152-3170-4B5E-80A4-BB9BCFE5077D}"/>
              </a:ext>
            </a:extLst>
          </p:cNvPr>
          <p:cNvSpPr txBox="1">
            <a:spLocks/>
          </p:cNvSpPr>
          <p:nvPr/>
        </p:nvSpPr>
        <p:spPr>
          <a:xfrm>
            <a:off x="644816" y="34417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200" dirty="0"/>
              <a:t>The end result of the career pathway and opportunity for leadership and advancement within the company/industry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7D8FBF-E689-45EA-84C1-ECF6BCCB5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084" y="3441700"/>
            <a:ext cx="4444369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64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708</Words>
  <Application>Microsoft Office PowerPoint</Application>
  <PresentationFormat>Widescreen</PresentationFormat>
  <Paragraphs>164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Times New Roman</vt:lpstr>
      <vt:lpstr>Wingdings 3</vt:lpstr>
      <vt:lpstr>Office Theme</vt:lpstr>
      <vt:lpstr>Presentation</vt:lpstr>
      <vt:lpstr>PowerPoint Presentation</vt:lpstr>
      <vt:lpstr>ApprenticeshipNC Registration Agency</vt:lpstr>
      <vt:lpstr>PowerPoint Presentation</vt:lpstr>
      <vt:lpstr>High School Pre-apprenticeship to Apprenticeship  Model  </vt:lpstr>
      <vt:lpstr>http://www.apprenticeshipnc.com</vt:lpstr>
      <vt:lpstr>What is a Consortium Apprenticeship Model?</vt:lpstr>
      <vt:lpstr>What is an Independent Model?</vt:lpstr>
      <vt:lpstr>Connecting Apprenticeship to Local Stakeholders </vt:lpstr>
      <vt:lpstr>Promoting the Benefits of Apprenticeship to Industry</vt:lpstr>
      <vt:lpstr>Return on Investment</vt:lpstr>
      <vt:lpstr>Promoting the Benefits of Apprenticeship to Parents and Students</vt:lpstr>
      <vt:lpstr>Promoting the Benefits of Apprenticeship to Community Organizations</vt:lpstr>
      <vt:lpstr>Youth Recruitment Model</vt:lpstr>
      <vt:lpstr>Recruitment Activities</vt:lpstr>
      <vt:lpstr>Applicant Review</vt:lpstr>
      <vt:lpstr>Orientation/Testing</vt:lpstr>
      <vt:lpstr>Ranking</vt:lpstr>
      <vt:lpstr>Pre-Apprenticeship Example</vt:lpstr>
      <vt:lpstr>Tuition Waiver:</vt:lpstr>
      <vt:lpstr>Signing Ceremony</vt:lpstr>
      <vt:lpstr>What is Registered Apprenticeship?</vt:lpstr>
      <vt:lpstr>Four Components of a Registered Apprenticeship</vt:lpstr>
      <vt:lpstr>PowerPoint Presentation</vt:lpstr>
      <vt:lpstr>PowerPoint Presentation</vt:lpstr>
      <vt:lpstr> Dr. Elizabeth Standafer, ApprenticeshipNC Youth Coordinator standafere@nccommunitycolleges.edu 919-414-5948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Standafer</dc:creator>
  <cp:lastModifiedBy>Bragg, Brandi</cp:lastModifiedBy>
  <cp:revision>17</cp:revision>
  <dcterms:created xsi:type="dcterms:W3CDTF">2018-06-08T12:10:30Z</dcterms:created>
  <dcterms:modified xsi:type="dcterms:W3CDTF">2018-06-21T20:42:57Z</dcterms:modified>
</cp:coreProperties>
</file>