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8" r:id="rId5"/>
  </p:sldMasterIdLst>
  <p:notesMasterIdLst>
    <p:notesMasterId r:id="rId52"/>
  </p:notesMasterIdLst>
  <p:handoutMasterIdLst>
    <p:handoutMasterId r:id="rId53"/>
  </p:handoutMasterIdLst>
  <p:sldIdLst>
    <p:sldId id="258" r:id="rId6"/>
    <p:sldId id="304" r:id="rId7"/>
    <p:sldId id="265" r:id="rId8"/>
    <p:sldId id="259" r:id="rId9"/>
    <p:sldId id="263" r:id="rId10"/>
    <p:sldId id="260" r:id="rId11"/>
    <p:sldId id="261" r:id="rId12"/>
    <p:sldId id="262" r:id="rId13"/>
    <p:sldId id="264"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9" r:id="rId41"/>
    <p:sldId id="293" r:id="rId42"/>
    <p:sldId id="300" r:id="rId43"/>
    <p:sldId id="294" r:id="rId44"/>
    <p:sldId id="295" r:id="rId45"/>
    <p:sldId id="296" r:id="rId46"/>
    <p:sldId id="297" r:id="rId47"/>
    <p:sldId id="298" r:id="rId48"/>
    <p:sldId id="301" r:id="rId49"/>
    <p:sldId id="302" r:id="rId50"/>
    <p:sldId id="30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4" d="100"/>
          <a:sy n="74" d="100"/>
        </p:scale>
        <p:origin x="576" y="72"/>
      </p:cViewPr>
      <p:guideLst>
        <p:guide orient="horz" pos="2160"/>
        <p:guide pos="3840"/>
      </p:guideLst>
    </p:cSldViewPr>
  </p:slideViewPr>
  <p:notesTextViewPr>
    <p:cViewPr>
      <p:scale>
        <a:sx n="3" d="2"/>
        <a:sy n="3" d="2"/>
      </p:scale>
      <p:origin x="0" y="0"/>
    </p:cViewPr>
  </p:notesTextViewPr>
  <p:notesViewPr>
    <p:cSldViewPr snapToGrid="0" showGuides="1">
      <p:cViewPr varScale="1">
        <p:scale>
          <a:sx n="79" d="100"/>
          <a:sy n="79" d="100"/>
        </p:scale>
        <p:origin x="249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dirty="0" smtClean="0"/>
              <a:t>ADVANCED MANUFACTURING Programs</a:t>
            </a:r>
            <a:endParaRPr lang="en-US" dirty="0"/>
          </a:p>
        </c:rich>
      </c:tx>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Sheet3!$C$4</c:f>
              <c:strCache>
                <c:ptCount val="1"/>
                <c:pt idx="0">
                  <c:v>Programs</c:v>
                </c:pt>
              </c:strCache>
            </c:strRef>
          </c:tx>
          <c:spPr>
            <a:ln w="34925" cap="rnd">
              <a:solidFill>
                <a:schemeClr val="lt1"/>
              </a:solidFill>
              <a:round/>
            </a:ln>
            <a:effectLst>
              <a:outerShdw dist="25400" dir="2700000" algn="tl" rotWithShape="0">
                <a:schemeClr val="accent1"/>
              </a:outerShdw>
            </a:effectLst>
          </c:spPr>
          <c:marker>
            <c:symbol val="none"/>
          </c:marker>
          <c:dLbls>
            <c:dLbl>
              <c:idx val="0"/>
              <c:layout>
                <c:manualLayout>
                  <c:x val="-2.3078820035223803E-2"/>
                  <c:y val="-4.745988902358233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2495979434364615E-2"/>
                  <c:y val="-5.273321002620259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841287919956151E-2"/>
                  <c:y val="-3.4276586517031707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Sheet3!$B$5:$B$7</c:f>
              <c:strCache>
                <c:ptCount val="3"/>
                <c:pt idx="0">
                  <c:v>2014-15</c:v>
                </c:pt>
                <c:pt idx="1">
                  <c:v>2015-16</c:v>
                </c:pt>
                <c:pt idx="2">
                  <c:v>2016-17</c:v>
                </c:pt>
              </c:strCache>
            </c:strRef>
          </c:cat>
          <c:val>
            <c:numRef>
              <c:f>Sheet3!$C$5:$C$7</c:f>
              <c:numCache>
                <c:formatCode>General</c:formatCode>
                <c:ptCount val="3"/>
                <c:pt idx="0">
                  <c:v>19</c:v>
                </c:pt>
                <c:pt idx="1">
                  <c:v>19</c:v>
                </c:pt>
                <c:pt idx="2">
                  <c:v>78</c:v>
                </c:pt>
              </c:numCache>
            </c:numRef>
          </c:val>
          <c:smooth val="0"/>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149410072"/>
        <c:axId val="210149176"/>
      </c:lineChart>
      <c:catAx>
        <c:axId val="149410072"/>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210149176"/>
        <c:crosses val="autoZero"/>
        <c:auto val="1"/>
        <c:lblAlgn val="ctr"/>
        <c:lblOffset val="100"/>
        <c:noMultiLvlLbl val="0"/>
      </c:catAx>
      <c:valAx>
        <c:axId val="2101491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49410072"/>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dirty="0" smtClean="0"/>
              <a:t>ADVANCED MANUFACTURING Students</a:t>
            </a:r>
            <a:endParaRPr lang="en-US" dirty="0"/>
          </a:p>
        </c:rich>
      </c:tx>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Sheet3!$C$12</c:f>
              <c:strCache>
                <c:ptCount val="1"/>
                <c:pt idx="0">
                  <c:v>Students</c:v>
                </c:pt>
              </c:strCache>
            </c:strRef>
          </c:tx>
          <c:spPr>
            <a:ln w="34925" cap="rnd">
              <a:solidFill>
                <a:schemeClr val="lt1"/>
              </a:solidFill>
              <a:round/>
            </a:ln>
            <a:effectLst>
              <a:outerShdw dist="25400" dir="2700000" algn="tl" rotWithShape="0">
                <a:schemeClr val="accent1"/>
              </a:outerShdw>
            </a:effectLst>
          </c:spPr>
          <c:marker>
            <c:symbol val="none"/>
          </c:marker>
          <c:dLbls>
            <c:dLbl>
              <c:idx val="0"/>
              <c:layout>
                <c:manualLayout>
                  <c:x val="-3.9527454068927687E-2"/>
                  <c:y val="-3.981194102624140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8983797491519666E-2"/>
                  <c:y val="-5.206176903431567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1187573937425365E-2"/>
                  <c:y val="-2.756211301816712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strRef>
              <c:f>Sheet3!$B$13:$B$15</c:f>
              <c:strCache>
                <c:ptCount val="3"/>
                <c:pt idx="0">
                  <c:v>2014-15</c:v>
                </c:pt>
                <c:pt idx="1">
                  <c:v>2015-16</c:v>
                </c:pt>
                <c:pt idx="2">
                  <c:v>2016-17</c:v>
                </c:pt>
              </c:strCache>
            </c:strRef>
          </c:cat>
          <c:val>
            <c:numRef>
              <c:f>Sheet3!$C$13:$C$15</c:f>
              <c:numCache>
                <c:formatCode>General</c:formatCode>
                <c:ptCount val="3"/>
                <c:pt idx="0">
                  <c:v>1055</c:v>
                </c:pt>
                <c:pt idx="1">
                  <c:v>975</c:v>
                </c:pt>
                <c:pt idx="2">
                  <c:v>2631</c:v>
                </c:pt>
              </c:numCache>
            </c:numRef>
          </c:val>
          <c:smooth val="0"/>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210149568"/>
        <c:axId val="210150352"/>
      </c:lineChart>
      <c:catAx>
        <c:axId val="210149568"/>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210150352"/>
        <c:crosses val="autoZero"/>
        <c:auto val="1"/>
        <c:lblAlgn val="ctr"/>
        <c:lblOffset val="100"/>
        <c:noMultiLvlLbl val="0"/>
      </c:catAx>
      <c:valAx>
        <c:axId val="2101503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10149568"/>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dirty="0" smtClean="0"/>
              <a:t>ADVANCED</a:t>
            </a:r>
            <a:r>
              <a:rPr lang="en-US" baseline="0" dirty="0" smtClean="0"/>
              <a:t> MANUFACTURING -</a:t>
            </a:r>
            <a:r>
              <a:rPr lang="en-US" dirty="0" smtClean="0"/>
              <a:t> </a:t>
            </a:r>
            <a:r>
              <a:rPr lang="en-US" dirty="0"/>
              <a:t>Adult measures</a:t>
            </a:r>
          </a:p>
        </c:rich>
      </c:tx>
      <c:layout/>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Sheet2!$A$3</c:f>
              <c:strCache>
                <c:ptCount val="1"/>
                <c:pt idx="0">
                  <c:v>Year Ending  6/15</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Sheet2!$B$2:$D$2</c:f>
              <c:strCache>
                <c:ptCount val="3"/>
                <c:pt idx="0">
                  <c:v>Pathway</c:v>
                </c:pt>
                <c:pt idx="1">
                  <c:v>Credential</c:v>
                </c:pt>
                <c:pt idx="2">
                  <c:v>Employed</c:v>
                </c:pt>
              </c:strCache>
            </c:strRef>
          </c:cat>
          <c:val>
            <c:numRef>
              <c:f>Sheet2!$B$3:$D$3</c:f>
              <c:numCache>
                <c:formatCode>General</c:formatCode>
                <c:ptCount val="3"/>
                <c:pt idx="0">
                  <c:v>43</c:v>
                </c:pt>
                <c:pt idx="1">
                  <c:v>18</c:v>
                </c:pt>
                <c:pt idx="2">
                  <c:v>10</c:v>
                </c:pt>
              </c:numCache>
            </c:numRef>
          </c:val>
        </c:ser>
        <c:ser>
          <c:idx val="1"/>
          <c:order val="1"/>
          <c:tx>
            <c:strRef>
              <c:f>Sheet2!$A$4</c:f>
              <c:strCache>
                <c:ptCount val="1"/>
                <c:pt idx="0">
                  <c:v>Year Ending  6/16</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Sheet2!$B$2:$D$2</c:f>
              <c:strCache>
                <c:ptCount val="3"/>
                <c:pt idx="0">
                  <c:v>Pathway</c:v>
                </c:pt>
                <c:pt idx="1">
                  <c:v>Credential</c:v>
                </c:pt>
                <c:pt idx="2">
                  <c:v>Employed</c:v>
                </c:pt>
              </c:strCache>
            </c:strRef>
          </c:cat>
          <c:val>
            <c:numRef>
              <c:f>Sheet2!$B$4:$D$4</c:f>
              <c:numCache>
                <c:formatCode>General</c:formatCode>
                <c:ptCount val="3"/>
                <c:pt idx="0">
                  <c:v>58</c:v>
                </c:pt>
                <c:pt idx="1">
                  <c:v>33</c:v>
                </c:pt>
                <c:pt idx="2">
                  <c:v>28</c:v>
                </c:pt>
              </c:numCache>
            </c:numRef>
          </c:val>
        </c:ser>
        <c:ser>
          <c:idx val="2"/>
          <c:order val="2"/>
          <c:tx>
            <c:strRef>
              <c:f>Sheet2!$A$5</c:f>
              <c:strCache>
                <c:ptCount val="1"/>
                <c:pt idx="0">
                  <c:v>Year Ending  6/17</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Sheet2!$B$2:$D$2</c:f>
              <c:strCache>
                <c:ptCount val="3"/>
                <c:pt idx="0">
                  <c:v>Pathway</c:v>
                </c:pt>
                <c:pt idx="1">
                  <c:v>Credential</c:v>
                </c:pt>
                <c:pt idx="2">
                  <c:v>Employed</c:v>
                </c:pt>
              </c:strCache>
            </c:strRef>
          </c:cat>
          <c:val>
            <c:numRef>
              <c:f>Sheet2!$B$5:$D$5</c:f>
              <c:numCache>
                <c:formatCode>General</c:formatCode>
                <c:ptCount val="3"/>
                <c:pt idx="0">
                  <c:v>51</c:v>
                </c:pt>
                <c:pt idx="1">
                  <c:v>48</c:v>
                </c:pt>
                <c:pt idx="2">
                  <c:v>39</c:v>
                </c:pt>
              </c:numCache>
            </c:numRef>
          </c:val>
        </c:ser>
        <c:dLbls>
          <c:dLblPos val="outEnd"/>
          <c:showLegendKey val="0"/>
          <c:showVal val="1"/>
          <c:showCatName val="0"/>
          <c:showSerName val="0"/>
          <c:showPercent val="0"/>
          <c:showBubbleSize val="0"/>
        </c:dLbls>
        <c:gapWidth val="164"/>
        <c:overlap val="-22"/>
        <c:axId val="210151528"/>
        <c:axId val="210151920"/>
      </c:barChart>
      <c:catAx>
        <c:axId val="21015152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1920"/>
        <c:crosses val="autoZero"/>
        <c:auto val="1"/>
        <c:lblAlgn val="ctr"/>
        <c:lblOffset val="100"/>
        <c:noMultiLvlLbl val="0"/>
      </c:catAx>
      <c:valAx>
        <c:axId val="2101519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152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dirty="0" smtClean="0"/>
              <a:t>ADVANCED MANUFACTURING –YOUTH PATHWAY</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Sheet2!$A$23:$A$25</c:f>
              <c:strCache>
                <c:ptCount val="3"/>
                <c:pt idx="0">
                  <c:v>Year Ending  6/15</c:v>
                </c:pt>
                <c:pt idx="1">
                  <c:v>Year Ending  6/16</c:v>
                </c:pt>
                <c:pt idx="2">
                  <c:v>Year Ending  6/17</c:v>
                </c:pt>
              </c:strCache>
            </c:strRef>
          </c:cat>
          <c:val>
            <c:numRef>
              <c:f>Sheet2!$B$23:$B$25</c:f>
              <c:numCache>
                <c:formatCode>General</c:formatCode>
                <c:ptCount val="3"/>
                <c:pt idx="0">
                  <c:v>14</c:v>
                </c:pt>
                <c:pt idx="1">
                  <c:v>24</c:v>
                </c:pt>
                <c:pt idx="2">
                  <c:v>30</c:v>
                </c:pt>
              </c:numCache>
            </c:numRef>
          </c:val>
        </c:ser>
        <c:dLbls>
          <c:showLegendKey val="0"/>
          <c:showVal val="0"/>
          <c:showCatName val="0"/>
          <c:showSerName val="0"/>
          <c:showPercent val="0"/>
          <c:showBubbleSize val="0"/>
        </c:dLbls>
        <c:gapWidth val="182"/>
        <c:axId val="210152312"/>
        <c:axId val="212833664"/>
      </c:barChart>
      <c:catAx>
        <c:axId val="210152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833664"/>
        <c:crosses val="autoZero"/>
        <c:auto val="1"/>
        <c:lblAlgn val="ctr"/>
        <c:lblOffset val="100"/>
        <c:noMultiLvlLbl val="0"/>
      </c:catAx>
      <c:valAx>
        <c:axId val="212833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152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dirty="0" smtClean="0"/>
              <a:t>ADVANCED</a:t>
            </a:r>
            <a:r>
              <a:rPr lang="en-US" baseline="0" dirty="0" smtClean="0"/>
              <a:t> MANUFACTURING </a:t>
            </a:r>
            <a:r>
              <a:rPr lang="en-US" dirty="0" smtClean="0"/>
              <a:t>Credential </a:t>
            </a:r>
            <a:r>
              <a:rPr lang="en-US" dirty="0"/>
              <a:t>Measures</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Sheet4!$B$3</c:f>
              <c:strCache>
                <c:ptCount val="1"/>
                <c:pt idx="0">
                  <c:v>2013-14</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Sheet4!$A$4:$A$6</c:f>
              <c:strCache>
                <c:ptCount val="3"/>
                <c:pt idx="0">
                  <c:v>Concentrator</c:v>
                </c:pt>
                <c:pt idx="1">
                  <c:v>Credential</c:v>
                </c:pt>
                <c:pt idx="2">
                  <c:v>CRC</c:v>
                </c:pt>
              </c:strCache>
            </c:strRef>
          </c:cat>
          <c:val>
            <c:numRef>
              <c:f>Sheet4!$B$4:$B$6</c:f>
              <c:numCache>
                <c:formatCode>General</c:formatCode>
                <c:ptCount val="3"/>
                <c:pt idx="0">
                  <c:v>114</c:v>
                </c:pt>
                <c:pt idx="1">
                  <c:v>77</c:v>
                </c:pt>
                <c:pt idx="2">
                  <c:v>2705</c:v>
                </c:pt>
              </c:numCache>
            </c:numRef>
          </c:val>
        </c:ser>
        <c:ser>
          <c:idx val="1"/>
          <c:order val="1"/>
          <c:tx>
            <c:strRef>
              <c:f>Sheet4!$C$3</c:f>
              <c:strCache>
                <c:ptCount val="1"/>
                <c:pt idx="0">
                  <c:v>2014-15</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Sheet4!$A$4:$A$6</c:f>
              <c:strCache>
                <c:ptCount val="3"/>
                <c:pt idx="0">
                  <c:v>Concentrator</c:v>
                </c:pt>
                <c:pt idx="1">
                  <c:v>Credential</c:v>
                </c:pt>
                <c:pt idx="2">
                  <c:v>CRC</c:v>
                </c:pt>
              </c:strCache>
            </c:strRef>
          </c:cat>
          <c:val>
            <c:numRef>
              <c:f>Sheet4!$C$4:$C$6</c:f>
              <c:numCache>
                <c:formatCode>General</c:formatCode>
                <c:ptCount val="3"/>
                <c:pt idx="0">
                  <c:v>117</c:v>
                </c:pt>
                <c:pt idx="1">
                  <c:v>475</c:v>
                </c:pt>
                <c:pt idx="2">
                  <c:v>2887</c:v>
                </c:pt>
              </c:numCache>
            </c:numRef>
          </c:val>
        </c:ser>
        <c:ser>
          <c:idx val="2"/>
          <c:order val="2"/>
          <c:tx>
            <c:strRef>
              <c:f>Sheet4!$D$3</c:f>
              <c:strCache>
                <c:ptCount val="1"/>
                <c:pt idx="0">
                  <c:v>2015-16</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5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Sheet4!$A$4:$A$6</c:f>
              <c:strCache>
                <c:ptCount val="3"/>
                <c:pt idx="0">
                  <c:v>Concentrator</c:v>
                </c:pt>
                <c:pt idx="1">
                  <c:v>Credential</c:v>
                </c:pt>
                <c:pt idx="2">
                  <c:v>CRC</c:v>
                </c:pt>
              </c:strCache>
            </c:strRef>
          </c:cat>
          <c:val>
            <c:numRef>
              <c:f>Sheet4!$D$4:$D$6</c:f>
              <c:numCache>
                <c:formatCode>General</c:formatCode>
                <c:ptCount val="3"/>
                <c:pt idx="0">
                  <c:v>71</c:v>
                </c:pt>
                <c:pt idx="1">
                  <c:v>405</c:v>
                </c:pt>
                <c:pt idx="2">
                  <c:v>2383</c:v>
                </c:pt>
              </c:numCache>
            </c:numRef>
          </c:val>
        </c:ser>
        <c:ser>
          <c:idx val="3"/>
          <c:order val="3"/>
          <c:tx>
            <c:strRef>
              <c:f>Sheet4!$E$3</c:f>
              <c:strCache>
                <c:ptCount val="1"/>
                <c:pt idx="0">
                  <c:v>2016-17</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Sheet4!$A$4:$A$6</c:f>
              <c:strCache>
                <c:ptCount val="3"/>
                <c:pt idx="0">
                  <c:v>Concentrator</c:v>
                </c:pt>
                <c:pt idx="1">
                  <c:v>Credential</c:v>
                </c:pt>
                <c:pt idx="2">
                  <c:v>CRC</c:v>
                </c:pt>
              </c:strCache>
            </c:strRef>
          </c:cat>
          <c:val>
            <c:numRef>
              <c:f>Sheet4!$E$4:$E$6</c:f>
              <c:numCache>
                <c:formatCode>General</c:formatCode>
                <c:ptCount val="3"/>
                <c:pt idx="0">
                  <c:v>76</c:v>
                </c:pt>
                <c:pt idx="1">
                  <c:v>1282</c:v>
                </c:pt>
                <c:pt idx="2">
                  <c:v>2011</c:v>
                </c:pt>
              </c:numCache>
            </c:numRef>
          </c:val>
        </c:ser>
        <c:dLbls>
          <c:dLblPos val="outEnd"/>
          <c:showLegendKey val="0"/>
          <c:showVal val="1"/>
          <c:showCatName val="0"/>
          <c:showSerName val="0"/>
          <c:showPercent val="0"/>
          <c:showBubbleSize val="0"/>
        </c:dLbls>
        <c:gapWidth val="444"/>
        <c:overlap val="-90"/>
        <c:axId val="212834448"/>
        <c:axId val="212834840"/>
      </c:barChart>
      <c:catAx>
        <c:axId val="212834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12834840"/>
        <c:crosses val="autoZero"/>
        <c:auto val="1"/>
        <c:lblAlgn val="ctr"/>
        <c:lblOffset val="100"/>
        <c:noMultiLvlLbl val="0"/>
      </c:catAx>
      <c:valAx>
        <c:axId val="212834840"/>
        <c:scaling>
          <c:orientation val="minMax"/>
        </c:scaling>
        <c:delete val="1"/>
        <c:axPos val="l"/>
        <c:numFmt formatCode="General" sourceLinked="1"/>
        <c:majorTickMark val="none"/>
        <c:minorTickMark val="none"/>
        <c:tickLblPos val="nextTo"/>
        <c:crossAx val="21283444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ADVANCED</a:t>
            </a:r>
            <a:r>
              <a:rPr lang="en-US" baseline="0" dirty="0" smtClean="0"/>
              <a:t> MANUFACTURING – </a:t>
            </a:r>
            <a:r>
              <a:rPr lang="en-US" dirty="0" smtClean="0"/>
              <a:t>EMPLOYER</a:t>
            </a:r>
            <a:r>
              <a:rPr lang="en-US" baseline="0" dirty="0" smtClean="0"/>
              <a:t> ENGAGEMENT</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Sheet4!$B$22</c:f>
              <c:strCache>
                <c:ptCount val="1"/>
                <c:pt idx="0">
                  <c:v>2014-15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Sheet4!$A$23:$A$25</c:f>
              <c:strCache>
                <c:ptCount val="3"/>
                <c:pt idx="0">
                  <c:v>Employer WBL</c:v>
                </c:pt>
                <c:pt idx="1">
                  <c:v>Student WBL</c:v>
                </c:pt>
                <c:pt idx="2">
                  <c:v>Employer Activities</c:v>
                </c:pt>
              </c:strCache>
            </c:strRef>
          </c:cat>
          <c:val>
            <c:numRef>
              <c:f>Sheet4!$B$23:$B$25</c:f>
              <c:numCache>
                <c:formatCode>General</c:formatCode>
                <c:ptCount val="3"/>
                <c:pt idx="0">
                  <c:v>53</c:v>
                </c:pt>
                <c:pt idx="1">
                  <c:v>36</c:v>
                </c:pt>
                <c:pt idx="2">
                  <c:v>61</c:v>
                </c:pt>
              </c:numCache>
            </c:numRef>
          </c:val>
        </c:ser>
        <c:ser>
          <c:idx val="1"/>
          <c:order val="1"/>
          <c:tx>
            <c:strRef>
              <c:f>Sheet4!$C$22</c:f>
              <c:strCache>
                <c:ptCount val="1"/>
                <c:pt idx="0">
                  <c:v>2015-16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Sheet4!$A$23:$A$25</c:f>
              <c:strCache>
                <c:ptCount val="3"/>
                <c:pt idx="0">
                  <c:v>Employer WBL</c:v>
                </c:pt>
                <c:pt idx="1">
                  <c:v>Student WBL</c:v>
                </c:pt>
                <c:pt idx="2">
                  <c:v>Employer Activities</c:v>
                </c:pt>
              </c:strCache>
            </c:strRef>
          </c:cat>
          <c:val>
            <c:numRef>
              <c:f>Sheet4!$C$23:$C$25</c:f>
              <c:numCache>
                <c:formatCode>General</c:formatCode>
                <c:ptCount val="3"/>
                <c:pt idx="0">
                  <c:v>44</c:v>
                </c:pt>
                <c:pt idx="1">
                  <c:v>651</c:v>
                </c:pt>
                <c:pt idx="2">
                  <c:v>53</c:v>
                </c:pt>
              </c:numCache>
            </c:numRef>
          </c:val>
        </c:ser>
        <c:ser>
          <c:idx val="2"/>
          <c:order val="2"/>
          <c:tx>
            <c:strRef>
              <c:f>Sheet4!$D$22</c:f>
              <c:strCache>
                <c:ptCount val="1"/>
                <c:pt idx="0">
                  <c:v>2016-17</c:v>
                </c:pt>
              </c:strCache>
            </c:strRef>
          </c:tx>
          <c:spPr>
            <a:solidFill>
              <a:schemeClr val="accent3"/>
            </a:solidFill>
            <a:ln>
              <a:noFill/>
            </a:ln>
            <a:effectLst/>
          </c:spPr>
          <c:invertIfNegative val="0"/>
          <c:dLbls>
            <c:dLbl>
              <c:idx val="2"/>
              <c:layout>
                <c:manualLayout>
                  <c:x val="-1.2254901960784314E-3"/>
                  <c:y val="-2.222222222222222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Sheet4!$A$23:$A$25</c:f>
              <c:strCache>
                <c:ptCount val="3"/>
                <c:pt idx="0">
                  <c:v>Employer WBL</c:v>
                </c:pt>
                <c:pt idx="1">
                  <c:v>Student WBL</c:v>
                </c:pt>
                <c:pt idx="2">
                  <c:v>Employer Activities</c:v>
                </c:pt>
              </c:strCache>
            </c:strRef>
          </c:cat>
          <c:val>
            <c:numRef>
              <c:f>Sheet4!$D$23:$D$25</c:f>
              <c:numCache>
                <c:formatCode>General</c:formatCode>
                <c:ptCount val="3"/>
                <c:pt idx="0">
                  <c:v>51</c:v>
                </c:pt>
                <c:pt idx="1">
                  <c:v>509</c:v>
                </c:pt>
                <c:pt idx="2">
                  <c:v>73</c:v>
                </c:pt>
              </c:numCache>
            </c:numRef>
          </c:val>
        </c:ser>
        <c:dLbls>
          <c:dLblPos val="outEnd"/>
          <c:showLegendKey val="0"/>
          <c:showVal val="1"/>
          <c:showCatName val="0"/>
          <c:showSerName val="0"/>
          <c:showPercent val="0"/>
          <c:showBubbleSize val="0"/>
        </c:dLbls>
        <c:gapWidth val="219"/>
        <c:overlap val="-27"/>
        <c:axId val="212835624"/>
        <c:axId val="212835232"/>
      </c:barChart>
      <c:catAx>
        <c:axId val="212835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835232"/>
        <c:crosses val="autoZero"/>
        <c:auto val="1"/>
        <c:lblAlgn val="ctr"/>
        <c:lblOffset val="100"/>
        <c:noMultiLvlLbl val="0"/>
      </c:catAx>
      <c:valAx>
        <c:axId val="212835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8356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06F081-8781-4431-8FD4-2CF608CD7C47}" type="datetimeFigureOut">
              <a:rPr lang="en-US" smtClean="0"/>
              <a:t>3/7/2018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6E42EF-B2A2-4428-A098-E6934E2840B8}" type="slidenum">
              <a:rPr lang="en-US" smtClean="0"/>
              <a:t>‹#›</a:t>
            </a:fld>
            <a:endParaRPr lang="en-US"/>
          </a:p>
        </p:txBody>
      </p:sp>
    </p:spTree>
    <p:extLst>
      <p:ext uri="{BB962C8B-B14F-4D97-AF65-F5344CB8AC3E}">
        <p14:creationId xmlns:p14="http://schemas.microsoft.com/office/powerpoint/2010/main" val="1226619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CA47C-B7FD-4BE9-B0E6-81BA758D95F2}" type="datetimeFigureOut">
              <a:rPr lang="en-US" smtClean="0"/>
              <a:t>3/7/2018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716F0-385D-4F6E-BE54-A09D410D24C2}" type="slidenum">
              <a:rPr lang="en-US" smtClean="0"/>
              <a:t>‹#›</a:t>
            </a:fld>
            <a:endParaRPr lang="en-US"/>
          </a:p>
        </p:txBody>
      </p:sp>
    </p:spTree>
    <p:extLst>
      <p:ext uri="{BB962C8B-B14F-4D97-AF65-F5344CB8AC3E}">
        <p14:creationId xmlns:p14="http://schemas.microsoft.com/office/powerpoint/2010/main" val="683426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3716F0-385D-4F6E-BE54-A09D410D24C2}" type="slidenum">
              <a:rPr lang="en-US" smtClean="0"/>
              <a:t>1</a:t>
            </a:fld>
            <a:endParaRPr lang="en-US"/>
          </a:p>
        </p:txBody>
      </p:sp>
    </p:spTree>
    <p:extLst>
      <p:ext uri="{BB962C8B-B14F-4D97-AF65-F5344CB8AC3E}">
        <p14:creationId xmlns:p14="http://schemas.microsoft.com/office/powerpoint/2010/main" val="456846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3716F0-385D-4F6E-BE54-A09D410D24C2}" type="slidenum">
              <a:rPr lang="en-US" smtClean="0"/>
              <a:t>4</a:t>
            </a:fld>
            <a:endParaRPr lang="en-US"/>
          </a:p>
        </p:txBody>
      </p:sp>
    </p:spTree>
    <p:extLst>
      <p:ext uri="{BB962C8B-B14F-4D97-AF65-F5344CB8AC3E}">
        <p14:creationId xmlns:p14="http://schemas.microsoft.com/office/powerpoint/2010/main" val="2729022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4343400"/>
            <a:ext cx="10363200" cy="1975104"/>
          </a:xfrm>
        </p:spPr>
        <p:txBody>
          <a:bodyPr/>
          <a:lstStyle>
            <a:lvl1pPr marR="9144" algn="l">
              <a:defRPr sz="4000" b="1" cap="all" spc="0" baseline="0">
                <a:solidFill>
                  <a:schemeClr val="tx2"/>
                </a:solidFill>
                <a:effectLst>
                  <a:reflection blurRad="12700" stA="34000" endA="740" endPos="53000" dir="5400000" sy="-100000" algn="bl" rotWithShape="0"/>
                </a:effectLst>
              </a:defRPr>
            </a:lvl1pPr>
            <a:extLst/>
          </a:lstStyle>
          <a:p>
            <a:r>
              <a:rPr kumimoji="0" lang="en-US" smtClean="0"/>
              <a:t>Click to edit Master title style</a:t>
            </a:r>
            <a:endParaRPr kumimoji="0" lang="en-US" dirty="0"/>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accent3"/>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7" name="Footer Placeholder 16"/>
          <p:cNvSpPr>
            <a:spLocks noGrp="1"/>
          </p:cNvSpPr>
          <p:nvPr>
            <p:ph type="ftr" sz="quarter" idx="11"/>
          </p:nvPr>
        </p:nvSpPr>
        <p:spPr/>
        <p:txBody>
          <a:bodyPr/>
          <a:lstStyle/>
          <a:p>
            <a:r>
              <a:rPr lang="en-US" dirty="0"/>
              <a:t>Add a footer</a:t>
            </a:r>
          </a:p>
        </p:txBody>
      </p:sp>
      <p:sp>
        <p:nvSpPr>
          <p:cNvPr id="28" name="Date Placeholder 27"/>
          <p:cNvSpPr>
            <a:spLocks noGrp="1"/>
          </p:cNvSpPr>
          <p:nvPr>
            <p:ph type="dt" sz="half" idx="10"/>
          </p:nvPr>
        </p:nvSpPr>
        <p:spPr/>
        <p:txBody>
          <a:bodyPr/>
          <a:lstStyle/>
          <a:p>
            <a:fld id="{33024136-D290-48F3-A182-4C46BEB5146B}" type="datetime1">
              <a:rPr lang="en-US" smtClean="0"/>
              <a:t>3/7/2018</a:t>
            </a:fld>
            <a:endParaRPr lang="en-US" dirty="0"/>
          </a:p>
        </p:txBody>
      </p:sp>
      <p:sp>
        <p:nvSpPr>
          <p:cNvPr id="29" name="Slide Number Placeholder 28"/>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66747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CC7D44C-38B1-4D0F-9006-D5774F331095}" type="datetime1">
              <a:rPr lang="en-US" smtClean="0"/>
              <a:t>3/7/2018</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17344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F98D518A-FD4F-4358-B95B-9DB5A17160FB}" type="datetime1">
              <a:rPr lang="en-US" smtClean="0"/>
              <a:t>3/7/2018</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370556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5" name="Footer Placeholder 4"/>
          <p:cNvSpPr>
            <a:spLocks noGrp="1"/>
          </p:cNvSpPr>
          <p:nvPr>
            <p:ph type="ftr" sz="quarter" idx="11"/>
          </p:nvPr>
        </p:nvSpPr>
        <p:spPr>
          <a:xfrm>
            <a:off x="1876424" y="5410201"/>
            <a:ext cx="5124886"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896911" y="5410199"/>
            <a:ext cx="771089" cy="365125"/>
          </a:xfrm>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05277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93333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78819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95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78951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69947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80770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75482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5E2A9F4F-03AD-4497-A65D-076601BD41D2}" type="datetime1">
              <a:rPr lang="en-US" smtClean="0"/>
              <a:t>3/7/2018</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287778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34981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93451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90812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4056008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57595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88546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48869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4874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33541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BF3AC-A781-43AA-8BD5-B12F49168B94}" type="datetime1">
              <a:rPr lang="en-US" smtClean="0"/>
              <a:t>3/7/2018</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179606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C5256A41-C91B-43FF-9881-F5DA9878418F}" type="datetime1">
              <a:rPr lang="en-US" smtClean="0"/>
              <a:t>3/7/2018</a:t>
            </a:fld>
            <a:endParaRPr lang="en-US"/>
          </a:p>
        </p:txBody>
      </p:sp>
      <p:sp>
        <p:nvSpPr>
          <p:cNvPr id="7" name="Slide Number Placeholder 6"/>
          <p:cNvSpPr>
            <a:spLocks noGrp="1"/>
          </p:cNvSpPr>
          <p:nvPr>
            <p:ph type="sldNum" sz="quarter" idx="12"/>
          </p:nvPr>
        </p:nvSpPr>
        <p:spPr/>
        <p:txBody>
          <a:bodyPr/>
          <a:lstStyle>
            <a:lvl1pPr>
              <a:defRPr sz="1100"/>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244950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0">
                <a:solidFill>
                  <a:schemeClr val="accent3"/>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0">
                <a:solidFill>
                  <a:schemeClr val="accent3"/>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FFD7AA76-41EE-4C13-950E-E611B8B8FC52}" type="datetime1">
              <a:rPr lang="en-US" smtClean="0"/>
              <a:t>3/7/2018</a:t>
            </a:fld>
            <a:endParaRPr lang="en-US"/>
          </a:p>
        </p:txBody>
      </p:sp>
      <p:sp>
        <p:nvSpPr>
          <p:cNvPr id="9" name="Slide Number Placeholder 8"/>
          <p:cNvSpPr>
            <a:spLocks noGrp="1"/>
          </p:cNvSpPr>
          <p:nvPr>
            <p:ph type="sldNum" sz="quarter" idx="12"/>
          </p:nvPr>
        </p:nvSpPr>
        <p:spPr/>
        <p:txBody>
          <a:bodyPr/>
          <a:lstStyle>
            <a:lvl1pPr>
              <a:defRPr sz="1100"/>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413346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smtClean="0"/>
              <a:t>Click to edit Master title style</a:t>
            </a:r>
            <a:endParaRPr kumimoji="0" lang="en-US"/>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89407A26-E7BC-4498-97E4-87AF12377CA9}" type="datetime1">
              <a:rPr lang="en-US" smtClean="0"/>
              <a:t>3/7/2018</a:t>
            </a:fld>
            <a:endParaRPr lang="en-US"/>
          </a:p>
        </p:txBody>
      </p:sp>
      <p:sp>
        <p:nvSpPr>
          <p:cNvPr id="5" name="Slide Number Placeholder 4"/>
          <p:cNvSpPr>
            <a:spLocks noGrp="1"/>
          </p:cNvSpPr>
          <p:nvPr>
            <p:ph type="sldNum" sz="quarter" idx="12"/>
          </p:nvPr>
        </p:nvSpPr>
        <p:spPr/>
        <p:txBody>
          <a:bodyPr/>
          <a:lstStyle>
            <a:lvl1pPr>
              <a:defRPr sz="1100"/>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342071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3EA4171-1117-4486-993C-35A7470D8847}" type="datetime1">
              <a:rPr lang="en-US" smtClean="0"/>
              <a:t>3/7/2018</a:t>
            </a:fld>
            <a:endParaRPr lang="en-US"/>
          </a:p>
        </p:txBody>
      </p:sp>
      <p:sp>
        <p:nvSpPr>
          <p:cNvPr id="4" name="Slide Number Placeholder 3"/>
          <p:cNvSpPr>
            <a:spLocks noGrp="1"/>
          </p:cNvSpPr>
          <p:nvPr>
            <p:ph type="sldNum" sz="quarter" idx="12"/>
          </p:nvPr>
        </p:nvSpPr>
        <p:spPr/>
        <p:txBody>
          <a:bodyPr/>
          <a:lstStyle>
            <a:lvl1pPr>
              <a:defRPr sz="1100"/>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399359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72A4CB8-1563-4663-81DB-74EB416C19BE}" type="datetime1">
              <a:rPr lang="en-US" smtClean="0"/>
              <a:t>3/7/2018</a:t>
            </a:fld>
            <a:endParaRPr lang="en-US"/>
          </a:p>
        </p:txBody>
      </p:sp>
      <p:sp>
        <p:nvSpPr>
          <p:cNvPr id="7" name="Slide Number Placeholder 6"/>
          <p:cNvSpPr>
            <a:spLocks noGrp="1"/>
          </p:cNvSpPr>
          <p:nvPr>
            <p:ph type="sldNum" sz="quarter" idx="12"/>
          </p:nvPr>
        </p:nvSpPr>
        <p:spPr/>
        <p:txBody>
          <a:bodyPr/>
          <a:lstStyle>
            <a:lvl1pPr>
              <a:defRPr sz="1100"/>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121128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6" name="Footer Placeholder 5"/>
          <p:cNvSpPr>
            <a:spLocks noGrp="1"/>
          </p:cNvSpPr>
          <p:nvPr>
            <p:ph type="ftr" sz="quarter" idx="11"/>
          </p:nvPr>
        </p:nvSpPr>
        <p:spPr>
          <a:xfrm>
            <a:off x="1219200" y="55499"/>
            <a:ext cx="7416800" cy="365125"/>
          </a:xfrm>
        </p:spPr>
        <p:txBody>
          <a:bodyPr/>
          <a:lstStyle/>
          <a:p>
            <a:r>
              <a:rPr lang="en-US" dirty="0"/>
              <a:t>Add a footer</a:t>
            </a:r>
          </a:p>
        </p:txBody>
      </p:sp>
      <p:sp>
        <p:nvSpPr>
          <p:cNvPr id="5" name="Date Placeholder 4"/>
          <p:cNvSpPr>
            <a:spLocks noGrp="1"/>
          </p:cNvSpPr>
          <p:nvPr>
            <p:ph type="dt" sz="half" idx="10"/>
          </p:nvPr>
        </p:nvSpPr>
        <p:spPr>
          <a:xfrm>
            <a:off x="8636000" y="55499"/>
            <a:ext cx="2844800" cy="365125"/>
          </a:xfrm>
        </p:spPr>
        <p:txBody>
          <a:bodyPr/>
          <a:lstStyle/>
          <a:p>
            <a:fld id="{0C6724CE-2468-448B-87C1-A92EDD78369B}" type="datetime1">
              <a:rPr lang="en-US" smtClean="0"/>
              <a:t>3/7/2018</a:t>
            </a:fld>
            <a:endParaRPr lang="en-US"/>
          </a:p>
        </p:txBody>
      </p:sp>
      <p:sp>
        <p:nvSpPr>
          <p:cNvPr id="7" name="Slide Number Placeholder 6"/>
          <p:cNvSpPr>
            <a:spLocks noGrp="1"/>
          </p:cNvSpPr>
          <p:nvPr>
            <p:ph type="sldNum" sz="quarter" idx="12"/>
          </p:nvPr>
        </p:nvSpPr>
        <p:spPr>
          <a:xfrm>
            <a:off x="11480800" y="55499"/>
            <a:ext cx="609600" cy="365125"/>
          </a:xfrm>
        </p:spPr>
        <p:txBody>
          <a:bodyPr/>
          <a:lstStyle>
            <a:lvl1pPr>
              <a:defRPr sz="1100"/>
            </a:lvl1pPr>
          </a:lstStyle>
          <a:p>
            <a:fld id="{401CF334-2D5C-4859-84A6-CA7E6E43FAEB}" type="slidenum">
              <a:rPr lang="en-US" smtClean="0"/>
              <a:pPr/>
              <a:t>‹#›</a:t>
            </a:fld>
            <a:endParaRPr lang="en-US"/>
          </a:p>
        </p:txBody>
      </p:sp>
    </p:spTree>
    <p:extLst>
      <p:ext uri="{BB962C8B-B14F-4D97-AF65-F5344CB8AC3E}">
        <p14:creationId xmlns:p14="http://schemas.microsoft.com/office/powerpoint/2010/main" val="184392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r>
              <a:rPr lang="en-US" dirty="0"/>
              <a:t>Add a footer</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4CD11720-76E7-46E6-B0AA-057287C42052}" type="datetime1">
              <a:rPr lang="en-US" smtClean="0"/>
              <a:t>3/7/2018</a:t>
            </a:fld>
            <a:endParaRPr lang="en-US" dirty="0"/>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100">
                <a:solidFill>
                  <a:schemeClr val="tx2"/>
                </a:solidFill>
              </a:defRPr>
            </a:lvl1pPr>
            <a:extLst/>
          </a:lstStyle>
          <a:p>
            <a:fld id="{401CF334-2D5C-4859-84A6-CA7E6E43FAEB}" type="slidenum">
              <a:rPr lang="en-US" smtClean="0"/>
              <a:pPr/>
              <a:t>‹#›</a:t>
            </a:fld>
            <a:endParaRPr lang="en-US" dirty="0"/>
          </a:p>
        </p:txBody>
      </p:sp>
    </p:spTree>
    <p:extLst>
      <p:ext uri="{BB962C8B-B14F-4D97-AF65-F5344CB8AC3E}">
        <p14:creationId xmlns:p14="http://schemas.microsoft.com/office/powerpoint/2010/main" val="13380654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00" kern="1200" spc="-100" baseline="0">
          <a:solidFill>
            <a:schemeClr val="tx2"/>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78E4E17-0D34-4F4B-89C0-CF2F97DA35B5}" type="datetimeFigureOut">
              <a:rPr lang="en-US" smtClean="0">
                <a:solidFill>
                  <a:prstClr val="white">
                    <a:tint val="75000"/>
                  </a:prstClr>
                </a:solidFill>
              </a:rPr>
              <a:pPr/>
              <a:t>3/7/2018</a:t>
            </a:fld>
            <a:endParaRPr lang="en-US" dirty="0">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1DE66E1-530B-46EF-B83B-3BFA2D52806B}"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2981586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forbes.com/sites/patrickmoorhead/2018/02/04/the-u-s-already-has-bleeding-edge-technology-manufacturing-with-globalfoundries-fab-8-in-malta-ny/#6e74eaf223a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8" Type="http://schemas.openxmlformats.org/officeDocument/2006/relationships/hyperlink" Target="#problems"/><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hyperlink" Target="#manage"/><Relationship Id="rId1" Type="http://schemas.openxmlformats.org/officeDocument/2006/relationships/slideLayout" Target="../slideLayouts/slideLayout2.xml"/><Relationship Id="rId6" Type="http://schemas.openxmlformats.org/officeDocument/2006/relationships/hyperlink" Target="#communicate"/><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hyperlink" Target="#self"/><Relationship Id="rId4" Type="http://schemas.openxmlformats.org/officeDocument/2006/relationships/hyperlink" Target="#ethics"/><Relationship Id="rId9" Type="http://schemas.openxmlformats.org/officeDocument/2006/relationships/image" Target="../media/image58.png"/></Relationships>
</file>

<file path=ppt/slides/_rels/slide45.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Advanced Manufacturing review</a:t>
            </a:r>
            <a:endParaRPr lang="en-US" dirty="0"/>
          </a:p>
        </p:txBody>
      </p:sp>
      <p:sp>
        <p:nvSpPr>
          <p:cNvPr id="3" name="Subtitle 2"/>
          <p:cNvSpPr>
            <a:spLocks noGrp="1"/>
          </p:cNvSpPr>
          <p:nvPr>
            <p:ph type="subTitle" idx="1"/>
          </p:nvPr>
        </p:nvSpPr>
        <p:spPr/>
        <p:txBody>
          <a:bodyPr/>
          <a:lstStyle/>
          <a:p>
            <a:r>
              <a:rPr lang="en-US" dirty="0" smtClean="0"/>
              <a:t>Northeast NC Career Pathways</a:t>
            </a:r>
            <a:endParaRPr lang="en-US" dirty="0"/>
          </a:p>
        </p:txBody>
      </p:sp>
      <p:pic>
        <p:nvPicPr>
          <p:cNvPr id="5" name="Picture 4"/>
          <p:cNvPicPr>
            <a:picLocks noChangeAspect="1"/>
          </p:cNvPicPr>
          <p:nvPr/>
        </p:nvPicPr>
        <p:blipFill>
          <a:blip r:embed="rId3"/>
          <a:stretch>
            <a:fillRect/>
          </a:stretch>
        </p:blipFill>
        <p:spPr>
          <a:xfrm>
            <a:off x="6233375" y="304391"/>
            <a:ext cx="3524855" cy="3975903"/>
          </a:xfrm>
          <a:prstGeom prst="rect">
            <a:avLst/>
          </a:prstGeom>
        </p:spPr>
      </p:pic>
    </p:spTree>
    <p:extLst>
      <p:ext uri="{BB962C8B-B14F-4D97-AF65-F5344CB8AC3E}">
        <p14:creationId xmlns:p14="http://schemas.microsoft.com/office/powerpoint/2010/main" val="176694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Spotlight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1339" y="512064"/>
            <a:ext cx="5991061" cy="202198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59" y="2696715"/>
            <a:ext cx="9735342" cy="2957110"/>
          </a:xfrm>
          <a:prstGeom prst="rect">
            <a:avLst/>
          </a:prstGeom>
        </p:spPr>
      </p:pic>
      <p:sp>
        <p:nvSpPr>
          <p:cNvPr id="6" name="TextBox 5"/>
          <p:cNvSpPr txBox="1"/>
          <p:nvPr/>
        </p:nvSpPr>
        <p:spPr>
          <a:xfrm>
            <a:off x="1680178" y="1300766"/>
            <a:ext cx="4272552" cy="1015663"/>
          </a:xfrm>
          <a:prstGeom prst="rect">
            <a:avLst/>
          </a:prstGeom>
          <a:noFill/>
        </p:spPr>
        <p:txBody>
          <a:bodyPr wrap="square" rtlCol="0">
            <a:spAutoFit/>
          </a:bodyPr>
          <a:lstStyle/>
          <a:p>
            <a:r>
              <a:rPr lang="en-US" sz="3200" dirty="0" smtClean="0"/>
              <a:t>Paul McClellan </a:t>
            </a:r>
          </a:p>
          <a:p>
            <a:r>
              <a:rPr lang="en-US" sz="2800" i="1" dirty="0" smtClean="0"/>
              <a:t>Plant Manager</a:t>
            </a:r>
            <a:endParaRPr lang="en-US" sz="2800" i="1" dirty="0"/>
          </a:p>
        </p:txBody>
      </p:sp>
    </p:spTree>
    <p:extLst>
      <p:ext uri="{BB962C8B-B14F-4D97-AF65-F5344CB8AC3E}">
        <p14:creationId xmlns:p14="http://schemas.microsoft.com/office/powerpoint/2010/main" val="268059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466" y="1365160"/>
            <a:ext cx="9599324" cy="2056998"/>
          </a:xfrm>
          <a:prstGeom prst="rect">
            <a:avLst/>
          </a:prstGeom>
        </p:spPr>
      </p:pic>
      <p:sp>
        <p:nvSpPr>
          <p:cNvPr id="6" name="TextBox 5"/>
          <p:cNvSpPr txBox="1"/>
          <p:nvPr/>
        </p:nvSpPr>
        <p:spPr>
          <a:xfrm>
            <a:off x="3348507" y="3644721"/>
            <a:ext cx="6014434" cy="1015663"/>
          </a:xfrm>
          <a:prstGeom prst="rect">
            <a:avLst/>
          </a:prstGeom>
          <a:noFill/>
        </p:spPr>
        <p:txBody>
          <a:bodyPr wrap="square" rtlCol="0">
            <a:spAutoFit/>
          </a:bodyPr>
          <a:lstStyle/>
          <a:p>
            <a:r>
              <a:rPr lang="en-US" sz="3200" dirty="0" smtClean="0"/>
              <a:t>Keith Horne</a:t>
            </a:r>
          </a:p>
          <a:p>
            <a:r>
              <a:rPr lang="en-US" sz="2800" i="1" dirty="0" smtClean="0"/>
              <a:t>Industrial Systems Technology</a:t>
            </a:r>
            <a:endParaRPr lang="en-US" sz="2800" i="1" dirty="0"/>
          </a:p>
        </p:txBody>
      </p:sp>
    </p:spTree>
    <p:extLst>
      <p:ext uri="{BB962C8B-B14F-4D97-AF65-F5344CB8AC3E}">
        <p14:creationId xmlns:p14="http://schemas.microsoft.com/office/powerpoint/2010/main" val="35756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914" y="2516467"/>
            <a:ext cx="4209802" cy="291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966231" y="235228"/>
            <a:ext cx="8791575" cy="1831770"/>
          </a:xfrm>
        </p:spPr>
        <p:txBody>
          <a:bodyPr>
            <a:normAutofit/>
          </a:bodyPr>
          <a:lstStyle/>
          <a:p>
            <a:pPr algn="ctr"/>
            <a:r>
              <a:rPr lang="en-US" sz="4000" dirty="0">
                <a:solidFill>
                  <a:schemeClr val="bg1"/>
                </a:solidFill>
              </a:rPr>
              <a:t>Integrating Reverse </a:t>
            </a:r>
            <a:r>
              <a:rPr lang="en-US" sz="4000" dirty="0" smtClean="0">
                <a:solidFill>
                  <a:schemeClr val="bg1"/>
                </a:solidFill>
              </a:rPr>
              <a:t>engineering, 3d Printing, and CNC </a:t>
            </a:r>
            <a:r>
              <a:rPr lang="en-US" sz="4000" dirty="0">
                <a:solidFill>
                  <a:schemeClr val="bg1"/>
                </a:solidFill>
              </a:rPr>
              <a:t>for </a:t>
            </a:r>
            <a:r>
              <a:rPr lang="en-US" sz="4000" dirty="0" smtClean="0">
                <a:solidFill>
                  <a:schemeClr val="bg1"/>
                </a:solidFill>
              </a:rPr>
              <a:t>Advanced Manufacturing </a:t>
            </a:r>
            <a:r>
              <a:rPr lang="en-US" sz="4000" dirty="0">
                <a:solidFill>
                  <a:schemeClr val="bg1"/>
                </a:solidFill>
              </a:rPr>
              <a:t>processes</a:t>
            </a:r>
          </a:p>
        </p:txBody>
      </p:sp>
      <p:sp>
        <p:nvSpPr>
          <p:cNvPr id="3" name="Subtitle 2"/>
          <p:cNvSpPr>
            <a:spLocks noGrp="1"/>
          </p:cNvSpPr>
          <p:nvPr>
            <p:ph type="subTitle" idx="1"/>
          </p:nvPr>
        </p:nvSpPr>
        <p:spPr>
          <a:xfrm>
            <a:off x="2015217" y="5375409"/>
            <a:ext cx="8791575" cy="1655762"/>
          </a:xfrm>
        </p:spPr>
        <p:txBody>
          <a:bodyPr>
            <a:normAutofit lnSpcReduction="10000"/>
          </a:bodyPr>
          <a:lstStyle/>
          <a:p>
            <a:pPr algn="ctr"/>
            <a:endParaRPr lang="en-US" sz="2400" dirty="0">
              <a:solidFill>
                <a:schemeClr val="tx1">
                  <a:lumMod val="95000"/>
                </a:schemeClr>
              </a:solidFill>
            </a:endParaRPr>
          </a:p>
          <a:p>
            <a:pPr algn="ctr"/>
            <a:r>
              <a:rPr lang="en-US" sz="2400" dirty="0">
                <a:solidFill>
                  <a:schemeClr val="tx1">
                    <a:lumMod val="95000"/>
                  </a:schemeClr>
                </a:solidFill>
              </a:rPr>
              <a:t>Akbar Eslami</a:t>
            </a:r>
          </a:p>
          <a:p>
            <a:pPr algn="ctr"/>
            <a:r>
              <a:rPr lang="en-US" sz="2400" dirty="0">
                <a:solidFill>
                  <a:schemeClr val="tx1">
                    <a:lumMod val="95000"/>
                  </a:schemeClr>
                </a:solidFill>
              </a:rPr>
              <a:t>Elizabeth City State University</a:t>
            </a:r>
          </a:p>
          <a:p>
            <a:pPr algn="ctr"/>
            <a:endParaRPr lang="en-US" sz="2400" dirty="0">
              <a:solidFill>
                <a:schemeClr val="tx1">
                  <a:lumMod val="95000"/>
                </a:schemeClr>
              </a:solidFill>
            </a:endParaRPr>
          </a:p>
          <a:p>
            <a:pPr algn="ctr"/>
            <a:endParaRPr lang="en-US" sz="2400" dirty="0">
              <a:solidFill>
                <a:schemeClr val="tx1">
                  <a:lumMod val="95000"/>
                </a:schemeClr>
              </a:solidFill>
            </a:endParaRPr>
          </a:p>
          <a:p>
            <a:pPr algn="ctr"/>
            <a:endParaRPr lang="en-US" sz="2400" dirty="0">
              <a:solidFill>
                <a:schemeClr val="tx1">
                  <a:lumMod val="95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344" y="2493818"/>
            <a:ext cx="3827548" cy="302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757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03" y="0"/>
            <a:ext cx="10038008" cy="1686296"/>
          </a:xfrm>
        </p:spPr>
        <p:txBody>
          <a:bodyPr>
            <a:normAutofit/>
          </a:bodyPr>
          <a:lstStyle/>
          <a:p>
            <a:pPr algn="ctr"/>
            <a:r>
              <a:rPr lang="en-US" sz="4800" dirty="0">
                <a:solidFill>
                  <a:schemeClr val="bg1">
                    <a:lumMod val="95000"/>
                    <a:lumOff val="5000"/>
                  </a:schemeClr>
                </a:solidFill>
              </a:rPr>
              <a:t>objective</a:t>
            </a:r>
          </a:p>
        </p:txBody>
      </p:sp>
      <p:sp>
        <p:nvSpPr>
          <p:cNvPr id="3" name="Content Placeholder 2"/>
          <p:cNvSpPr>
            <a:spLocks noGrp="1"/>
          </p:cNvSpPr>
          <p:nvPr>
            <p:ph idx="1"/>
          </p:nvPr>
        </p:nvSpPr>
        <p:spPr>
          <a:xfrm>
            <a:off x="890649" y="1436914"/>
            <a:ext cx="10156763" cy="4354287"/>
          </a:xfrm>
        </p:spPr>
        <p:txBody>
          <a:bodyPr>
            <a:normAutofit/>
          </a:bodyPr>
          <a:lstStyle/>
          <a:p>
            <a:r>
              <a:rPr lang="en-US" sz="3200" dirty="0"/>
              <a:t>Utilize the FARO arm and the Geomagic Studio software </a:t>
            </a:r>
          </a:p>
          <a:p>
            <a:r>
              <a:rPr lang="en-US" sz="3200" dirty="0"/>
              <a:t>Scan the object using the FARO arm and convert the point clouds into a 3D-CAD model </a:t>
            </a:r>
          </a:p>
          <a:p>
            <a:r>
              <a:rPr lang="en-US" sz="3200" dirty="0"/>
              <a:t>Use 3D printing for prototyping the part </a:t>
            </a:r>
          </a:p>
          <a:p>
            <a:r>
              <a:rPr lang="en-US" sz="3200" dirty="0"/>
              <a:t>Complete stress analysis</a:t>
            </a:r>
          </a:p>
          <a:p>
            <a:r>
              <a:rPr lang="en-US" sz="3200" dirty="0"/>
              <a:t>Generate a G-code needed to operate CNC machine</a:t>
            </a:r>
          </a:p>
        </p:txBody>
      </p:sp>
    </p:spTree>
    <p:extLst>
      <p:ext uri="{BB962C8B-B14F-4D97-AF65-F5344CB8AC3E}">
        <p14:creationId xmlns:p14="http://schemas.microsoft.com/office/powerpoint/2010/main" val="11468242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2620" y="406246"/>
            <a:ext cx="9905998" cy="1478570"/>
          </a:xfrm>
        </p:spPr>
        <p:txBody>
          <a:bodyPr>
            <a:normAutofit/>
          </a:bodyPr>
          <a:lstStyle/>
          <a:p>
            <a:pPr algn="ctr"/>
            <a:r>
              <a:rPr lang="en-US" sz="4400" dirty="0">
                <a:solidFill>
                  <a:schemeClr val="bg1"/>
                </a:solidFill>
              </a:rPr>
              <a:t>Process of scanning</a:t>
            </a:r>
          </a:p>
        </p:txBody>
      </p:sp>
      <p:sp>
        <p:nvSpPr>
          <p:cNvPr id="5" name="Content Placeholder 4"/>
          <p:cNvSpPr>
            <a:spLocks noGrp="1"/>
          </p:cNvSpPr>
          <p:nvPr>
            <p:ph sz="half" idx="2"/>
          </p:nvPr>
        </p:nvSpPr>
        <p:spPr>
          <a:xfrm>
            <a:off x="7143750" y="2077818"/>
            <a:ext cx="3936318" cy="3541714"/>
          </a:xfrm>
        </p:spPr>
        <p:txBody>
          <a:bodyPr>
            <a:noAutofit/>
          </a:bodyPr>
          <a:lstStyle/>
          <a:p>
            <a:r>
              <a:rPr lang="en-US" sz="2000" dirty="0"/>
              <a:t>Using the </a:t>
            </a:r>
            <a:r>
              <a:rPr lang="en-US" sz="2000" dirty="0" err="1"/>
              <a:t>FaroArm</a:t>
            </a:r>
            <a:r>
              <a:rPr lang="en-US" sz="2000" dirty="0"/>
              <a:t>, and </a:t>
            </a:r>
            <a:r>
              <a:rPr lang="en-US" sz="2000" dirty="0" err="1"/>
              <a:t>Geomagic</a:t>
            </a:r>
            <a:r>
              <a:rPr lang="en-US" sz="2000" dirty="0"/>
              <a:t> software to scan and transform geometry of a part of airplane wing into a useful three-dimensional (3D) computer model platform </a:t>
            </a:r>
          </a:p>
          <a:p>
            <a:pPr marL="0" indent="0">
              <a:buNone/>
            </a:pPr>
            <a:endParaRPr lang="en-US" sz="2000" dirty="0"/>
          </a:p>
          <a:p>
            <a:r>
              <a:rPr lang="en-US" sz="2000" dirty="0"/>
              <a:t>Scanning the top part of the object as shown.</a:t>
            </a:r>
          </a:p>
        </p:txBody>
      </p:sp>
      <p:sp>
        <p:nvSpPr>
          <p:cNvPr id="2" name="AutoShape 2" descr="https://us-mg6.mail.yahoo.com/ya/download?mid=2%5f0%5f0%5f3%5f44693%5fAONK2kIAAYgTVuGccAtKoAZ12OE&amp;m=YaDownload&amp;pid=4&amp;fid=Draft&amp;inline=1&amp;appid=yahooma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 name="AutoShape 4" descr="https://us-mg6.mail.yahoo.com/ya/download?mid=2%5f0%5f0%5f3%5f44693%5fAONK2kIAAYgTVuGccAtKoAZ12OE&amp;m=YaDownload&amp;pid=4&amp;fid=Draft&amp;inline=1&amp;appid=yahoomai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 name="AutoShape 6" descr="https://us-mg6.mail.yahoo.com/ya/download?mid=2%5f0%5f0%5f3%5f44693%5fAONK2kIAAYgTVuGccAtKoAZ12OE&amp;m=YaDownload&amp;pid=4&amp;fid=Draft&amp;inline=1&amp;appid=yahoomai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AutoShape 8" descr="https://us-mg6.mail.yahoo.com/ya/download?mid=2%5f0%5f0%5f3%5f44693%5fAONK2kIAAYgTVuGccAtKoAZ12OE&amp;m=YaDownload&amp;pid=4&amp;fid=Draft&amp;inline=1&amp;appid=yahoomai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 name="AutoShape 10" descr="https://us-mg6.mail.yahoo.com/ya/download?mid=2%5f0%5f0%5f3%5f44693%5fAONK2kIAAYgTVuGccAtKoAZ12OE&amp;m=YaDownload&amp;pid=4&amp;fid=Draft&amp;inline=1&amp;appid=yahoomail"/>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 name="AutoShape 12" descr="https://us-mg6.mail.yahoo.com/ya/download?mid=2%5f0%5f0%5f3%5f44693%5fAONK2kIAAYgTVuGccAtKoAZ12OE&amp;m=YaDownload&amp;pid=4&amp;fid=Draft&amp;inline=1&amp;appid=yahoomail"/>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 name="AutoShape 14" descr="https://us-mg6.mail.yahoo.com/ya/download?mid=2%5f0%5f0%5f3%5f44693%5fAONK2kIAAYgTVuGccAtKoAZ12OE&amp;m=YaDownload&amp;pid=5&amp;fid=Draft&amp;inline=1&amp;appid=yahoomail"/>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 name="AutoShape 16" descr="https://us-mg6.mail.yahoo.com/ya/download?mid=2%5f0%5f0%5f3%5f44693%5fAONK2kIAAYgTVuGccAtKoAZ12OE&amp;m=YaDownload&amp;pid=5&amp;fid=Draft&amp;inline=1&amp;appid=yahoomail"/>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2" name="AutoShape 18" descr="https://us-mg6.mail.yahoo.com/ya/download?mid=2%5f0%5f0%5f3%5f44693%5fAONK2kIAAYgTVuGccAtKoAZ12OE&amp;m=YaDownload&amp;pid=4&amp;fid=Draft&amp;inline=1&amp;appid=yahoomail"/>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3" name="AutoShape 20" descr="https://us-mg6.mail.yahoo.com/ya/download?mid=2%5f0%5f0%5f3%5f44693%5fAONK2kIAAYgTVuGccAtKoAZ12OE&amp;m=YaDownload&amp;pid=4&amp;fid=Draft&amp;inline=1&amp;appid=yahoomail"/>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4" name="AutoShape 22" descr="https://us-mg6.mail.yahoo.com/ya/download?mid=2%5f0%5f0%5f3%5f44693%5fAONK2kIAAYgTVuGccAtKoAZ12OE&amp;m=YaDownload&amp;pid=4&amp;fid=Draft&amp;inline=1&amp;appid=yahoomail"/>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17" name="Picture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6982" y="2125684"/>
            <a:ext cx="2910650" cy="2885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888178"/>
            <a:ext cx="3504004" cy="357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1072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16599" y="1306285"/>
            <a:ext cx="3174136" cy="325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a:xfrm>
            <a:off x="1674421" y="380011"/>
            <a:ext cx="10252401" cy="985652"/>
          </a:xfrm>
        </p:spPr>
        <p:txBody>
          <a:bodyPr/>
          <a:lstStyle/>
          <a:p>
            <a:r>
              <a:rPr lang="en-US" dirty="0"/>
              <a:t>Due to the complexity of the part, it was scanned in pieces.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364" y="1268922"/>
            <a:ext cx="3229800" cy="331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6494" y="4678135"/>
            <a:ext cx="2424341" cy="1323439"/>
          </a:xfrm>
          <a:prstGeom prst="rect">
            <a:avLst/>
          </a:prstGeom>
          <a:noFill/>
        </p:spPr>
        <p:txBody>
          <a:bodyPr wrap="square" rtlCol="0">
            <a:spAutoFit/>
          </a:bodyPr>
          <a:lstStyle/>
          <a:p>
            <a:r>
              <a:rPr lang="en-US" sz="1600" dirty="0">
                <a:solidFill>
                  <a:prstClr val="white"/>
                </a:solidFill>
              </a:rPr>
              <a:t>Point clouds of front  section. The yellow indicates the software is in process of  converting points to computer model </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551" y="1268922"/>
            <a:ext cx="3097154" cy="330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60550" y="4892634"/>
            <a:ext cx="3180281" cy="338554"/>
          </a:xfrm>
          <a:prstGeom prst="rect">
            <a:avLst/>
          </a:prstGeom>
          <a:noFill/>
        </p:spPr>
        <p:txBody>
          <a:bodyPr wrap="square" rtlCol="0">
            <a:spAutoFit/>
          </a:bodyPr>
          <a:lstStyle/>
          <a:p>
            <a:r>
              <a:rPr lang="en-US" sz="1600" dirty="0">
                <a:solidFill>
                  <a:prstClr val="white"/>
                </a:solidFill>
              </a:rPr>
              <a:t>       Point clouds of top section</a:t>
            </a:r>
          </a:p>
        </p:txBody>
      </p:sp>
      <p:sp>
        <p:nvSpPr>
          <p:cNvPr id="8" name="TextBox 7"/>
          <p:cNvSpPr txBox="1"/>
          <p:nvPr/>
        </p:nvSpPr>
        <p:spPr>
          <a:xfrm>
            <a:off x="7802088" y="4892634"/>
            <a:ext cx="3040083" cy="338554"/>
          </a:xfrm>
          <a:prstGeom prst="rect">
            <a:avLst/>
          </a:prstGeom>
          <a:noFill/>
        </p:spPr>
        <p:txBody>
          <a:bodyPr wrap="square" rtlCol="0">
            <a:spAutoFit/>
          </a:bodyPr>
          <a:lstStyle/>
          <a:p>
            <a:r>
              <a:rPr lang="en-US" sz="1600" dirty="0">
                <a:solidFill>
                  <a:prstClr val="white"/>
                </a:solidFill>
              </a:rPr>
              <a:t>       Point clouds of front section </a:t>
            </a:r>
          </a:p>
        </p:txBody>
      </p:sp>
    </p:spTree>
    <p:extLst>
      <p:ext uri="{BB962C8B-B14F-4D97-AF65-F5344CB8AC3E}">
        <p14:creationId xmlns:p14="http://schemas.microsoft.com/office/powerpoint/2010/main" val="3133363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half" idx="17"/>
          </p:nvPr>
        </p:nvSpPr>
        <p:spPr>
          <a:xfrm>
            <a:off x="534391" y="4690753"/>
            <a:ext cx="6402011" cy="1401288"/>
          </a:xfrm>
        </p:spPr>
        <p:txBody>
          <a:bodyPr>
            <a:normAutofit/>
          </a:bodyPr>
          <a:lstStyle/>
          <a:p>
            <a:r>
              <a:rPr lang="en-US" sz="2000" dirty="0"/>
              <a:t>Side and back of the part after finishing scanning and merging all pieces of the part together to create one solid piece </a:t>
            </a:r>
          </a:p>
        </p:txBody>
      </p:sp>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18616" y="848276"/>
            <a:ext cx="3067734" cy="3532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078" y="846346"/>
            <a:ext cx="3142324" cy="353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243947" y="4773881"/>
            <a:ext cx="4352925" cy="1015663"/>
          </a:xfrm>
          <a:prstGeom prst="rect">
            <a:avLst/>
          </a:prstGeom>
          <a:noFill/>
        </p:spPr>
        <p:txBody>
          <a:bodyPr wrap="square" rtlCol="0">
            <a:spAutoFit/>
          </a:bodyPr>
          <a:lstStyle/>
          <a:p>
            <a:r>
              <a:rPr lang="en-US" sz="2000" dirty="0">
                <a:solidFill>
                  <a:prstClr val="white"/>
                </a:solidFill>
              </a:rPr>
              <a:t>Preparing scan model for CAD conversion by going through the process of Parametric Surfacing </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947" y="812378"/>
            <a:ext cx="4246048" cy="344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732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8C740-8AE4-42AA-9E6A-0AFECA73B7AB}"/>
              </a:ext>
            </a:extLst>
          </p:cNvPr>
          <p:cNvSpPr>
            <a:spLocks noGrp="1"/>
          </p:cNvSpPr>
          <p:nvPr>
            <p:ph type="title"/>
          </p:nvPr>
        </p:nvSpPr>
        <p:spPr/>
        <p:txBody>
          <a:bodyPr/>
          <a:lstStyle/>
          <a:p>
            <a:pPr algn="ctr"/>
            <a:r>
              <a:rPr lang="en-US" dirty="0">
                <a:solidFill>
                  <a:schemeClr val="bg1"/>
                </a:solidFill>
              </a:rPr>
              <a:t>Converting from computer model to CAD model</a:t>
            </a:r>
          </a:p>
        </p:txBody>
      </p:sp>
      <p:pic>
        <p:nvPicPr>
          <p:cNvPr id="4" name="Content Placeholder 3">
            <a:extLst>
              <a:ext uri="{FF2B5EF4-FFF2-40B4-BE49-F238E27FC236}">
                <a16:creationId xmlns:a16="http://schemas.microsoft.com/office/drawing/2014/main" xmlns="" id="{1ABDE932-36B8-4658-8197-80804E798783}"/>
              </a:ext>
            </a:extLst>
          </p:cNvPr>
          <p:cNvPicPr>
            <a:picLocks noGrp="1" noChangeAspect="1"/>
          </p:cNvPicPr>
          <p:nvPr>
            <p:ph idx="1"/>
          </p:nvPr>
        </p:nvPicPr>
        <p:blipFill>
          <a:blip r:embed="rId2"/>
          <a:stretch>
            <a:fillRect/>
          </a:stretch>
        </p:blipFill>
        <p:spPr>
          <a:xfrm>
            <a:off x="2854357" y="1983783"/>
            <a:ext cx="5948680" cy="4664217"/>
          </a:xfrm>
          <a:prstGeom prst="rect">
            <a:avLst/>
          </a:prstGeom>
        </p:spPr>
      </p:pic>
    </p:spTree>
    <p:extLst>
      <p:ext uri="{BB962C8B-B14F-4D97-AF65-F5344CB8AC3E}">
        <p14:creationId xmlns:p14="http://schemas.microsoft.com/office/powerpoint/2010/main" val="1034456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rPr>
              <a:t>Fixing the holes in the part</a:t>
            </a:r>
          </a:p>
        </p:txBody>
      </p:sp>
      <p:sp>
        <p:nvSpPr>
          <p:cNvPr id="3" name="Content Placeholder 2"/>
          <p:cNvSpPr>
            <a:spLocks noGrp="1"/>
          </p:cNvSpPr>
          <p:nvPr>
            <p:ph idx="1"/>
          </p:nvPr>
        </p:nvSpPr>
        <p:spPr>
          <a:xfrm>
            <a:off x="1141413" y="2249487"/>
            <a:ext cx="4393974" cy="3541714"/>
          </a:xfrm>
        </p:spPr>
        <p:txBody>
          <a:bodyPr/>
          <a:lstStyle/>
          <a:p>
            <a:r>
              <a:rPr lang="en-US" sz="3200" dirty="0"/>
              <a:t>Fully converted computer model into CAD model from geomagic to SolidWorks</a:t>
            </a:r>
          </a:p>
          <a:p>
            <a:r>
              <a:rPr lang="en-US" sz="3200" dirty="0"/>
              <a:t> Fixing the holes</a:t>
            </a:r>
          </a:p>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138" y="2202316"/>
            <a:ext cx="3741283" cy="357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695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CAD Model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0047" y="1897168"/>
            <a:ext cx="6835413" cy="439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553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Manufacturing Is Not Dead</a:t>
            </a:r>
            <a:endParaRPr lang="en-US" dirty="0"/>
          </a:p>
        </p:txBody>
      </p:sp>
      <p:sp>
        <p:nvSpPr>
          <p:cNvPr id="3" name="Content Placeholder 2"/>
          <p:cNvSpPr>
            <a:spLocks noGrp="1"/>
          </p:cNvSpPr>
          <p:nvPr>
            <p:ph idx="1"/>
          </p:nvPr>
        </p:nvSpPr>
        <p:spPr/>
        <p:txBody>
          <a:bodyPr>
            <a:normAutofit fontScale="85000" lnSpcReduction="20000"/>
          </a:bodyPr>
          <a:lstStyle/>
          <a:p>
            <a:pPr marL="68580" indent="0">
              <a:buNone/>
            </a:pPr>
            <a:r>
              <a:rPr lang="en-US" b="1" dirty="0"/>
              <a:t>Highlights</a:t>
            </a:r>
          </a:p>
          <a:p>
            <a:r>
              <a:rPr lang="en-US" dirty="0"/>
              <a:t>Manufacturing has added nearly </a:t>
            </a:r>
            <a:r>
              <a:rPr lang="en-US" sz="3300" b="1" dirty="0"/>
              <a:t>one million new jobs </a:t>
            </a:r>
            <a:r>
              <a:rPr lang="en-US" dirty="0"/>
              <a:t>since the end of the recession. A growing share of these jobs require postsecondary education. </a:t>
            </a:r>
          </a:p>
          <a:p>
            <a:r>
              <a:rPr lang="en-US" dirty="0"/>
              <a:t>Domestic manufacturing </a:t>
            </a:r>
            <a:r>
              <a:rPr lang="en-US" dirty="0">
                <a:solidFill>
                  <a:schemeClr val="bg1"/>
                </a:solidFill>
                <a:hlinkClick r:id="rId2"/>
              </a:rPr>
              <a:t>increasingly behaves like a high-tech industry</a:t>
            </a:r>
            <a:r>
              <a:rPr lang="en-US" dirty="0">
                <a:solidFill>
                  <a:schemeClr val="bg1"/>
                </a:solidFill>
              </a:rPr>
              <a:t> </a:t>
            </a:r>
            <a:r>
              <a:rPr lang="en-US" dirty="0"/>
              <a:t>in that it needs a smaller, specialized workforce.</a:t>
            </a:r>
          </a:p>
          <a:p>
            <a:r>
              <a:rPr lang="en-US" dirty="0"/>
              <a:t>Employers need workers who </a:t>
            </a:r>
            <a:r>
              <a:rPr lang="en-US" u="sng" dirty="0"/>
              <a:t>blend traditional production </a:t>
            </a:r>
            <a:r>
              <a:rPr lang="en-US" dirty="0"/>
              <a:t>skills (machining, welding, fabrication technologies) </a:t>
            </a:r>
            <a:r>
              <a:rPr lang="en-US" u="sng" dirty="0"/>
              <a:t>with engineering </a:t>
            </a:r>
            <a:r>
              <a:rPr lang="en-US" dirty="0"/>
              <a:t>skills (process improvement, quality assurance, design). </a:t>
            </a:r>
          </a:p>
          <a:p>
            <a:r>
              <a:rPr lang="en-US" dirty="0"/>
              <a:t>Workers who successfully blend these skills receive </a:t>
            </a:r>
            <a:r>
              <a:rPr lang="en-US" sz="3300" b="1" dirty="0"/>
              <a:t>higher wages </a:t>
            </a:r>
            <a:r>
              <a:rPr lang="en-US" dirty="0"/>
              <a:t>and, perhaps more importantly, can </a:t>
            </a:r>
            <a:r>
              <a:rPr lang="en-US" sz="3300" b="1" dirty="0"/>
              <a:t>move up the career ladder </a:t>
            </a:r>
            <a:r>
              <a:rPr lang="en-US" dirty="0"/>
              <a:t>in their companies or transition to other industries.</a:t>
            </a:r>
          </a:p>
          <a:p>
            <a:endParaRPr lang="en-US" dirty="0"/>
          </a:p>
        </p:txBody>
      </p:sp>
      <p:pic>
        <p:nvPicPr>
          <p:cNvPr id="4" name="Picture 3"/>
          <p:cNvPicPr>
            <a:picLocks noChangeAspect="1"/>
          </p:cNvPicPr>
          <p:nvPr/>
        </p:nvPicPr>
        <p:blipFill>
          <a:blip r:embed="rId3"/>
          <a:stretch>
            <a:fillRect/>
          </a:stretch>
        </p:blipFill>
        <p:spPr>
          <a:xfrm>
            <a:off x="7320566" y="512064"/>
            <a:ext cx="3810000" cy="1428750"/>
          </a:xfrm>
          <a:prstGeom prst="rect">
            <a:avLst/>
          </a:prstGeom>
        </p:spPr>
      </p:pic>
    </p:spTree>
    <p:extLst>
      <p:ext uri="{BB962C8B-B14F-4D97-AF65-F5344CB8AC3E}">
        <p14:creationId xmlns:p14="http://schemas.microsoft.com/office/powerpoint/2010/main" val="1847637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142" y="120497"/>
            <a:ext cx="9905998" cy="1335468"/>
          </a:xfrm>
        </p:spPr>
        <p:txBody>
          <a:bodyPr>
            <a:normAutofit/>
          </a:bodyPr>
          <a:lstStyle/>
          <a:p>
            <a:pPr algn="ctr"/>
            <a:r>
              <a:rPr lang="en-US" sz="4400" dirty="0">
                <a:solidFill>
                  <a:schemeClr val="bg1"/>
                </a:solidFill>
              </a:rPr>
              <a:t>3d printing</a:t>
            </a: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810" y="1455965"/>
            <a:ext cx="4580568" cy="39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412" y="1455965"/>
            <a:ext cx="3645726" cy="395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07678" y="5371513"/>
            <a:ext cx="4832513" cy="646331"/>
          </a:xfrm>
          <a:prstGeom prst="rect">
            <a:avLst/>
          </a:prstGeom>
          <a:noFill/>
        </p:spPr>
        <p:txBody>
          <a:bodyPr wrap="square" rtlCol="0">
            <a:spAutoFit/>
          </a:bodyPr>
          <a:lstStyle/>
          <a:p>
            <a:pPr marL="285750" indent="-285750">
              <a:buFont typeface="Arial" pitchFamily="34" charset="0"/>
              <a:buChar char="•"/>
            </a:pPr>
            <a:endParaRPr lang="en-US" dirty="0">
              <a:solidFill>
                <a:prstClr val="white"/>
              </a:solidFill>
            </a:endParaRPr>
          </a:p>
          <a:p>
            <a:r>
              <a:rPr lang="en-US" dirty="0">
                <a:solidFill>
                  <a:prstClr val="white"/>
                </a:solidFill>
              </a:rPr>
              <a:t>The Dimensions inside were 10 in x 11in</a:t>
            </a:r>
          </a:p>
        </p:txBody>
      </p:sp>
      <p:sp>
        <p:nvSpPr>
          <p:cNvPr id="3" name="TextBox 2"/>
          <p:cNvSpPr txBox="1"/>
          <p:nvPr/>
        </p:nvSpPr>
        <p:spPr>
          <a:xfrm>
            <a:off x="1092531" y="5694678"/>
            <a:ext cx="3859480" cy="369332"/>
          </a:xfrm>
          <a:prstGeom prst="rect">
            <a:avLst/>
          </a:prstGeom>
          <a:noFill/>
        </p:spPr>
        <p:txBody>
          <a:bodyPr wrap="square" rtlCol="0">
            <a:spAutoFit/>
          </a:bodyPr>
          <a:lstStyle/>
          <a:p>
            <a:pPr algn="ctr"/>
            <a:r>
              <a:rPr lang="en-US" dirty="0">
                <a:solidFill>
                  <a:prstClr val="white"/>
                </a:solidFill>
              </a:rPr>
              <a:t> The Dimension 768 3D printer</a:t>
            </a:r>
          </a:p>
        </p:txBody>
      </p:sp>
    </p:spTree>
    <p:extLst>
      <p:ext uri="{BB962C8B-B14F-4D97-AF65-F5344CB8AC3E}">
        <p14:creationId xmlns:p14="http://schemas.microsoft.com/office/powerpoint/2010/main" val="2825661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248" y="202140"/>
            <a:ext cx="9905998" cy="1478570"/>
          </a:xfrm>
        </p:spPr>
        <p:txBody>
          <a:bodyPr>
            <a:normAutofit/>
          </a:bodyPr>
          <a:lstStyle/>
          <a:p>
            <a:pPr algn="ctr"/>
            <a:r>
              <a:rPr lang="en-US" sz="4000" dirty="0">
                <a:solidFill>
                  <a:schemeClr val="bg1"/>
                </a:solidFill>
              </a:rPr>
              <a:t>Printing the part</a:t>
            </a:r>
          </a:p>
        </p:txBody>
      </p:sp>
      <p:sp>
        <p:nvSpPr>
          <p:cNvPr id="4" name="TextBox 3"/>
          <p:cNvSpPr txBox="1"/>
          <p:nvPr/>
        </p:nvSpPr>
        <p:spPr>
          <a:xfrm>
            <a:off x="1841047" y="5021036"/>
            <a:ext cx="4057650" cy="923330"/>
          </a:xfrm>
          <a:prstGeom prst="rect">
            <a:avLst/>
          </a:prstGeom>
          <a:noFill/>
        </p:spPr>
        <p:txBody>
          <a:bodyPr wrap="square" rtlCol="0">
            <a:spAutoFit/>
          </a:bodyPr>
          <a:lstStyle/>
          <a:p>
            <a:r>
              <a:rPr lang="en-US" dirty="0">
                <a:solidFill>
                  <a:prstClr val="white"/>
                </a:solidFill>
              </a:rPr>
              <a:t>The process began by creating cross-sections of material layer by layer until the 3D model is complete</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047" y="1359087"/>
            <a:ext cx="3560488" cy="347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Users\Owner\AppData\Local\Microsoft\Windows\INetCache\Content.Word\20160324_15110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7744" y="1359087"/>
            <a:ext cx="3847420" cy="3473223"/>
          </a:xfrm>
          <a:prstGeom prst="rect">
            <a:avLst/>
          </a:prstGeom>
          <a:noFill/>
          <a:ln>
            <a:noFill/>
          </a:ln>
        </p:spPr>
      </p:pic>
      <p:sp>
        <p:nvSpPr>
          <p:cNvPr id="3" name="TextBox 2"/>
          <p:cNvSpPr txBox="1"/>
          <p:nvPr/>
        </p:nvSpPr>
        <p:spPr>
          <a:xfrm>
            <a:off x="6341424" y="5021036"/>
            <a:ext cx="4441371" cy="646331"/>
          </a:xfrm>
          <a:prstGeom prst="rect">
            <a:avLst/>
          </a:prstGeom>
          <a:noFill/>
        </p:spPr>
        <p:txBody>
          <a:bodyPr wrap="square" rtlCol="0">
            <a:spAutoFit/>
          </a:bodyPr>
          <a:lstStyle/>
          <a:p>
            <a:r>
              <a:rPr lang="en-US" dirty="0">
                <a:solidFill>
                  <a:prstClr val="white"/>
                </a:solidFill>
              </a:rPr>
              <a:t>Because the original part was so big, the prototype was scaled down 50%</a:t>
            </a:r>
          </a:p>
        </p:txBody>
      </p:sp>
    </p:spTree>
    <p:extLst>
      <p:ext uri="{BB962C8B-B14F-4D97-AF65-F5344CB8AC3E}">
        <p14:creationId xmlns:p14="http://schemas.microsoft.com/office/powerpoint/2010/main" val="968647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527" y="414411"/>
            <a:ext cx="9905998" cy="1478570"/>
          </a:xfrm>
        </p:spPr>
        <p:txBody>
          <a:bodyPr>
            <a:normAutofit/>
          </a:bodyPr>
          <a:lstStyle/>
          <a:p>
            <a:pPr algn="ctr"/>
            <a:r>
              <a:rPr lang="en-US" sz="4400" dirty="0">
                <a:solidFill>
                  <a:schemeClr val="bg1"/>
                </a:solidFill>
              </a:rPr>
              <a:t>Stress</a:t>
            </a:r>
            <a:r>
              <a:rPr lang="en-US" sz="4400" b="1" dirty="0">
                <a:solidFill>
                  <a:schemeClr val="bg1"/>
                </a:solidFill>
              </a:rPr>
              <a:t> </a:t>
            </a:r>
            <a:r>
              <a:rPr lang="en-US" sz="4400" dirty="0">
                <a:solidFill>
                  <a:schemeClr val="bg1"/>
                </a:solidFill>
              </a:rPr>
              <a:t>analysis</a:t>
            </a:r>
          </a:p>
        </p:txBody>
      </p:sp>
      <p:sp>
        <p:nvSpPr>
          <p:cNvPr id="3" name="Content Placeholder 2"/>
          <p:cNvSpPr>
            <a:spLocks noGrp="1"/>
          </p:cNvSpPr>
          <p:nvPr>
            <p:ph idx="1"/>
          </p:nvPr>
        </p:nvSpPr>
        <p:spPr>
          <a:xfrm>
            <a:off x="1131376" y="1979840"/>
            <a:ext cx="10011905" cy="4312472"/>
          </a:xfrm>
        </p:spPr>
        <p:txBody>
          <a:bodyPr>
            <a:noAutofit/>
          </a:bodyPr>
          <a:lstStyle/>
          <a:p>
            <a:r>
              <a:rPr lang="en-US" sz="3200" dirty="0"/>
              <a:t>Step 1: Creating a Mesh</a:t>
            </a:r>
          </a:p>
          <a:p>
            <a:r>
              <a:rPr lang="en-US" sz="3200" dirty="0"/>
              <a:t>Step 2: Simulating Von Mises stress values</a:t>
            </a:r>
          </a:p>
          <a:p>
            <a:r>
              <a:rPr lang="en-US" sz="3200" dirty="0"/>
              <a:t>Step 3: View Displacement</a:t>
            </a:r>
          </a:p>
          <a:p>
            <a:pPr marL="0" indent="0">
              <a:buNone/>
            </a:pPr>
            <a:endParaRPr lang="en-US" sz="3200" dirty="0"/>
          </a:p>
          <a:p>
            <a:r>
              <a:rPr lang="en-US" sz="3200" dirty="0"/>
              <a:t>SolidWorks simulation software is utilized for stress analysis of the part. </a:t>
            </a:r>
          </a:p>
        </p:txBody>
      </p:sp>
    </p:spTree>
    <p:extLst>
      <p:ext uri="{BB962C8B-B14F-4D97-AF65-F5344CB8AC3E}">
        <p14:creationId xmlns:p14="http://schemas.microsoft.com/office/powerpoint/2010/main" val="3550866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rPr>
              <a:t>Von Mises STRESS ANALYSIS</a:t>
            </a:r>
          </a:p>
        </p:txBody>
      </p:sp>
      <p:sp>
        <p:nvSpPr>
          <p:cNvPr id="3" name="Content Placeholder 2"/>
          <p:cNvSpPr>
            <a:spLocks noGrp="1"/>
          </p:cNvSpPr>
          <p:nvPr>
            <p:ph idx="1"/>
          </p:nvPr>
        </p:nvSpPr>
        <p:spPr>
          <a:xfrm>
            <a:off x="1141413" y="1704814"/>
            <a:ext cx="4066018" cy="4556501"/>
          </a:xfrm>
        </p:spPr>
        <p:txBody>
          <a:bodyPr>
            <a:normAutofit/>
          </a:bodyPr>
          <a:lstStyle/>
          <a:p>
            <a:pPr marL="0" indent="0">
              <a:buNone/>
            </a:pPr>
            <a:endParaRPr lang="en-US" dirty="0"/>
          </a:p>
          <a:p>
            <a:r>
              <a:rPr lang="en-US" sz="2800" dirty="0"/>
              <a:t>Using the Von Mises method</a:t>
            </a:r>
          </a:p>
          <a:p>
            <a:r>
              <a:rPr lang="en-US" sz="2800" dirty="0"/>
              <a:t>Checking whether the part will withstand a given Load condition. </a:t>
            </a:r>
          </a:p>
          <a:p>
            <a:r>
              <a:rPr lang="en-US" sz="2800" dirty="0"/>
              <a:t>The 3000lbs force is applied.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618" y="2178731"/>
            <a:ext cx="4144395" cy="365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202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C00F20-5B80-40C8-8AA0-F3359676AF60}"/>
              </a:ext>
            </a:extLst>
          </p:cNvPr>
          <p:cNvSpPr>
            <a:spLocks noGrp="1"/>
          </p:cNvSpPr>
          <p:nvPr>
            <p:ph type="title"/>
          </p:nvPr>
        </p:nvSpPr>
        <p:spPr/>
        <p:txBody>
          <a:bodyPr/>
          <a:lstStyle/>
          <a:p>
            <a:pPr algn="ctr"/>
            <a:r>
              <a:rPr lang="en-US" dirty="0">
                <a:solidFill>
                  <a:prstClr val="black"/>
                </a:solidFill>
              </a:rPr>
              <a:t>Von Mises Stress ANALYSIS</a:t>
            </a:r>
            <a:endParaRPr lang="en-US" dirty="0"/>
          </a:p>
        </p:txBody>
      </p:sp>
      <p:sp>
        <p:nvSpPr>
          <p:cNvPr id="3" name="Content Placeholder 2">
            <a:extLst>
              <a:ext uri="{FF2B5EF4-FFF2-40B4-BE49-F238E27FC236}">
                <a16:creationId xmlns:a16="http://schemas.microsoft.com/office/drawing/2014/main" xmlns="" id="{92E00860-4B15-4E0B-8727-D6E3B8D3E861}"/>
              </a:ext>
            </a:extLst>
          </p:cNvPr>
          <p:cNvSpPr>
            <a:spLocks noGrp="1"/>
          </p:cNvSpPr>
          <p:nvPr>
            <p:ph idx="1"/>
          </p:nvPr>
        </p:nvSpPr>
        <p:spPr/>
        <p:txBody>
          <a:bodyPr/>
          <a:lstStyle/>
          <a:p>
            <a:r>
              <a:rPr lang="en-US" sz="3600" dirty="0"/>
              <a:t>The stress analysis indicates the part can handle desired stress in working conditions. </a:t>
            </a:r>
          </a:p>
          <a:p>
            <a:r>
              <a:rPr lang="en-US" sz="3600" dirty="0"/>
              <a:t>Performing stress analysis results in improvement and performance of the part</a:t>
            </a:r>
            <a:r>
              <a:rPr lang="en-US" dirty="0"/>
              <a:t>.</a:t>
            </a:r>
          </a:p>
        </p:txBody>
      </p:sp>
    </p:spTree>
    <p:extLst>
      <p:ext uri="{BB962C8B-B14F-4D97-AF65-F5344CB8AC3E}">
        <p14:creationId xmlns:p14="http://schemas.microsoft.com/office/powerpoint/2010/main" val="2498159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rPr>
              <a:t>displacement</a:t>
            </a:r>
          </a:p>
        </p:txBody>
      </p:sp>
      <p:sp>
        <p:nvSpPr>
          <p:cNvPr id="3" name="Content Placeholder 2"/>
          <p:cNvSpPr>
            <a:spLocks noGrp="1"/>
          </p:cNvSpPr>
          <p:nvPr>
            <p:ph idx="1"/>
          </p:nvPr>
        </p:nvSpPr>
        <p:spPr>
          <a:xfrm>
            <a:off x="1365662" y="2567895"/>
            <a:ext cx="4536373" cy="2020434"/>
          </a:xfrm>
        </p:spPr>
        <p:txBody>
          <a:bodyPr>
            <a:normAutofit fontScale="40000" lnSpcReduction="20000"/>
          </a:bodyPr>
          <a:lstStyle/>
          <a:p>
            <a:r>
              <a:rPr lang="en-US" sz="6500" dirty="0"/>
              <a:t>Shows which sections obtained the most deflections</a:t>
            </a:r>
          </a:p>
          <a:p>
            <a:pPr marL="0" indent="0">
              <a:buNone/>
            </a:pPr>
            <a:r>
              <a:rPr lang="en-US" sz="6500" dirty="0"/>
              <a:t> </a:t>
            </a:r>
          </a:p>
          <a:p>
            <a:pPr marL="0" indent="0">
              <a:buNone/>
            </a:pP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959" y="2061935"/>
            <a:ext cx="4351791" cy="360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985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solidFill>
                  <a:schemeClr val="bg1"/>
                </a:solidFill>
              </a:rPr>
              <a:t>Generating g-code</a:t>
            </a:r>
          </a:p>
        </p:txBody>
      </p:sp>
      <p:sp>
        <p:nvSpPr>
          <p:cNvPr id="9" name="Content Placeholder 8"/>
          <p:cNvSpPr>
            <a:spLocks noGrp="1"/>
          </p:cNvSpPr>
          <p:nvPr>
            <p:ph sz="half" idx="1"/>
          </p:nvPr>
        </p:nvSpPr>
        <p:spPr/>
        <p:txBody>
          <a:bodyPr>
            <a:normAutofit/>
          </a:bodyPr>
          <a:lstStyle/>
          <a:p>
            <a:pPr marL="285750" indent="-285750"/>
            <a:r>
              <a:rPr lang="en-US" dirty="0"/>
              <a:t>Use </a:t>
            </a:r>
            <a:r>
              <a:rPr lang="en-US" dirty="0" err="1"/>
              <a:t>Mastercam</a:t>
            </a:r>
            <a:r>
              <a:rPr lang="en-US" dirty="0"/>
              <a:t> X9 for SolidWorks software.</a:t>
            </a:r>
          </a:p>
          <a:p>
            <a:pPr marL="285750" indent="-285750"/>
            <a:endParaRPr lang="en-US" dirty="0"/>
          </a:p>
          <a:p>
            <a:pPr marL="285750" indent="-285750"/>
            <a:r>
              <a:rPr lang="en-US" dirty="0"/>
              <a:t>Step 1: Select tools and surfaces</a:t>
            </a:r>
          </a:p>
          <a:p>
            <a:pPr marL="285750" indent="-285750"/>
            <a:r>
              <a:rPr lang="en-US" dirty="0"/>
              <a:t>Step 2: Create Tool paths</a:t>
            </a:r>
          </a:p>
          <a:p>
            <a:pPr marL="285750" indent="-285750"/>
            <a:r>
              <a:rPr lang="en-US" dirty="0"/>
              <a:t>Step 3: Simulate</a:t>
            </a:r>
          </a:p>
          <a:p>
            <a:pPr marL="285750" indent="-285750"/>
            <a:endParaRPr lang="en-US" dirty="0"/>
          </a:p>
          <a:p>
            <a:endParaRPr lang="en-US" dirty="0"/>
          </a:p>
        </p:txBody>
      </p:sp>
      <p:pic>
        <p:nvPicPr>
          <p:cNvPr id="13" name="Content Placeholder 12" descr="G:\mastercam pics\g-code.PNG"/>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76358" y="1877785"/>
            <a:ext cx="3526971" cy="4490357"/>
          </a:xfrm>
          <a:prstGeom prst="rect">
            <a:avLst/>
          </a:prstGeom>
          <a:noFill/>
          <a:ln>
            <a:noFill/>
          </a:ln>
        </p:spPr>
      </p:pic>
    </p:spTree>
    <p:extLst>
      <p:ext uri="{BB962C8B-B14F-4D97-AF65-F5344CB8AC3E}">
        <p14:creationId xmlns:p14="http://schemas.microsoft.com/office/powerpoint/2010/main" val="2329761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717" y="218468"/>
            <a:ext cx="9905998" cy="1167986"/>
          </a:xfrm>
        </p:spPr>
        <p:txBody>
          <a:bodyPr>
            <a:normAutofit/>
          </a:bodyPr>
          <a:lstStyle/>
          <a:p>
            <a:pPr algn="ctr"/>
            <a:r>
              <a:rPr lang="en-US" sz="4000" dirty="0">
                <a:solidFill>
                  <a:schemeClr val="bg1"/>
                </a:solidFill>
              </a:rPr>
              <a:t>Select tools and surfaces</a:t>
            </a:r>
          </a:p>
        </p:txBody>
      </p:sp>
      <p:sp>
        <p:nvSpPr>
          <p:cNvPr id="4" name="Content Placeholder 3"/>
          <p:cNvSpPr>
            <a:spLocks noGrp="1"/>
          </p:cNvSpPr>
          <p:nvPr>
            <p:ph sz="half" idx="2"/>
          </p:nvPr>
        </p:nvSpPr>
        <p:spPr>
          <a:xfrm>
            <a:off x="6515100" y="1386454"/>
            <a:ext cx="4875211" cy="3541714"/>
          </a:xfrm>
        </p:spPr>
        <p:txBody>
          <a:bodyPr>
            <a:normAutofit lnSpcReduction="10000"/>
          </a:bodyPr>
          <a:lstStyle/>
          <a:p>
            <a:r>
              <a:rPr lang="en-US" dirty="0"/>
              <a:t>Defined origins on top corners</a:t>
            </a:r>
          </a:p>
          <a:p>
            <a:r>
              <a:rPr lang="en-US" dirty="0"/>
              <a:t>Tools selected: </a:t>
            </a:r>
          </a:p>
          <a:p>
            <a:r>
              <a:rPr lang="en-US" dirty="0"/>
              <a:t> ¾ Spot Drill to drill the holes </a:t>
            </a:r>
          </a:p>
          <a:p>
            <a:r>
              <a:rPr lang="en-US" dirty="0"/>
              <a:t> ½ Flat End Drill to create the main features.</a:t>
            </a:r>
          </a:p>
          <a:p>
            <a:r>
              <a:rPr lang="en-US" dirty="0"/>
              <a:t> ¾ Chamfer Drill to create the surface curves. </a:t>
            </a: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328" y="4920002"/>
            <a:ext cx="2707822" cy="155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1"/>
          </p:nvPr>
        </p:nvSpPr>
        <p:spPr>
          <a:xfrm>
            <a:off x="682389" y="1364776"/>
            <a:ext cx="5337412" cy="4426425"/>
          </a:xfrm>
        </p:spPr>
        <p:txBody>
          <a:bodyPr>
            <a:normAutofit fontScale="92500"/>
          </a:bodyPr>
          <a:lstStyle/>
          <a:p>
            <a:r>
              <a:rPr lang="en-US" dirty="0"/>
              <a:t>The </a:t>
            </a:r>
            <a:r>
              <a:rPr lang="en-US" dirty="0" err="1"/>
              <a:t>Mastercam</a:t>
            </a:r>
            <a:r>
              <a:rPr lang="en-US" dirty="0"/>
              <a:t> for SolidWorks software is exploited to generate the G-code for machining the part by a CNC machine.</a:t>
            </a:r>
          </a:p>
          <a:p>
            <a:r>
              <a:rPr lang="en-US" dirty="0"/>
              <a:t>Due to some technical issues and complexity of the part including machining front and back of the part, a sole G- code for entire of the part was not created successfully. The solution was to cut the part to two pieces and generate two G codes for them separately. </a:t>
            </a:r>
          </a:p>
          <a:p>
            <a:endParaRPr lang="en-US" dirty="0"/>
          </a:p>
        </p:txBody>
      </p:sp>
    </p:spTree>
    <p:extLst>
      <p:ext uri="{BB962C8B-B14F-4D97-AF65-F5344CB8AC3E}">
        <p14:creationId xmlns:p14="http://schemas.microsoft.com/office/powerpoint/2010/main" val="3106536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769" y="193974"/>
            <a:ext cx="9905998" cy="1553182"/>
          </a:xfrm>
        </p:spPr>
        <p:txBody>
          <a:bodyPr>
            <a:normAutofit/>
          </a:bodyPr>
          <a:lstStyle/>
          <a:p>
            <a:pPr algn="ctr"/>
            <a:r>
              <a:rPr lang="en-US" sz="4000" dirty="0">
                <a:solidFill>
                  <a:schemeClr val="bg1"/>
                </a:solidFill>
              </a:rPr>
              <a:t>Create Tool paths</a:t>
            </a:r>
          </a:p>
        </p:txBody>
      </p:sp>
      <p:pic>
        <p:nvPicPr>
          <p:cNvPr id="7170" name="Picture 2" descr="E:\mastercam pics\toolpath-fro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2333" y="1543051"/>
            <a:ext cx="3522230" cy="328204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mastercam pics\toolpath-ba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2296" y="1543051"/>
            <a:ext cx="3217303" cy="3282042"/>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7468" y="1543051"/>
            <a:ext cx="2442482" cy="328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94114" y="5405148"/>
            <a:ext cx="1480213" cy="369332"/>
          </a:xfrm>
          <a:prstGeom prst="rect">
            <a:avLst/>
          </a:prstGeom>
          <a:noFill/>
        </p:spPr>
        <p:txBody>
          <a:bodyPr wrap="none" rtlCol="0">
            <a:spAutoFit/>
          </a:bodyPr>
          <a:lstStyle/>
          <a:p>
            <a:r>
              <a:rPr lang="en-US" dirty="0">
                <a:solidFill>
                  <a:prstClr val="white"/>
                </a:solidFill>
              </a:rPr>
              <a:t>Front </a:t>
            </a:r>
            <a:r>
              <a:rPr lang="en-US" dirty="0" err="1">
                <a:solidFill>
                  <a:prstClr val="white"/>
                </a:solidFill>
              </a:rPr>
              <a:t>Toolpath</a:t>
            </a:r>
            <a:endParaRPr lang="en-US" dirty="0">
              <a:solidFill>
                <a:prstClr val="white"/>
              </a:solidFill>
            </a:endParaRPr>
          </a:p>
        </p:txBody>
      </p:sp>
      <p:sp>
        <p:nvSpPr>
          <p:cNvPr id="13" name="TextBox 12"/>
          <p:cNvSpPr txBox="1"/>
          <p:nvPr/>
        </p:nvSpPr>
        <p:spPr>
          <a:xfrm>
            <a:off x="5720442" y="5405148"/>
            <a:ext cx="1466042" cy="369332"/>
          </a:xfrm>
          <a:prstGeom prst="rect">
            <a:avLst/>
          </a:prstGeom>
          <a:noFill/>
        </p:spPr>
        <p:txBody>
          <a:bodyPr wrap="none" rtlCol="0">
            <a:spAutoFit/>
          </a:bodyPr>
          <a:lstStyle/>
          <a:p>
            <a:r>
              <a:rPr lang="en-US" dirty="0">
                <a:solidFill>
                  <a:prstClr val="white"/>
                </a:solidFill>
              </a:rPr>
              <a:t>Back </a:t>
            </a:r>
            <a:r>
              <a:rPr lang="en-US" dirty="0" err="1">
                <a:solidFill>
                  <a:prstClr val="white"/>
                </a:solidFill>
              </a:rPr>
              <a:t>Toolpath</a:t>
            </a:r>
            <a:endParaRPr lang="en-US" dirty="0">
              <a:solidFill>
                <a:prstClr val="white"/>
              </a:solidFill>
            </a:endParaRPr>
          </a:p>
        </p:txBody>
      </p:sp>
      <p:sp>
        <p:nvSpPr>
          <p:cNvPr id="14" name="TextBox 13"/>
          <p:cNvSpPr txBox="1"/>
          <p:nvPr/>
        </p:nvSpPr>
        <p:spPr>
          <a:xfrm>
            <a:off x="8898991" y="5404757"/>
            <a:ext cx="1999843" cy="369332"/>
          </a:xfrm>
          <a:prstGeom prst="rect">
            <a:avLst/>
          </a:prstGeom>
          <a:noFill/>
        </p:spPr>
        <p:txBody>
          <a:bodyPr wrap="none" rtlCol="0">
            <a:spAutoFit/>
          </a:bodyPr>
          <a:lstStyle/>
          <a:p>
            <a:r>
              <a:rPr lang="en-US" dirty="0" err="1">
                <a:solidFill>
                  <a:prstClr val="white"/>
                </a:solidFill>
              </a:rPr>
              <a:t>Toolpath</a:t>
            </a:r>
            <a:r>
              <a:rPr lang="en-US" dirty="0">
                <a:solidFill>
                  <a:prstClr val="white"/>
                </a:solidFill>
              </a:rPr>
              <a:t> instructions</a:t>
            </a:r>
          </a:p>
        </p:txBody>
      </p:sp>
    </p:spTree>
    <p:extLst>
      <p:ext uri="{BB962C8B-B14F-4D97-AF65-F5344CB8AC3E}">
        <p14:creationId xmlns:p14="http://schemas.microsoft.com/office/powerpoint/2010/main" val="1560741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592" y="349096"/>
            <a:ext cx="9905998" cy="1478570"/>
          </a:xfrm>
        </p:spPr>
        <p:txBody>
          <a:bodyPr>
            <a:normAutofit/>
          </a:bodyPr>
          <a:lstStyle/>
          <a:p>
            <a:pPr algn="ctr"/>
            <a:r>
              <a:rPr lang="en-US" sz="4400" dirty="0">
                <a:solidFill>
                  <a:schemeClr val="bg1"/>
                </a:solidFill>
              </a:rPr>
              <a:t>Simulating and Generating g-code</a:t>
            </a:r>
          </a:p>
        </p:txBody>
      </p:sp>
      <p:pic>
        <p:nvPicPr>
          <p:cNvPr id="8194" name="Picture 2" descr="E:\mastercam pics\simulat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958" y="1967366"/>
            <a:ext cx="4629150" cy="4237492"/>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2" descr="G:\mastercam pics\g-code.PNG"/>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39594" y="1967367"/>
            <a:ext cx="4514850" cy="4237492"/>
          </a:xfrm>
          <a:prstGeom prst="rect">
            <a:avLst/>
          </a:prstGeom>
          <a:noFill/>
          <a:ln>
            <a:noFill/>
          </a:ln>
        </p:spPr>
      </p:pic>
    </p:spTree>
    <p:extLst>
      <p:ext uri="{BB962C8B-B14F-4D97-AF65-F5344CB8AC3E}">
        <p14:creationId xmlns:p14="http://schemas.microsoft.com/office/powerpoint/2010/main" val="1951683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NENC Pathways Updates</a:t>
            </a:r>
            <a:endParaRPr lang="en-US" dirty="0"/>
          </a:p>
        </p:txBody>
      </p:sp>
      <p:sp>
        <p:nvSpPr>
          <p:cNvPr id="3" name="Content Placeholder 2"/>
          <p:cNvSpPr>
            <a:spLocks noGrp="1"/>
          </p:cNvSpPr>
          <p:nvPr>
            <p:ph idx="1"/>
          </p:nvPr>
        </p:nvSpPr>
        <p:spPr>
          <a:xfrm>
            <a:off x="987380" y="1426464"/>
            <a:ext cx="10363200" cy="4929096"/>
          </a:xfrm>
        </p:spPr>
        <p:txBody>
          <a:bodyPr/>
          <a:lstStyle/>
          <a:p>
            <a:r>
              <a:rPr lang="en-US" dirty="0" smtClean="0"/>
              <a:t>Advanced Manufacturing Annual check-in</a:t>
            </a:r>
          </a:p>
          <a:p>
            <a:r>
              <a:rPr lang="en-US" dirty="0" smtClean="0"/>
              <a:t>Website/Social Media</a:t>
            </a:r>
          </a:p>
          <a:p>
            <a:r>
              <a:rPr lang="en-US" dirty="0" smtClean="0"/>
              <a:t>Constant Contact</a:t>
            </a:r>
          </a:p>
          <a:p>
            <a:r>
              <a:rPr lang="en-US" dirty="0" smtClean="0"/>
              <a:t>Marketing</a:t>
            </a:r>
          </a:p>
          <a:p>
            <a:r>
              <a:rPr lang="en-US" dirty="0" smtClean="0"/>
              <a:t>BSS Application  </a:t>
            </a:r>
            <a:r>
              <a:rPr lang="en-US" sz="2000" dirty="0" smtClean="0"/>
              <a:t>(</a:t>
            </a:r>
            <a:r>
              <a:rPr lang="en-US" sz="1800" dirty="0" smtClean="0"/>
              <a:t>Due 3/22 for May 2018 Certification)</a:t>
            </a:r>
          </a:p>
          <a:p>
            <a:r>
              <a:rPr lang="en-US" dirty="0" smtClean="0"/>
              <a:t>Local Implementation</a:t>
            </a:r>
          </a:p>
          <a:p>
            <a:r>
              <a:rPr lang="en-US" dirty="0" smtClean="0"/>
              <a:t>Focus on Local</a:t>
            </a:r>
          </a:p>
          <a:p>
            <a:r>
              <a:rPr lang="en-US" dirty="0"/>
              <a:t>Metrics</a:t>
            </a:r>
          </a:p>
          <a:p>
            <a:pPr marL="6858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2734" y="1776277"/>
            <a:ext cx="2999666" cy="3014664"/>
          </a:xfrm>
          <a:prstGeom prst="rect">
            <a:avLst/>
          </a:prstGeom>
        </p:spPr>
      </p:pic>
    </p:spTree>
    <p:extLst>
      <p:ext uri="{BB962C8B-B14F-4D97-AF65-F5344CB8AC3E}">
        <p14:creationId xmlns:p14="http://schemas.microsoft.com/office/powerpoint/2010/main" val="3147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770" y="259289"/>
            <a:ext cx="9905998" cy="1478570"/>
          </a:xfrm>
        </p:spPr>
        <p:txBody>
          <a:bodyPr>
            <a:normAutofit/>
          </a:bodyPr>
          <a:lstStyle/>
          <a:p>
            <a:pPr algn="ctr"/>
            <a:r>
              <a:rPr lang="en-US" sz="5400" dirty="0">
                <a:solidFill>
                  <a:schemeClr val="bg1"/>
                </a:solidFill>
                <a:latin typeface="+mn-lt"/>
              </a:rPr>
              <a:t>Project Impact</a:t>
            </a:r>
          </a:p>
        </p:txBody>
      </p:sp>
      <p:sp>
        <p:nvSpPr>
          <p:cNvPr id="4" name="Content Placeholder 3"/>
          <p:cNvSpPr>
            <a:spLocks noGrp="1"/>
          </p:cNvSpPr>
          <p:nvPr>
            <p:ph sz="half" idx="2"/>
          </p:nvPr>
        </p:nvSpPr>
        <p:spPr>
          <a:xfrm>
            <a:off x="1510393" y="1737859"/>
            <a:ext cx="4022502" cy="4957409"/>
          </a:xfrm>
        </p:spPr>
        <p:txBody>
          <a:bodyPr>
            <a:normAutofit fontScale="77500" lnSpcReduction="20000"/>
          </a:bodyPr>
          <a:lstStyle/>
          <a:p>
            <a:r>
              <a:rPr lang="en-US" sz="3100" dirty="0"/>
              <a:t>Using the reverse engineering arm/3D scanner and 3D printer are very popular in many sectors of industry including military, NASA, healthcare, and education. </a:t>
            </a:r>
          </a:p>
          <a:p>
            <a:r>
              <a:rPr lang="en-US" sz="3100" dirty="0"/>
              <a:t>3D printing and stress analysis are used to improve performance, reliability, and affordability. </a:t>
            </a:r>
          </a:p>
          <a:p>
            <a:endParaRPr lang="en-US" dirty="0"/>
          </a:p>
        </p:txBody>
      </p:sp>
      <p:sp>
        <p:nvSpPr>
          <p:cNvPr id="5" name="TextBox 4"/>
          <p:cNvSpPr txBox="1"/>
          <p:nvPr/>
        </p:nvSpPr>
        <p:spPr>
          <a:xfrm>
            <a:off x="6602278" y="1649186"/>
            <a:ext cx="4738818" cy="1569660"/>
          </a:xfrm>
          <a:prstGeom prst="rect">
            <a:avLst/>
          </a:prstGeom>
          <a:noFill/>
        </p:spPr>
        <p:txBody>
          <a:bodyPr wrap="square" rtlCol="0">
            <a:spAutoFit/>
          </a:bodyPr>
          <a:lstStyle/>
          <a:p>
            <a:pPr marL="342900" indent="-342900">
              <a:buFont typeface="Arial" pitchFamily="34" charset="0"/>
              <a:buChar char="•"/>
            </a:pPr>
            <a:r>
              <a:rPr lang="en-US" sz="2400" dirty="0">
                <a:solidFill>
                  <a:prstClr val="white"/>
                </a:solidFill>
              </a:rPr>
              <a:t>This process can be used to redesign a part, and inspect geometry, as well as validate measurements of the part. </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223" y="3216729"/>
            <a:ext cx="4182834"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3836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249" y="447068"/>
            <a:ext cx="9905998" cy="1478570"/>
          </a:xfrm>
        </p:spPr>
        <p:txBody>
          <a:bodyPr>
            <a:normAutofit/>
          </a:bodyPr>
          <a:lstStyle/>
          <a:p>
            <a:pPr algn="ctr"/>
            <a:r>
              <a:rPr lang="en-US" sz="4800" dirty="0">
                <a:solidFill>
                  <a:schemeClr val="bg1"/>
                </a:solidFill>
              </a:rPr>
              <a:t>Conclusion</a:t>
            </a:r>
          </a:p>
        </p:txBody>
      </p:sp>
      <p:sp>
        <p:nvSpPr>
          <p:cNvPr id="3" name="Content Placeholder 2"/>
          <p:cNvSpPr>
            <a:spLocks noGrp="1"/>
          </p:cNvSpPr>
          <p:nvPr>
            <p:ph sz="half" idx="1"/>
          </p:nvPr>
        </p:nvSpPr>
        <p:spPr>
          <a:xfrm>
            <a:off x="1141410" y="2249486"/>
            <a:ext cx="9782404" cy="2845028"/>
          </a:xfrm>
        </p:spPr>
        <p:txBody>
          <a:bodyPr/>
          <a:lstStyle/>
          <a:p>
            <a:r>
              <a:rPr lang="en-US" dirty="0"/>
              <a:t>This project proves that the reverse engineering process is a reliable and efficient method for transferring geometry of an outdated part into a useful 3D computer model. 3D printer is then used to manufacture the part and stress analysis is performed to improve reliability and ensure this part can be used for real world application.  </a:t>
            </a:r>
          </a:p>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842" y="4337956"/>
            <a:ext cx="2682194" cy="206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266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1F74D-1206-43EF-A4B4-CEBAAE17F3C4}"/>
              </a:ext>
            </a:extLst>
          </p:cNvPr>
          <p:cNvSpPr>
            <a:spLocks noGrp="1"/>
          </p:cNvSpPr>
          <p:nvPr>
            <p:ph type="ctrTitle"/>
          </p:nvPr>
        </p:nvSpPr>
        <p:spPr/>
        <p:txBody>
          <a:bodyPr/>
          <a:lstStyle/>
          <a:p>
            <a:pPr algn="ctr"/>
            <a:r>
              <a:rPr lang="en-US" dirty="0"/>
              <a:t>question</a:t>
            </a:r>
          </a:p>
        </p:txBody>
      </p:sp>
      <p:sp>
        <p:nvSpPr>
          <p:cNvPr id="3" name="Subtitle 2">
            <a:extLst>
              <a:ext uri="{FF2B5EF4-FFF2-40B4-BE49-F238E27FC236}">
                <a16:creationId xmlns:a16="http://schemas.microsoft.com/office/drawing/2014/main" xmlns="" id="{9F351F97-6F68-4CD0-AA88-04A21B24898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233272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949264" y="321929"/>
            <a:ext cx="6336404" cy="6336404"/>
          </a:xfrm>
          <a:prstGeom prst="rect">
            <a:avLst/>
          </a:prstGeom>
        </p:spPr>
      </p:pic>
    </p:spTree>
    <p:extLst>
      <p:ext uri="{BB962C8B-B14F-4D97-AF65-F5344CB8AC3E}">
        <p14:creationId xmlns:p14="http://schemas.microsoft.com/office/powerpoint/2010/main" val="56063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DARE COUNTY SCHOOLS</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6856927" y="2288504"/>
            <a:ext cx="4954073" cy="3715555"/>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9134" y="2253623"/>
            <a:ext cx="5047087" cy="3785315"/>
          </a:xfrm>
          <a:prstGeom prst="rect">
            <a:avLst/>
          </a:prstGeom>
        </p:spPr>
      </p:pic>
      <p:sp>
        <p:nvSpPr>
          <p:cNvPr id="9" name="TextBox 8"/>
          <p:cNvSpPr txBox="1"/>
          <p:nvPr/>
        </p:nvSpPr>
        <p:spPr>
          <a:xfrm>
            <a:off x="4997003" y="2537138"/>
            <a:ext cx="2356834" cy="2677656"/>
          </a:xfrm>
          <a:prstGeom prst="rect">
            <a:avLst/>
          </a:prstGeom>
          <a:noFill/>
        </p:spPr>
        <p:txBody>
          <a:bodyPr wrap="square" rtlCol="0">
            <a:spAutoFit/>
          </a:bodyPr>
          <a:lstStyle/>
          <a:p>
            <a:pPr algn="ctr"/>
            <a:r>
              <a:rPr lang="en-US" sz="2400" dirty="0" smtClean="0"/>
              <a:t>Dare County Schools student James Perrin taking welding class at College of the Albemarle.</a:t>
            </a:r>
            <a:endParaRPr lang="en-US" sz="2400" dirty="0"/>
          </a:p>
        </p:txBody>
      </p:sp>
    </p:spTree>
    <p:extLst>
      <p:ext uri="{BB962C8B-B14F-4D97-AF65-F5344CB8AC3E}">
        <p14:creationId xmlns:p14="http://schemas.microsoft.com/office/powerpoint/2010/main" val="200019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BERTIE EARLY COLLEGE HIGH SCHOOL</a:t>
            </a:r>
            <a:endParaRPr lang="en-US" dirty="0"/>
          </a:p>
        </p:txBody>
      </p:sp>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6489" y="1426464"/>
            <a:ext cx="6308013" cy="4572000"/>
          </a:xfrm>
        </p:spPr>
      </p:pic>
    </p:spTree>
    <p:extLst>
      <p:ext uri="{BB962C8B-B14F-4D97-AF65-F5344CB8AC3E}">
        <p14:creationId xmlns:p14="http://schemas.microsoft.com/office/powerpoint/2010/main" val="306398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PITT COMMUNITY COLLEGE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1116" y="1426464"/>
            <a:ext cx="3563155" cy="2672366"/>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733" t="-1770" r="22570" b="564"/>
          <a:stretch/>
        </p:blipFill>
        <p:spPr>
          <a:xfrm rot="5400000">
            <a:off x="5986485" y="976601"/>
            <a:ext cx="5247157" cy="462244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5257" t="10676" r="12481"/>
          <a:stretch/>
        </p:blipFill>
        <p:spPr>
          <a:xfrm rot="5400000">
            <a:off x="3376502" y="2912866"/>
            <a:ext cx="3670482" cy="3949339"/>
          </a:xfrm>
          <a:prstGeom prst="rect">
            <a:avLst/>
          </a:prstGeom>
        </p:spPr>
      </p:pic>
    </p:spTree>
    <p:extLst>
      <p:ext uri="{BB962C8B-B14F-4D97-AF65-F5344CB8AC3E}">
        <p14:creationId xmlns:p14="http://schemas.microsoft.com/office/powerpoint/2010/main" val="251649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ELIZABETH CITY PASQUOTANK PUBLIC SCHOOLS</a:t>
            </a:r>
            <a:endParaRPr lang="en-US" sz="3200" dirty="0"/>
          </a:p>
        </p:txBody>
      </p:sp>
      <p:pic>
        <p:nvPicPr>
          <p:cNvPr id="4" name="Content Placeholder 3"/>
          <p:cNvPicPr>
            <a:picLocks noGrp="1" noChangeAspect="1"/>
          </p:cNvPicPr>
          <p:nvPr>
            <p:ph idx="1"/>
          </p:nvPr>
        </p:nvPicPr>
        <p:blipFill>
          <a:blip r:embed="rId2"/>
          <a:stretch>
            <a:fillRect/>
          </a:stretch>
        </p:blipFill>
        <p:spPr>
          <a:xfrm>
            <a:off x="1000260" y="2009904"/>
            <a:ext cx="10363200" cy="3270885"/>
          </a:xfrm>
          <a:prstGeom prst="rect">
            <a:avLst/>
          </a:prstGeom>
        </p:spPr>
      </p:pic>
    </p:spTree>
    <p:extLst>
      <p:ext uri="{BB962C8B-B14F-4D97-AF65-F5344CB8AC3E}">
        <p14:creationId xmlns:p14="http://schemas.microsoft.com/office/powerpoint/2010/main" val="137782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MARTIN COMMUNITY COLLEGE</a:t>
            </a:r>
            <a:endParaRPr lang="en-US" dirty="0"/>
          </a:p>
        </p:txBody>
      </p:sp>
      <p:pic>
        <p:nvPicPr>
          <p:cNvPr id="4" name="Content Placeholder 3"/>
          <p:cNvPicPr>
            <a:picLocks noGrp="1" noChangeAspect="1"/>
          </p:cNvPicPr>
          <p:nvPr>
            <p:ph idx="1"/>
          </p:nvPr>
        </p:nvPicPr>
        <p:blipFill>
          <a:blip r:embed="rId2"/>
          <a:stretch>
            <a:fillRect/>
          </a:stretch>
        </p:blipFill>
        <p:spPr>
          <a:xfrm>
            <a:off x="3026535" y="1257718"/>
            <a:ext cx="5692462" cy="5512974"/>
          </a:xfrm>
          <a:prstGeom prst="rect">
            <a:avLst/>
          </a:prstGeom>
        </p:spPr>
      </p:pic>
    </p:spTree>
    <p:extLst>
      <p:ext uri="{BB962C8B-B14F-4D97-AF65-F5344CB8AC3E}">
        <p14:creationId xmlns:p14="http://schemas.microsoft.com/office/powerpoint/2010/main" val="255193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OF THE ALBEMARLE</a:t>
            </a:r>
            <a:endParaRPr lang="en-US" dirty="0"/>
          </a:p>
        </p:txBody>
      </p:sp>
      <p:pic>
        <p:nvPicPr>
          <p:cNvPr id="4" name="Content Placeholder 3"/>
          <p:cNvPicPr>
            <a:picLocks noGrp="1" noChangeAspect="1"/>
          </p:cNvPicPr>
          <p:nvPr>
            <p:ph idx="1"/>
          </p:nvPr>
        </p:nvPicPr>
        <p:blipFill>
          <a:blip r:embed="rId2"/>
          <a:stretch>
            <a:fillRect/>
          </a:stretch>
        </p:blipFill>
        <p:spPr>
          <a:xfrm>
            <a:off x="2189408" y="1784350"/>
            <a:ext cx="7678311" cy="4572000"/>
          </a:xfrm>
          <a:prstGeom prst="rect">
            <a:avLst/>
          </a:prstGeom>
        </p:spPr>
      </p:pic>
    </p:spTree>
    <p:extLst>
      <p:ext uri="{BB962C8B-B14F-4D97-AF65-F5344CB8AC3E}">
        <p14:creationId xmlns:p14="http://schemas.microsoft.com/office/powerpoint/2010/main" val="62876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07087" y="254487"/>
            <a:ext cx="10363200" cy="914400"/>
          </a:xfrm>
        </p:spPr>
        <p:txBody>
          <a:bodyPr/>
          <a:lstStyle/>
          <a:p>
            <a:r>
              <a:rPr lang="en-US" dirty="0" smtClean="0"/>
              <a:t>Community College Measures</a:t>
            </a:r>
            <a:endParaRPr lang="en-US" dirty="0"/>
          </a:p>
        </p:txBody>
      </p:sp>
      <p:graphicFrame>
        <p:nvGraphicFramePr>
          <p:cNvPr id="4" name="Chart 3"/>
          <p:cNvGraphicFramePr/>
          <p:nvPr>
            <p:extLst>
              <p:ext uri="{D42A27DB-BD31-4B8C-83A1-F6EECF244321}">
                <p14:modId xmlns:p14="http://schemas.microsoft.com/office/powerpoint/2010/main" val="1584444054"/>
              </p:ext>
            </p:extLst>
          </p:nvPr>
        </p:nvGraphicFramePr>
        <p:xfrm>
          <a:off x="1352283" y="1403796"/>
          <a:ext cx="9440214" cy="48166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931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NASH COMMUNITY COLLEGE</a:t>
            </a:r>
            <a:endParaRPr lang="en-US" dirty="0"/>
          </a:p>
        </p:txBody>
      </p:sp>
      <p:pic>
        <p:nvPicPr>
          <p:cNvPr id="4" name="Content Placeholder 3"/>
          <p:cNvPicPr>
            <a:picLocks noGrp="1" noChangeAspect="1"/>
          </p:cNvPicPr>
          <p:nvPr>
            <p:ph idx="1"/>
          </p:nvPr>
        </p:nvPicPr>
        <p:blipFill>
          <a:blip r:embed="rId2"/>
          <a:stretch>
            <a:fillRect/>
          </a:stretch>
        </p:blipFill>
        <p:spPr>
          <a:xfrm>
            <a:off x="1924676" y="1609858"/>
            <a:ext cx="8198118" cy="4611441"/>
          </a:xfrm>
          <a:prstGeom prst="rect">
            <a:avLst/>
          </a:prstGeom>
        </p:spPr>
      </p:pic>
    </p:spTree>
    <p:extLst>
      <p:ext uri="{BB962C8B-B14F-4D97-AF65-F5344CB8AC3E}">
        <p14:creationId xmlns:p14="http://schemas.microsoft.com/office/powerpoint/2010/main" val="39370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PERQUIMANS COUNTY SCHOOLS</a:t>
            </a:r>
            <a:endParaRPr lang="en-US" dirty="0"/>
          </a:p>
        </p:txBody>
      </p:sp>
      <p:sp>
        <p:nvSpPr>
          <p:cNvPr id="3" name="Content Placeholder 2"/>
          <p:cNvSpPr>
            <a:spLocks noGrp="1"/>
          </p:cNvSpPr>
          <p:nvPr>
            <p:ph idx="1"/>
          </p:nvPr>
        </p:nvSpPr>
        <p:spPr>
          <a:xfrm>
            <a:off x="643944" y="1783560"/>
            <a:ext cx="10938456" cy="4572000"/>
          </a:xfrm>
        </p:spPr>
        <p:txBody>
          <a:bodyPr>
            <a:normAutofit/>
          </a:bodyPr>
          <a:lstStyle/>
          <a:p>
            <a:pPr marL="68580" indent="0">
              <a:buNone/>
            </a:pPr>
            <a:r>
              <a:rPr lang="en-US" b="1" dirty="0" smtClean="0"/>
              <a:t>Hooked </a:t>
            </a:r>
            <a:r>
              <a:rPr lang="en-US" b="1" dirty="0"/>
              <a:t>on Advanced Manufacturing: Lure, Snags, and Catches of a Local </a:t>
            </a:r>
            <a:r>
              <a:rPr lang="en-US" b="1" dirty="0" smtClean="0"/>
              <a:t>Collaboration</a:t>
            </a:r>
          </a:p>
          <a:p>
            <a:pPr marL="68580" indent="0">
              <a:buNone/>
            </a:pPr>
            <a:endParaRPr lang="en-US" b="1" dirty="0"/>
          </a:p>
          <a:p>
            <a:pPr marL="68580" indent="0">
              <a:buNone/>
            </a:pPr>
            <a:r>
              <a:rPr lang="en-US" sz="2400" dirty="0"/>
              <a:t>How do you catch the big one? You assemble the local fishermen on one boat and dangle the lure. Join the discussion on how to assemble your local stakeholders, create an advanced manufacturing pathway, and reel in community benefits. A team of workforce development professionals, state education agency representatives, local community college liaisons, and local Career and Technical Education directors has worked together to snag big benefits for students. </a:t>
            </a:r>
          </a:p>
        </p:txBody>
      </p:sp>
    </p:spTree>
    <p:extLst>
      <p:ext uri="{BB962C8B-B14F-4D97-AF65-F5344CB8AC3E}">
        <p14:creationId xmlns:p14="http://schemas.microsoft.com/office/powerpoint/2010/main" val="227909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IMPLEMENTATION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09" y="1584257"/>
            <a:ext cx="4772723" cy="477272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5461" y="1764406"/>
            <a:ext cx="5906316" cy="3953814"/>
          </a:xfrm>
          <a:prstGeom prst="rect">
            <a:avLst/>
          </a:prstGeom>
        </p:spPr>
      </p:pic>
    </p:spTree>
    <p:extLst>
      <p:ext uri="{BB962C8B-B14F-4D97-AF65-F5344CB8AC3E}">
        <p14:creationId xmlns:p14="http://schemas.microsoft.com/office/powerpoint/2010/main" val="174682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IMPLEMENTATION</a:t>
            </a:r>
            <a:endParaRPr lang="en-US" dirty="0"/>
          </a:p>
        </p:txBody>
      </p:sp>
      <p:pic>
        <p:nvPicPr>
          <p:cNvPr id="11" name="Content Placeholder 10"/>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350" t="17817" r="32001" b="775"/>
          <a:stretch/>
        </p:blipFill>
        <p:spPr>
          <a:xfrm>
            <a:off x="5855280" y="1207227"/>
            <a:ext cx="3477295" cy="3532199"/>
          </a:xfr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2441" t="26953" r="36332"/>
          <a:stretch/>
        </p:blipFill>
        <p:spPr>
          <a:xfrm>
            <a:off x="585681" y="1629175"/>
            <a:ext cx="2981766" cy="3187524"/>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7542" t="6434" r="31619" b="22657"/>
          <a:stretch/>
        </p:blipFill>
        <p:spPr>
          <a:xfrm rot="16200000">
            <a:off x="2982106" y="3575160"/>
            <a:ext cx="3282821" cy="3065173"/>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6197" t="5738" r="42331"/>
          <a:stretch/>
        </p:blipFill>
        <p:spPr>
          <a:xfrm>
            <a:off x="8928720" y="3296750"/>
            <a:ext cx="2691687" cy="3299782"/>
          </a:xfrm>
          <a:prstGeom prst="rect">
            <a:avLst/>
          </a:prstGeom>
        </p:spPr>
      </p:pic>
    </p:spTree>
    <p:extLst>
      <p:ext uri="{BB962C8B-B14F-4D97-AF65-F5344CB8AC3E}">
        <p14:creationId xmlns:p14="http://schemas.microsoft.com/office/powerpoint/2010/main" val="157134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Shape 185"/>
          <p:cNvGrpSpPr/>
          <p:nvPr/>
        </p:nvGrpSpPr>
        <p:grpSpPr>
          <a:xfrm>
            <a:off x="1429555" y="3465929"/>
            <a:ext cx="9839459" cy="2806081"/>
            <a:chOff x="0" y="3351755"/>
            <a:chExt cx="8836442" cy="2315227"/>
          </a:xfrm>
        </p:grpSpPr>
        <p:pic>
          <p:nvPicPr>
            <p:cNvPr id="5" name="Shape 186">
              <a:hlinkClick r:id="rId2"/>
            </p:cNvPr>
            <p:cNvPicPr preferRelativeResize="0"/>
            <p:nvPr/>
          </p:nvPicPr>
          <p:blipFill rotWithShape="1">
            <a:blip r:embed="rId3">
              <a:alphaModFix/>
            </a:blip>
            <a:srcRect/>
            <a:stretch/>
          </p:blipFill>
          <p:spPr>
            <a:xfrm>
              <a:off x="1764792" y="3351755"/>
              <a:ext cx="1767879" cy="2286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6" name="Shape 187">
              <a:hlinkClick r:id="rId4"/>
            </p:cNvPr>
            <p:cNvPicPr preferRelativeResize="0"/>
            <p:nvPr/>
          </p:nvPicPr>
          <p:blipFill rotWithShape="1">
            <a:blip r:embed="rId5">
              <a:alphaModFix/>
            </a:blip>
            <a:srcRect/>
            <a:stretch/>
          </p:blipFill>
          <p:spPr>
            <a:xfrm>
              <a:off x="3532671" y="3351755"/>
              <a:ext cx="1764792" cy="2286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 name="Shape 188">
              <a:hlinkClick r:id="rId6"/>
            </p:cNvPr>
            <p:cNvPicPr preferRelativeResize="0"/>
            <p:nvPr/>
          </p:nvPicPr>
          <p:blipFill rotWithShape="1">
            <a:blip r:embed="rId7">
              <a:alphaModFix/>
            </a:blip>
            <a:srcRect/>
            <a:stretch/>
          </p:blipFill>
          <p:spPr>
            <a:xfrm>
              <a:off x="5306858" y="3369500"/>
              <a:ext cx="1764792" cy="2286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Shape 189">
              <a:hlinkClick r:id="rId8"/>
            </p:cNvPr>
            <p:cNvPicPr preferRelativeResize="0"/>
            <p:nvPr/>
          </p:nvPicPr>
          <p:blipFill rotWithShape="1">
            <a:blip r:embed="rId9">
              <a:alphaModFix/>
            </a:blip>
            <a:srcRect/>
            <a:stretch/>
          </p:blipFill>
          <p:spPr>
            <a:xfrm>
              <a:off x="7071650" y="3380982"/>
              <a:ext cx="1764792" cy="2286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Shape 190">
              <a:hlinkClick r:id="rId10"/>
            </p:cNvPr>
            <p:cNvPicPr preferRelativeResize="0"/>
            <p:nvPr/>
          </p:nvPicPr>
          <p:blipFill rotWithShape="1">
            <a:blip r:embed="rId11">
              <a:alphaModFix/>
            </a:blip>
            <a:srcRect/>
            <a:stretch/>
          </p:blipFill>
          <p:spPr>
            <a:xfrm>
              <a:off x="0" y="3351755"/>
              <a:ext cx="1764792" cy="2286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pSp>
      <p:pic>
        <p:nvPicPr>
          <p:cNvPr id="10" name="Shape 184"/>
          <p:cNvPicPr preferRelativeResize="0">
            <a:picLocks noGrp="1"/>
          </p:cNvPicPr>
          <p:nvPr>
            <p:ph idx="1"/>
          </p:nvPr>
        </p:nvPicPr>
        <p:blipFill rotWithShape="1">
          <a:blip r:embed="rId12">
            <a:alphaModFix/>
          </a:blip>
          <a:srcRect l="5546" t="-31" r="642" b="78135"/>
          <a:stretch/>
        </p:blipFill>
        <p:spPr>
          <a:xfrm>
            <a:off x="2120961" y="512064"/>
            <a:ext cx="8256488" cy="2406775"/>
          </a:xfrm>
          <a:prstGeom prst="rect">
            <a:avLst/>
          </a:prstGeom>
          <a:noFill/>
          <a:ln>
            <a:noFill/>
          </a:ln>
        </p:spPr>
      </p:pic>
    </p:spTree>
    <p:extLst>
      <p:ext uri="{BB962C8B-B14F-4D97-AF65-F5344CB8AC3E}">
        <p14:creationId xmlns:p14="http://schemas.microsoft.com/office/powerpoint/2010/main" val="402404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9924" y="643943"/>
            <a:ext cx="7576289" cy="5679583"/>
          </a:xfrm>
        </p:spPr>
      </p:pic>
      <p:sp>
        <p:nvSpPr>
          <p:cNvPr id="7" name="6-Point Star 6"/>
          <p:cNvSpPr/>
          <p:nvPr/>
        </p:nvSpPr>
        <p:spPr>
          <a:xfrm>
            <a:off x="437882" y="1081826"/>
            <a:ext cx="1313645" cy="1339403"/>
          </a:xfrm>
          <a:prstGeom prst="star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6-Point Star 7"/>
          <p:cNvSpPr/>
          <p:nvPr/>
        </p:nvSpPr>
        <p:spPr>
          <a:xfrm>
            <a:off x="437881" y="2934237"/>
            <a:ext cx="1313645" cy="1339403"/>
          </a:xfrm>
          <a:prstGeom prst="star6">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6-Point Star 8"/>
          <p:cNvSpPr/>
          <p:nvPr/>
        </p:nvSpPr>
        <p:spPr>
          <a:xfrm>
            <a:off x="10064610" y="925133"/>
            <a:ext cx="1313645" cy="1339403"/>
          </a:xfrm>
          <a:prstGeom prst="star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6-Point Star 9"/>
          <p:cNvSpPr/>
          <p:nvPr/>
        </p:nvSpPr>
        <p:spPr>
          <a:xfrm>
            <a:off x="10197921" y="2934237"/>
            <a:ext cx="1313645" cy="1339403"/>
          </a:xfrm>
          <a:prstGeom prst="star6">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6-Point Star 10"/>
          <p:cNvSpPr/>
          <p:nvPr/>
        </p:nvSpPr>
        <p:spPr>
          <a:xfrm>
            <a:off x="469794" y="4786648"/>
            <a:ext cx="1313645" cy="1339403"/>
          </a:xfrm>
          <a:prstGeom prst="star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6-Point Star 11"/>
          <p:cNvSpPr/>
          <p:nvPr/>
        </p:nvSpPr>
        <p:spPr>
          <a:xfrm>
            <a:off x="10197921" y="4786648"/>
            <a:ext cx="1313645" cy="1339403"/>
          </a:xfrm>
          <a:prstGeom prst="star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extBox 12"/>
          <p:cNvSpPr txBox="1"/>
          <p:nvPr/>
        </p:nvSpPr>
        <p:spPr>
          <a:xfrm>
            <a:off x="747221" y="1428362"/>
            <a:ext cx="772733" cy="646331"/>
          </a:xfrm>
          <a:prstGeom prst="rect">
            <a:avLst/>
          </a:prstGeom>
          <a:noFill/>
        </p:spPr>
        <p:txBody>
          <a:bodyPr wrap="square" rtlCol="0">
            <a:spAutoFit/>
          </a:bodyPr>
          <a:lstStyle/>
          <a:p>
            <a:r>
              <a:rPr lang="en-US" dirty="0" smtClean="0">
                <a:solidFill>
                  <a:schemeClr val="bg1"/>
                </a:solidFill>
              </a:rPr>
              <a:t>Lou Stout</a:t>
            </a:r>
            <a:endParaRPr lang="en-US" dirty="0">
              <a:solidFill>
                <a:schemeClr val="bg1"/>
              </a:solidFill>
            </a:endParaRPr>
          </a:p>
        </p:txBody>
      </p:sp>
      <p:sp>
        <p:nvSpPr>
          <p:cNvPr id="14" name="TextBox 13"/>
          <p:cNvSpPr txBox="1"/>
          <p:nvPr/>
        </p:nvSpPr>
        <p:spPr>
          <a:xfrm>
            <a:off x="538082" y="3280773"/>
            <a:ext cx="1191010" cy="646331"/>
          </a:xfrm>
          <a:prstGeom prst="rect">
            <a:avLst/>
          </a:prstGeom>
          <a:noFill/>
        </p:spPr>
        <p:txBody>
          <a:bodyPr wrap="square" rtlCol="0">
            <a:spAutoFit/>
          </a:bodyPr>
          <a:lstStyle/>
          <a:p>
            <a:r>
              <a:rPr lang="en-US" dirty="0" smtClean="0">
                <a:solidFill>
                  <a:schemeClr val="bg1"/>
                </a:solidFill>
              </a:rPr>
              <a:t>  Emily </a:t>
            </a:r>
          </a:p>
          <a:p>
            <a:r>
              <a:rPr lang="en-US" dirty="0" smtClean="0">
                <a:solidFill>
                  <a:schemeClr val="bg1"/>
                </a:solidFill>
              </a:rPr>
              <a:t>Nicholson</a:t>
            </a:r>
            <a:endParaRPr lang="en-US" dirty="0">
              <a:solidFill>
                <a:schemeClr val="bg1"/>
              </a:solidFill>
            </a:endParaRPr>
          </a:p>
        </p:txBody>
      </p:sp>
      <p:sp>
        <p:nvSpPr>
          <p:cNvPr id="15" name="TextBox 14"/>
          <p:cNvSpPr txBox="1"/>
          <p:nvPr/>
        </p:nvSpPr>
        <p:spPr>
          <a:xfrm>
            <a:off x="10522039" y="3280773"/>
            <a:ext cx="856216" cy="646331"/>
          </a:xfrm>
          <a:prstGeom prst="rect">
            <a:avLst/>
          </a:prstGeom>
          <a:noFill/>
        </p:spPr>
        <p:txBody>
          <a:bodyPr wrap="square" rtlCol="0">
            <a:spAutoFit/>
          </a:bodyPr>
          <a:lstStyle/>
          <a:p>
            <a:r>
              <a:rPr lang="en-US" dirty="0" smtClean="0">
                <a:solidFill>
                  <a:schemeClr val="bg1"/>
                </a:solidFill>
              </a:rPr>
              <a:t>Room      101</a:t>
            </a:r>
            <a:endParaRPr lang="en-US" dirty="0">
              <a:solidFill>
                <a:schemeClr val="bg1"/>
              </a:solidFill>
            </a:endParaRPr>
          </a:p>
        </p:txBody>
      </p:sp>
      <p:sp>
        <p:nvSpPr>
          <p:cNvPr id="16" name="TextBox 15"/>
          <p:cNvSpPr txBox="1"/>
          <p:nvPr/>
        </p:nvSpPr>
        <p:spPr>
          <a:xfrm>
            <a:off x="10522039" y="5133183"/>
            <a:ext cx="875763" cy="646331"/>
          </a:xfrm>
          <a:prstGeom prst="rect">
            <a:avLst/>
          </a:prstGeom>
          <a:noFill/>
        </p:spPr>
        <p:txBody>
          <a:bodyPr wrap="square" rtlCol="0">
            <a:spAutoFit/>
          </a:bodyPr>
          <a:lstStyle/>
          <a:p>
            <a:r>
              <a:rPr lang="en-US" dirty="0" smtClean="0">
                <a:solidFill>
                  <a:schemeClr val="bg1"/>
                </a:solidFill>
              </a:rPr>
              <a:t>Room 105</a:t>
            </a:r>
            <a:endParaRPr lang="en-US" dirty="0">
              <a:solidFill>
                <a:schemeClr val="bg1"/>
              </a:solidFill>
            </a:endParaRPr>
          </a:p>
        </p:txBody>
      </p:sp>
      <p:sp>
        <p:nvSpPr>
          <p:cNvPr id="17" name="TextBox 16"/>
          <p:cNvSpPr txBox="1"/>
          <p:nvPr/>
        </p:nvSpPr>
        <p:spPr>
          <a:xfrm>
            <a:off x="10393250" y="1138485"/>
            <a:ext cx="764146" cy="923330"/>
          </a:xfrm>
          <a:prstGeom prst="rect">
            <a:avLst/>
          </a:prstGeom>
          <a:noFill/>
        </p:spPr>
        <p:txBody>
          <a:bodyPr wrap="square" rtlCol="0">
            <a:spAutoFit/>
          </a:bodyPr>
          <a:lstStyle/>
          <a:p>
            <a:r>
              <a:rPr lang="en-US" dirty="0" smtClean="0">
                <a:solidFill>
                  <a:schemeClr val="bg1"/>
                </a:solidFill>
              </a:rPr>
              <a:t>You are here!</a:t>
            </a:r>
            <a:endParaRPr lang="en-US" dirty="0">
              <a:solidFill>
                <a:schemeClr val="bg1"/>
              </a:solidFill>
            </a:endParaRPr>
          </a:p>
        </p:txBody>
      </p:sp>
      <p:sp>
        <p:nvSpPr>
          <p:cNvPr id="2" name="TextBox 1"/>
          <p:cNvSpPr txBox="1"/>
          <p:nvPr/>
        </p:nvSpPr>
        <p:spPr>
          <a:xfrm>
            <a:off x="593520" y="5133183"/>
            <a:ext cx="1080133" cy="646331"/>
          </a:xfrm>
          <a:prstGeom prst="rect">
            <a:avLst/>
          </a:prstGeom>
          <a:noFill/>
        </p:spPr>
        <p:txBody>
          <a:bodyPr wrap="square" rtlCol="0">
            <a:spAutoFit/>
          </a:bodyPr>
          <a:lstStyle/>
          <a:p>
            <a:r>
              <a:rPr lang="en-US" dirty="0" smtClean="0">
                <a:solidFill>
                  <a:schemeClr val="bg1"/>
                </a:solidFill>
              </a:rPr>
              <a:t>Michael Williams</a:t>
            </a:r>
            <a:endParaRPr lang="en-US" dirty="0">
              <a:solidFill>
                <a:schemeClr val="bg1"/>
              </a:solidFill>
            </a:endParaRPr>
          </a:p>
        </p:txBody>
      </p:sp>
    </p:spTree>
    <p:extLst>
      <p:ext uri="{BB962C8B-B14F-4D97-AF65-F5344CB8AC3E}">
        <p14:creationId xmlns:p14="http://schemas.microsoft.com/office/powerpoint/2010/main" val="234145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Events</a:t>
            </a:r>
            <a:endParaRPr lang="en-US" dirty="0"/>
          </a:p>
        </p:txBody>
      </p:sp>
      <p:sp>
        <p:nvSpPr>
          <p:cNvPr id="3" name="Content Placeholder 2"/>
          <p:cNvSpPr>
            <a:spLocks noGrp="1"/>
          </p:cNvSpPr>
          <p:nvPr>
            <p:ph idx="1"/>
          </p:nvPr>
        </p:nvSpPr>
        <p:spPr/>
        <p:txBody>
          <a:bodyPr>
            <a:normAutofit fontScale="92500" lnSpcReduction="10000"/>
          </a:bodyPr>
          <a:lstStyle/>
          <a:p>
            <a:pPr marL="68580" indent="0">
              <a:buNone/>
            </a:pPr>
            <a:r>
              <a:rPr lang="en-US" sz="2200" b="1" dirty="0" smtClean="0"/>
              <a:t>Career Pathways Training </a:t>
            </a:r>
            <a:r>
              <a:rPr lang="en-US" sz="2000" dirty="0" smtClean="0"/>
              <a:t>			</a:t>
            </a:r>
            <a:r>
              <a:rPr lang="en-US" sz="2200" b="1" dirty="0" smtClean="0"/>
              <a:t>2018 State of the Region</a:t>
            </a:r>
            <a:endParaRPr lang="en-US" sz="2000" b="1" dirty="0" smtClean="0"/>
          </a:p>
          <a:p>
            <a:pPr marL="68580" indent="0">
              <a:buNone/>
            </a:pPr>
            <a:r>
              <a:rPr lang="en-US" sz="2000" dirty="0" smtClean="0"/>
              <a:t>Friday, March 16 9:30am-12pm			Tuesday, April 10 9am-1pm</a:t>
            </a:r>
          </a:p>
          <a:p>
            <a:pPr marL="68580" indent="0">
              <a:buNone/>
            </a:pPr>
            <a:r>
              <a:rPr lang="en-US" sz="2000" dirty="0" err="1" smtClean="0"/>
              <a:t>NCWorks</a:t>
            </a:r>
            <a:r>
              <a:rPr lang="en-US" sz="2000" dirty="0" smtClean="0"/>
              <a:t>-Beaufort County			Hilton in Greenville</a:t>
            </a:r>
          </a:p>
          <a:p>
            <a:pPr marL="68580" indent="0">
              <a:buNone/>
            </a:pPr>
            <a:endParaRPr lang="en-US" sz="2000" dirty="0"/>
          </a:p>
          <a:p>
            <a:pPr marL="68580" indent="0">
              <a:buNone/>
            </a:pPr>
            <a:r>
              <a:rPr lang="en-US" sz="2200" b="1" dirty="0" err="1" smtClean="0"/>
              <a:t>NCWorks</a:t>
            </a:r>
            <a:r>
              <a:rPr lang="en-US" sz="2200" b="1" dirty="0" smtClean="0"/>
              <a:t> Champions Meeting</a:t>
            </a:r>
            <a:r>
              <a:rPr lang="en-US" sz="2000" dirty="0" smtClean="0"/>
              <a:t>		</a:t>
            </a:r>
            <a:r>
              <a:rPr lang="en-US" sz="2200" b="1" dirty="0" smtClean="0"/>
              <a:t>Transportation Industry Roundtable</a:t>
            </a:r>
            <a:r>
              <a:rPr lang="en-US" sz="2000" dirty="0" smtClean="0"/>
              <a:t>	</a:t>
            </a:r>
          </a:p>
          <a:p>
            <a:pPr marL="68580" indent="0">
              <a:buNone/>
            </a:pPr>
            <a:r>
              <a:rPr lang="en-US" sz="2000" dirty="0" smtClean="0"/>
              <a:t>Friday, March 23 10am-12pm			Friday, May 25 10am-12pm</a:t>
            </a:r>
          </a:p>
          <a:p>
            <a:pPr marL="68580" indent="0">
              <a:buNone/>
            </a:pPr>
            <a:r>
              <a:rPr lang="en-US" sz="2000" dirty="0" smtClean="0"/>
              <a:t>NC </a:t>
            </a:r>
            <a:r>
              <a:rPr lang="en-US" sz="2000" dirty="0" err="1" smtClean="0"/>
              <a:t>TeleCenter</a:t>
            </a:r>
            <a:r>
              <a:rPr lang="en-US" sz="2000" dirty="0" smtClean="0"/>
              <a:t>, Williamston			Beaufort County Community College</a:t>
            </a:r>
          </a:p>
          <a:p>
            <a:pPr marL="68580" indent="0">
              <a:buNone/>
            </a:pPr>
            <a:endParaRPr lang="en-US" sz="2000" dirty="0"/>
          </a:p>
          <a:p>
            <a:pPr marL="68580" indent="0">
              <a:buNone/>
            </a:pPr>
            <a:r>
              <a:rPr lang="en-US" sz="2200" b="1" dirty="0" smtClean="0"/>
              <a:t>NCETA Conference</a:t>
            </a:r>
            <a:r>
              <a:rPr lang="en-US" sz="2000" dirty="0" smtClean="0"/>
              <a:t>				</a:t>
            </a:r>
            <a:r>
              <a:rPr lang="en-US" sz="2000" i="1" dirty="0" smtClean="0"/>
              <a:t>**</a:t>
            </a:r>
            <a:r>
              <a:rPr lang="en-US" sz="2000" i="1" dirty="0" err="1" smtClean="0"/>
              <a:t>Traitify</a:t>
            </a:r>
            <a:r>
              <a:rPr lang="en-US" sz="2000" i="1" dirty="0" smtClean="0"/>
              <a:t> Training - TBD</a:t>
            </a:r>
          </a:p>
          <a:p>
            <a:pPr marL="68580" indent="0">
              <a:buNone/>
            </a:pPr>
            <a:r>
              <a:rPr lang="en-US" sz="2000" dirty="0" smtClean="0"/>
              <a:t>April 4-6					</a:t>
            </a:r>
            <a:r>
              <a:rPr lang="en-US" sz="2000" i="1" dirty="0" smtClean="0"/>
              <a:t>**Visit website calendar for more events</a:t>
            </a:r>
          </a:p>
          <a:p>
            <a:pPr marL="68580" indent="0">
              <a:buNone/>
            </a:pPr>
            <a:r>
              <a:rPr lang="en-US" sz="2000" dirty="0" smtClean="0"/>
              <a:t>Wilmington, NC					</a:t>
            </a:r>
            <a:r>
              <a:rPr lang="en-US" sz="2000" i="1" dirty="0" smtClean="0"/>
              <a:t>**Share your events with Brandi for website</a:t>
            </a:r>
          </a:p>
          <a:p>
            <a:pPr marL="68580" indent="0">
              <a:buNone/>
            </a:pPr>
            <a:r>
              <a:rPr lang="en-US" dirty="0"/>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211" y="4069560"/>
            <a:ext cx="2215166" cy="2531493"/>
          </a:xfrm>
          <a:prstGeom prst="rect">
            <a:avLst/>
          </a:prstGeom>
        </p:spPr>
      </p:pic>
    </p:spTree>
    <p:extLst>
      <p:ext uri="{BB962C8B-B14F-4D97-AF65-F5344CB8AC3E}">
        <p14:creationId xmlns:p14="http://schemas.microsoft.com/office/powerpoint/2010/main" val="315118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College Measures</a:t>
            </a:r>
          </a:p>
        </p:txBody>
      </p:sp>
      <p:graphicFrame>
        <p:nvGraphicFramePr>
          <p:cNvPr id="3" name="Chart 2"/>
          <p:cNvGraphicFramePr/>
          <p:nvPr>
            <p:extLst>
              <p:ext uri="{D42A27DB-BD31-4B8C-83A1-F6EECF244321}">
                <p14:modId xmlns:p14="http://schemas.microsoft.com/office/powerpoint/2010/main" val="730730168"/>
              </p:ext>
            </p:extLst>
          </p:nvPr>
        </p:nvGraphicFramePr>
        <p:xfrm>
          <a:off x="1219200" y="1426464"/>
          <a:ext cx="9019504" cy="48841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7567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Workforce Development Board Measures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9267127"/>
              </p:ext>
            </p:extLst>
          </p:nvPr>
        </p:nvGraphicFramePr>
        <p:xfrm>
          <a:off x="1219200" y="1784350"/>
          <a:ext cx="103632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797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Workforce Development Board Measures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5674589"/>
              </p:ext>
            </p:extLst>
          </p:nvPr>
        </p:nvGraphicFramePr>
        <p:xfrm>
          <a:off x="1026016" y="1668441"/>
          <a:ext cx="103632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935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LEAs (Local Education Agency) Measures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0725161"/>
              </p:ext>
            </p:extLst>
          </p:nvPr>
        </p:nvGraphicFramePr>
        <p:xfrm>
          <a:off x="1219200" y="1784350"/>
          <a:ext cx="103632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2418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LEAs (Local Education Agency) Measures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04707518"/>
              </p:ext>
            </p:extLst>
          </p:nvPr>
        </p:nvGraphicFramePr>
        <p:xfrm>
          <a:off x="1026016" y="1655561"/>
          <a:ext cx="103632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242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Nightfall design 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5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Nightfall design slides.potx" id="{86629933-8834-4C4E-B3F9-618E4139F8B8}" vid="{B0B8406C-BC7D-4A04-AE79-53D6E7D7D91D}"/>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5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5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FFFBF3-BB42-47F7-806D-D5417A96E6A8}">
  <ds:schemaRefs>
    <ds:schemaRef ds:uri="http://schemas.openxmlformats.org/package/2006/metadata/core-properties"/>
    <ds:schemaRef ds:uri="http://purl.org/dc/terms/"/>
    <ds:schemaRef ds:uri="http://schemas.microsoft.com/office/2006/documentManagement/types"/>
    <ds:schemaRef ds:uri="a4f35948-e619-41b3-aa29-22878b09cfd2"/>
    <ds:schemaRef ds:uri="http://purl.org/dc/dcmitype/"/>
    <ds:schemaRef ds:uri="http://www.w3.org/XML/1998/namespace"/>
    <ds:schemaRef ds:uri="http://purl.org/dc/elements/1.1/"/>
    <ds:schemaRef ds:uri="http://schemas.microsoft.com/office/infopath/2007/PartnerControls"/>
    <ds:schemaRef ds:uri="40262f94-9f35-4ac3-9a90-690165a166b7"/>
    <ds:schemaRef ds:uri="http://schemas.microsoft.com/office/2006/metadata/properties"/>
  </ds:schemaRefs>
</ds:datastoreItem>
</file>

<file path=customXml/itemProps2.xml><?xml version="1.0" encoding="utf-8"?>
<ds:datastoreItem xmlns:ds="http://schemas.openxmlformats.org/officeDocument/2006/customXml" ds:itemID="{B6B1B62E-928A-4006-B97D-326E5E8B4F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C28D37-012A-4F78-8189-E37D340068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Nightfall design slides</Template>
  <TotalTime>850</TotalTime>
  <Words>1020</Words>
  <Application>Microsoft Office PowerPoint</Application>
  <PresentationFormat>Widescreen</PresentationFormat>
  <Paragraphs>153</Paragraphs>
  <Slides>46</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Trebuchet MS</vt:lpstr>
      <vt:lpstr>Tw Cen MT</vt:lpstr>
      <vt:lpstr>Wingdings</vt:lpstr>
      <vt:lpstr>Wingdings 2</vt:lpstr>
      <vt:lpstr>Wingdings 3</vt:lpstr>
      <vt:lpstr>Nightfall design template</vt:lpstr>
      <vt:lpstr>Circuit</vt:lpstr>
      <vt:lpstr>Advanced Manufacturing review</vt:lpstr>
      <vt:lpstr>Manufacturing Is Not Dead</vt:lpstr>
      <vt:lpstr>NENC Pathways Updates</vt:lpstr>
      <vt:lpstr>Community College Measures</vt:lpstr>
      <vt:lpstr>Community College Measures</vt:lpstr>
      <vt:lpstr>Workforce Development Board Measures</vt:lpstr>
      <vt:lpstr>Workforce Development Board Measures</vt:lpstr>
      <vt:lpstr>LEAs (Local Education Agency) Measures</vt:lpstr>
      <vt:lpstr>LEAs (Local Education Agency) Measures</vt:lpstr>
      <vt:lpstr>Industry Spotlight</vt:lpstr>
      <vt:lpstr>PowerPoint Presentation</vt:lpstr>
      <vt:lpstr>Integrating Reverse engineering, 3d Printing, and CNC for Advanced Manufacturing processes</vt:lpstr>
      <vt:lpstr>objective</vt:lpstr>
      <vt:lpstr>Process of scanning</vt:lpstr>
      <vt:lpstr>PowerPoint Presentation</vt:lpstr>
      <vt:lpstr>PowerPoint Presentation</vt:lpstr>
      <vt:lpstr>Converting from computer model to CAD model</vt:lpstr>
      <vt:lpstr>Fixing the holes in the part</vt:lpstr>
      <vt:lpstr>                            CAD Model </vt:lpstr>
      <vt:lpstr>3d printing</vt:lpstr>
      <vt:lpstr>Printing the part</vt:lpstr>
      <vt:lpstr>Stress analysis</vt:lpstr>
      <vt:lpstr>Von Mises STRESS ANALYSIS</vt:lpstr>
      <vt:lpstr>Von Mises Stress ANALYSIS</vt:lpstr>
      <vt:lpstr>displacement</vt:lpstr>
      <vt:lpstr>Generating g-code</vt:lpstr>
      <vt:lpstr>Select tools and surfaces</vt:lpstr>
      <vt:lpstr>Create Tool paths</vt:lpstr>
      <vt:lpstr>Simulating and Generating g-code</vt:lpstr>
      <vt:lpstr>Project Impact</vt:lpstr>
      <vt:lpstr>Conclusion</vt:lpstr>
      <vt:lpstr>question</vt:lpstr>
      <vt:lpstr>PowerPoint Presentation</vt:lpstr>
      <vt:lpstr>DARE COUNTY SCHOOLS</vt:lpstr>
      <vt:lpstr>BERTIE EARLY COLLEGE HIGH SCHOOL</vt:lpstr>
      <vt:lpstr>PITT COMMUNITY COLLEGE</vt:lpstr>
      <vt:lpstr>ELIZABETH CITY PASQUOTANK PUBLIC SCHOOLS</vt:lpstr>
      <vt:lpstr>MARTIN COMMUNITY COLLEGE</vt:lpstr>
      <vt:lpstr>COLLEGE OF THE ALBEMARLE</vt:lpstr>
      <vt:lpstr>NASH COMMUNITY COLLEGE</vt:lpstr>
      <vt:lpstr>PERQUIMANS COUNTY SCHOOLS</vt:lpstr>
      <vt:lpstr>LOCAL IMPLEMENTATION</vt:lpstr>
      <vt:lpstr>LOCAL IMPLEMENTATION</vt:lpstr>
      <vt:lpstr>PowerPoint Presentation</vt:lpstr>
      <vt:lpstr>PowerPoint Presentation</vt:lpstr>
      <vt:lpstr>Upcoming Events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Manufacturing review</dc:title>
  <dc:creator>Bragg, Brandi</dc:creator>
  <cp:lastModifiedBy>Bragg, Brandi</cp:lastModifiedBy>
  <cp:revision>28</cp:revision>
  <dcterms:created xsi:type="dcterms:W3CDTF">2018-03-01T15:01:33Z</dcterms:created>
  <dcterms:modified xsi:type="dcterms:W3CDTF">2018-03-07T21:30:42Z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